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20" r:id="rId2"/>
    <p:sldId id="398" r:id="rId3"/>
    <p:sldId id="436" r:id="rId4"/>
    <p:sldId id="459" r:id="rId5"/>
    <p:sldId id="403" r:id="rId6"/>
    <p:sldId id="440" r:id="rId7"/>
    <p:sldId id="444" r:id="rId8"/>
    <p:sldId id="417" r:id="rId9"/>
    <p:sldId id="448" r:id="rId10"/>
    <p:sldId id="461" r:id="rId11"/>
    <p:sldId id="322" r:id="rId12"/>
    <p:sldId id="404" r:id="rId13"/>
    <p:sldId id="443" r:id="rId14"/>
    <p:sldId id="420" r:id="rId15"/>
    <p:sldId id="358" r:id="rId16"/>
    <p:sldId id="421" r:id="rId17"/>
    <p:sldId id="362" r:id="rId18"/>
    <p:sldId id="460" r:id="rId19"/>
    <p:sldId id="455" r:id="rId20"/>
    <p:sldId id="456" r:id="rId21"/>
    <p:sldId id="457" r:id="rId22"/>
    <p:sldId id="458" r:id="rId23"/>
    <p:sldId id="479" r:id="rId24"/>
    <p:sldId id="328" r:id="rId25"/>
    <p:sldId id="381" r:id="rId26"/>
  </p:sldIdLst>
  <p:sldSz cx="12192000" cy="6858000"/>
  <p:notesSz cx="7099300" cy="10234613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5F5F5F"/>
    <a:srgbClr val="747474"/>
    <a:srgbClr val="6E6E6E"/>
    <a:srgbClr val="2C04FF"/>
    <a:srgbClr val="1700B6"/>
    <a:srgbClr val="E8E8E8"/>
    <a:srgbClr val="352A86"/>
    <a:srgbClr val="0870DE"/>
    <a:srgbClr val="264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95642" autoAdjust="0"/>
  </p:normalViewPr>
  <p:slideViewPr>
    <p:cSldViewPr snapToGrid="0">
      <p:cViewPr varScale="1">
        <p:scale>
          <a:sx n="78" d="100"/>
          <a:sy n="78" d="100"/>
        </p:scale>
        <p:origin x="931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Jonathan" userId="12dda4f8-e520-4956-ad97-d29e264110f0" providerId="ADAL" clId="{0C4ADFCE-B980-468D-9249-3FF6F1B4DE17}"/>
    <pc:docChg chg="undo custSel addSld delSld modSld sldOrd">
      <pc:chgData name="Jonathan Jonathan" userId="12dda4f8-e520-4956-ad97-d29e264110f0" providerId="ADAL" clId="{0C4ADFCE-B980-468D-9249-3FF6F1B4DE17}" dt="2025-07-02T23:56:39.423" v="163" actId="47"/>
      <pc:docMkLst>
        <pc:docMk/>
      </pc:docMkLst>
      <pc:sldChg chg="modNotes">
        <pc:chgData name="Jonathan Jonathan" userId="12dda4f8-e520-4956-ad97-d29e264110f0" providerId="ADAL" clId="{0C4ADFCE-B980-468D-9249-3FF6F1B4DE17}" dt="2025-07-02T23:56:00.707" v="1" actId="368"/>
        <pc:sldMkLst>
          <pc:docMk/>
          <pc:sldMk cId="2483352452" sldId="256"/>
        </pc:sldMkLst>
      </pc:sldChg>
      <pc:sldChg chg="modNotes">
        <pc:chgData name="Jonathan Jonathan" userId="12dda4f8-e520-4956-ad97-d29e264110f0" providerId="ADAL" clId="{0C4ADFCE-B980-468D-9249-3FF6F1B4DE17}" dt="2025-07-02T23:56:00.714" v="3" actId="368"/>
        <pc:sldMkLst>
          <pc:docMk/>
          <pc:sldMk cId="159167986" sldId="257"/>
        </pc:sldMkLst>
      </pc:sldChg>
      <pc:sldChg chg="modNotes">
        <pc:chgData name="Jonathan Jonathan" userId="12dda4f8-e520-4956-ad97-d29e264110f0" providerId="ADAL" clId="{0C4ADFCE-B980-468D-9249-3FF6F1B4DE17}" dt="2025-07-02T23:56:00.725" v="7" actId="368"/>
        <pc:sldMkLst>
          <pc:docMk/>
          <pc:sldMk cId="3336897082" sldId="259"/>
        </pc:sldMkLst>
      </pc:sldChg>
      <pc:sldChg chg="modNotes">
        <pc:chgData name="Jonathan Jonathan" userId="12dda4f8-e520-4956-ad97-d29e264110f0" providerId="ADAL" clId="{0C4ADFCE-B980-468D-9249-3FF6F1B4DE17}" dt="2025-07-02T23:56:00.731" v="9" actId="368"/>
        <pc:sldMkLst>
          <pc:docMk/>
          <pc:sldMk cId="1069555985" sldId="260"/>
        </pc:sldMkLst>
      </pc:sldChg>
      <pc:sldChg chg="modNotes">
        <pc:chgData name="Jonathan Jonathan" userId="12dda4f8-e520-4956-ad97-d29e264110f0" providerId="ADAL" clId="{0C4ADFCE-B980-468D-9249-3FF6F1B4DE17}" dt="2025-07-02T23:56:00.742" v="13" actId="368"/>
        <pc:sldMkLst>
          <pc:docMk/>
          <pc:sldMk cId="1174564513" sldId="261"/>
        </pc:sldMkLst>
      </pc:sldChg>
      <pc:sldChg chg="modNotes">
        <pc:chgData name="Jonathan Jonathan" userId="12dda4f8-e520-4956-ad97-d29e264110f0" providerId="ADAL" clId="{0C4ADFCE-B980-468D-9249-3FF6F1B4DE17}" dt="2025-07-02T23:56:00.747" v="15" actId="368"/>
        <pc:sldMkLst>
          <pc:docMk/>
          <pc:sldMk cId="2556666330" sldId="262"/>
        </pc:sldMkLst>
      </pc:sldChg>
      <pc:sldChg chg="modNotes">
        <pc:chgData name="Jonathan Jonathan" userId="12dda4f8-e520-4956-ad97-d29e264110f0" providerId="ADAL" clId="{0C4ADFCE-B980-468D-9249-3FF6F1B4DE17}" dt="2025-07-02T23:56:00.760" v="17" actId="368"/>
        <pc:sldMkLst>
          <pc:docMk/>
          <pc:sldMk cId="3146037190" sldId="263"/>
        </pc:sldMkLst>
      </pc:sldChg>
      <pc:sldChg chg="modNotes">
        <pc:chgData name="Jonathan Jonathan" userId="12dda4f8-e520-4956-ad97-d29e264110f0" providerId="ADAL" clId="{0C4ADFCE-B980-468D-9249-3FF6F1B4DE17}" dt="2025-07-02T23:56:00.715" v="5" actId="368"/>
        <pc:sldMkLst>
          <pc:docMk/>
          <pc:sldMk cId="1440528751" sldId="264"/>
        </pc:sldMkLst>
      </pc:sldChg>
      <pc:sldChg chg="modNotes">
        <pc:chgData name="Jonathan Jonathan" userId="12dda4f8-e520-4956-ad97-d29e264110f0" providerId="ADAL" clId="{0C4ADFCE-B980-468D-9249-3FF6F1B4DE17}" dt="2025-07-02T23:56:00.738" v="11" actId="368"/>
        <pc:sldMkLst>
          <pc:docMk/>
          <pc:sldMk cId="3459895783" sldId="265"/>
        </pc:sldMkLst>
      </pc:sldChg>
      <pc:sldChg chg="modNotes">
        <pc:chgData name="Jonathan Jonathan" userId="12dda4f8-e520-4956-ad97-d29e264110f0" providerId="ADAL" clId="{0C4ADFCE-B980-468D-9249-3FF6F1B4DE17}" dt="2025-07-02T23:56:00.765" v="19" actId="368"/>
        <pc:sldMkLst>
          <pc:docMk/>
          <pc:sldMk cId="1702201058" sldId="266"/>
        </pc:sldMkLst>
      </pc:sldChg>
      <pc:sldChg chg="modNotes">
        <pc:chgData name="Jonathan Jonathan" userId="12dda4f8-e520-4956-ad97-d29e264110f0" providerId="ADAL" clId="{0C4ADFCE-B980-468D-9249-3FF6F1B4DE17}" dt="2025-07-02T23:56:00.765" v="21" actId="368"/>
        <pc:sldMkLst>
          <pc:docMk/>
          <pc:sldMk cId="2199650041" sldId="267"/>
        </pc:sldMkLst>
      </pc:sldChg>
      <pc:sldChg chg="modNotes">
        <pc:chgData name="Jonathan Jonathan" userId="12dda4f8-e520-4956-ad97-d29e264110f0" providerId="ADAL" clId="{0C4ADFCE-B980-468D-9249-3FF6F1B4DE17}" dt="2025-07-02T23:56:00.778" v="23" actId="368"/>
        <pc:sldMkLst>
          <pc:docMk/>
          <pc:sldMk cId="147210515" sldId="268"/>
        </pc:sldMkLst>
      </pc:sldChg>
      <pc:sldChg chg="modNotes">
        <pc:chgData name="Jonathan Jonathan" userId="12dda4f8-e520-4956-ad97-d29e264110f0" providerId="ADAL" clId="{0C4ADFCE-B980-468D-9249-3FF6F1B4DE17}" dt="2025-07-02T23:56:00.806" v="33" actId="368"/>
        <pc:sldMkLst>
          <pc:docMk/>
          <pc:sldMk cId="582347834" sldId="269"/>
        </pc:sldMkLst>
      </pc:sldChg>
      <pc:sldChg chg="modNotes">
        <pc:chgData name="Jonathan Jonathan" userId="12dda4f8-e520-4956-ad97-d29e264110f0" providerId="ADAL" clId="{0C4ADFCE-B980-468D-9249-3FF6F1B4DE17}" dt="2025-07-02T23:56:00.782" v="25" actId="368"/>
        <pc:sldMkLst>
          <pc:docMk/>
          <pc:sldMk cId="132006114" sldId="270"/>
        </pc:sldMkLst>
      </pc:sldChg>
      <pc:sldChg chg="modNotes">
        <pc:chgData name="Jonathan Jonathan" userId="12dda4f8-e520-4956-ad97-d29e264110f0" providerId="ADAL" clId="{0C4ADFCE-B980-468D-9249-3FF6F1B4DE17}" dt="2025-07-02T23:56:00.797" v="31" actId="368"/>
        <pc:sldMkLst>
          <pc:docMk/>
          <pc:sldMk cId="2099954605" sldId="271"/>
        </pc:sldMkLst>
      </pc:sldChg>
      <pc:sldChg chg="modNotes">
        <pc:chgData name="Jonathan Jonathan" userId="12dda4f8-e520-4956-ad97-d29e264110f0" providerId="ADAL" clId="{0C4ADFCE-B980-468D-9249-3FF6F1B4DE17}" dt="2025-07-02T23:56:00.838" v="43" actId="368"/>
        <pc:sldMkLst>
          <pc:docMk/>
          <pc:sldMk cId="2154544693" sldId="272"/>
        </pc:sldMkLst>
      </pc:sldChg>
      <pc:sldChg chg="modNotes">
        <pc:chgData name="Jonathan Jonathan" userId="12dda4f8-e520-4956-ad97-d29e264110f0" providerId="ADAL" clId="{0C4ADFCE-B980-468D-9249-3FF6F1B4DE17}" dt="2025-07-02T23:56:00.797" v="29" actId="368"/>
        <pc:sldMkLst>
          <pc:docMk/>
          <pc:sldMk cId="878106630" sldId="273"/>
        </pc:sldMkLst>
      </pc:sldChg>
      <pc:sldChg chg="modNotes">
        <pc:chgData name="Jonathan Jonathan" userId="12dda4f8-e520-4956-ad97-d29e264110f0" providerId="ADAL" clId="{0C4ADFCE-B980-468D-9249-3FF6F1B4DE17}" dt="2025-07-02T23:56:00.790" v="27" actId="368"/>
        <pc:sldMkLst>
          <pc:docMk/>
          <pc:sldMk cId="1169810017" sldId="274"/>
        </pc:sldMkLst>
      </pc:sldChg>
      <pc:sldChg chg="modNotes">
        <pc:chgData name="Jonathan Jonathan" userId="12dda4f8-e520-4956-ad97-d29e264110f0" providerId="ADAL" clId="{0C4ADFCE-B980-468D-9249-3FF6F1B4DE17}" dt="2025-07-02T23:56:00.815" v="35" actId="368"/>
        <pc:sldMkLst>
          <pc:docMk/>
          <pc:sldMk cId="1627403042" sldId="276"/>
        </pc:sldMkLst>
      </pc:sldChg>
      <pc:sldChg chg="modNotes">
        <pc:chgData name="Jonathan Jonathan" userId="12dda4f8-e520-4956-ad97-d29e264110f0" providerId="ADAL" clId="{0C4ADFCE-B980-468D-9249-3FF6F1B4DE17}" dt="2025-07-02T23:56:00.821" v="37" actId="368"/>
        <pc:sldMkLst>
          <pc:docMk/>
          <pc:sldMk cId="4232403302" sldId="277"/>
        </pc:sldMkLst>
      </pc:sldChg>
      <pc:sldChg chg="modNotes">
        <pc:chgData name="Jonathan Jonathan" userId="12dda4f8-e520-4956-ad97-d29e264110f0" providerId="ADAL" clId="{0C4ADFCE-B980-468D-9249-3FF6F1B4DE17}" dt="2025-07-02T23:56:00.830" v="39" actId="368"/>
        <pc:sldMkLst>
          <pc:docMk/>
          <pc:sldMk cId="1571129401" sldId="278"/>
        </pc:sldMkLst>
      </pc:sldChg>
      <pc:sldChg chg="modNotes">
        <pc:chgData name="Jonathan Jonathan" userId="12dda4f8-e520-4956-ad97-d29e264110f0" providerId="ADAL" clId="{0C4ADFCE-B980-468D-9249-3FF6F1B4DE17}" dt="2025-07-02T23:56:00.847" v="47" actId="368"/>
        <pc:sldMkLst>
          <pc:docMk/>
          <pc:sldMk cId="1762305441" sldId="279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26781308" sldId="283"/>
        </pc:sldMkLst>
      </pc:sldChg>
      <pc:sldChg chg="modNotes">
        <pc:chgData name="Jonathan Jonathan" userId="12dda4f8-e520-4956-ad97-d29e264110f0" providerId="ADAL" clId="{0C4ADFCE-B980-468D-9249-3FF6F1B4DE17}" dt="2025-07-02T23:56:00.830" v="41" actId="368"/>
        <pc:sldMkLst>
          <pc:docMk/>
          <pc:sldMk cId="4254155041" sldId="28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618351182" sldId="285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875697544" sldId="286"/>
        </pc:sldMkLst>
      </pc:sldChg>
      <pc:sldChg chg="modNotes">
        <pc:chgData name="Jonathan Jonathan" userId="12dda4f8-e520-4956-ad97-d29e264110f0" providerId="ADAL" clId="{0C4ADFCE-B980-468D-9249-3FF6F1B4DE17}" dt="2025-07-02T23:56:00.859" v="49" actId="368"/>
        <pc:sldMkLst>
          <pc:docMk/>
          <pc:sldMk cId="3634224517" sldId="303"/>
        </pc:sldMkLst>
      </pc:sldChg>
      <pc:sldChg chg="modNotes">
        <pc:chgData name="Jonathan Jonathan" userId="12dda4f8-e520-4956-ad97-d29e264110f0" providerId="ADAL" clId="{0C4ADFCE-B980-468D-9249-3FF6F1B4DE17}" dt="2025-07-02T23:56:00.871" v="53" actId="368"/>
        <pc:sldMkLst>
          <pc:docMk/>
          <pc:sldMk cId="2895971005" sldId="307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595895591" sldId="32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789983335" sldId="322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242030892" sldId="328"/>
        </pc:sldMkLst>
      </pc:sldChg>
      <pc:sldChg chg="modNotes">
        <pc:chgData name="Jonathan Jonathan" userId="12dda4f8-e520-4956-ad97-d29e264110f0" providerId="ADAL" clId="{0C4ADFCE-B980-468D-9249-3FF6F1B4DE17}" dt="2025-07-02T23:56:00.847" v="45" actId="368"/>
        <pc:sldMkLst>
          <pc:docMk/>
          <pc:sldMk cId="697328524" sldId="336"/>
        </pc:sldMkLst>
      </pc:sldChg>
      <pc:sldChg chg="modNotes">
        <pc:chgData name="Jonathan Jonathan" userId="12dda4f8-e520-4956-ad97-d29e264110f0" providerId="ADAL" clId="{0C4ADFCE-B980-468D-9249-3FF6F1B4DE17}" dt="2025-07-02T23:56:00.862" v="51" actId="368"/>
        <pc:sldMkLst>
          <pc:docMk/>
          <pc:sldMk cId="741933028" sldId="34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998716991" sldId="342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408586767" sldId="343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501730579" sldId="34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837552578" sldId="35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016699270" sldId="362"/>
        </pc:sldMkLst>
      </pc:sldChg>
      <pc:sldChg chg="modNotes">
        <pc:chgData name="Jonathan Jonathan" userId="12dda4f8-e520-4956-ad97-d29e264110f0" providerId="ADAL" clId="{0C4ADFCE-B980-468D-9249-3FF6F1B4DE17}" dt="2025-07-02T23:56:00.871" v="55" actId="368"/>
        <pc:sldMkLst>
          <pc:docMk/>
          <pc:sldMk cId="3343344132" sldId="36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4195582097" sldId="366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083344289" sldId="367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563260108" sldId="36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632373851" sldId="375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806868543" sldId="376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799780993" sldId="381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43976087" sldId="395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437400479" sldId="39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332302416" sldId="402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596538825" sldId="403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38514037" sldId="40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880120482" sldId="417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68787502" sldId="42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653232286" sldId="421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789928899" sldId="436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976503262" sldId="44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911897235" sldId="443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977877274" sldId="44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513692154" sldId="44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796168322" sldId="449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712115728" sldId="45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114422544" sldId="451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588330547" sldId="455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163729502" sldId="456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668179729" sldId="457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442443387" sldId="45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745576053" sldId="459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888692924" sldId="46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2291091" sldId="461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517384280" sldId="463"/>
        </pc:sldMkLst>
      </pc:sldChg>
      <pc:sldChg chg="add del ord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260892553" sldId="464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962652399" sldId="465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271660621" sldId="466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701566354" sldId="467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3117364502" sldId="468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574738609" sldId="479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185381339" sldId="500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637929974" sldId="501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599097812" sldId="502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2563688310" sldId="503"/>
        </pc:sldMkLst>
      </pc:sldChg>
      <pc:sldChg chg="add del modNotes">
        <pc:chgData name="Jonathan Jonathan" userId="12dda4f8-e520-4956-ad97-d29e264110f0" providerId="ADAL" clId="{0C4ADFCE-B980-468D-9249-3FF6F1B4DE17}" dt="2025-07-02T23:56:39.423" v="163" actId="47"/>
        <pc:sldMkLst>
          <pc:docMk/>
          <pc:sldMk cId="1691515924" sldId="505"/>
        </pc:sldMkLst>
      </pc:sldChg>
    </pc:docChg>
  </pc:docChgLst>
  <pc:docChgLst>
    <pc:chgData name="Jonathan Jonathan" userId="12dda4f8-e520-4956-ad97-d29e264110f0" providerId="ADAL" clId="{19B5EE4F-FA7D-4041-8964-CDA5CB30DDCC}"/>
    <pc:docChg chg="delSld">
      <pc:chgData name="Jonathan Jonathan" userId="12dda4f8-e520-4956-ad97-d29e264110f0" providerId="ADAL" clId="{19B5EE4F-FA7D-4041-8964-CDA5CB30DDCC}" dt="2025-07-02T23:59:08.500" v="0" actId="47"/>
      <pc:docMkLst>
        <pc:docMk/>
      </pc:docMkLst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2483352452" sldId="256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59167986" sldId="257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3336897082" sldId="259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069555985" sldId="260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174564513" sldId="261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2556666330" sldId="262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3146037190" sldId="263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440528751" sldId="264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3459895783" sldId="265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702201058" sldId="266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2199650041" sldId="267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47210515" sldId="268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582347834" sldId="269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32006114" sldId="270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2099954605" sldId="271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2154544693" sldId="272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878106630" sldId="273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169810017" sldId="274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627403042" sldId="276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4232403302" sldId="277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571129401" sldId="278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762305441" sldId="279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226781308" sldId="283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4254155041" sldId="284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2618351182" sldId="285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2875697544" sldId="286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3634224517" sldId="303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2895971005" sldId="307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697328524" sldId="336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741933028" sldId="340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998716991" sldId="342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2408586767" sldId="343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501730579" sldId="344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3343344132" sldId="364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4195582097" sldId="366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2083344289" sldId="367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563260108" sldId="368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632373851" sldId="375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806868543" sldId="376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43976087" sldId="395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332302416" sldId="402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2796168322" sldId="449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3712115728" sldId="450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114422544" sldId="451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517384280" sldId="463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3260892553" sldId="464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962652399" sldId="465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3271660621" sldId="466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2701566354" sldId="467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3117364502" sldId="468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2185381339" sldId="500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637929974" sldId="501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599097812" sldId="502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2563688310" sldId="503"/>
        </pc:sldMkLst>
      </pc:sldChg>
      <pc:sldChg chg="del">
        <pc:chgData name="Jonathan Jonathan" userId="12dda4f8-e520-4956-ad97-d29e264110f0" providerId="ADAL" clId="{19B5EE4F-FA7D-4041-8964-CDA5CB30DDCC}" dt="2025-07-02T23:59:08.500" v="0" actId="47"/>
        <pc:sldMkLst>
          <pc:docMk/>
          <pc:sldMk cId="1691515924" sldId="5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AD0FECB-2369-43CD-865A-BF8D636D55C1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338EA2E-D1E1-44EA-B383-F7748F91C2A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1926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46420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07352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16292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54540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30567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61880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52616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21002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55140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5FA8F-1B90-AA3D-E4E8-4D9EF328B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F081ED-7F87-8CA6-9B3F-F765AFF1F7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F643E8-A97D-4596-837B-391CF066D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EC482-2201-B1D7-634D-734471224D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99183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2613C-1D08-2BBC-9763-973B02042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604093-9654-5ADA-08B1-CF7B7B88BF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CA427-647A-6554-B195-91BC7C863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3012B-2B05-ABE8-0A73-F7470E6289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666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80041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6E4CE-1A47-8D90-3951-D2D25E6C0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DBA351-1874-9C77-55BD-EAE9F2E27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C6B24E-6E74-E85D-6B57-9F9171DFE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0578D-B8BB-C81B-3248-CD1ABD72F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19740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965C3-A937-89B0-C9DC-D5510274B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EA6B88-0C8A-2A04-DEC4-E8841B796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6EE2CB-AD58-E814-08A3-3A78D7452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F2AE2-9EE0-9614-2B40-8B816D328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21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7410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90C9-518A-A0A6-83FA-137C29F91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00DD92-4B23-F87D-2085-0980C4B9BC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7FA1C8-C16A-11C0-93D6-D7A9864A7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1077E-5C5C-4BB7-50A0-80A50DE7E6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88478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99704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 defTabSz="990478">
              <a:buFontTx/>
              <a:buChar char="-"/>
              <a:defRPr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237967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72DCD-1723-0E51-B06E-D4FD000C9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3A36CF-0025-BE83-B98E-6A24B3336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34B741-55AD-D7D5-683C-438956912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F4692-BD33-73B5-E8CF-5E4E22500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25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6828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51231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585DE-65B3-CB98-3002-3FFB90985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9F9E36-ABF0-9117-4D79-BC75849475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D32454-CAC2-8DF9-5818-CD7C148EF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2953D-09EB-C8FF-E12F-36366B285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7348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38734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08377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52013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17683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538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8233-4381-CDD4-42B2-5781864EB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5D896-7431-C234-A349-855FC1C0B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F41D6-2AB9-8C68-B4AF-24632B37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07815-07DD-3A90-2D9C-C68A94DB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1454A-0894-BE7B-5CE8-6501709B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9839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EE947-B889-AC74-0411-341E613A0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35F04-5F7A-68A6-F011-D84766DCE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D3E1E-41A5-0C29-D64D-94046D59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998C9-9EF4-896E-5851-C108AE358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E951B-3B70-C564-A8A4-42EF1E80A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4016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D07AC3-6BE2-64C1-846E-032366011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FCBA72-0967-AC43-E541-53DFFB59A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E5082-C16B-81F7-F841-16F3EF69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21AEC-8C3F-567A-E871-129944A93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62799-B767-EF6A-FDB5-B3AFD43C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3283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DFE68-53BE-7465-AFDD-9EDAC615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1459D-B6F5-B4D5-A938-D40EA372C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4C19A-3FA9-BAF6-468E-17A25BA1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B4C0-77AC-B4DD-7C3B-6C05B586B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0D8AD-4A83-2B71-18CD-5400C627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5644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776F9-2B7B-646C-02B1-DBA9FBAB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544F3-01A7-EE75-9DB6-DB90FB76E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B7028-1BFB-5230-AE10-31B4FA3F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6E307-C396-0753-8B50-254AC3AAE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B2CA4-574C-4122-AE8C-1428BA554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6632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5EE9-D868-A3F9-8307-E9A4EA9E9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7935F-EE3B-F35B-9272-E84D917DA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BBAA3-3295-F897-2FC1-A18EAA454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156EC-C2C5-1A2B-DD51-2C3A6AA5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F71F2-9153-D02B-F7E4-354FEE0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ABBDE-308B-DF40-D53D-E2E96267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1518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D5200-3180-2BA1-FA7D-8EB3B10AF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57ED7-E0E6-A421-239E-3E85AC859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038CD-74EC-5402-1380-DA3E10F96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5CBF7-4BE8-C4DD-1336-FB669FD2A1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E876D1-DB38-CDF3-51BF-1311F83BA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0956B9-A9C4-B8AC-2BE9-ACCB7E85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D137B4-ABD9-9CC9-BBB8-D72E8640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08E52B-5E0A-A79C-E5E8-C53743D3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0181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82188-4DAD-0EF2-E5FB-7A89D38E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95D8E4-06C8-E6AF-781F-B04382B9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86552C-A503-B0D2-AEF0-03847D5ED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4D549-6B88-DBB7-F9E6-16EFCE95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4968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D93854-4AED-2982-341D-EF038A9B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7E6BF-7D29-83F3-3F08-F31A753D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B7FFF-7E78-B547-EF47-2C6E395E6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700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8D20-E048-3AFD-9DCE-A9AFC80BF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0D818-04AD-AC40-9F1E-20541ECB7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7432D-1181-C3B3-4B73-44CF15E4E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1387D-072F-054D-0552-3E1C2503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1A79C-6AAD-DE89-FDF7-36955393A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65830-D304-386C-0FFA-1AE240E8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9887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E6F2-C187-7113-8539-F099BCDC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06D399-1B48-795D-18DF-049BE2B5D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86D4C-4526-41F8-2888-7B17108CB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140B6-E753-007B-B8F3-4CAADC36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2168E-F740-F856-8BE9-F851A7A6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5BC47-22F2-839F-1ACC-BB647673A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7323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87AFB3-133F-B59B-DCAF-4C6D82B58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F5733-F022-0C95-3937-7DA37D04E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50052-046C-AAC8-E868-F64CFEAC5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4E793-4634-A7D6-FA91-942005FB5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B282E-70B6-5D91-6FFB-E9C3BB081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0799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microsoft.com/office/2007/relationships/media" Target="../media/media4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37.png"/><Relationship Id="rId5" Type="http://schemas.microsoft.com/office/2007/relationships/media" Target="../media/media5.mp4"/><Relationship Id="rId10" Type="http://schemas.openxmlformats.org/officeDocument/2006/relationships/image" Target="../media/image36.png"/><Relationship Id="rId4" Type="http://schemas.openxmlformats.org/officeDocument/2006/relationships/video" Target="../media/media4.mp4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46.png"/><Relationship Id="rId7" Type="http://schemas.openxmlformats.org/officeDocument/2006/relationships/image" Target="../media/image57.jp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11" Type="http://schemas.microsoft.com/office/2007/relationships/hdphoto" Target="../media/hdphoto4.wdp"/><Relationship Id="rId5" Type="http://schemas.openxmlformats.org/officeDocument/2006/relationships/image" Target="../media/image55.jpg"/><Relationship Id="rId10" Type="http://schemas.openxmlformats.org/officeDocument/2006/relationships/image" Target="../media/image60.png"/><Relationship Id="rId4" Type="http://schemas.microsoft.com/office/2007/relationships/hdphoto" Target="../media/hdphoto3.wdp"/><Relationship Id="rId9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46.png"/><Relationship Id="rId7" Type="http://schemas.openxmlformats.org/officeDocument/2006/relationships/image" Target="../media/image57.jp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11" Type="http://schemas.microsoft.com/office/2007/relationships/hdphoto" Target="../media/hdphoto4.wdp"/><Relationship Id="rId5" Type="http://schemas.openxmlformats.org/officeDocument/2006/relationships/image" Target="../media/image55.jpg"/><Relationship Id="rId10" Type="http://schemas.openxmlformats.org/officeDocument/2006/relationships/image" Target="../media/image60.png"/><Relationship Id="rId4" Type="http://schemas.microsoft.com/office/2007/relationships/hdphoto" Target="../media/hdphoto3.wdp"/><Relationship Id="rId9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88A29-D336-9DBA-4884-F6EAA1998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CFC621-3A29-6EE4-FCC3-6D11C527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Picture 6" descr="A planet on the surface of the moon&#10;&#10;Description automatically generated">
            <a:extLst>
              <a:ext uri="{FF2B5EF4-FFF2-40B4-BE49-F238E27FC236}">
                <a16:creationId xmlns:a16="http://schemas.microsoft.com/office/drawing/2014/main" id="{46313D1C-888E-E5F0-2DE9-5491DBCE0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" t="27163" r="16512" b="10624"/>
          <a:stretch/>
        </p:blipFill>
        <p:spPr>
          <a:xfrm>
            <a:off x="6713316" y="2318975"/>
            <a:ext cx="5478684" cy="45390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5CE2CDD-7862-9AE1-9DA2-72FFA281ED08}"/>
              </a:ext>
            </a:extLst>
          </p:cNvPr>
          <p:cNvSpPr txBox="1">
            <a:spLocks/>
          </p:cNvSpPr>
          <p:nvPr/>
        </p:nvSpPr>
        <p:spPr>
          <a:xfrm>
            <a:off x="2305524" y="3069250"/>
            <a:ext cx="7580952" cy="719500"/>
          </a:xfrm>
          <a:prstGeom prst="rect">
            <a:avLst/>
          </a:prstGeom>
        </p:spPr>
        <p:txBody>
          <a:bodyPr>
            <a:normAutofit fontScale="85000" lnSpcReduction="10000"/>
            <a:scene3d>
              <a:camera prst="orthographicFront"/>
              <a:lightRig rig="threePt" dir="t"/>
            </a:scene3d>
            <a:sp3d>
              <a:bevelB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pc="-300" dirty="0">
                <a:solidFill>
                  <a:schemeClr val="bg1"/>
                </a:solidFill>
                <a:effectLst>
                  <a:glow rad="190500">
                    <a:schemeClr val="bg1">
                      <a:lumMod val="85000"/>
                      <a:alpha val="24000"/>
                    </a:schemeClr>
                  </a:glow>
                </a:effectLst>
                <a:latin typeface="Space Mono" panose="02000509040000020004" pitchFamily="49" charset="0"/>
              </a:rPr>
              <a:t>construction &amp; materialisation</a:t>
            </a:r>
            <a:endParaRPr lang="en-NL" sz="4000" b="1" spc="-300" dirty="0">
              <a:solidFill>
                <a:schemeClr val="bg1"/>
              </a:solidFill>
              <a:effectLst>
                <a:glow rad="190500">
                  <a:schemeClr val="bg1">
                    <a:lumMod val="85000"/>
                    <a:alpha val="24000"/>
                  </a:schemeClr>
                </a:glow>
              </a:effectLst>
              <a:latin typeface="Space Mono" panose="0200050904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895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8A00A0-3A47-6DA6-D534-4D8DEA6625C0}"/>
              </a:ext>
            </a:extLst>
          </p:cNvPr>
          <p:cNvSpPr txBox="1"/>
          <p:nvPr/>
        </p:nvSpPr>
        <p:spPr>
          <a:xfrm>
            <a:off x="5062921" y="4839994"/>
            <a:ext cx="18510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Structural design</a:t>
            </a:r>
            <a:endParaRPr lang="en-NL" sz="16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B2B9F-03B2-7B3C-3087-21C8F260FDA3}"/>
              </a:ext>
            </a:extLst>
          </p:cNvPr>
          <p:cNvSpPr txBox="1"/>
          <p:nvPr/>
        </p:nvSpPr>
        <p:spPr>
          <a:xfrm>
            <a:off x="9114242" y="4839994"/>
            <a:ext cx="18510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Material Design</a:t>
            </a:r>
            <a:endParaRPr lang="en-NL" sz="16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D6772-105F-1EAF-6C59-72F729038DE0}"/>
              </a:ext>
            </a:extLst>
          </p:cNvPr>
          <p:cNvSpPr txBox="1"/>
          <p:nvPr/>
        </p:nvSpPr>
        <p:spPr>
          <a:xfrm>
            <a:off x="905553" y="4839994"/>
            <a:ext cx="21138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Architectural Design</a:t>
            </a:r>
            <a:endParaRPr lang="en-NL" sz="16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11497-3D86-A04E-D012-11D7CECADFA7}"/>
              </a:ext>
            </a:extLst>
          </p:cNvPr>
          <p:cNvSpPr txBox="1"/>
          <p:nvPr/>
        </p:nvSpPr>
        <p:spPr>
          <a:xfrm>
            <a:off x="136979" y="5190421"/>
            <a:ext cx="36510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- Scalable/ re-sizeable system with adjacencies</a:t>
            </a:r>
          </a:p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- Flexible integration with various elements (i.e. furniture)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6F7DB-6735-006C-761D-B9FCF99A378D}"/>
              </a:ext>
            </a:extLst>
          </p:cNvPr>
          <p:cNvSpPr txBox="1"/>
          <p:nvPr/>
        </p:nvSpPr>
        <p:spPr>
          <a:xfrm>
            <a:off x="4330171" y="5178548"/>
            <a:ext cx="33165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- Resemblance to nature</a:t>
            </a:r>
          </a:p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- Adequate structural integrity on generated forms (resemblance to catenary actions)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EADA8-B4EB-C7CC-00B6-8881A0F264C7}"/>
              </a:ext>
            </a:extLst>
          </p:cNvPr>
          <p:cNvSpPr txBox="1"/>
          <p:nvPr/>
        </p:nvSpPr>
        <p:spPr>
          <a:xfrm>
            <a:off x="8122849" y="5190420"/>
            <a:ext cx="38311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- Effective material use (with toolpath design in case of 3d Printing)</a:t>
            </a:r>
          </a:p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- Interlocking properties suitable for stacking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E19EA21-E16E-3755-58E4-B2B70310E8EA}"/>
              </a:ext>
            </a:extLst>
          </p:cNvPr>
          <p:cNvSpPr txBox="1">
            <a:spLocks/>
          </p:cNvSpPr>
          <p:nvPr/>
        </p:nvSpPr>
        <p:spPr>
          <a:xfrm>
            <a:off x="1047135" y="670713"/>
            <a:ext cx="10097729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Voronoi as the overarching design system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AD7FB9-EA41-C93F-9469-5086A424C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t="20008" r="6627" b="39356"/>
          <a:stretch>
            <a:fillRect/>
          </a:stretch>
        </p:blipFill>
        <p:spPr>
          <a:xfrm>
            <a:off x="626589" y="1916104"/>
            <a:ext cx="10801978" cy="2797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BEEBF7-94F1-828F-D534-7E0960FF6625}"/>
              </a:ext>
            </a:extLst>
          </p:cNvPr>
          <p:cNvSpPr txBox="1"/>
          <p:nvPr/>
        </p:nvSpPr>
        <p:spPr>
          <a:xfrm>
            <a:off x="1933574" y="1577550"/>
            <a:ext cx="83248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Design Language consistency On rapid computation in the overall design scales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920BCD0-5F68-90E6-40C3-BD3946A58614}"/>
              </a:ext>
            </a:extLst>
          </p:cNvPr>
          <p:cNvSpPr txBox="1">
            <a:spLocks/>
          </p:cNvSpPr>
          <p:nvPr/>
        </p:nvSpPr>
        <p:spPr>
          <a:xfrm>
            <a:off x="-843536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Construction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1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E2FE4A-87B4-10F2-CA74-F37550C6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54" t="13131" r="50800" b="14027"/>
          <a:stretch/>
        </p:blipFill>
        <p:spPr>
          <a:xfrm>
            <a:off x="1280707" y="1413626"/>
            <a:ext cx="2357352" cy="2643019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94BC82E4-5B03-F9B7-1F2C-67FDAB29E8E0}"/>
              </a:ext>
            </a:extLst>
          </p:cNvPr>
          <p:cNvSpPr txBox="1">
            <a:spLocks/>
          </p:cNvSpPr>
          <p:nvPr/>
        </p:nvSpPr>
        <p:spPr>
          <a:xfrm>
            <a:off x="1047135" y="670713"/>
            <a:ext cx="10097729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In Situ Resource Utilisation (ISRU)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B01F3F-6829-6981-CE7A-16B4DDAAAA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856" t="5690" r="12050" b="37176"/>
          <a:stretch/>
        </p:blipFill>
        <p:spPr>
          <a:xfrm>
            <a:off x="1280704" y="4054240"/>
            <a:ext cx="3654130" cy="21792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5A1554-7C15-C373-DDA3-F8074C7B9524}"/>
              </a:ext>
            </a:extLst>
          </p:cNvPr>
          <p:cNvSpPr txBox="1"/>
          <p:nvPr/>
        </p:nvSpPr>
        <p:spPr>
          <a:xfrm>
            <a:off x="2439550" y="6252792"/>
            <a:ext cx="2589326" cy="2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ESA, Matthias Rutzen (U Augsburg)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2E5BA6C-64C6-70C6-BC5A-67334C3FD2E0}"/>
              </a:ext>
            </a:extLst>
          </p:cNvPr>
          <p:cNvSpPr txBox="1">
            <a:spLocks/>
          </p:cNvSpPr>
          <p:nvPr/>
        </p:nvSpPr>
        <p:spPr>
          <a:xfrm>
            <a:off x="5621126" y="2801895"/>
            <a:ext cx="5081628" cy="362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  <a:spcBef>
                <a:spcPts val="0"/>
              </a:spcBef>
            </a:pPr>
            <a:endParaRPr lang="en-NL" sz="20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97050D5-4835-69E6-5B8E-B442C1B21821}"/>
              </a:ext>
            </a:extLst>
          </p:cNvPr>
          <p:cNvSpPr txBox="1">
            <a:spLocks/>
          </p:cNvSpPr>
          <p:nvPr/>
        </p:nvSpPr>
        <p:spPr>
          <a:xfrm>
            <a:off x="5159253" y="4107047"/>
            <a:ext cx="5018780" cy="745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2000" dirty="0">
                <a:latin typeface="Sicret PERSONAL" pitchFamily="2" charset="0"/>
                <a:cs typeface="Sicret PERSONAL" pitchFamily="2" charset="0"/>
              </a:rPr>
              <a:t>Ice =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Life support Materials (</a:t>
            </a: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water, oxygen, Hydrogen</a:t>
            </a:r>
            <a:r>
              <a:rPr lang="en-GB" sz="1600" dirty="0">
                <a:latin typeface="Sicret PERSONAL" pitchFamily="2" charset="0"/>
                <a:cs typeface="Sicret PERSONAL" pitchFamily="2" charset="0"/>
              </a:rPr>
              <a:t>)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8DFF44F-B6E7-F05A-4418-DBBE2A26D36C}"/>
              </a:ext>
            </a:extLst>
          </p:cNvPr>
          <p:cNvSpPr txBox="1">
            <a:spLocks/>
          </p:cNvSpPr>
          <p:nvPr/>
        </p:nvSpPr>
        <p:spPr>
          <a:xfrm>
            <a:off x="-704176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Materialisation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BF199626-3FCA-97C9-B75D-DCDBB88F89B9}"/>
              </a:ext>
            </a:extLst>
          </p:cNvPr>
          <p:cNvSpPr txBox="1">
            <a:spLocks/>
          </p:cNvSpPr>
          <p:nvPr/>
        </p:nvSpPr>
        <p:spPr>
          <a:xfrm>
            <a:off x="5159253" y="1319047"/>
            <a:ext cx="5931022" cy="2902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2000" dirty="0" err="1">
                <a:latin typeface="Sicret PERSONAL" pitchFamily="2" charset="0"/>
                <a:cs typeface="Sicret PERSONAL" pitchFamily="2" charset="0"/>
              </a:rPr>
              <a:t>Regolith</a:t>
            </a:r>
            <a:r>
              <a:rPr lang="en-GB" sz="2000" dirty="0">
                <a:latin typeface="Sicret PERSONAL" pitchFamily="2" charset="0"/>
                <a:cs typeface="Sicret PERSONAL" pitchFamily="2" charset="0"/>
              </a:rPr>
              <a:t> =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Structural Blocks </a:t>
            </a:r>
            <a:r>
              <a:rPr lang="en-GB" sz="1600" dirty="0">
                <a:latin typeface="Sicret PERSONAL" pitchFamily="2" charset="0"/>
                <a:cs typeface="Sicret PERSONAL" pitchFamily="2" charset="0"/>
              </a:rPr>
              <a:t>(High compression strength), 3D printed with</a:t>
            </a:r>
            <a:endParaRPr lang="en-GB" sz="1600" b="1" dirty="0">
              <a:latin typeface="Sicret PERSONAL" pitchFamily="2" charset="0"/>
              <a:cs typeface="Sicret PERSONAL" pitchFamily="2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Carbon </a:t>
            </a:r>
            <a:r>
              <a:rPr lang="en-GB" sz="1600" b="1" dirty="0" err="1">
                <a:latin typeface="Sicret PERSONAL" pitchFamily="2" charset="0"/>
                <a:cs typeface="Sicret PERSONAL" pitchFamily="2" charset="0"/>
              </a:rPr>
              <a:t>fibers</a:t>
            </a:r>
            <a:r>
              <a:rPr lang="en-GB" sz="1600" dirty="0">
                <a:latin typeface="Sicret PERSONAL" pitchFamily="2" charset="0"/>
                <a:cs typeface="Sicret PERSONAL" pitchFamily="2" charset="0"/>
              </a:rPr>
              <a:t> AS Structural reinforcement material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       (Tensile strength improvement)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sz="1600" u="sng" dirty="0">
              <a:latin typeface="Sicret PERSONAL" pitchFamily="2" charset="0"/>
              <a:cs typeface="Sicret PERSONAL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u="sng" dirty="0">
                <a:latin typeface="Sicret PERSONAL" pitchFamily="2" charset="0"/>
                <a:cs typeface="Sicret PERSONAL" pitchFamily="2" charset="0"/>
              </a:rPr>
              <a:t>Extracted from </a:t>
            </a:r>
            <a:r>
              <a:rPr lang="en-GB" sz="1600" u="sng" dirty="0" err="1">
                <a:latin typeface="Sicret PERSONAL" pitchFamily="2" charset="0"/>
                <a:cs typeface="Sicret PERSONAL" pitchFamily="2" charset="0"/>
              </a:rPr>
              <a:t>regolith</a:t>
            </a:r>
            <a:r>
              <a:rPr lang="en-GB" sz="1600" u="sng" dirty="0">
                <a:latin typeface="Sicret PERSONAL" pitchFamily="2" charset="0"/>
                <a:cs typeface="Sicret PERSONAL" pitchFamily="2" charset="0"/>
              </a:rPr>
              <a:t> =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40-45% </a:t>
            </a: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oxygen </a:t>
            </a:r>
            <a:r>
              <a:rPr lang="en-GB" sz="1600" dirty="0">
                <a:latin typeface="Sicret PERSONAL" pitchFamily="2" charset="0"/>
                <a:cs typeface="Sicret PERSONAL" pitchFamily="2" charset="0"/>
              </a:rPr>
              <a:t>for combustion &amp; life support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42-48% </a:t>
            </a: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Silicon </a:t>
            </a:r>
            <a:r>
              <a:rPr lang="en-GB" sz="1600" dirty="0">
                <a:latin typeface="Sicret PERSONAL" pitchFamily="2" charset="0"/>
                <a:cs typeface="Sicret PERSONAL" pitchFamily="2" charset="0"/>
              </a:rPr>
              <a:t>products: </a:t>
            </a: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glass fibre,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       aerogels</a:t>
            </a:r>
            <a:r>
              <a:rPr lang="en-GB" sz="1600" dirty="0">
                <a:latin typeface="Sicret PERSONAL" pitchFamily="2" charset="0"/>
                <a:cs typeface="Sicret PERSONAL" pitchFamily="2" charset="0"/>
              </a:rPr>
              <a:t> for seal materials, for insulation layer</a:t>
            </a: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 </a:t>
            </a:r>
            <a:r>
              <a:rPr lang="en-GB" sz="1600" dirty="0">
                <a:latin typeface="Sicret PERSONAL" pitchFamily="2" charset="0"/>
                <a:cs typeface="Sicret PERSONAL" pitchFamily="2" charset="0"/>
              </a:rPr>
              <a:t>(NASA)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Metal Alloys</a:t>
            </a:r>
            <a:r>
              <a:rPr lang="en-GB" sz="1600" dirty="0">
                <a:latin typeface="Sicret PERSONAL" pitchFamily="2" charset="0"/>
                <a:cs typeface="Sicret PERSONAL" pitchFamily="2" charset="0"/>
              </a:rPr>
              <a:t> </a:t>
            </a: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(aluminium) </a:t>
            </a:r>
            <a:r>
              <a:rPr lang="en-GB" sz="1600" dirty="0">
                <a:latin typeface="Sicret PERSONAL" pitchFamily="2" charset="0"/>
                <a:cs typeface="Sicret PERSONAL" pitchFamily="2" charset="0"/>
              </a:rPr>
              <a:t>for Frame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2999E0-83CF-1D95-C328-E11BD279D6DF}"/>
              </a:ext>
            </a:extLst>
          </p:cNvPr>
          <p:cNvGrpSpPr/>
          <p:nvPr/>
        </p:nvGrpSpPr>
        <p:grpSpPr>
          <a:xfrm>
            <a:off x="3638060" y="1411217"/>
            <a:ext cx="1296775" cy="2645432"/>
            <a:chOff x="7415285" y="1056225"/>
            <a:chExt cx="2179639" cy="44464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D4339F-E4AE-8FFA-71A7-93AB11513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74" t="2952" r="71460" b="2178"/>
            <a:stretch/>
          </p:blipFill>
          <p:spPr>
            <a:xfrm>
              <a:off x="7415287" y="1056225"/>
              <a:ext cx="2179637" cy="148216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C47742-5374-7BF9-8D17-187668A31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6521" t="2952" r="35813" b="2178"/>
            <a:stretch/>
          </p:blipFill>
          <p:spPr>
            <a:xfrm>
              <a:off x="7415287" y="2538384"/>
              <a:ext cx="2179637" cy="148216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0C6F65-E8DE-529C-2A5F-54BA445A1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1333" t="2952" r="1001" b="2178"/>
            <a:stretch/>
          </p:blipFill>
          <p:spPr>
            <a:xfrm>
              <a:off x="7415285" y="4020546"/>
              <a:ext cx="2179637" cy="1482161"/>
            </a:xfrm>
            <a:prstGeom prst="rect">
              <a:avLst/>
            </a:prstGeom>
          </p:spPr>
        </p:pic>
      </p:grpSp>
      <p:sp>
        <p:nvSpPr>
          <p:cNvPr id="16" name="Subtitle 2">
            <a:extLst>
              <a:ext uri="{FF2B5EF4-FFF2-40B4-BE49-F238E27FC236}">
                <a16:creationId xmlns:a16="http://schemas.microsoft.com/office/drawing/2014/main" id="{3BDE196D-F659-93B8-8A7F-5D44D7B80DD8}"/>
              </a:ext>
            </a:extLst>
          </p:cNvPr>
          <p:cNvSpPr txBox="1">
            <a:spLocks/>
          </p:cNvSpPr>
          <p:nvPr/>
        </p:nvSpPr>
        <p:spPr>
          <a:xfrm>
            <a:off x="1280704" y="3794366"/>
            <a:ext cx="3654130" cy="262279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(Left) </a:t>
            </a:r>
            <a:r>
              <a:rPr lang="en-GB" sz="1200" dirty="0" err="1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Regolith</a:t>
            </a: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 // (Right) Carbon Fibers reinforcement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3929FDE-593C-396D-D10A-69000DB719CB}"/>
              </a:ext>
            </a:extLst>
          </p:cNvPr>
          <p:cNvSpPr txBox="1">
            <a:spLocks/>
          </p:cNvSpPr>
          <p:nvPr/>
        </p:nvSpPr>
        <p:spPr>
          <a:xfrm>
            <a:off x="4478089" y="5971170"/>
            <a:ext cx="456745" cy="262279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ICE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A819AEB-46AD-D9C9-8625-CFBB70790AB5}"/>
              </a:ext>
            </a:extLst>
          </p:cNvPr>
          <p:cNvSpPr txBox="1">
            <a:spLocks/>
          </p:cNvSpPr>
          <p:nvPr/>
        </p:nvSpPr>
        <p:spPr>
          <a:xfrm>
            <a:off x="7023060" y="2212149"/>
            <a:ext cx="3936838" cy="24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Dirk Volkmer (2016), Rutzen et al. (2021)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8BD4007-1A6E-1373-86FA-D1AE42221E6D}"/>
              </a:ext>
            </a:extLst>
          </p:cNvPr>
          <p:cNvSpPr txBox="1">
            <a:spLocks/>
          </p:cNvSpPr>
          <p:nvPr/>
        </p:nvSpPr>
        <p:spPr>
          <a:xfrm>
            <a:off x="7023060" y="4509535"/>
            <a:ext cx="3936838" cy="24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 ESA, NASA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983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D1C10-0B18-8163-0340-DFD1114EB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DAFF64FE-4F88-66BB-D1F8-E1E2BF0F3DF0}"/>
              </a:ext>
            </a:extLst>
          </p:cNvPr>
          <p:cNvSpPr txBox="1"/>
          <p:nvPr/>
        </p:nvSpPr>
        <p:spPr>
          <a:xfrm>
            <a:off x="6684882" y="6145078"/>
            <a:ext cx="2031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2. Interior Facade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A25EE3-AC6D-AFC5-E838-9BD094B5CEA2}"/>
              </a:ext>
            </a:extLst>
          </p:cNvPr>
          <p:cNvSpPr txBox="1"/>
          <p:nvPr/>
        </p:nvSpPr>
        <p:spPr>
          <a:xfrm>
            <a:off x="3450402" y="6145078"/>
            <a:ext cx="19528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1. Exterior Facade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871719-89AE-5F16-FF40-96447FA49820}"/>
              </a:ext>
            </a:extLst>
          </p:cNvPr>
          <p:cNvSpPr txBox="1"/>
          <p:nvPr/>
        </p:nvSpPr>
        <p:spPr>
          <a:xfrm>
            <a:off x="9781830" y="6145078"/>
            <a:ext cx="1704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Section A-A’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59FB70-63F6-5700-31E3-1AAAB08B5E93}"/>
              </a:ext>
            </a:extLst>
          </p:cNvPr>
          <p:cNvGrpSpPr/>
          <p:nvPr/>
        </p:nvGrpSpPr>
        <p:grpSpPr>
          <a:xfrm>
            <a:off x="250063" y="2622973"/>
            <a:ext cx="2371766" cy="1509237"/>
            <a:chOff x="9601199" y="154098"/>
            <a:chExt cx="2371766" cy="1509237"/>
          </a:xfrm>
        </p:grpSpPr>
        <p:pic>
          <p:nvPicPr>
            <p:cNvPr id="31" name="Picture 30" descr="A drawing of a white object&#10;&#10;AI-generated content may be incorrect.">
              <a:extLst>
                <a:ext uri="{FF2B5EF4-FFF2-40B4-BE49-F238E27FC236}">
                  <a16:creationId xmlns:a16="http://schemas.microsoft.com/office/drawing/2014/main" id="{7E4D6A91-B254-4421-2679-D6E307CED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" t="4518" r="1915" b="5188"/>
            <a:stretch/>
          </p:blipFill>
          <p:spPr>
            <a:xfrm>
              <a:off x="9601199" y="255217"/>
              <a:ext cx="2371766" cy="128479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8095C10-8B45-BBDB-12C8-7BBB7F7E58EC}"/>
                </a:ext>
              </a:extLst>
            </p:cNvPr>
            <p:cNvSpPr txBox="1"/>
            <p:nvPr/>
          </p:nvSpPr>
          <p:spPr>
            <a:xfrm>
              <a:off x="9973072" y="222165"/>
              <a:ext cx="38284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latin typeface="Sicret PERSONAL" pitchFamily="2" charset="0"/>
                  <a:cs typeface="Sicret PERSONAL" pitchFamily="2" charset="0"/>
                </a:rPr>
                <a:t>1</a:t>
              </a:r>
              <a:endParaRPr lang="en-NL" sz="1600" b="1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339A41-DC6F-326E-4403-375F64D92E83}"/>
                </a:ext>
              </a:extLst>
            </p:cNvPr>
            <p:cNvSpPr txBox="1"/>
            <p:nvPr/>
          </p:nvSpPr>
          <p:spPr>
            <a:xfrm>
              <a:off x="10164492" y="781662"/>
              <a:ext cx="38284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latin typeface="Sicret PERSONAL" pitchFamily="2" charset="0"/>
                  <a:cs typeface="Sicret PERSONAL" pitchFamily="2" charset="0"/>
                </a:rPr>
                <a:t>2</a:t>
              </a:r>
              <a:endParaRPr lang="en-NL" sz="1600" b="1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A556DDA-FCFF-238C-D61E-31AA028FD3C6}"/>
                </a:ext>
              </a:extLst>
            </p:cNvPr>
            <p:cNvSpPr txBox="1"/>
            <p:nvPr/>
          </p:nvSpPr>
          <p:spPr>
            <a:xfrm>
              <a:off x="10934066" y="1324781"/>
              <a:ext cx="38284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latin typeface="Sicret PERSONAL" pitchFamily="2" charset="0"/>
                  <a:cs typeface="Sicret PERSONAL" pitchFamily="2" charset="0"/>
                </a:rPr>
                <a:t>A</a:t>
              </a:r>
              <a:endParaRPr lang="en-NL" sz="1600" b="1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222CE5B-B960-250A-DC27-450E8E769A42}"/>
                </a:ext>
              </a:extLst>
            </p:cNvPr>
            <p:cNvSpPr txBox="1"/>
            <p:nvPr/>
          </p:nvSpPr>
          <p:spPr>
            <a:xfrm>
              <a:off x="10474671" y="154098"/>
              <a:ext cx="38284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latin typeface="Sicret PERSONAL" pitchFamily="2" charset="0"/>
                  <a:cs typeface="Sicret PERSONAL" pitchFamily="2" charset="0"/>
                </a:rPr>
                <a:t>A’</a:t>
              </a:r>
              <a:endParaRPr lang="en-NL" sz="1600" b="1" dirty="0">
                <a:latin typeface="Sicret PERSONAL" pitchFamily="2" charset="0"/>
                <a:cs typeface="Sicret PERSONAL" pitchFamily="2" charset="0"/>
              </a:endParaRPr>
            </a:p>
          </p:txBody>
        </p:sp>
      </p:grpSp>
      <p:pic>
        <p:nvPicPr>
          <p:cNvPr id="12" name="Picture 11" descr="A 3d model of a person in yellow suit&#10;&#10;AI-generated content may be incorrect.">
            <a:extLst>
              <a:ext uri="{FF2B5EF4-FFF2-40B4-BE49-F238E27FC236}">
                <a16:creationId xmlns:a16="http://schemas.microsoft.com/office/drawing/2014/main" id="{9E36E4C7-D4A1-738A-01AA-73860724B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44" y="1512441"/>
            <a:ext cx="3164197" cy="4596274"/>
          </a:xfrm>
          <a:prstGeom prst="rect">
            <a:avLst/>
          </a:prstGeom>
        </p:spPr>
      </p:pic>
      <p:sp>
        <p:nvSpPr>
          <p:cNvPr id="39" name="Subtitle 2">
            <a:extLst>
              <a:ext uri="{FF2B5EF4-FFF2-40B4-BE49-F238E27FC236}">
                <a16:creationId xmlns:a16="http://schemas.microsoft.com/office/drawing/2014/main" id="{7FE4320A-ED03-99FE-4401-4F58D13FD6DE}"/>
              </a:ext>
            </a:extLst>
          </p:cNvPr>
          <p:cNvSpPr txBox="1">
            <a:spLocks/>
          </p:cNvSpPr>
          <p:nvPr/>
        </p:nvSpPr>
        <p:spPr>
          <a:xfrm>
            <a:off x="3802606" y="593973"/>
            <a:ext cx="4470330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wall fragment 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45" name="Picture 44" descr="A drawing of a person sitting on a wall&#10;&#10;AI-generated content may be incorrect.">
            <a:extLst>
              <a:ext uri="{FF2B5EF4-FFF2-40B4-BE49-F238E27FC236}">
                <a16:creationId xmlns:a16="http://schemas.microsoft.com/office/drawing/2014/main" id="{06F04001-DF05-250C-7AD7-244A134F6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714" y="1515749"/>
            <a:ext cx="2545771" cy="4596276"/>
          </a:xfrm>
          <a:prstGeom prst="rect">
            <a:avLst/>
          </a:prstGeom>
        </p:spPr>
      </p:pic>
      <p:pic>
        <p:nvPicPr>
          <p:cNvPr id="47" name="Picture 46" descr="A yellow statue in a hole in a wall&#10;&#10;AI-generated content may be incorrect.">
            <a:extLst>
              <a:ext uri="{FF2B5EF4-FFF2-40B4-BE49-F238E27FC236}">
                <a16:creationId xmlns:a16="http://schemas.microsoft.com/office/drawing/2014/main" id="{6625ECB5-92EA-3BD0-3FD2-740C18A70F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3" y="1515749"/>
            <a:ext cx="3221848" cy="4596276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A77441B-A68F-AC94-BEB4-29C5B8207F5D}"/>
              </a:ext>
            </a:extLst>
          </p:cNvPr>
          <p:cNvCxnSpPr>
            <a:cxnSpLocks/>
          </p:cNvCxnSpPr>
          <p:nvPr/>
        </p:nvCxnSpPr>
        <p:spPr>
          <a:xfrm flipV="1">
            <a:off x="4039956" y="2450054"/>
            <a:ext cx="0" cy="138526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F1A1440-B214-1891-A519-F4D633C8A1A7}"/>
              </a:ext>
            </a:extLst>
          </p:cNvPr>
          <p:cNvCxnSpPr>
            <a:cxnSpLocks/>
          </p:cNvCxnSpPr>
          <p:nvPr/>
        </p:nvCxnSpPr>
        <p:spPr>
          <a:xfrm>
            <a:off x="3860800" y="2514131"/>
            <a:ext cx="316293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D9A8CB7-9F1F-442C-81BA-7C441D6E34E9}"/>
              </a:ext>
            </a:extLst>
          </p:cNvPr>
          <p:cNvCxnSpPr>
            <a:cxnSpLocks/>
          </p:cNvCxnSpPr>
          <p:nvPr/>
        </p:nvCxnSpPr>
        <p:spPr>
          <a:xfrm flipV="1">
            <a:off x="3997847" y="3742621"/>
            <a:ext cx="84218" cy="6303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441F5BA-1CDB-CB22-2E21-65DC9FA9B834}"/>
              </a:ext>
            </a:extLst>
          </p:cNvPr>
          <p:cNvCxnSpPr>
            <a:cxnSpLocks/>
          </p:cNvCxnSpPr>
          <p:nvPr/>
        </p:nvCxnSpPr>
        <p:spPr>
          <a:xfrm flipV="1">
            <a:off x="3997847" y="2482615"/>
            <a:ext cx="84218" cy="6303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2046E7BE-8E3B-9896-FEFA-A1880FF95833}"/>
              </a:ext>
            </a:extLst>
          </p:cNvPr>
          <p:cNvSpPr txBox="1"/>
          <p:nvPr/>
        </p:nvSpPr>
        <p:spPr>
          <a:xfrm>
            <a:off x="3297894" y="3056926"/>
            <a:ext cx="7915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1600mm</a:t>
            </a:r>
            <a:endParaRPr lang="en-NL" sz="10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2C2CF6D-CBA6-C362-A9E6-DD0768421EF4}"/>
              </a:ext>
            </a:extLst>
          </p:cNvPr>
          <p:cNvCxnSpPr>
            <a:cxnSpLocks/>
          </p:cNvCxnSpPr>
          <p:nvPr/>
        </p:nvCxnSpPr>
        <p:spPr>
          <a:xfrm flipH="1">
            <a:off x="9713566" y="1282777"/>
            <a:ext cx="115922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6D39D09B-9447-D7ED-4337-084DDB4468D2}"/>
              </a:ext>
            </a:extLst>
          </p:cNvPr>
          <p:cNvSpPr txBox="1"/>
          <p:nvPr/>
        </p:nvSpPr>
        <p:spPr>
          <a:xfrm>
            <a:off x="9793928" y="1077744"/>
            <a:ext cx="102355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ysClr val="windowText" lastClr="000000"/>
                </a:solidFill>
                <a:latin typeface="Sicret PERSONAL" pitchFamily="2" charset="0"/>
                <a:cs typeface="Sicret PERSONAL" pitchFamily="2" charset="0"/>
              </a:rPr>
              <a:t>1200-1300mm</a:t>
            </a:r>
            <a:endParaRPr lang="en-NL" sz="1000" dirty="0">
              <a:solidFill>
                <a:sysClr val="windowText" lastClr="000000"/>
              </a:solidFill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EC03423-7913-DCFC-68C8-464C5128AF08}"/>
              </a:ext>
            </a:extLst>
          </p:cNvPr>
          <p:cNvCxnSpPr>
            <a:cxnSpLocks/>
          </p:cNvCxnSpPr>
          <p:nvPr/>
        </p:nvCxnSpPr>
        <p:spPr>
          <a:xfrm>
            <a:off x="9813580" y="1200855"/>
            <a:ext cx="0" cy="27242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6664190-1540-FED1-F4C2-2A851170736E}"/>
              </a:ext>
            </a:extLst>
          </p:cNvPr>
          <p:cNvCxnSpPr>
            <a:cxnSpLocks/>
          </p:cNvCxnSpPr>
          <p:nvPr/>
        </p:nvCxnSpPr>
        <p:spPr>
          <a:xfrm flipV="1">
            <a:off x="9771471" y="1250781"/>
            <a:ext cx="84218" cy="6303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6882FBA-6E77-3502-4B81-6AC9DBA11464}"/>
              </a:ext>
            </a:extLst>
          </p:cNvPr>
          <p:cNvCxnSpPr>
            <a:cxnSpLocks/>
          </p:cNvCxnSpPr>
          <p:nvPr/>
        </p:nvCxnSpPr>
        <p:spPr>
          <a:xfrm>
            <a:off x="10797830" y="1200855"/>
            <a:ext cx="0" cy="27242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9791B07-FD10-7152-3CE0-E7E4C54ABD92}"/>
              </a:ext>
            </a:extLst>
          </p:cNvPr>
          <p:cNvCxnSpPr>
            <a:cxnSpLocks/>
          </p:cNvCxnSpPr>
          <p:nvPr/>
        </p:nvCxnSpPr>
        <p:spPr>
          <a:xfrm flipV="1">
            <a:off x="10755721" y="1251261"/>
            <a:ext cx="84218" cy="6303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29850A4-04C0-A115-F06F-D134B2AA549D}"/>
              </a:ext>
            </a:extLst>
          </p:cNvPr>
          <p:cNvCxnSpPr>
            <a:cxnSpLocks/>
          </p:cNvCxnSpPr>
          <p:nvPr/>
        </p:nvCxnSpPr>
        <p:spPr>
          <a:xfrm flipH="1">
            <a:off x="4587139" y="1275634"/>
            <a:ext cx="86368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0257050-D2D8-9E38-CEDC-CD0ED61982B1}"/>
              </a:ext>
            </a:extLst>
          </p:cNvPr>
          <p:cNvSpPr txBox="1"/>
          <p:nvPr/>
        </p:nvSpPr>
        <p:spPr>
          <a:xfrm>
            <a:off x="4689979" y="1072558"/>
            <a:ext cx="6570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ysClr val="windowText" lastClr="000000"/>
                </a:solidFill>
                <a:latin typeface="Sicret PERSONAL" pitchFamily="2" charset="0"/>
                <a:cs typeface="Sicret PERSONAL" pitchFamily="2" charset="0"/>
              </a:rPr>
              <a:t>900mm</a:t>
            </a:r>
            <a:endParaRPr lang="en-NL" sz="1000" dirty="0">
              <a:solidFill>
                <a:sysClr val="windowText" lastClr="000000"/>
              </a:solidFill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AE621E-053B-DB63-687F-1C6CE65B9D85}"/>
              </a:ext>
            </a:extLst>
          </p:cNvPr>
          <p:cNvCxnSpPr>
            <a:cxnSpLocks/>
          </p:cNvCxnSpPr>
          <p:nvPr/>
        </p:nvCxnSpPr>
        <p:spPr>
          <a:xfrm>
            <a:off x="4689979" y="1195669"/>
            <a:ext cx="0" cy="27242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B3DBA4-07BF-A40E-68D7-5D7006F0CE1F}"/>
              </a:ext>
            </a:extLst>
          </p:cNvPr>
          <p:cNvCxnSpPr>
            <a:cxnSpLocks/>
          </p:cNvCxnSpPr>
          <p:nvPr/>
        </p:nvCxnSpPr>
        <p:spPr>
          <a:xfrm flipV="1">
            <a:off x="4647870" y="1245595"/>
            <a:ext cx="84218" cy="6303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E61D0-D0D6-BC11-C247-CDE391A6A002}"/>
              </a:ext>
            </a:extLst>
          </p:cNvPr>
          <p:cNvCxnSpPr>
            <a:cxnSpLocks/>
          </p:cNvCxnSpPr>
          <p:nvPr/>
        </p:nvCxnSpPr>
        <p:spPr>
          <a:xfrm>
            <a:off x="5351896" y="1195669"/>
            <a:ext cx="0" cy="27242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52FF5-8743-30EE-5A0F-7BDC158F3CD2}"/>
              </a:ext>
            </a:extLst>
          </p:cNvPr>
          <p:cNvCxnSpPr>
            <a:cxnSpLocks/>
          </p:cNvCxnSpPr>
          <p:nvPr/>
        </p:nvCxnSpPr>
        <p:spPr>
          <a:xfrm flipV="1">
            <a:off x="5309787" y="1246075"/>
            <a:ext cx="84218" cy="6303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2760C0C-1763-EADA-2AD3-F69BFA113E65}"/>
              </a:ext>
            </a:extLst>
          </p:cNvPr>
          <p:cNvSpPr txBox="1"/>
          <p:nvPr/>
        </p:nvSpPr>
        <p:spPr>
          <a:xfrm>
            <a:off x="6642773" y="4557073"/>
            <a:ext cx="2028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ysClr val="windowText" lastClr="000000"/>
                </a:solidFill>
                <a:latin typeface="Sicret PERSONAL" pitchFamily="2" charset="0"/>
                <a:cs typeface="Sicret PERSONAL" pitchFamily="2" charset="0"/>
              </a:rPr>
              <a:t>Maintenance/ service</a:t>
            </a:r>
          </a:p>
          <a:p>
            <a:pPr algn="ctr"/>
            <a:r>
              <a:rPr lang="en-GB" sz="1000" dirty="0">
                <a:solidFill>
                  <a:sysClr val="windowText" lastClr="000000"/>
                </a:solidFill>
                <a:latin typeface="Sicret PERSONAL" pitchFamily="2" charset="0"/>
                <a:cs typeface="Sicret PERSONAL" pitchFamily="2" charset="0"/>
              </a:rPr>
              <a:t>Channel</a:t>
            </a:r>
            <a:endParaRPr lang="en-NL" sz="1000" dirty="0">
              <a:solidFill>
                <a:sysClr val="windowText" lastClr="000000"/>
              </a:solidFill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3E1825-7277-3C96-8CC1-5A8F98F047D0}"/>
              </a:ext>
            </a:extLst>
          </p:cNvPr>
          <p:cNvCxnSpPr>
            <a:cxnSpLocks/>
          </p:cNvCxnSpPr>
          <p:nvPr/>
        </p:nvCxnSpPr>
        <p:spPr>
          <a:xfrm>
            <a:off x="3860800" y="3775006"/>
            <a:ext cx="322524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Recording 2025-06-09 200035">
            <a:hlinkClick r:id="" action="ppaction://media"/>
            <a:extLst>
              <a:ext uri="{FF2B5EF4-FFF2-40B4-BE49-F238E27FC236}">
                <a16:creationId xmlns:a16="http://schemas.microsoft.com/office/drawing/2014/main" id="{FD0E2BFC-AEFE-FA1D-F788-E7A23C4F85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65" end="1787.3125"/>
                </p14:media>
              </p:ext>
            </p:extLst>
          </p:nvPr>
        </p:nvPicPr>
        <p:blipFill>
          <a:blip r:embed="rId9"/>
          <a:srcRect l="7545" r="9425"/>
          <a:stretch>
            <a:fillRect/>
          </a:stretch>
        </p:blipFill>
        <p:spPr>
          <a:xfrm>
            <a:off x="250063" y="4163203"/>
            <a:ext cx="2371766" cy="1945512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6973DFC-6F07-F112-A901-6EF5AF11A53C}"/>
              </a:ext>
            </a:extLst>
          </p:cNvPr>
          <p:cNvSpPr txBox="1">
            <a:spLocks/>
          </p:cNvSpPr>
          <p:nvPr/>
        </p:nvSpPr>
        <p:spPr>
          <a:xfrm>
            <a:off x="-704176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Materialisation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22909-1DA2-760B-D50B-9B19A0B44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object with a hole&#10;&#10;AI-generated content may be incorrect.">
            <a:extLst>
              <a:ext uri="{FF2B5EF4-FFF2-40B4-BE49-F238E27FC236}">
                <a16:creationId xmlns:a16="http://schemas.microsoft.com/office/drawing/2014/main" id="{F16FC2A6-8503-7883-73EB-C03DD3B65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79" y="1609164"/>
            <a:ext cx="2700511" cy="4875654"/>
          </a:xfrm>
          <a:prstGeom prst="rect">
            <a:avLst/>
          </a:prstGeom>
        </p:spPr>
      </p:pic>
      <p:pic>
        <p:nvPicPr>
          <p:cNvPr id="46" name="Picture 45" descr="A diagram of a window&#10;&#10;AI-generated content may be incorrect.">
            <a:extLst>
              <a:ext uri="{FF2B5EF4-FFF2-40B4-BE49-F238E27FC236}">
                <a16:creationId xmlns:a16="http://schemas.microsoft.com/office/drawing/2014/main" id="{44BB606A-1D13-B879-D612-6A985E1CD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2" t="32812" r="15569" b="16038"/>
          <a:stretch>
            <a:fillRect/>
          </a:stretch>
        </p:blipFill>
        <p:spPr>
          <a:xfrm>
            <a:off x="6069431" y="351438"/>
            <a:ext cx="2539166" cy="297421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20" name="Picture 19" descr="A white paper with a crack in it&#10;&#10;AI-generated content may be incorrect.">
            <a:extLst>
              <a:ext uri="{FF2B5EF4-FFF2-40B4-BE49-F238E27FC236}">
                <a16:creationId xmlns:a16="http://schemas.microsoft.com/office/drawing/2014/main" id="{F6F6CC17-97DC-1E49-2A19-8AE1A6EA8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0" t="22375" r="19425" b="26409"/>
          <a:stretch>
            <a:fillRect/>
          </a:stretch>
        </p:blipFill>
        <p:spPr>
          <a:xfrm>
            <a:off x="6069582" y="3504538"/>
            <a:ext cx="2539166" cy="297422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2" name="Picture 1" descr="A drawing of a person sitting on a wall&#10;&#10;AI-generated content may be incorrect.">
            <a:extLst>
              <a:ext uri="{FF2B5EF4-FFF2-40B4-BE49-F238E27FC236}">
                <a16:creationId xmlns:a16="http://schemas.microsoft.com/office/drawing/2014/main" id="{ED979A14-A289-5367-BAFF-FE307F15958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86" y="1609170"/>
            <a:ext cx="2700515" cy="4875659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F70B38A-DC42-78DA-5AAB-F0920029468F}"/>
              </a:ext>
            </a:extLst>
          </p:cNvPr>
          <p:cNvSpPr txBox="1">
            <a:spLocks/>
          </p:cNvSpPr>
          <p:nvPr/>
        </p:nvSpPr>
        <p:spPr>
          <a:xfrm>
            <a:off x="906577" y="675545"/>
            <a:ext cx="4186547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fragment details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7E94574-460C-2629-887A-1FABD228A788}"/>
              </a:ext>
            </a:extLst>
          </p:cNvPr>
          <p:cNvGrpSpPr/>
          <p:nvPr/>
        </p:nvGrpSpPr>
        <p:grpSpPr>
          <a:xfrm>
            <a:off x="2957811" y="1371422"/>
            <a:ext cx="846258" cy="276999"/>
            <a:chOff x="2714059" y="1391899"/>
            <a:chExt cx="846258" cy="27699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1F313B-FDC3-8F14-A475-483453E49C49}"/>
                </a:ext>
              </a:extLst>
            </p:cNvPr>
            <p:cNvSpPr txBox="1"/>
            <p:nvPr/>
          </p:nvSpPr>
          <p:spPr>
            <a:xfrm>
              <a:off x="2714059" y="1391899"/>
              <a:ext cx="80107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exterior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818044D1-3AB8-D0AD-E495-A4A9CBC7018A}"/>
                </a:ext>
              </a:extLst>
            </p:cNvPr>
            <p:cNvSpPr/>
            <p:nvPr/>
          </p:nvSpPr>
          <p:spPr>
            <a:xfrm rot="5400000">
              <a:off x="3447294" y="1466305"/>
              <a:ext cx="121395" cy="10465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8E13B45-B0E7-2A6D-2F99-A0F76D941FEA}"/>
              </a:ext>
            </a:extLst>
          </p:cNvPr>
          <p:cNvGrpSpPr/>
          <p:nvPr/>
        </p:nvGrpSpPr>
        <p:grpSpPr>
          <a:xfrm>
            <a:off x="716239" y="1372849"/>
            <a:ext cx="776623" cy="276999"/>
            <a:chOff x="653868" y="1391899"/>
            <a:chExt cx="776623" cy="27699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0CCAD6D-4609-AC88-EE79-6F037F7FAB35}"/>
                </a:ext>
              </a:extLst>
            </p:cNvPr>
            <p:cNvSpPr txBox="1"/>
            <p:nvPr/>
          </p:nvSpPr>
          <p:spPr>
            <a:xfrm>
              <a:off x="728667" y="1391899"/>
              <a:ext cx="70182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Interior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63071316-E940-D494-BAEF-EC0C340FF1F0}"/>
                </a:ext>
              </a:extLst>
            </p:cNvPr>
            <p:cNvSpPr/>
            <p:nvPr/>
          </p:nvSpPr>
          <p:spPr>
            <a:xfrm rot="16200000">
              <a:off x="645496" y="1467427"/>
              <a:ext cx="121395" cy="10465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2C606F3-C7E8-9753-4013-135096A273AC}"/>
              </a:ext>
            </a:extLst>
          </p:cNvPr>
          <p:cNvSpPr/>
          <p:nvPr/>
        </p:nvSpPr>
        <p:spPr>
          <a:xfrm>
            <a:off x="2786063" y="2962057"/>
            <a:ext cx="514349" cy="647915"/>
          </a:xfrm>
          <a:prstGeom prst="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894FFC-59BA-E021-72E9-E981902980D1}"/>
              </a:ext>
            </a:extLst>
          </p:cNvPr>
          <p:cNvSpPr/>
          <p:nvPr/>
        </p:nvSpPr>
        <p:spPr>
          <a:xfrm>
            <a:off x="1428071" y="4948988"/>
            <a:ext cx="287407" cy="365356"/>
          </a:xfrm>
          <a:prstGeom prst="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FFBE6A-5434-5D22-B971-03D5E65F6B42}"/>
              </a:ext>
            </a:extLst>
          </p:cNvPr>
          <p:cNvSpPr txBox="1"/>
          <p:nvPr/>
        </p:nvSpPr>
        <p:spPr>
          <a:xfrm>
            <a:off x="3052439" y="2597054"/>
            <a:ext cx="296385" cy="307777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1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DCB2D9-5A1E-9D92-2830-147715F6D8F4}"/>
              </a:ext>
            </a:extLst>
          </p:cNvPr>
          <p:cNvSpPr txBox="1"/>
          <p:nvPr/>
        </p:nvSpPr>
        <p:spPr>
          <a:xfrm>
            <a:off x="1422012" y="4579005"/>
            <a:ext cx="296385" cy="307777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2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9B0289-5EA7-9109-B3EC-AB00A8592303}"/>
              </a:ext>
            </a:extLst>
          </p:cNvPr>
          <p:cNvSpPr txBox="1"/>
          <p:nvPr/>
        </p:nvSpPr>
        <p:spPr>
          <a:xfrm>
            <a:off x="3910891" y="5791589"/>
            <a:ext cx="1657097" cy="209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Kink for Seating</a:t>
            </a:r>
            <a:endParaRPr lang="en-NL" sz="105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0D54D8-AED1-4FD3-EC90-6F1414180C3C}"/>
              </a:ext>
            </a:extLst>
          </p:cNvPr>
          <p:cNvSpPr txBox="1"/>
          <p:nvPr/>
        </p:nvSpPr>
        <p:spPr>
          <a:xfrm>
            <a:off x="3904736" y="5002079"/>
            <a:ext cx="2074401" cy="312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Main channel For maintenance</a:t>
            </a:r>
          </a:p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by small robot</a:t>
            </a:r>
            <a:endParaRPr lang="en-NL" sz="105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FBC214-E240-C7B2-8B46-9D16762C2D0F}"/>
              </a:ext>
            </a:extLst>
          </p:cNvPr>
          <p:cNvSpPr txBox="1"/>
          <p:nvPr/>
        </p:nvSpPr>
        <p:spPr>
          <a:xfrm>
            <a:off x="3904737" y="5431354"/>
            <a:ext cx="1657098" cy="312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Sub-Channels</a:t>
            </a:r>
          </a:p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For electricity and water</a:t>
            </a:r>
            <a:endParaRPr lang="en-NL" sz="105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65574C-2CCF-1E42-4F1D-224110F05F90}"/>
              </a:ext>
            </a:extLst>
          </p:cNvPr>
          <p:cNvSpPr txBox="1"/>
          <p:nvPr/>
        </p:nvSpPr>
        <p:spPr>
          <a:xfrm>
            <a:off x="8830459" y="953846"/>
            <a:ext cx="2214113" cy="31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Components:</a:t>
            </a:r>
          </a:p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Lunar </a:t>
            </a:r>
            <a:r>
              <a:rPr lang="en-GB" sz="1050" dirty="0" err="1">
                <a:latin typeface="Sicret PERSONAL" pitchFamily="2" charset="0"/>
                <a:cs typeface="Sicret PERSONAL" pitchFamily="2" charset="0"/>
              </a:rPr>
              <a:t>Regolith</a:t>
            </a:r>
            <a:r>
              <a:rPr lang="en-GB" sz="1050" dirty="0">
                <a:latin typeface="Sicret PERSONAL" pitchFamily="2" charset="0"/>
                <a:cs typeface="Sicret PERSONAL" pitchFamily="2" charset="0"/>
              </a:rPr>
              <a:t> 3D Printed blocks</a:t>
            </a:r>
            <a:endParaRPr lang="en-NL" sz="105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CD6C9C-F601-BDC5-35AE-CEF8E425FFE7}"/>
              </a:ext>
            </a:extLst>
          </p:cNvPr>
          <p:cNvSpPr txBox="1"/>
          <p:nvPr/>
        </p:nvSpPr>
        <p:spPr>
          <a:xfrm>
            <a:off x="8830459" y="1444485"/>
            <a:ext cx="2214113" cy="31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Aerogel layer</a:t>
            </a:r>
          </a:p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For insulation and air-tight seal</a:t>
            </a:r>
            <a:endParaRPr lang="en-NL" sz="105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FD1437-E148-C050-908B-D86DD8769E77}"/>
              </a:ext>
            </a:extLst>
          </p:cNvPr>
          <p:cNvSpPr txBox="1"/>
          <p:nvPr/>
        </p:nvSpPr>
        <p:spPr>
          <a:xfrm>
            <a:off x="8830459" y="1949443"/>
            <a:ext cx="2911677" cy="31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3D Printed glass panel from silica</a:t>
            </a:r>
          </a:p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(with air-tight &amp; Radiation Shield Performance)</a:t>
            </a:r>
            <a:endParaRPr lang="en-NL" sz="105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F41585-A1CB-95EB-02E7-9DEAFD8B97B6}"/>
              </a:ext>
            </a:extLst>
          </p:cNvPr>
          <p:cNvSpPr txBox="1"/>
          <p:nvPr/>
        </p:nvSpPr>
        <p:spPr>
          <a:xfrm>
            <a:off x="8830459" y="4936811"/>
            <a:ext cx="2610306" cy="209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Integrated Channel for cables &amp; </a:t>
            </a:r>
            <a:r>
              <a:rPr lang="en-GB" sz="1050" dirty="0" err="1">
                <a:latin typeface="Sicret PERSONAL" pitchFamily="2" charset="0"/>
                <a:cs typeface="Sicret PERSONAL" pitchFamily="2" charset="0"/>
              </a:rPr>
              <a:t>pipings</a:t>
            </a:r>
            <a:endParaRPr lang="en-NL" sz="105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E1A441-95C2-6599-CE90-C5AA698EEEE7}"/>
              </a:ext>
            </a:extLst>
          </p:cNvPr>
          <p:cNvSpPr txBox="1"/>
          <p:nvPr/>
        </p:nvSpPr>
        <p:spPr>
          <a:xfrm>
            <a:off x="8830459" y="5359552"/>
            <a:ext cx="2483306" cy="312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Integrated Kink</a:t>
            </a:r>
          </a:p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for climbing/ assembly grabbing</a:t>
            </a:r>
            <a:endParaRPr lang="en-NL" sz="105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7109FF6-DFA2-A3FD-FB77-F7684F43AAC9}"/>
              </a:ext>
            </a:extLst>
          </p:cNvPr>
          <p:cNvGrpSpPr/>
          <p:nvPr/>
        </p:nvGrpSpPr>
        <p:grpSpPr>
          <a:xfrm>
            <a:off x="8720311" y="6272562"/>
            <a:ext cx="558249" cy="301613"/>
            <a:chOff x="8203337" y="6272562"/>
            <a:chExt cx="558249" cy="301613"/>
          </a:xfrm>
        </p:grpSpPr>
        <p:pic>
          <p:nvPicPr>
            <p:cNvPr id="8" name="Picture 7" descr="A white rectangular object with black border&#10;&#10;AI-generated content may be incorrect.">
              <a:extLst>
                <a:ext uri="{FF2B5EF4-FFF2-40B4-BE49-F238E27FC236}">
                  <a16:creationId xmlns:a16="http://schemas.microsoft.com/office/drawing/2014/main" id="{BEEB3F07-B88A-D718-5B9D-EF05A16BB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4" t="91222" r="18148" b="4389"/>
            <a:stretch/>
          </p:blipFill>
          <p:spPr>
            <a:xfrm>
              <a:off x="8203337" y="6272562"/>
              <a:ext cx="446686" cy="1308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A421BD-5E43-3FDD-52F8-C67FF4BF47B7}"/>
                </a:ext>
              </a:extLst>
            </p:cNvPr>
            <p:cNvSpPr txBox="1"/>
            <p:nvPr/>
          </p:nvSpPr>
          <p:spPr>
            <a:xfrm>
              <a:off x="8235087" y="6312565"/>
              <a:ext cx="52649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latin typeface="Sicret PERSONAL" pitchFamily="2" charset="0"/>
                  <a:cs typeface="Sicret PERSONAL" pitchFamily="2" charset="0"/>
                </a:rPr>
                <a:t>10cm</a:t>
              </a:r>
              <a:endParaRPr lang="en-NL" sz="1100" dirty="0">
                <a:latin typeface="Sicret PERSONAL" pitchFamily="2" charset="0"/>
                <a:cs typeface="Sicret PERSONAL" pitchFamily="2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6A568CF-1D50-1C37-6E69-A04065E81CAD}"/>
              </a:ext>
            </a:extLst>
          </p:cNvPr>
          <p:cNvSpPr txBox="1"/>
          <p:nvPr/>
        </p:nvSpPr>
        <p:spPr>
          <a:xfrm rot="152966">
            <a:off x="7331155" y="491559"/>
            <a:ext cx="6570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ysClr val="windowText" lastClr="000000"/>
                </a:solidFill>
                <a:latin typeface="Sicret PERSONAL" pitchFamily="2" charset="0"/>
                <a:cs typeface="Sicret PERSONAL" pitchFamily="2" charset="0"/>
              </a:rPr>
              <a:t>200mm</a:t>
            </a:r>
            <a:endParaRPr lang="en-NL" sz="1000" dirty="0">
              <a:solidFill>
                <a:sysClr val="windowText" lastClr="000000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E6B0016-9389-7C2E-D797-7B5BEFDD905A}"/>
              </a:ext>
            </a:extLst>
          </p:cNvPr>
          <p:cNvSpPr txBox="1"/>
          <p:nvPr/>
        </p:nvSpPr>
        <p:spPr>
          <a:xfrm>
            <a:off x="8668094" y="351438"/>
            <a:ext cx="296385" cy="307777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1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4CC31C-4F63-4ECD-ECBD-EB5828F98173}"/>
              </a:ext>
            </a:extLst>
          </p:cNvPr>
          <p:cNvSpPr txBox="1"/>
          <p:nvPr/>
        </p:nvSpPr>
        <p:spPr>
          <a:xfrm>
            <a:off x="8668093" y="3504540"/>
            <a:ext cx="296385" cy="307777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2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B4A345-2CEC-7BFC-6768-6956EC281DE2}"/>
              </a:ext>
            </a:extLst>
          </p:cNvPr>
          <p:cNvGrpSpPr/>
          <p:nvPr/>
        </p:nvGrpSpPr>
        <p:grpSpPr>
          <a:xfrm>
            <a:off x="3735196" y="6319172"/>
            <a:ext cx="972038" cy="281760"/>
            <a:chOff x="3587902" y="5889564"/>
            <a:chExt cx="902523" cy="26161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A71E4FC-7891-91DC-0460-6D13511DD3F9}"/>
                </a:ext>
              </a:extLst>
            </p:cNvPr>
            <p:cNvCxnSpPr>
              <a:cxnSpLocks/>
            </p:cNvCxnSpPr>
            <p:nvPr/>
          </p:nvCxnSpPr>
          <p:spPr>
            <a:xfrm>
              <a:off x="3587902" y="5915591"/>
              <a:ext cx="7761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0390E15-B8B7-9355-5436-0D58FECFFDD2}"/>
                </a:ext>
              </a:extLst>
            </p:cNvPr>
            <p:cNvSpPr txBox="1"/>
            <p:nvPr/>
          </p:nvSpPr>
          <p:spPr>
            <a:xfrm>
              <a:off x="4128475" y="5889564"/>
              <a:ext cx="3619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latin typeface="Sicret PERSONAL" pitchFamily="2" charset="0"/>
                  <a:cs typeface="Sicret PERSONAL" pitchFamily="2" charset="0"/>
                </a:rPr>
                <a:t>1m</a:t>
              </a:r>
              <a:endParaRPr lang="en-NL" sz="1100" dirty="0">
                <a:latin typeface="Sicret PERSONAL" pitchFamily="2" charset="0"/>
                <a:cs typeface="Sicret PERSONAL" pitchFamily="2" charset="0"/>
              </a:endParaRP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FC8AC58-FD9C-A827-1B81-1416D670701E}"/>
              </a:ext>
            </a:extLst>
          </p:cNvPr>
          <p:cNvCxnSpPr>
            <a:cxnSpLocks/>
          </p:cNvCxnSpPr>
          <p:nvPr/>
        </p:nvCxnSpPr>
        <p:spPr>
          <a:xfrm>
            <a:off x="1526879" y="5865027"/>
            <a:ext cx="2424867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2D29377B-74E7-776E-A28E-946F4D56CA72}"/>
              </a:ext>
            </a:extLst>
          </p:cNvPr>
          <p:cNvSpPr/>
          <p:nvPr/>
        </p:nvSpPr>
        <p:spPr>
          <a:xfrm>
            <a:off x="1480839" y="5833597"/>
            <a:ext cx="62860" cy="6286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07DC4C5-6472-5295-F665-DFD93955C4A6}"/>
              </a:ext>
            </a:extLst>
          </p:cNvPr>
          <p:cNvCxnSpPr>
            <a:cxnSpLocks/>
          </p:cNvCxnSpPr>
          <p:nvPr/>
        </p:nvCxnSpPr>
        <p:spPr>
          <a:xfrm>
            <a:off x="2157961" y="5083243"/>
            <a:ext cx="1793785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EA2F820F-6E55-1FC3-B992-47B226AD29BB}"/>
              </a:ext>
            </a:extLst>
          </p:cNvPr>
          <p:cNvSpPr/>
          <p:nvPr/>
        </p:nvSpPr>
        <p:spPr>
          <a:xfrm>
            <a:off x="2100497" y="5055595"/>
            <a:ext cx="62860" cy="6286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B8BD124-E9FF-D1A9-64FA-79A1B59FB4AD}"/>
              </a:ext>
            </a:extLst>
          </p:cNvPr>
          <p:cNvCxnSpPr>
            <a:cxnSpLocks/>
          </p:cNvCxnSpPr>
          <p:nvPr/>
        </p:nvCxnSpPr>
        <p:spPr>
          <a:xfrm>
            <a:off x="1833504" y="5484255"/>
            <a:ext cx="2112846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47DA7EEE-91EC-ACCA-A543-164A7A150895}"/>
              </a:ext>
            </a:extLst>
          </p:cNvPr>
          <p:cNvSpPr/>
          <p:nvPr/>
        </p:nvSpPr>
        <p:spPr>
          <a:xfrm>
            <a:off x="1785879" y="5452825"/>
            <a:ext cx="62860" cy="6286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0370CD3-ED88-BF0B-17B8-9D18DCB34BFC}"/>
              </a:ext>
            </a:extLst>
          </p:cNvPr>
          <p:cNvSpPr/>
          <p:nvPr/>
        </p:nvSpPr>
        <p:spPr>
          <a:xfrm>
            <a:off x="1723019" y="5020022"/>
            <a:ext cx="62860" cy="6286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14464954-C859-FFB9-AB7A-760A4C486FEC}"/>
              </a:ext>
            </a:extLst>
          </p:cNvPr>
          <p:cNvSpPr/>
          <p:nvPr/>
        </p:nvSpPr>
        <p:spPr>
          <a:xfrm>
            <a:off x="1723019" y="4716232"/>
            <a:ext cx="62860" cy="6286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11574AD-A47D-B628-5F62-79C9A1000C69}"/>
              </a:ext>
            </a:extLst>
          </p:cNvPr>
          <p:cNvCxnSpPr>
            <a:cxnSpLocks/>
            <a:stCxn id="81" idx="0"/>
            <a:endCxn id="86" idx="4"/>
          </p:cNvCxnSpPr>
          <p:nvPr/>
        </p:nvCxnSpPr>
        <p:spPr>
          <a:xfrm flipH="1" flipV="1">
            <a:off x="1754449" y="5082882"/>
            <a:ext cx="62860" cy="36994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EC20DAB-33E2-1942-E0F0-2FFF306D2A36}"/>
              </a:ext>
            </a:extLst>
          </p:cNvPr>
          <p:cNvCxnSpPr>
            <a:cxnSpLocks/>
          </p:cNvCxnSpPr>
          <p:nvPr/>
        </p:nvCxnSpPr>
        <p:spPr>
          <a:xfrm>
            <a:off x="8151422" y="1023537"/>
            <a:ext cx="729741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Oval 91">
            <a:extLst>
              <a:ext uri="{FF2B5EF4-FFF2-40B4-BE49-F238E27FC236}">
                <a16:creationId xmlns:a16="http://schemas.microsoft.com/office/drawing/2014/main" id="{501C5A3C-F943-27B0-DDC7-803B248797EB}"/>
              </a:ext>
            </a:extLst>
          </p:cNvPr>
          <p:cNvSpPr/>
          <p:nvPr/>
        </p:nvSpPr>
        <p:spPr>
          <a:xfrm>
            <a:off x="8119992" y="992107"/>
            <a:ext cx="62860" cy="6286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68BEB8C-D36B-9DF9-91EF-5E9E1D1B36B9}"/>
              </a:ext>
            </a:extLst>
          </p:cNvPr>
          <p:cNvCxnSpPr>
            <a:cxnSpLocks/>
            <a:stCxn id="97" idx="2"/>
          </p:cNvCxnSpPr>
          <p:nvPr/>
        </p:nvCxnSpPr>
        <p:spPr>
          <a:xfrm>
            <a:off x="7730212" y="2016864"/>
            <a:ext cx="1150951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3D535F0D-36A4-0DE0-D9D8-3FB94B8CCEB1}"/>
              </a:ext>
            </a:extLst>
          </p:cNvPr>
          <p:cNvSpPr/>
          <p:nvPr/>
        </p:nvSpPr>
        <p:spPr>
          <a:xfrm>
            <a:off x="7730212" y="1985434"/>
            <a:ext cx="62860" cy="6286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6049F56-8B2C-7296-34A8-CF39C0D4DE84}"/>
              </a:ext>
            </a:extLst>
          </p:cNvPr>
          <p:cNvCxnSpPr>
            <a:cxnSpLocks/>
          </p:cNvCxnSpPr>
          <p:nvPr/>
        </p:nvCxnSpPr>
        <p:spPr>
          <a:xfrm>
            <a:off x="8205800" y="1517715"/>
            <a:ext cx="675363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Oval 99">
            <a:extLst>
              <a:ext uri="{FF2B5EF4-FFF2-40B4-BE49-F238E27FC236}">
                <a16:creationId xmlns:a16="http://schemas.microsoft.com/office/drawing/2014/main" id="{F3829176-F8D1-B185-D370-42609208A81A}"/>
              </a:ext>
            </a:extLst>
          </p:cNvPr>
          <p:cNvSpPr/>
          <p:nvPr/>
        </p:nvSpPr>
        <p:spPr>
          <a:xfrm>
            <a:off x="8174370" y="1189236"/>
            <a:ext cx="62860" cy="6286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0E01A0-288C-6AF0-19C4-F27ABA23939F}"/>
              </a:ext>
            </a:extLst>
          </p:cNvPr>
          <p:cNvSpPr/>
          <p:nvPr/>
        </p:nvSpPr>
        <p:spPr>
          <a:xfrm>
            <a:off x="7930503" y="4964859"/>
            <a:ext cx="62860" cy="6286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FC2EBC46-66C6-C504-F9D8-2E7477EFF72B}"/>
              </a:ext>
            </a:extLst>
          </p:cNvPr>
          <p:cNvCxnSpPr>
            <a:cxnSpLocks/>
          </p:cNvCxnSpPr>
          <p:nvPr/>
        </p:nvCxnSpPr>
        <p:spPr>
          <a:xfrm>
            <a:off x="7056438" y="5426262"/>
            <a:ext cx="1819169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66735EF3-2451-E778-D3CB-AB41A2B8E937}"/>
              </a:ext>
            </a:extLst>
          </p:cNvPr>
          <p:cNvCxnSpPr>
            <a:cxnSpLocks/>
          </p:cNvCxnSpPr>
          <p:nvPr/>
        </p:nvCxnSpPr>
        <p:spPr>
          <a:xfrm>
            <a:off x="7966022" y="4998172"/>
            <a:ext cx="909585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7080AE46-1927-A7F2-D2F5-C22349FCD0A9}"/>
              </a:ext>
            </a:extLst>
          </p:cNvPr>
          <p:cNvSpPr/>
          <p:nvPr/>
        </p:nvSpPr>
        <p:spPr>
          <a:xfrm>
            <a:off x="7025008" y="5282914"/>
            <a:ext cx="62860" cy="6286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C1965666-4BA3-06C3-5A17-A00D2943D26D}"/>
              </a:ext>
            </a:extLst>
          </p:cNvPr>
          <p:cNvCxnSpPr>
            <a:cxnSpLocks/>
          </p:cNvCxnSpPr>
          <p:nvPr/>
        </p:nvCxnSpPr>
        <p:spPr>
          <a:xfrm flipV="1">
            <a:off x="7056438" y="5293995"/>
            <a:ext cx="0" cy="13226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F3A57F44-4F6B-2F6F-2302-82A9EB18ED18}"/>
              </a:ext>
            </a:extLst>
          </p:cNvPr>
          <p:cNvCxnSpPr>
            <a:cxnSpLocks/>
          </p:cNvCxnSpPr>
          <p:nvPr/>
        </p:nvCxnSpPr>
        <p:spPr>
          <a:xfrm flipV="1">
            <a:off x="1754449" y="4764992"/>
            <a:ext cx="0" cy="25503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3115AC-5A80-562F-14E0-0118921B3E20}"/>
              </a:ext>
            </a:extLst>
          </p:cNvPr>
          <p:cNvCxnSpPr>
            <a:cxnSpLocks/>
          </p:cNvCxnSpPr>
          <p:nvPr/>
        </p:nvCxnSpPr>
        <p:spPr>
          <a:xfrm flipV="1">
            <a:off x="8205800" y="1232863"/>
            <a:ext cx="0" cy="28485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A54EF16-7DCB-D716-3459-31BBD94AACA4}"/>
              </a:ext>
            </a:extLst>
          </p:cNvPr>
          <p:cNvSpPr txBox="1"/>
          <p:nvPr/>
        </p:nvSpPr>
        <p:spPr>
          <a:xfrm>
            <a:off x="8830459" y="4483205"/>
            <a:ext cx="2214113" cy="31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Components:</a:t>
            </a:r>
          </a:p>
          <a:p>
            <a:pPr>
              <a:lnSpc>
                <a:spcPts val="800"/>
              </a:lnSpc>
            </a:pPr>
            <a:r>
              <a:rPr lang="en-GB" sz="1050" dirty="0">
                <a:latin typeface="Sicret PERSONAL" pitchFamily="2" charset="0"/>
                <a:cs typeface="Sicret PERSONAL" pitchFamily="2" charset="0"/>
              </a:rPr>
              <a:t>Lunar </a:t>
            </a:r>
            <a:r>
              <a:rPr lang="en-GB" sz="1050" dirty="0" err="1">
                <a:latin typeface="Sicret PERSONAL" pitchFamily="2" charset="0"/>
                <a:cs typeface="Sicret PERSONAL" pitchFamily="2" charset="0"/>
              </a:rPr>
              <a:t>Regolith</a:t>
            </a:r>
            <a:r>
              <a:rPr lang="en-GB" sz="1050" dirty="0">
                <a:latin typeface="Sicret PERSONAL" pitchFamily="2" charset="0"/>
                <a:cs typeface="Sicret PERSONAL" pitchFamily="2" charset="0"/>
              </a:rPr>
              <a:t> 3D Printed blocks</a:t>
            </a:r>
            <a:endParaRPr lang="en-NL" sz="1050" dirty="0"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8212635-EE5F-308F-3387-604A8DCB71FB}"/>
              </a:ext>
            </a:extLst>
          </p:cNvPr>
          <p:cNvCxnSpPr>
            <a:cxnSpLocks/>
          </p:cNvCxnSpPr>
          <p:nvPr/>
        </p:nvCxnSpPr>
        <p:spPr>
          <a:xfrm>
            <a:off x="8151422" y="4552896"/>
            <a:ext cx="729741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B9DC4245-CF0E-4744-F388-8A6514EA7F6E}"/>
              </a:ext>
            </a:extLst>
          </p:cNvPr>
          <p:cNvSpPr/>
          <p:nvPr/>
        </p:nvSpPr>
        <p:spPr>
          <a:xfrm>
            <a:off x="8119992" y="4521466"/>
            <a:ext cx="62860" cy="6286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CA0B5F-FD89-1A42-3318-17F8F6A8B768}"/>
              </a:ext>
            </a:extLst>
          </p:cNvPr>
          <p:cNvSpPr txBox="1">
            <a:spLocks/>
          </p:cNvSpPr>
          <p:nvPr/>
        </p:nvSpPr>
        <p:spPr>
          <a:xfrm>
            <a:off x="-704176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Materialisation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897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AD96C-0B75-22A4-EECF-2577BE267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1">
            <a:hlinkClick r:id="" action="ppaction://media"/>
            <a:extLst>
              <a:ext uri="{FF2B5EF4-FFF2-40B4-BE49-F238E27FC236}">
                <a16:creationId xmlns:a16="http://schemas.microsoft.com/office/drawing/2014/main" id="{BA3C1CC9-62C6-C7A4-12A2-6650F04EEA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lum bright="20000" contrast="40000"/>
          </a:blip>
          <a:srcRect r="10452"/>
          <a:stretch/>
        </p:blipFill>
        <p:spPr>
          <a:xfrm>
            <a:off x="5110481" y="0"/>
            <a:ext cx="3454400" cy="6858000"/>
          </a:xfrm>
          <a:prstGeom prst="rect">
            <a:avLst/>
          </a:prstGeom>
        </p:spPr>
      </p:pic>
      <p:pic>
        <p:nvPicPr>
          <p:cNvPr id="7" name="Video 2">
            <a:hlinkClick r:id="" action="ppaction://media"/>
            <a:extLst>
              <a:ext uri="{FF2B5EF4-FFF2-40B4-BE49-F238E27FC236}">
                <a16:creationId xmlns:a16="http://schemas.microsoft.com/office/drawing/2014/main" id="{3C863485-C04E-CD96-9E5D-85DC7E84F6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lum bright="20000" contrast="20000"/>
          </a:blip>
          <a:srcRect r="11264"/>
          <a:stretch/>
        </p:blipFill>
        <p:spPr>
          <a:xfrm>
            <a:off x="8768927" y="0"/>
            <a:ext cx="3423074" cy="6858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CBADF49-B569-5D4B-E457-40E23426A4B9}"/>
              </a:ext>
            </a:extLst>
          </p:cNvPr>
          <p:cNvSpPr txBox="1">
            <a:spLocks/>
          </p:cNvSpPr>
          <p:nvPr/>
        </p:nvSpPr>
        <p:spPr>
          <a:xfrm>
            <a:off x="53346" y="725616"/>
            <a:ext cx="5003777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fabrication: mock-up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B14F59-4E32-30B8-01D3-53EB3FD6687E}"/>
              </a:ext>
            </a:extLst>
          </p:cNvPr>
          <p:cNvSpPr txBox="1"/>
          <p:nvPr/>
        </p:nvSpPr>
        <p:spPr>
          <a:xfrm>
            <a:off x="941196" y="5990686"/>
            <a:ext cx="32280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1:1 Fabrication Mock-Up (EPS foam)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4EABEC5-045F-F1B6-0193-59C21A628E3F}"/>
              </a:ext>
            </a:extLst>
          </p:cNvPr>
          <p:cNvSpPr txBox="1">
            <a:spLocks/>
          </p:cNvSpPr>
          <p:nvPr/>
        </p:nvSpPr>
        <p:spPr>
          <a:xfrm>
            <a:off x="10309609" y="6394756"/>
            <a:ext cx="1935641" cy="463244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Subtractive process</a:t>
            </a:r>
          </a:p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(milling out material)</a:t>
            </a:r>
          </a:p>
        </p:txBody>
      </p:sp>
      <p:pic>
        <p:nvPicPr>
          <p:cNvPr id="12" name="Milling Fabrication">
            <a:hlinkClick r:id="" action="ppaction://media"/>
            <a:extLst>
              <a:ext uri="{FF2B5EF4-FFF2-40B4-BE49-F238E27FC236}">
                <a16:creationId xmlns:a16="http://schemas.microsoft.com/office/drawing/2014/main" id="{7CBE2FD5-75B0-CC5E-EC40-D13C5DBB720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rcRect l="11317" r="26047"/>
          <a:stretch/>
        </p:blipFill>
        <p:spPr>
          <a:xfrm>
            <a:off x="345435" y="1530445"/>
            <a:ext cx="4419601" cy="439472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1CE29073-5C10-4F75-10A0-E44C29871B40}"/>
              </a:ext>
            </a:extLst>
          </p:cNvPr>
          <p:cNvSpPr txBox="1">
            <a:spLocks/>
          </p:cNvSpPr>
          <p:nvPr/>
        </p:nvSpPr>
        <p:spPr>
          <a:xfrm>
            <a:off x="1425288" y="1113206"/>
            <a:ext cx="2259892" cy="3517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200" i="1" dirty="0">
                <a:latin typeface="Space Mono" panose="02000509040000020004" pitchFamily="49" charset="0"/>
                <a:cs typeface="Sicret PERSONAL" pitchFamily="2" charset="0"/>
              </a:rPr>
              <a:t>(zoom in to 1:1)</a:t>
            </a:r>
            <a:endParaRPr lang="en-NL" sz="1200" i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484C3C-3B30-2DCD-E0CE-C6FE1382CC78}"/>
              </a:ext>
            </a:extLst>
          </p:cNvPr>
          <p:cNvSpPr txBox="1">
            <a:spLocks/>
          </p:cNvSpPr>
          <p:nvPr/>
        </p:nvSpPr>
        <p:spPr>
          <a:xfrm>
            <a:off x="-704176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Materialisation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20000" mute="1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20000" mute="1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 mute="1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ck of cardboard boxes in a warehouse&#10;&#10;Description automatically generated">
            <a:extLst>
              <a:ext uri="{FF2B5EF4-FFF2-40B4-BE49-F238E27FC236}">
                <a16:creationId xmlns:a16="http://schemas.microsoft.com/office/drawing/2014/main" id="{992064A0-3794-F981-229A-0EAD1696C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4" t="41305" r="42139" b="14167"/>
          <a:stretch/>
        </p:blipFill>
        <p:spPr>
          <a:xfrm>
            <a:off x="6095999" y="1362826"/>
            <a:ext cx="2933700" cy="4798756"/>
          </a:xfrm>
          <a:prstGeom prst="rect">
            <a:avLst/>
          </a:prstGeom>
        </p:spPr>
      </p:pic>
      <p:pic>
        <p:nvPicPr>
          <p:cNvPr id="3" name="WhatsApp Video 2024-11-06 at 17.05.16">
            <a:hlinkClick r:id="" action="ppaction://media"/>
            <a:extLst>
              <a:ext uri="{FF2B5EF4-FFF2-40B4-BE49-F238E27FC236}">
                <a16:creationId xmlns:a16="http://schemas.microsoft.com/office/drawing/2014/main" id="{40837333-F034-70EA-2E4E-B4B9AD6C48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0304" t="17754" r="14701" b="21728"/>
          <a:stretch/>
        </p:blipFill>
        <p:spPr>
          <a:xfrm>
            <a:off x="3182602" y="1369844"/>
            <a:ext cx="2913396" cy="479192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18B79B8-F9CB-5AD1-F773-DD8583965280}"/>
              </a:ext>
            </a:extLst>
          </p:cNvPr>
          <p:cNvSpPr txBox="1">
            <a:spLocks/>
          </p:cNvSpPr>
          <p:nvPr/>
        </p:nvSpPr>
        <p:spPr>
          <a:xfrm>
            <a:off x="1863843" y="6340074"/>
            <a:ext cx="8464314" cy="410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Comparative Lesson from Workshop: toolpath design process on the computational tool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75CB215-47E0-3169-C234-E1AF5CCB2812}"/>
              </a:ext>
            </a:extLst>
          </p:cNvPr>
          <p:cNvSpPr txBox="1">
            <a:spLocks/>
          </p:cNvSpPr>
          <p:nvPr/>
        </p:nvSpPr>
        <p:spPr>
          <a:xfrm>
            <a:off x="1047135" y="670713"/>
            <a:ext cx="10097729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fabrication: 3D printing technology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5F6151-24C9-F462-BF68-2FF6D121C1A4}"/>
              </a:ext>
            </a:extLst>
          </p:cNvPr>
          <p:cNvSpPr txBox="1">
            <a:spLocks/>
          </p:cNvSpPr>
          <p:nvPr/>
        </p:nvSpPr>
        <p:spPr>
          <a:xfrm>
            <a:off x="5500126" y="5750920"/>
            <a:ext cx="3529573" cy="410662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Additive process and result </a:t>
            </a:r>
          </a:p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(concrete 3D printing at </a:t>
            </a:r>
            <a:r>
              <a:rPr lang="en-GB" sz="1400" dirty="0" err="1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vertico</a:t>
            </a:r>
            <a:r>
              <a:rPr lang="en-GB" sz="14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, Eindhoven)</a:t>
            </a:r>
            <a:endParaRPr lang="en-NL" sz="14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FF859B-E311-B8F2-A904-E50770409419}"/>
              </a:ext>
            </a:extLst>
          </p:cNvPr>
          <p:cNvSpPr txBox="1">
            <a:spLocks/>
          </p:cNvSpPr>
          <p:nvPr/>
        </p:nvSpPr>
        <p:spPr>
          <a:xfrm>
            <a:off x="-704176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Materialisation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55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30EDC-1348-EB97-9E81-1256E9311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64DFD4A5-D1E4-4631-E619-620857706C53}"/>
              </a:ext>
            </a:extLst>
          </p:cNvPr>
          <p:cNvSpPr txBox="1">
            <a:spLocks/>
          </p:cNvSpPr>
          <p:nvPr/>
        </p:nvSpPr>
        <p:spPr>
          <a:xfrm>
            <a:off x="400765" y="873908"/>
            <a:ext cx="11390464" cy="9323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assembly mock-up: Human-Robot Interaction (HRI)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E12804-5DD9-7ACA-AA4A-EA315837667A}"/>
              </a:ext>
            </a:extLst>
          </p:cNvPr>
          <p:cNvSpPr txBox="1">
            <a:spLocks/>
          </p:cNvSpPr>
          <p:nvPr/>
        </p:nvSpPr>
        <p:spPr>
          <a:xfrm>
            <a:off x="-353213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Construction | Assembly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17E319-CBBD-D88D-73A6-AA8E08115FC5}"/>
              </a:ext>
            </a:extLst>
          </p:cNvPr>
          <p:cNvSpPr txBox="1"/>
          <p:nvPr/>
        </p:nvSpPr>
        <p:spPr>
          <a:xfrm>
            <a:off x="8335527" y="5969418"/>
            <a:ext cx="32468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4. Adjusting Component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5. Placing component (Assisted)</a:t>
            </a:r>
          </a:p>
        </p:txBody>
      </p:sp>
      <p:pic>
        <p:nvPicPr>
          <p:cNvPr id="8" name="HRI_0526">
            <a:hlinkClick r:id="" action="ppaction://media"/>
            <a:extLst>
              <a:ext uri="{FF2B5EF4-FFF2-40B4-BE49-F238E27FC236}">
                <a16:creationId xmlns:a16="http://schemas.microsoft.com/office/drawing/2014/main" id="{8D086DAF-D8E5-A65D-E055-DEC39BDDFC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06"/>
                </p14:media>
              </p:ext>
            </p:extLst>
          </p:nvPr>
        </p:nvPicPr>
        <p:blipFill>
          <a:blip r:embed="rId5"/>
          <a:srcRect l="14612" t="31313" r="13922" b="27298"/>
          <a:stretch/>
        </p:blipFill>
        <p:spPr>
          <a:xfrm>
            <a:off x="745960" y="2074220"/>
            <a:ext cx="2981721" cy="3069838"/>
          </a:xfrm>
          <a:prstGeom prst="rect">
            <a:avLst/>
          </a:prstGeom>
        </p:spPr>
      </p:pic>
      <p:pic>
        <p:nvPicPr>
          <p:cNvPr id="10" name="HRI_0526">
            <a:hlinkClick r:id="" action="ppaction://media"/>
            <a:extLst>
              <a:ext uri="{FF2B5EF4-FFF2-40B4-BE49-F238E27FC236}">
                <a16:creationId xmlns:a16="http://schemas.microsoft.com/office/drawing/2014/main" id="{06E2E24E-7B49-A915-0B27-D1ED01F576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5" end="3493"/>
                </p14:media>
              </p:ext>
            </p:extLst>
          </p:nvPr>
        </p:nvPicPr>
        <p:blipFill>
          <a:blip r:embed="rId6"/>
          <a:srcRect l="1438" t="25452" r="1501" b="18469"/>
          <a:stretch/>
        </p:blipFill>
        <p:spPr>
          <a:xfrm>
            <a:off x="4601823" y="2074220"/>
            <a:ext cx="2988665" cy="3069838"/>
          </a:xfrm>
          <a:prstGeom prst="rect">
            <a:avLst/>
          </a:prstGeom>
        </p:spPr>
      </p:pic>
      <p:pic>
        <p:nvPicPr>
          <p:cNvPr id="11" name="HRI_0526">
            <a:hlinkClick r:id="" action="ppaction://media"/>
            <a:extLst>
              <a:ext uri="{FF2B5EF4-FFF2-40B4-BE49-F238E27FC236}">
                <a16:creationId xmlns:a16="http://schemas.microsoft.com/office/drawing/2014/main" id="{9E00C0AF-0A7C-D4BD-9F67-0CE73C65250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37"/>
                </p14:media>
              </p:ext>
            </p:extLst>
          </p:nvPr>
        </p:nvPicPr>
        <p:blipFill>
          <a:blip r:embed="rId7"/>
          <a:srcRect l="1438" t="25452" r="1501" b="18469"/>
          <a:stretch>
            <a:fillRect/>
          </a:stretch>
        </p:blipFill>
        <p:spPr>
          <a:xfrm>
            <a:off x="8464630" y="2074220"/>
            <a:ext cx="2988665" cy="30698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2DA674-184A-2DBD-DE98-3C96096E7BA7}"/>
              </a:ext>
            </a:extLst>
          </p:cNvPr>
          <p:cNvSpPr txBox="1"/>
          <p:nvPr/>
        </p:nvSpPr>
        <p:spPr>
          <a:xfrm>
            <a:off x="3944352" y="5469968"/>
            <a:ext cx="43036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2. Picking component (assisted)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3. Transporting component to designated point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FEA1C4-7E29-46A1-A33D-2EEA0A798AC5}"/>
              </a:ext>
            </a:extLst>
          </p:cNvPr>
          <p:cNvSpPr txBox="1"/>
          <p:nvPr/>
        </p:nvSpPr>
        <p:spPr>
          <a:xfrm>
            <a:off x="941575" y="5226563"/>
            <a:ext cx="2590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1. Approaching component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67C67B-145E-7E6B-DA12-76489381915B}"/>
              </a:ext>
            </a:extLst>
          </p:cNvPr>
          <p:cNvSpPr txBox="1"/>
          <p:nvPr/>
        </p:nvSpPr>
        <p:spPr>
          <a:xfrm>
            <a:off x="4800753" y="5226563"/>
            <a:ext cx="2590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bg1">
                    <a:lumMod val="85000"/>
                  </a:schemeClr>
                </a:solidFill>
                <a:latin typeface="Sicret PERSONAL" pitchFamily="2" charset="0"/>
                <a:cs typeface="Sicret PERSONAL" pitchFamily="2" charset="0"/>
              </a:rPr>
              <a:t>1. Approaching component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5758E3-B108-D0B8-2CC0-D667C03DD154}"/>
              </a:ext>
            </a:extLst>
          </p:cNvPr>
          <p:cNvSpPr txBox="1"/>
          <p:nvPr/>
        </p:nvSpPr>
        <p:spPr>
          <a:xfrm>
            <a:off x="7888395" y="5469968"/>
            <a:ext cx="43036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bg1">
                    <a:lumMod val="85000"/>
                  </a:schemeClr>
                </a:solidFill>
                <a:latin typeface="Sicret PERSONAL" pitchFamily="2" charset="0"/>
                <a:cs typeface="Sicret PERSONAL" pitchFamily="2" charset="0"/>
              </a:rPr>
              <a:t>2. Grabbing component (assisted)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bg1">
                    <a:lumMod val="85000"/>
                  </a:schemeClr>
                </a:solidFill>
                <a:latin typeface="Sicret PERSONAL" pitchFamily="2" charset="0"/>
                <a:cs typeface="Sicret PERSONAL" pitchFamily="2" charset="0"/>
              </a:rPr>
              <a:t>3. Transporting component to designated point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334269-444E-FB1F-C0DF-E0F94F9FC07E}"/>
              </a:ext>
            </a:extLst>
          </p:cNvPr>
          <p:cNvSpPr txBox="1"/>
          <p:nvPr/>
        </p:nvSpPr>
        <p:spPr>
          <a:xfrm>
            <a:off x="8744796" y="5226563"/>
            <a:ext cx="2590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solidFill>
                  <a:schemeClr val="bg1">
                    <a:lumMod val="85000"/>
                  </a:schemeClr>
                </a:solidFill>
                <a:latin typeface="Sicret PERSONAL" pitchFamily="2" charset="0"/>
                <a:cs typeface="Sicret PERSONAL" pitchFamily="2" charset="0"/>
              </a:rPr>
              <a:t>1. Approaching component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567C13-2906-380B-4613-E18854A4ECE4}"/>
              </a:ext>
            </a:extLst>
          </p:cNvPr>
          <p:cNvSpPr txBox="1"/>
          <p:nvPr/>
        </p:nvSpPr>
        <p:spPr>
          <a:xfrm>
            <a:off x="2973263" y="1583620"/>
            <a:ext cx="6245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Sicret PERSONAL" pitchFamily="2" charset="0"/>
                <a:cs typeface="Sicret PERSONAL" pitchFamily="2" charset="0"/>
              </a:rPr>
              <a:t>Robotic process Supported by computer vision (CV)</a:t>
            </a:r>
          </a:p>
        </p:txBody>
      </p:sp>
    </p:spTree>
    <p:extLst>
      <p:ext uri="{BB962C8B-B14F-4D97-AF65-F5344CB8AC3E}">
        <p14:creationId xmlns:p14="http://schemas.microsoft.com/office/powerpoint/2010/main" val="65323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37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30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735B8479-71F2-1754-DA6D-9102DCFEEFA7}"/>
              </a:ext>
            </a:extLst>
          </p:cNvPr>
          <p:cNvSpPr txBox="1">
            <a:spLocks/>
          </p:cNvSpPr>
          <p:nvPr/>
        </p:nvSpPr>
        <p:spPr>
          <a:xfrm>
            <a:off x="1827646" y="934522"/>
            <a:ext cx="8536704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robotic crane and climbing robots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EB01F-2D1A-6C27-45AB-C60A2B2B6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65" y="1900711"/>
            <a:ext cx="6242073" cy="357308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D0BDBB2-1582-6F6C-0D80-33FC1B199235}"/>
              </a:ext>
            </a:extLst>
          </p:cNvPr>
          <p:cNvSpPr txBox="1">
            <a:spLocks/>
          </p:cNvSpPr>
          <p:nvPr/>
        </p:nvSpPr>
        <p:spPr>
          <a:xfrm>
            <a:off x="9743864" y="5473791"/>
            <a:ext cx="2267330" cy="255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Nasa.gov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B627DDB-1232-7D0B-5217-7D40E6C106AE}"/>
              </a:ext>
            </a:extLst>
          </p:cNvPr>
          <p:cNvSpPr txBox="1">
            <a:spLocks/>
          </p:cNvSpPr>
          <p:nvPr/>
        </p:nvSpPr>
        <p:spPr>
          <a:xfrm>
            <a:off x="1782502" y="5033954"/>
            <a:ext cx="4748536" cy="439837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Crane System to deploy smaller units and transmit energy</a:t>
            </a:r>
          </a:p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developed by Esa with Oviedo University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12" name="Recording 2025-01-24 180638">
            <a:hlinkClick r:id="" action="ppaction://media"/>
            <a:extLst>
              <a:ext uri="{FF2B5EF4-FFF2-40B4-BE49-F238E27FC236}">
                <a16:creationId xmlns:a16="http://schemas.microsoft.com/office/drawing/2014/main" id="{809D50AC-8F7D-4EB5-D059-6F2F9D28BE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2" end="4817.6458"/>
                </p14:media>
              </p:ext>
            </p:extLst>
          </p:nvPr>
        </p:nvPicPr>
        <p:blipFill>
          <a:blip r:embed="rId6"/>
          <a:srcRect l="2408" r="15519"/>
          <a:stretch/>
        </p:blipFill>
        <p:spPr>
          <a:xfrm>
            <a:off x="6776745" y="1900711"/>
            <a:ext cx="5126289" cy="357308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D7FAF49-6565-500A-A23B-038BB538D28C}"/>
              </a:ext>
            </a:extLst>
          </p:cNvPr>
          <p:cNvSpPr txBox="1">
            <a:spLocks/>
          </p:cNvSpPr>
          <p:nvPr/>
        </p:nvSpPr>
        <p:spPr>
          <a:xfrm>
            <a:off x="9061449" y="5033954"/>
            <a:ext cx="2841585" cy="439837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LEMUR By Nasa</a:t>
            </a:r>
          </a:p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tested in Death Valley, California</a:t>
            </a:r>
          </a:p>
          <a:p>
            <a:pPr algn="r">
              <a:lnSpc>
                <a:spcPct val="70000"/>
              </a:lnSpc>
              <a:spcBef>
                <a:spcPts val="0"/>
              </a:spcBef>
            </a:pP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BA882-46FB-DD1D-E15A-FE2CCE0B070A}"/>
              </a:ext>
            </a:extLst>
          </p:cNvPr>
          <p:cNvSpPr txBox="1"/>
          <p:nvPr/>
        </p:nvSpPr>
        <p:spPr>
          <a:xfrm>
            <a:off x="2812003" y="5984423"/>
            <a:ext cx="65679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Proposed Systems for exploring lunar underground pits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5593475-A5B0-30D5-79B5-8D3EED21AA46}"/>
              </a:ext>
            </a:extLst>
          </p:cNvPr>
          <p:cNvSpPr txBox="1">
            <a:spLocks/>
          </p:cNvSpPr>
          <p:nvPr/>
        </p:nvSpPr>
        <p:spPr>
          <a:xfrm>
            <a:off x="5561857" y="5473791"/>
            <a:ext cx="1068282" cy="255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ESA.INT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4E129FE-6058-C5B1-C759-71811216E0D2}"/>
              </a:ext>
            </a:extLst>
          </p:cNvPr>
          <p:cNvSpPr txBox="1">
            <a:spLocks/>
          </p:cNvSpPr>
          <p:nvPr/>
        </p:nvSpPr>
        <p:spPr>
          <a:xfrm>
            <a:off x="-353213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Construction | Assembly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69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80CED-358F-8BFE-6296-8DBE3A186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50F5AC91-04CA-3FAD-D288-8D79B8216D2C}"/>
              </a:ext>
            </a:extLst>
          </p:cNvPr>
          <p:cNvSpPr txBox="1">
            <a:spLocks/>
          </p:cNvSpPr>
          <p:nvPr/>
        </p:nvSpPr>
        <p:spPr>
          <a:xfrm>
            <a:off x="1827648" y="490233"/>
            <a:ext cx="8536704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assembly during construction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B381F2-D66A-631B-42FD-1C86B0FE821C}"/>
              </a:ext>
            </a:extLst>
          </p:cNvPr>
          <p:cNvSpPr txBox="1"/>
          <p:nvPr/>
        </p:nvSpPr>
        <p:spPr>
          <a:xfrm>
            <a:off x="3323175" y="5459581"/>
            <a:ext cx="53380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1. Defining Path &amp; creating minor site adjustments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1682E0-5AF5-1EE2-7364-36A195C9B940}"/>
              </a:ext>
            </a:extLst>
          </p:cNvPr>
          <p:cNvSpPr txBox="1"/>
          <p:nvPr/>
        </p:nvSpPr>
        <p:spPr>
          <a:xfrm>
            <a:off x="3797042" y="5732581"/>
            <a:ext cx="43902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2. Two robots Transporting one component down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13806B-7A70-3494-9166-4511F9B49D01}"/>
              </a:ext>
            </a:extLst>
          </p:cNvPr>
          <p:cNvSpPr txBox="1"/>
          <p:nvPr/>
        </p:nvSpPr>
        <p:spPr>
          <a:xfrm>
            <a:off x="3797042" y="6005581"/>
            <a:ext cx="43902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3. Placing components at designated place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088E57-AFEB-663E-43C3-D34EABF414BB}"/>
              </a:ext>
            </a:extLst>
          </p:cNvPr>
          <p:cNvSpPr txBox="1"/>
          <p:nvPr/>
        </p:nvSpPr>
        <p:spPr>
          <a:xfrm>
            <a:off x="3797042" y="6278581"/>
            <a:ext cx="43902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4. Returning up &amp; picking next component, repeat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9EB4F-B235-144A-BEB6-F13A222A60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5" t="14282" r="40358" b="20575"/>
          <a:stretch>
            <a:fillRect/>
          </a:stretch>
        </p:blipFill>
        <p:spPr>
          <a:xfrm>
            <a:off x="6128364" y="1228646"/>
            <a:ext cx="4117895" cy="234027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2E015-B918-2709-4761-DD21B5378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61078" t="3596" r="7800" b="56757"/>
          <a:stretch>
            <a:fillRect/>
          </a:stretch>
        </p:blipFill>
        <p:spPr>
          <a:xfrm>
            <a:off x="6128364" y="3568921"/>
            <a:ext cx="2058948" cy="135144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9A8533-1B3B-C7FA-4058-FBB5F010E7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078" t="48706" b="1710"/>
          <a:stretch>
            <a:fillRect/>
          </a:stretch>
        </p:blipFill>
        <p:spPr>
          <a:xfrm>
            <a:off x="8187312" y="3568921"/>
            <a:ext cx="2058948" cy="135144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30" name="Subtitle 2">
            <a:extLst>
              <a:ext uri="{FF2B5EF4-FFF2-40B4-BE49-F238E27FC236}">
                <a16:creationId xmlns:a16="http://schemas.microsoft.com/office/drawing/2014/main" id="{BD8C5D89-0DB8-1FDB-DEF3-473F4990B74D}"/>
              </a:ext>
            </a:extLst>
          </p:cNvPr>
          <p:cNvSpPr txBox="1">
            <a:spLocks/>
          </p:cNvSpPr>
          <p:nvPr/>
        </p:nvSpPr>
        <p:spPr>
          <a:xfrm>
            <a:off x="6128364" y="4926082"/>
            <a:ext cx="4117895" cy="307777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Stacked components create walkable path for the robots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D5C65E-6648-F685-578F-F33F1020797D}"/>
              </a:ext>
            </a:extLst>
          </p:cNvPr>
          <p:cNvGrpSpPr/>
          <p:nvPr/>
        </p:nvGrpSpPr>
        <p:grpSpPr>
          <a:xfrm>
            <a:off x="1872104" y="1228646"/>
            <a:ext cx="3927333" cy="4005213"/>
            <a:chOff x="893437" y="1229576"/>
            <a:chExt cx="3927333" cy="4005213"/>
          </a:xfrm>
        </p:grpSpPr>
        <p:pic>
          <p:nvPicPr>
            <p:cNvPr id="15" name="Picture 14" descr="A white structure with black dots&#10;&#10;AI-generated content may be incorrect.">
              <a:extLst>
                <a:ext uri="{FF2B5EF4-FFF2-40B4-BE49-F238E27FC236}">
                  <a16:creationId xmlns:a16="http://schemas.microsoft.com/office/drawing/2014/main" id="{4488815F-80D6-E4E6-5DC4-AF568FC2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3" r="17688"/>
            <a:stretch>
              <a:fillRect/>
            </a:stretch>
          </p:blipFill>
          <p:spPr>
            <a:xfrm>
              <a:off x="893437" y="1229576"/>
              <a:ext cx="3927333" cy="4005213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4CDC1AE-1B9A-B10D-ED78-D2B4F0B41AAE}"/>
                </a:ext>
              </a:extLst>
            </p:cNvPr>
            <p:cNvSpPr txBox="1"/>
            <p:nvPr/>
          </p:nvSpPr>
          <p:spPr>
            <a:xfrm>
              <a:off x="2046252" y="1370426"/>
              <a:ext cx="246097" cy="276999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1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1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F88533F-0BC7-E2FF-6166-8C917C86EF97}"/>
                </a:ext>
              </a:extLst>
            </p:cNvPr>
            <p:cNvSpPr txBox="1"/>
            <p:nvPr/>
          </p:nvSpPr>
          <p:spPr>
            <a:xfrm>
              <a:off x="1262027" y="2549881"/>
              <a:ext cx="246097" cy="276999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1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2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ECEC62-2391-B955-3E65-235B74319142}"/>
                </a:ext>
              </a:extLst>
            </p:cNvPr>
            <p:cNvSpPr txBox="1"/>
            <p:nvPr/>
          </p:nvSpPr>
          <p:spPr>
            <a:xfrm>
              <a:off x="3472218" y="3773844"/>
              <a:ext cx="246097" cy="276999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1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3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6E57C82-1C4D-501B-C818-DC1EB24849D3}"/>
                </a:ext>
              </a:extLst>
            </p:cNvPr>
            <p:cNvSpPr txBox="1"/>
            <p:nvPr/>
          </p:nvSpPr>
          <p:spPr>
            <a:xfrm>
              <a:off x="2582200" y="2272882"/>
              <a:ext cx="246097" cy="276999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1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4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E225619-3E3C-C0BE-ADA1-332789BF40CF}"/>
              </a:ext>
            </a:extLst>
          </p:cNvPr>
          <p:cNvSpPr txBox="1"/>
          <p:nvPr/>
        </p:nvSpPr>
        <p:spPr>
          <a:xfrm>
            <a:off x="6741137" y="5240922"/>
            <a:ext cx="3623215" cy="2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Fang Che Cheng et al.(2016)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B32BF7-DF0A-1542-996F-7ECB3C44CA30}"/>
              </a:ext>
            </a:extLst>
          </p:cNvPr>
          <p:cNvSpPr txBox="1">
            <a:spLocks/>
          </p:cNvSpPr>
          <p:nvPr/>
        </p:nvSpPr>
        <p:spPr>
          <a:xfrm>
            <a:off x="-353213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Construction | Assembly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692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B7989-B8B3-BAB0-DCFE-B8543C54C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710E7130-DD99-404D-7780-E1901A2E6123}"/>
              </a:ext>
            </a:extLst>
          </p:cNvPr>
          <p:cNvSpPr txBox="1">
            <a:spLocks/>
          </p:cNvSpPr>
          <p:nvPr/>
        </p:nvSpPr>
        <p:spPr>
          <a:xfrm>
            <a:off x="-537820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Energy Distribution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13" name="Recording 2025-01-29 114159">
            <a:hlinkClick r:id="" action="ppaction://media"/>
            <a:extLst>
              <a:ext uri="{FF2B5EF4-FFF2-40B4-BE49-F238E27FC236}">
                <a16:creationId xmlns:a16="http://schemas.microsoft.com/office/drawing/2014/main" id="{4D0E41FE-4137-D763-2FC8-BD2BE61822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3683" r="605"/>
          <a:stretch/>
        </p:blipFill>
        <p:spPr>
          <a:xfrm>
            <a:off x="6841752" y="1941411"/>
            <a:ext cx="4470013" cy="2465083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577093C0-D45A-D503-CA23-229975C40709}"/>
              </a:ext>
            </a:extLst>
          </p:cNvPr>
          <p:cNvSpPr txBox="1">
            <a:spLocks/>
          </p:cNvSpPr>
          <p:nvPr/>
        </p:nvSpPr>
        <p:spPr>
          <a:xfrm>
            <a:off x="8356400" y="4414277"/>
            <a:ext cx="3046476" cy="24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youtube.com/watch?v=DUgjFaYyecE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D3DE880-5B57-44F3-7619-22B78D266D1B}"/>
              </a:ext>
            </a:extLst>
          </p:cNvPr>
          <p:cNvSpPr txBox="1">
            <a:spLocks/>
          </p:cNvSpPr>
          <p:nvPr/>
        </p:nvSpPr>
        <p:spPr>
          <a:xfrm>
            <a:off x="7498348" y="3987395"/>
            <a:ext cx="3813417" cy="421296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Sweeper Robot</a:t>
            </a:r>
          </a:p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developed in Wageningen university &amp; Research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F3E4B58-E8AB-5EDA-2C1A-807015BE0F44}"/>
              </a:ext>
            </a:extLst>
          </p:cNvPr>
          <p:cNvSpPr txBox="1">
            <a:spLocks/>
          </p:cNvSpPr>
          <p:nvPr/>
        </p:nvSpPr>
        <p:spPr>
          <a:xfrm>
            <a:off x="461101" y="859890"/>
            <a:ext cx="11269797" cy="5799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energy &amp; resources collection/ distribution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5" name="Picture 4" descr="A diagram of a person in a yellow suit&#10;&#10;AI-generated content may be incorrect.">
            <a:extLst>
              <a:ext uri="{FF2B5EF4-FFF2-40B4-BE49-F238E27FC236}">
                <a16:creationId xmlns:a16="http://schemas.microsoft.com/office/drawing/2014/main" id="{D6F46D2A-C05E-C5C1-3111-CF722B35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26500" r="44666" b="11656"/>
          <a:stretch>
            <a:fillRect/>
          </a:stretch>
        </p:blipFill>
        <p:spPr>
          <a:xfrm>
            <a:off x="845310" y="1802778"/>
            <a:ext cx="5659120" cy="421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3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E21BD-42DA-7F11-03C5-3639A8B6F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6914081E-E662-D303-016A-2BE28BCB6B2A}"/>
              </a:ext>
            </a:extLst>
          </p:cNvPr>
          <p:cNvSpPr txBox="1">
            <a:spLocks/>
          </p:cNvSpPr>
          <p:nvPr/>
        </p:nvSpPr>
        <p:spPr>
          <a:xfrm>
            <a:off x="1047135" y="573437"/>
            <a:ext cx="10097729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(inverted) catenary structure relationship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2DD2D0-2655-51E7-6A73-E46CE7F16CA6}"/>
              </a:ext>
            </a:extLst>
          </p:cNvPr>
          <p:cNvSpPr txBox="1">
            <a:spLocks/>
          </p:cNvSpPr>
          <p:nvPr/>
        </p:nvSpPr>
        <p:spPr>
          <a:xfrm>
            <a:off x="-958137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Structure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BAB31525-18F6-0426-B930-9D9F40E86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3" t="4022" r="36677" b="77531"/>
          <a:stretch/>
        </p:blipFill>
        <p:spPr>
          <a:xfrm>
            <a:off x="853456" y="1171347"/>
            <a:ext cx="5171981" cy="1365961"/>
          </a:xfrm>
          <a:prstGeom prst="rect">
            <a:avLst/>
          </a:prstGeom>
        </p:spPr>
      </p:pic>
      <p:pic>
        <p:nvPicPr>
          <p:cNvPr id="10" name="Picture 9" descr="A diagram of a graph&#10;&#10;AI-generated content may be incorrect.">
            <a:extLst>
              <a:ext uri="{FF2B5EF4-FFF2-40B4-BE49-F238E27FC236}">
                <a16:creationId xmlns:a16="http://schemas.microsoft.com/office/drawing/2014/main" id="{8DEE2A0A-A811-C69A-70C9-59068FE10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3" t="24887" r="36677" b="56666"/>
          <a:stretch/>
        </p:blipFill>
        <p:spPr>
          <a:xfrm>
            <a:off x="853456" y="2842030"/>
            <a:ext cx="5171981" cy="13659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500D7F-4E89-CCF4-4183-F5FF2B0543A6}"/>
              </a:ext>
            </a:extLst>
          </p:cNvPr>
          <p:cNvSpPr txBox="1"/>
          <p:nvPr/>
        </p:nvSpPr>
        <p:spPr>
          <a:xfrm>
            <a:off x="2293855" y="2483453"/>
            <a:ext cx="22911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Hanging Chains (catenaries)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EA12CA-2ABF-E234-7395-1F1E200D9C32}"/>
              </a:ext>
            </a:extLst>
          </p:cNvPr>
          <p:cNvSpPr txBox="1"/>
          <p:nvPr/>
        </p:nvSpPr>
        <p:spPr>
          <a:xfrm>
            <a:off x="1519724" y="4173186"/>
            <a:ext cx="38394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Inverted Catenaries = Voronoi Thrust Lines</a:t>
            </a:r>
          </a:p>
        </p:txBody>
      </p:sp>
      <p:pic>
        <p:nvPicPr>
          <p:cNvPr id="24" name="Picture 23" descr="A diagram of a graph&#10;&#10;AI-generated content may be incorrect.">
            <a:extLst>
              <a:ext uri="{FF2B5EF4-FFF2-40B4-BE49-F238E27FC236}">
                <a16:creationId xmlns:a16="http://schemas.microsoft.com/office/drawing/2014/main" id="{1AC56182-C673-E407-2CD6-DEF9C25D9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7" t="51482" r="53403" b="27065"/>
          <a:stretch/>
        </p:blipFill>
        <p:spPr>
          <a:xfrm>
            <a:off x="2065709" y="4971585"/>
            <a:ext cx="2747476" cy="131438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D4A3CB8-3730-9E1D-7F46-A1A8215A1060}"/>
              </a:ext>
            </a:extLst>
          </p:cNvPr>
          <p:cNvGrpSpPr/>
          <p:nvPr/>
        </p:nvGrpSpPr>
        <p:grpSpPr>
          <a:xfrm>
            <a:off x="6503810" y="1805167"/>
            <a:ext cx="4861173" cy="3999701"/>
            <a:chOff x="7681608" y="3180404"/>
            <a:chExt cx="3843081" cy="3162030"/>
          </a:xfrm>
        </p:grpSpPr>
        <p:pic>
          <p:nvPicPr>
            <p:cNvPr id="9" name="Picture 8" descr="A diagram of a graph&#10;&#10;AI-generated content may be incorrect.">
              <a:extLst>
                <a:ext uri="{FF2B5EF4-FFF2-40B4-BE49-F238E27FC236}">
                  <a16:creationId xmlns:a16="http://schemas.microsoft.com/office/drawing/2014/main" id="{BCF866D0-79A2-18EE-5B58-44FD95A87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3" t="51482" r="25139" b="10903"/>
            <a:stretch/>
          </p:blipFill>
          <p:spPr>
            <a:xfrm>
              <a:off x="7681608" y="3180404"/>
              <a:ext cx="3843081" cy="316203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A1864A0-01B5-01BB-99CA-AE32973AF606}"/>
                </a:ext>
              </a:extLst>
            </p:cNvPr>
            <p:cNvSpPr/>
            <p:nvPr/>
          </p:nvSpPr>
          <p:spPr>
            <a:xfrm>
              <a:off x="7681608" y="3180404"/>
              <a:ext cx="869005" cy="769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46CDF06-5834-0C49-8EC6-6983179B696B}"/>
              </a:ext>
            </a:extLst>
          </p:cNvPr>
          <p:cNvSpPr txBox="1"/>
          <p:nvPr/>
        </p:nvSpPr>
        <p:spPr>
          <a:xfrm>
            <a:off x="2354348" y="6265907"/>
            <a:ext cx="21701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Nested Catenaries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5B03CB-BBCC-02F3-EA4B-34B4A133253E}"/>
              </a:ext>
            </a:extLst>
          </p:cNvPr>
          <p:cNvGrpSpPr/>
          <p:nvPr/>
        </p:nvGrpSpPr>
        <p:grpSpPr>
          <a:xfrm>
            <a:off x="7455837" y="6055751"/>
            <a:ext cx="2957118" cy="524458"/>
            <a:chOff x="7728391" y="1920740"/>
            <a:chExt cx="2957118" cy="52445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2EB442-8569-E5A5-648F-30C9B7A9D1F2}"/>
                </a:ext>
              </a:extLst>
            </p:cNvPr>
            <p:cNvSpPr/>
            <p:nvPr/>
          </p:nvSpPr>
          <p:spPr>
            <a:xfrm>
              <a:off x="7728391" y="1920740"/>
              <a:ext cx="2957118" cy="42037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000"/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C602B15C-C600-9D2F-3469-0CE668E0227D}"/>
                </a:ext>
              </a:extLst>
            </p:cNvPr>
            <p:cNvSpPr txBox="1">
              <a:spLocks/>
            </p:cNvSpPr>
            <p:nvPr/>
          </p:nvSpPr>
          <p:spPr>
            <a:xfrm>
              <a:off x="7796904" y="2024822"/>
              <a:ext cx="2820093" cy="4203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0000"/>
                </a:lnSpc>
                <a:spcBef>
                  <a:spcPts val="0"/>
                </a:spcBef>
              </a:pPr>
              <a:r>
                <a:rPr lang="en-GB" sz="1800" dirty="0">
                  <a:solidFill>
                    <a:schemeClr val="bg1"/>
                  </a:solidFill>
                  <a:latin typeface="Sicret PERSONAL" pitchFamily="2" charset="0"/>
                  <a:cs typeface="Sicret PERSONAL" pitchFamily="2" charset="0"/>
                </a:rPr>
                <a:t>Inverted Nested Catenaries</a:t>
              </a:r>
              <a:endParaRPr lang="en-NL" sz="18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400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5EAA7-C4D1-70A5-9E39-52EC06685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2AB72E9-6160-496E-E88D-A7753F65FBD8}"/>
              </a:ext>
            </a:extLst>
          </p:cNvPr>
          <p:cNvSpPr txBox="1">
            <a:spLocks/>
          </p:cNvSpPr>
          <p:nvPr/>
        </p:nvSpPr>
        <p:spPr>
          <a:xfrm>
            <a:off x="1180520" y="782122"/>
            <a:ext cx="9830954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building service/ life support systems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5" name="Picture 4" descr="A diagram of a service&#10;&#10;AI-generated content may be incorrect.">
            <a:extLst>
              <a:ext uri="{FF2B5EF4-FFF2-40B4-BE49-F238E27FC236}">
                <a16:creationId xmlns:a16="http://schemas.microsoft.com/office/drawing/2014/main" id="{8DC0316D-77FC-69D5-858F-165E63ACA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t="24496" r="7578" b="6812"/>
          <a:stretch>
            <a:fillRect/>
          </a:stretch>
        </p:blipFill>
        <p:spPr>
          <a:xfrm>
            <a:off x="1040175" y="1728235"/>
            <a:ext cx="10839451" cy="4686300"/>
          </a:xfrm>
          <a:prstGeom prst="rect">
            <a:avLst/>
          </a:prstGeom>
        </p:spPr>
      </p:pic>
      <p:pic>
        <p:nvPicPr>
          <p:cNvPr id="11" name="Picture 10" descr="A black and white object&#10;&#10;AI-generated content may be incorrect.">
            <a:extLst>
              <a:ext uri="{FF2B5EF4-FFF2-40B4-BE49-F238E27FC236}">
                <a16:creationId xmlns:a16="http://schemas.microsoft.com/office/drawing/2014/main" id="{3E90F270-B90F-6CC7-A753-1AAE8E9BE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t="15829" r="35555" b="29028"/>
          <a:stretch>
            <a:fillRect/>
          </a:stretch>
        </p:blipFill>
        <p:spPr>
          <a:xfrm>
            <a:off x="312726" y="4671753"/>
            <a:ext cx="1024864" cy="1695449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34A58D-101C-A680-DE58-11C43852F399}"/>
              </a:ext>
            </a:extLst>
          </p:cNvPr>
          <p:cNvSpPr txBox="1"/>
          <p:nvPr/>
        </p:nvSpPr>
        <p:spPr>
          <a:xfrm>
            <a:off x="602725" y="5583768"/>
            <a:ext cx="85830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Sicret PERSONAL" pitchFamily="2" charset="0"/>
                <a:cs typeface="Sicret PERSONAL" pitchFamily="2" charset="0"/>
              </a:rPr>
              <a:t>Lower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Sicret PERSONAL" pitchFamily="2" charset="0"/>
                <a:cs typeface="Sicret PERSONAL" pitchFamily="2" charset="0"/>
              </a:rPr>
              <a:t>Service Module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9850A-69C2-4DA1-DC1A-1436DF1AC9AE}"/>
              </a:ext>
            </a:extLst>
          </p:cNvPr>
          <p:cNvSpPr txBox="1">
            <a:spLocks/>
          </p:cNvSpPr>
          <p:nvPr/>
        </p:nvSpPr>
        <p:spPr>
          <a:xfrm>
            <a:off x="-537820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Energy Distribution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729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48CDA-9FF0-7313-F0DF-853DB8966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054F41C1-8AD0-FB53-9241-A0D797CD383D}"/>
              </a:ext>
            </a:extLst>
          </p:cNvPr>
          <p:cNvSpPr txBox="1">
            <a:spLocks/>
          </p:cNvSpPr>
          <p:nvPr/>
        </p:nvSpPr>
        <p:spPr>
          <a:xfrm>
            <a:off x="1180520" y="782122"/>
            <a:ext cx="9830954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climate control strategy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6" name="Picture 5" descr="A diagram of a climate control strategy&#10;&#10;AI-generated content may be incorrect.">
            <a:extLst>
              <a:ext uri="{FF2B5EF4-FFF2-40B4-BE49-F238E27FC236}">
                <a16:creationId xmlns:a16="http://schemas.microsoft.com/office/drawing/2014/main" id="{79863577-618D-07D0-A966-124FD2CE7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24869" r="18011" b="8668"/>
          <a:stretch>
            <a:fillRect/>
          </a:stretch>
        </p:blipFill>
        <p:spPr>
          <a:xfrm>
            <a:off x="2249116" y="1727135"/>
            <a:ext cx="3595313" cy="4534293"/>
          </a:xfrm>
          <a:prstGeom prst="rect">
            <a:avLst/>
          </a:prstGeom>
        </p:spPr>
      </p:pic>
      <p:pic>
        <p:nvPicPr>
          <p:cNvPr id="7" name="Picture 6" descr="A diagram of a climate control strategy&#10;&#10;AI-generated content may be incorrect.">
            <a:extLst>
              <a:ext uri="{FF2B5EF4-FFF2-40B4-BE49-F238E27FC236}">
                <a16:creationId xmlns:a16="http://schemas.microsoft.com/office/drawing/2014/main" id="{0128316E-B014-6BD6-71A0-44C59CC20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24869" r="52411" b="8668"/>
          <a:stretch>
            <a:fillRect/>
          </a:stretch>
        </p:blipFill>
        <p:spPr>
          <a:xfrm>
            <a:off x="6616701" y="1727135"/>
            <a:ext cx="3760341" cy="4534293"/>
          </a:xfrm>
          <a:prstGeom prst="rect">
            <a:avLst/>
          </a:prstGeom>
        </p:spPr>
      </p:pic>
      <p:pic>
        <p:nvPicPr>
          <p:cNvPr id="17" name="Picture 16" descr="A black and white object with lines&#10;&#10;AI-generated content may be incorrect.">
            <a:extLst>
              <a:ext uri="{FF2B5EF4-FFF2-40B4-BE49-F238E27FC236}">
                <a16:creationId xmlns:a16="http://schemas.microsoft.com/office/drawing/2014/main" id="{9CBCB9DF-B957-7009-5025-84D6BAAC8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3" t="15818" r="35340" b="29031"/>
          <a:stretch>
            <a:fillRect/>
          </a:stretch>
        </p:blipFill>
        <p:spPr>
          <a:xfrm>
            <a:off x="1224252" y="4225937"/>
            <a:ext cx="1024864" cy="1695449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E2D411D-8411-5D89-BD0D-F5D84C3F23DE}"/>
              </a:ext>
            </a:extLst>
          </p:cNvPr>
          <p:cNvSpPr txBox="1"/>
          <p:nvPr/>
        </p:nvSpPr>
        <p:spPr>
          <a:xfrm>
            <a:off x="1560261" y="4807455"/>
            <a:ext cx="85830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Sicret PERSONAL" pitchFamily="2" charset="0"/>
                <a:cs typeface="Sicret PERSONAL" pitchFamily="2" charset="0"/>
              </a:rPr>
              <a:t>Upper Service Module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A618F0-4834-D363-9F5E-54302F1BB9B7}"/>
              </a:ext>
            </a:extLst>
          </p:cNvPr>
          <p:cNvSpPr txBox="1">
            <a:spLocks/>
          </p:cNvSpPr>
          <p:nvPr/>
        </p:nvSpPr>
        <p:spPr>
          <a:xfrm>
            <a:off x="-537820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Energy Distribution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179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69317-6333-39B6-7F1C-C6C7640F8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1A523A58-9771-3928-A52C-1A1F850835C9}"/>
              </a:ext>
            </a:extLst>
          </p:cNvPr>
          <p:cNvSpPr txBox="1">
            <a:spLocks/>
          </p:cNvSpPr>
          <p:nvPr/>
        </p:nvSpPr>
        <p:spPr>
          <a:xfrm>
            <a:off x="1180520" y="782122"/>
            <a:ext cx="9830954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closed-loop life support system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1A523DA-B403-58E2-936D-57B34244370A}"/>
              </a:ext>
            </a:extLst>
          </p:cNvPr>
          <p:cNvSpPr txBox="1">
            <a:spLocks/>
          </p:cNvSpPr>
          <p:nvPr/>
        </p:nvSpPr>
        <p:spPr>
          <a:xfrm>
            <a:off x="1180520" y="1186872"/>
            <a:ext cx="9830954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500" b="1" dirty="0">
                <a:latin typeface="Space Mono" panose="02000509040000020004" pitchFamily="49" charset="0"/>
                <a:cs typeface="Sicret PERSONAL" pitchFamily="2" charset="0"/>
              </a:rPr>
              <a:t>The Micro-Ecological Life Support System Alternative (</a:t>
            </a:r>
            <a:r>
              <a:rPr lang="en-GB" sz="1500" b="1" dirty="0" err="1">
                <a:latin typeface="Space Mono" panose="02000509040000020004" pitchFamily="49" charset="0"/>
                <a:cs typeface="Sicret PERSONAL" pitchFamily="2" charset="0"/>
              </a:rPr>
              <a:t>MELiSSA</a:t>
            </a:r>
            <a:r>
              <a:rPr lang="en-GB" sz="1500" b="1" dirty="0">
                <a:latin typeface="Space Mono" panose="02000509040000020004" pitchFamily="49" charset="0"/>
                <a:cs typeface="Sicret PERSONAL" pitchFamily="2" charset="0"/>
              </a:rPr>
              <a:t>)</a:t>
            </a:r>
            <a:endParaRPr lang="en-NL" sz="15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10" name="Picture 9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67273896-E84B-86BB-7352-B5FE90C21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25799" r="15333" b="3462"/>
          <a:stretch>
            <a:fillRect/>
          </a:stretch>
        </p:blipFill>
        <p:spPr>
          <a:xfrm>
            <a:off x="1920237" y="1737360"/>
            <a:ext cx="8351520" cy="4826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CDE441C-41A8-F2BE-F74C-34DFCCD7F554}"/>
              </a:ext>
            </a:extLst>
          </p:cNvPr>
          <p:cNvSpPr txBox="1">
            <a:spLocks/>
          </p:cNvSpPr>
          <p:nvPr/>
        </p:nvSpPr>
        <p:spPr>
          <a:xfrm>
            <a:off x="-537820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Energy Distribution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443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F76B09-DB6E-5140-9C98-2CA72D677BC4}"/>
              </a:ext>
            </a:extLst>
          </p:cNvPr>
          <p:cNvSpPr txBox="1"/>
          <p:nvPr/>
        </p:nvSpPr>
        <p:spPr>
          <a:xfrm>
            <a:off x="8949079" y="4735045"/>
            <a:ext cx="1873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Robotic &amp;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Clean construction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E0CD14-C833-1588-B911-B74AE9239241}"/>
              </a:ext>
            </a:extLst>
          </p:cNvPr>
          <p:cNvSpPr txBox="1"/>
          <p:nvPr/>
        </p:nvSpPr>
        <p:spPr>
          <a:xfrm>
            <a:off x="4695125" y="4735045"/>
            <a:ext cx="2801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In-situ resource Utilisation (ISRU) &amp;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Closed-loop life cycle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497DE8-1FD4-1E1C-58ED-F5B44D4EB7CD}"/>
              </a:ext>
            </a:extLst>
          </p:cNvPr>
          <p:cNvSpPr txBox="1"/>
          <p:nvPr/>
        </p:nvSpPr>
        <p:spPr>
          <a:xfrm>
            <a:off x="665023" y="4735045"/>
            <a:ext cx="3285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Body &amp; Muscles Integration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In Spatial Design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6E6F41-71A1-5AC6-E09C-924AC0DA1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63646" t="1178" r="13203" b="63079"/>
          <a:stretch>
            <a:fillRect/>
          </a:stretch>
        </p:blipFill>
        <p:spPr>
          <a:xfrm>
            <a:off x="8405779" y="2121314"/>
            <a:ext cx="2960343" cy="2354967"/>
          </a:xfrm>
          <a:prstGeom prst="rect">
            <a:avLst/>
          </a:prstGeom>
          <a:ln w="19050"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A699E-12A6-FC92-8F93-4075521A3848}"/>
              </a:ext>
            </a:extLst>
          </p:cNvPr>
          <p:cNvGrpSpPr/>
          <p:nvPr/>
        </p:nvGrpSpPr>
        <p:grpSpPr>
          <a:xfrm>
            <a:off x="819947" y="2123529"/>
            <a:ext cx="2960345" cy="2354966"/>
            <a:chOff x="1160055" y="1573682"/>
            <a:chExt cx="3828249" cy="3045389"/>
          </a:xfrm>
        </p:grpSpPr>
        <p:pic>
          <p:nvPicPr>
            <p:cNvPr id="12" name="Picture 11" descr="A white figure on a wall&#10;&#10;AI-generated content may be incorrect.">
              <a:extLst>
                <a:ext uri="{FF2B5EF4-FFF2-40B4-BE49-F238E27FC236}">
                  <a16:creationId xmlns:a16="http://schemas.microsoft.com/office/drawing/2014/main" id="{2BE80CAE-D7AF-CB13-5CD9-2603F2DF3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108" y="1576547"/>
              <a:ext cx="1916956" cy="151983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3" name="Picture 12" descr="A drawing of a person climbing a wall&#10;&#10;AI-generated content may be incorrect.">
              <a:extLst>
                <a:ext uri="{FF2B5EF4-FFF2-40B4-BE49-F238E27FC236}">
                  <a16:creationId xmlns:a16="http://schemas.microsoft.com/office/drawing/2014/main" id="{23A2F24B-6275-55A8-4D8D-D50659B31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7185" y="1573682"/>
              <a:ext cx="1911116" cy="151983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4" name="Picture 13" descr="A person climbing a wall&#10;&#10;AI-generated content may be incorrect.">
              <a:extLst>
                <a:ext uri="{FF2B5EF4-FFF2-40B4-BE49-F238E27FC236}">
                  <a16:creationId xmlns:a16="http://schemas.microsoft.com/office/drawing/2014/main" id="{D845D0E3-F897-0E7B-DAA5-075B3969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055" y="3096379"/>
              <a:ext cx="1914740" cy="151983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5" name="Picture 14" descr="A person reaching out to the side of a wall&#10;&#10;AI-generated content may be incorrect.">
              <a:extLst>
                <a:ext uri="{FF2B5EF4-FFF2-40B4-BE49-F238E27FC236}">
                  <a16:creationId xmlns:a16="http://schemas.microsoft.com/office/drawing/2014/main" id="{55FD97DB-E7FB-270A-8953-7F587C84C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848" y="3093514"/>
              <a:ext cx="998071" cy="1525555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6" name="Picture 15" descr="A drawing of a person jumping&#10;&#10;AI-generated content may be incorrect.">
              <a:extLst>
                <a:ext uri="{FF2B5EF4-FFF2-40B4-BE49-F238E27FC236}">
                  <a16:creationId xmlns:a16="http://schemas.microsoft.com/office/drawing/2014/main" id="{0FD0B18E-301A-E359-CED9-BD13DFCC9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6"/>
            <a:stretch>
              <a:fillRect/>
            </a:stretch>
          </p:blipFill>
          <p:spPr>
            <a:xfrm>
              <a:off x="4039566" y="3093516"/>
              <a:ext cx="948738" cy="1525555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1EBA427-99D3-DE26-B788-98A9CEABB5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0454" t="13131" r="52563" b="14027"/>
          <a:stretch>
            <a:fillRect/>
          </a:stretch>
        </p:blipFill>
        <p:spPr>
          <a:xfrm>
            <a:off x="4441641" y="2125270"/>
            <a:ext cx="2004879" cy="235496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98699F2-C943-E69E-084D-720794533CFD}"/>
              </a:ext>
            </a:extLst>
          </p:cNvPr>
          <p:cNvSpPr/>
          <p:nvPr/>
        </p:nvSpPr>
        <p:spPr>
          <a:xfrm>
            <a:off x="6446521" y="2123057"/>
            <a:ext cx="1303838" cy="235496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Picture 6" descr="A diagram of a person's body&#10;&#10;AI-generated content may be incorrect.">
            <a:extLst>
              <a:ext uri="{FF2B5EF4-FFF2-40B4-BE49-F238E27FC236}">
                <a16:creationId xmlns:a16="http://schemas.microsoft.com/office/drawing/2014/main" id="{36E2BD88-43D8-D291-D707-E77410CE19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t="14590" r="12201" b="19098"/>
          <a:stretch>
            <a:fillRect/>
          </a:stretch>
        </p:blipFill>
        <p:spPr>
          <a:xfrm>
            <a:off x="6498084" y="2285024"/>
            <a:ext cx="1200710" cy="2027547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8B1A6D69-BF99-6AEC-BBD4-0FDCCA660666}"/>
              </a:ext>
            </a:extLst>
          </p:cNvPr>
          <p:cNvSpPr txBox="1">
            <a:spLocks/>
          </p:cNvSpPr>
          <p:nvPr/>
        </p:nvSpPr>
        <p:spPr>
          <a:xfrm>
            <a:off x="1180523" y="1204369"/>
            <a:ext cx="9830954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summary &amp; takeaways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37A3D65-25C7-DA28-A4F2-A7757E21FE28}"/>
              </a:ext>
            </a:extLst>
          </p:cNvPr>
          <p:cNvSpPr txBox="1">
            <a:spLocks/>
          </p:cNvSpPr>
          <p:nvPr/>
        </p:nvSpPr>
        <p:spPr>
          <a:xfrm>
            <a:off x="-835602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Conclusion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511164-7DD0-F0FF-4942-5D291DCDA62C}"/>
              </a:ext>
            </a:extLst>
          </p:cNvPr>
          <p:cNvSpPr/>
          <p:nvPr/>
        </p:nvSpPr>
        <p:spPr>
          <a:xfrm>
            <a:off x="825398" y="2121314"/>
            <a:ext cx="2954891" cy="23549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D1CEAE-DC56-601F-B03C-9D2DFAC34F85}"/>
              </a:ext>
            </a:extLst>
          </p:cNvPr>
          <p:cNvSpPr/>
          <p:nvPr/>
        </p:nvSpPr>
        <p:spPr>
          <a:xfrm>
            <a:off x="4435710" y="2121314"/>
            <a:ext cx="3314648" cy="23549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A7D530-F543-FFC4-02C9-33D767840F99}"/>
              </a:ext>
            </a:extLst>
          </p:cNvPr>
          <p:cNvSpPr/>
          <p:nvPr/>
        </p:nvSpPr>
        <p:spPr>
          <a:xfrm>
            <a:off x="8411231" y="2121314"/>
            <a:ext cx="2954891" cy="23549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4738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63E3D-AD7F-0AB9-9C7C-1C9B61D09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1593D216-486C-F1C7-07B7-556E189908E9}"/>
              </a:ext>
            </a:extLst>
          </p:cNvPr>
          <p:cNvSpPr txBox="1">
            <a:spLocks/>
          </p:cNvSpPr>
          <p:nvPr/>
        </p:nvSpPr>
        <p:spPr>
          <a:xfrm>
            <a:off x="7601507" y="1847229"/>
            <a:ext cx="3246681" cy="1814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Ergonomics &amp; human bodies: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-  Rethinking sitting position to raise awareness on bodies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-  Movement/posture-based architecture instead of function-based architecture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0EA8DEC-D039-DE21-AFFC-DF40FE0B91EC}"/>
              </a:ext>
            </a:extLst>
          </p:cNvPr>
          <p:cNvSpPr txBox="1">
            <a:spLocks/>
          </p:cNvSpPr>
          <p:nvPr/>
        </p:nvSpPr>
        <p:spPr>
          <a:xfrm>
            <a:off x="4633815" y="2795521"/>
            <a:ext cx="2351376" cy="2101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600" b="1" u="sng" dirty="0">
                <a:latin typeface="Sicret PERSONAL" pitchFamily="2" charset="0"/>
                <a:cs typeface="Sicret PERSONAL" pitchFamily="2" charset="0"/>
              </a:rPr>
              <a:t>Knowledge transfer loop </a:t>
            </a:r>
            <a:r>
              <a:rPr lang="en-GB" sz="1800" u="sng" dirty="0">
                <a:latin typeface="Sicret PERSONAL" pitchFamily="2" charset="0"/>
                <a:cs typeface="Sicret PERSONAL" pitchFamily="2" charset="0"/>
              </a:rPr>
              <a:t>to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u="sng" dirty="0">
                <a:latin typeface="Sicret PERSONAL" pitchFamily="2" charset="0"/>
                <a:cs typeface="Sicret PERSONAL" pitchFamily="2" charset="0"/>
              </a:rPr>
              <a:t>on/off-earth architecture</a:t>
            </a:r>
            <a:endParaRPr lang="en-NL" sz="1800" u="sng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38D4C8D-91B5-0077-F271-D14C9C14BDBE}"/>
              </a:ext>
            </a:extLst>
          </p:cNvPr>
          <p:cNvSpPr txBox="1">
            <a:spLocks/>
          </p:cNvSpPr>
          <p:nvPr/>
        </p:nvSpPr>
        <p:spPr>
          <a:xfrm>
            <a:off x="7601507" y="3704909"/>
            <a:ext cx="3246681" cy="2658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Circular design and lifestyle: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-  Exemplary towards often theoretical circular design on earth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-  In-situ resource utilisation &amp; Automated Construction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-  Closed loop life cycle learnt from melissa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A59B96AC-DD73-21CE-26F0-12BA75F659A7}"/>
              </a:ext>
            </a:extLst>
          </p:cNvPr>
          <p:cNvSpPr txBox="1">
            <a:spLocks/>
          </p:cNvSpPr>
          <p:nvPr/>
        </p:nvSpPr>
        <p:spPr>
          <a:xfrm>
            <a:off x="-835602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Conclusion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9E89A125-A0C0-BB8A-F9C6-F25C46A4E47E}"/>
              </a:ext>
            </a:extLst>
          </p:cNvPr>
          <p:cNvSpPr txBox="1">
            <a:spLocks/>
          </p:cNvSpPr>
          <p:nvPr/>
        </p:nvSpPr>
        <p:spPr>
          <a:xfrm>
            <a:off x="3464090" y="277493"/>
            <a:ext cx="5263820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societal relevance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9D6EFCA-C462-6AC6-32EA-6C6403E6D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63646" t="1178" r="13203" b="63079"/>
          <a:stretch>
            <a:fillRect/>
          </a:stretch>
        </p:blipFill>
        <p:spPr>
          <a:xfrm>
            <a:off x="2088597" y="4754975"/>
            <a:ext cx="2032380" cy="161676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6EC4A2C-CCA0-45C6-D3C8-D2799F79B730}"/>
              </a:ext>
            </a:extLst>
          </p:cNvPr>
          <p:cNvGrpSpPr/>
          <p:nvPr/>
        </p:nvGrpSpPr>
        <p:grpSpPr>
          <a:xfrm>
            <a:off x="2091872" y="913669"/>
            <a:ext cx="2032382" cy="1616768"/>
            <a:chOff x="1160055" y="1573682"/>
            <a:chExt cx="3828249" cy="3045389"/>
          </a:xfrm>
        </p:grpSpPr>
        <p:pic>
          <p:nvPicPr>
            <p:cNvPr id="26" name="Picture 25" descr="A white figure on a wall&#10;&#10;AI-generated content may be incorrect.">
              <a:extLst>
                <a:ext uri="{FF2B5EF4-FFF2-40B4-BE49-F238E27FC236}">
                  <a16:creationId xmlns:a16="http://schemas.microsoft.com/office/drawing/2014/main" id="{093A238F-CE8E-E7F1-CC6F-503ACC400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108" y="1576547"/>
              <a:ext cx="1916956" cy="151983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7" name="Picture 26" descr="A drawing of a person climbing a wall&#10;&#10;AI-generated content may be incorrect.">
              <a:extLst>
                <a:ext uri="{FF2B5EF4-FFF2-40B4-BE49-F238E27FC236}">
                  <a16:creationId xmlns:a16="http://schemas.microsoft.com/office/drawing/2014/main" id="{531D034B-5DEB-A03C-C20B-2689E5A1B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7185" y="1573682"/>
              <a:ext cx="1911116" cy="151983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8" name="Picture 27" descr="A person climbing a wall&#10;&#10;AI-generated content may be incorrect.">
              <a:extLst>
                <a:ext uri="{FF2B5EF4-FFF2-40B4-BE49-F238E27FC236}">
                  <a16:creationId xmlns:a16="http://schemas.microsoft.com/office/drawing/2014/main" id="{50D8926E-5FFE-A157-7271-1F2680C37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055" y="3096379"/>
              <a:ext cx="1914740" cy="151983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9" name="Picture 28" descr="A person reaching out to the side of a wall&#10;&#10;AI-generated content may be incorrect.">
              <a:extLst>
                <a:ext uri="{FF2B5EF4-FFF2-40B4-BE49-F238E27FC236}">
                  <a16:creationId xmlns:a16="http://schemas.microsoft.com/office/drawing/2014/main" id="{A3FB6BB5-975F-C20D-9D88-7094FBA8C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848" y="3093514"/>
              <a:ext cx="998071" cy="1525555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30" name="Picture 29" descr="A drawing of a person jumping&#10;&#10;AI-generated content may be incorrect.">
              <a:extLst>
                <a:ext uri="{FF2B5EF4-FFF2-40B4-BE49-F238E27FC236}">
                  <a16:creationId xmlns:a16="http://schemas.microsoft.com/office/drawing/2014/main" id="{104D59E7-8604-CC3B-5171-4EA9060A6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6"/>
            <a:stretch>
              <a:fillRect/>
            </a:stretch>
          </p:blipFill>
          <p:spPr>
            <a:xfrm>
              <a:off x="4039566" y="3093516"/>
              <a:ext cx="948738" cy="1525555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7AB5757-8D4D-07EF-7ED3-5D3EF044B8F5}"/>
              </a:ext>
            </a:extLst>
          </p:cNvPr>
          <p:cNvCxnSpPr>
            <a:cxnSpLocks/>
          </p:cNvCxnSpPr>
          <p:nvPr/>
        </p:nvCxnSpPr>
        <p:spPr>
          <a:xfrm>
            <a:off x="5482014" y="2474592"/>
            <a:ext cx="80630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F708A86-8E79-A1EC-8E53-D4783F021C3C}"/>
              </a:ext>
            </a:extLst>
          </p:cNvPr>
          <p:cNvCxnSpPr>
            <a:cxnSpLocks/>
          </p:cNvCxnSpPr>
          <p:nvPr/>
        </p:nvCxnSpPr>
        <p:spPr>
          <a:xfrm flipH="1">
            <a:off x="5482014" y="4874351"/>
            <a:ext cx="78133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051257F-2E65-530B-689D-87BCB158D42C}"/>
              </a:ext>
            </a:extLst>
          </p:cNvPr>
          <p:cNvSpPr txBox="1"/>
          <p:nvPr/>
        </p:nvSpPr>
        <p:spPr>
          <a:xfrm>
            <a:off x="2167916" y="6358585"/>
            <a:ext cx="18737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Robotic construction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76D523-62B5-6CA7-3124-9A2408957E60}"/>
              </a:ext>
            </a:extLst>
          </p:cNvPr>
          <p:cNvSpPr txBox="1"/>
          <p:nvPr/>
        </p:nvSpPr>
        <p:spPr>
          <a:xfrm>
            <a:off x="2701635" y="4372288"/>
            <a:ext cx="8063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ISRU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A4CE5B-C219-AAC3-FCDC-3732A2459650}"/>
              </a:ext>
            </a:extLst>
          </p:cNvPr>
          <p:cNvSpPr txBox="1"/>
          <p:nvPr/>
        </p:nvSpPr>
        <p:spPr>
          <a:xfrm>
            <a:off x="1919634" y="2530275"/>
            <a:ext cx="2370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Body &amp; Muscles Integration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1E8360-028F-E492-AA5F-762DF951A33E}"/>
              </a:ext>
            </a:extLst>
          </p:cNvPr>
          <p:cNvGrpSpPr/>
          <p:nvPr/>
        </p:nvGrpSpPr>
        <p:grpSpPr>
          <a:xfrm>
            <a:off x="2088597" y="2924391"/>
            <a:ext cx="2032379" cy="1447897"/>
            <a:chOff x="4441641" y="2123057"/>
            <a:chExt cx="3308718" cy="23571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4A1F1BF-0ECB-24FB-697C-534E67418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10454" t="13131" r="52563" b="14027"/>
            <a:stretch>
              <a:fillRect/>
            </a:stretch>
          </p:blipFill>
          <p:spPr>
            <a:xfrm>
              <a:off x="4441641" y="2125270"/>
              <a:ext cx="2004879" cy="235496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797DFF-4875-8B5E-D5A6-E717A4DCCCE6}"/>
                </a:ext>
              </a:extLst>
            </p:cNvPr>
            <p:cNvSpPr/>
            <p:nvPr/>
          </p:nvSpPr>
          <p:spPr>
            <a:xfrm>
              <a:off x="6446521" y="2123057"/>
              <a:ext cx="1303838" cy="235496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7" name="Picture 6" descr="A diagram of a person's body&#10;&#10;AI-generated content may be incorrect.">
              <a:extLst>
                <a:ext uri="{FF2B5EF4-FFF2-40B4-BE49-F238E27FC236}">
                  <a16:creationId xmlns:a16="http://schemas.microsoft.com/office/drawing/2014/main" id="{E077952A-030B-9A66-400C-DA9F64FA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2" t="14590" r="12201" b="19098"/>
            <a:stretch>
              <a:fillRect/>
            </a:stretch>
          </p:blipFill>
          <p:spPr>
            <a:xfrm>
              <a:off x="6498084" y="2285024"/>
              <a:ext cx="1200710" cy="2027547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B221ADF-194E-CA72-3E43-A52D5581A0E5}"/>
              </a:ext>
            </a:extLst>
          </p:cNvPr>
          <p:cNvSpPr/>
          <p:nvPr/>
        </p:nvSpPr>
        <p:spPr>
          <a:xfrm>
            <a:off x="2088597" y="913670"/>
            <a:ext cx="2032380" cy="161508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F6D948-FA9B-61C9-EE74-3C28005B2AD2}"/>
              </a:ext>
            </a:extLst>
          </p:cNvPr>
          <p:cNvSpPr/>
          <p:nvPr/>
        </p:nvSpPr>
        <p:spPr>
          <a:xfrm>
            <a:off x="2088597" y="2924391"/>
            <a:ext cx="2032380" cy="14465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5B8B0E-8C75-B596-CF2D-0FF87BBAAF99}"/>
              </a:ext>
            </a:extLst>
          </p:cNvPr>
          <p:cNvSpPr/>
          <p:nvPr/>
        </p:nvSpPr>
        <p:spPr>
          <a:xfrm>
            <a:off x="2088596" y="4756659"/>
            <a:ext cx="2032380" cy="161508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42030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7A655-4DB8-7AD0-F654-863D3D36E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14425A-9461-A93B-4C59-8AFCB7F518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Picture 6" descr="A planet on the surface of the moon&#10;&#10;Description automatically generated">
            <a:extLst>
              <a:ext uri="{FF2B5EF4-FFF2-40B4-BE49-F238E27FC236}">
                <a16:creationId xmlns:a16="http://schemas.microsoft.com/office/drawing/2014/main" id="{25D80A30-DD00-EF1E-3A8E-8B8DCF002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" t="27163" r="16512" b="10624"/>
          <a:stretch/>
        </p:blipFill>
        <p:spPr>
          <a:xfrm>
            <a:off x="6713316" y="2318975"/>
            <a:ext cx="5478684" cy="45390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3441488-68C8-4BCD-6728-450394EE2836}"/>
              </a:ext>
            </a:extLst>
          </p:cNvPr>
          <p:cNvSpPr txBox="1">
            <a:spLocks/>
          </p:cNvSpPr>
          <p:nvPr/>
        </p:nvSpPr>
        <p:spPr>
          <a:xfrm>
            <a:off x="2305524" y="3069250"/>
            <a:ext cx="7580952" cy="7195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B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pc="-300" dirty="0">
                <a:solidFill>
                  <a:schemeClr val="bg1"/>
                </a:solidFill>
                <a:effectLst>
                  <a:glow rad="190500">
                    <a:schemeClr val="bg1">
                      <a:lumMod val="85000"/>
                      <a:alpha val="24000"/>
                    </a:schemeClr>
                  </a:glow>
                </a:effectLst>
                <a:latin typeface="Space Mono" panose="02000509040000020004" pitchFamily="49" charset="0"/>
              </a:rPr>
              <a:t>Q &amp; A</a:t>
            </a:r>
            <a:endParaRPr lang="en-NL" sz="4000" b="1" spc="-300" dirty="0">
              <a:solidFill>
                <a:schemeClr val="bg1"/>
              </a:solidFill>
              <a:effectLst>
                <a:glow rad="190500">
                  <a:schemeClr val="bg1">
                    <a:lumMod val="85000"/>
                    <a:alpha val="24000"/>
                  </a:schemeClr>
                </a:glow>
              </a:effectLst>
              <a:latin typeface="Space Mono" panose="0200050904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780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FEE3E-6271-4DFB-2D4B-C00839E1F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100CE8-F22F-7B27-27B9-ABC62E46EC1B}"/>
              </a:ext>
            </a:extLst>
          </p:cNvPr>
          <p:cNvSpPr txBox="1"/>
          <p:nvPr/>
        </p:nvSpPr>
        <p:spPr>
          <a:xfrm>
            <a:off x="5610394" y="6250368"/>
            <a:ext cx="49141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Stilt-Root = Structure that grows and expands over time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E323D6-81C7-7377-AE3C-395620DA56B4}"/>
              </a:ext>
            </a:extLst>
          </p:cNvPr>
          <p:cNvGrpSpPr/>
          <p:nvPr/>
        </p:nvGrpSpPr>
        <p:grpSpPr>
          <a:xfrm>
            <a:off x="1788798" y="960787"/>
            <a:ext cx="3185703" cy="5269164"/>
            <a:chOff x="1700561" y="559440"/>
            <a:chExt cx="3405737" cy="5633101"/>
          </a:xfrm>
        </p:grpSpPr>
        <p:pic>
          <p:nvPicPr>
            <p:cNvPr id="9" name="Picture 2" descr="Pohon Bakau - Ensiklopedi Jurnal Bumi">
              <a:extLst>
                <a:ext uri="{FF2B5EF4-FFF2-40B4-BE49-F238E27FC236}">
                  <a16:creationId xmlns:a16="http://schemas.microsoft.com/office/drawing/2014/main" id="{C08320A8-7064-9840-19F4-A8B7F0A242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4" r="15396"/>
            <a:stretch/>
          </p:blipFill>
          <p:spPr bwMode="auto">
            <a:xfrm>
              <a:off x="1700561" y="559440"/>
              <a:ext cx="3405737" cy="3145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Mangrove root systems and peat formation in mangroves. (A) The... |  Download Scientific Diagram">
              <a:extLst>
                <a:ext uri="{FF2B5EF4-FFF2-40B4-BE49-F238E27FC236}">
                  <a16:creationId xmlns:a16="http://schemas.microsoft.com/office/drawing/2014/main" id="{AE0479BD-FEFC-5D64-0811-DA2AA91AC0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94" t="51296" r="440" b="1849"/>
            <a:stretch/>
          </p:blipFill>
          <p:spPr bwMode="auto">
            <a:xfrm>
              <a:off x="1700562" y="3704592"/>
              <a:ext cx="3405736" cy="2487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ubtitle 2">
            <a:extLst>
              <a:ext uri="{FF2B5EF4-FFF2-40B4-BE49-F238E27FC236}">
                <a16:creationId xmlns:a16="http://schemas.microsoft.com/office/drawing/2014/main" id="{62292AE7-D43D-D60F-72B0-096151AF6530}"/>
              </a:ext>
            </a:extLst>
          </p:cNvPr>
          <p:cNvSpPr txBox="1">
            <a:spLocks/>
          </p:cNvSpPr>
          <p:nvPr/>
        </p:nvSpPr>
        <p:spPr>
          <a:xfrm>
            <a:off x="1047135" y="404021"/>
            <a:ext cx="10097729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inverted nested catenaries in nature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81EA78-7F3F-338A-256C-A0722E5D89F5}"/>
              </a:ext>
            </a:extLst>
          </p:cNvPr>
          <p:cNvSpPr txBox="1"/>
          <p:nvPr/>
        </p:nvSpPr>
        <p:spPr>
          <a:xfrm>
            <a:off x="2259479" y="6250368"/>
            <a:ext cx="2244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Mangrove Tree roots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D41B8F-1DFD-96D0-41CE-EEF590CF7E85}"/>
              </a:ext>
            </a:extLst>
          </p:cNvPr>
          <p:cNvGrpSpPr/>
          <p:nvPr/>
        </p:nvGrpSpPr>
        <p:grpSpPr>
          <a:xfrm>
            <a:off x="5804146" y="3332383"/>
            <a:ext cx="4526681" cy="2897568"/>
            <a:chOff x="6378772" y="3224617"/>
            <a:chExt cx="3921042" cy="2509893"/>
          </a:xfrm>
        </p:grpSpPr>
        <p:pic>
          <p:nvPicPr>
            <p:cNvPr id="11" name="Picture 10" descr="Mangrove root systems and peat formation in mangroves. (A) The... |  Download Scientific Diagram">
              <a:extLst>
                <a:ext uri="{FF2B5EF4-FFF2-40B4-BE49-F238E27FC236}">
                  <a16:creationId xmlns:a16="http://schemas.microsoft.com/office/drawing/2014/main" id="{A3267B48-D178-76C0-5E69-D7C9AD5D7C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9" t="58821" r="60447" b="4493"/>
            <a:stretch/>
          </p:blipFill>
          <p:spPr bwMode="auto">
            <a:xfrm>
              <a:off x="6378772" y="3224617"/>
              <a:ext cx="3921042" cy="2509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02D098B-C522-C961-0EE6-83CBB0B2787C}"/>
                </a:ext>
              </a:extLst>
            </p:cNvPr>
            <p:cNvCxnSpPr>
              <a:cxnSpLocks/>
            </p:cNvCxnSpPr>
            <p:nvPr/>
          </p:nvCxnSpPr>
          <p:spPr>
            <a:xfrm>
              <a:off x="7797076" y="3224617"/>
              <a:ext cx="74402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D026F62-75F6-F1B6-30FF-9D55478BBF57}"/>
              </a:ext>
            </a:extLst>
          </p:cNvPr>
          <p:cNvGrpSpPr/>
          <p:nvPr/>
        </p:nvGrpSpPr>
        <p:grpSpPr>
          <a:xfrm>
            <a:off x="8461832" y="960787"/>
            <a:ext cx="1868995" cy="1863884"/>
            <a:chOff x="8648876" y="1288139"/>
            <a:chExt cx="1721024" cy="171631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930FA05-0EA7-D1DB-7FE7-32CFE0793754}"/>
                </a:ext>
              </a:extLst>
            </p:cNvPr>
            <p:cNvGrpSpPr/>
            <p:nvPr/>
          </p:nvGrpSpPr>
          <p:grpSpPr>
            <a:xfrm>
              <a:off x="8754288" y="1351653"/>
              <a:ext cx="1545526" cy="1576935"/>
              <a:chOff x="7224764" y="3633383"/>
              <a:chExt cx="2180493" cy="222480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A2A87EC-CDA2-8A62-2F0E-BFA97B5AAB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129" r="5232" b="-1368"/>
              <a:stretch/>
            </p:blipFill>
            <p:spPr>
              <a:xfrm>
                <a:off x="7224764" y="3633383"/>
                <a:ext cx="2180493" cy="22248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1EB7ABF-DA73-702E-06F4-972B001D2415}"/>
                  </a:ext>
                </a:extLst>
              </p:cNvPr>
              <p:cNvSpPr/>
              <p:nvPr/>
            </p:nvSpPr>
            <p:spPr>
              <a:xfrm>
                <a:off x="7224764" y="5519635"/>
                <a:ext cx="38183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818105B-3379-8257-F5F3-00DD132C9C2E}"/>
                  </a:ext>
                </a:extLst>
              </p:cNvPr>
              <p:cNvSpPr/>
              <p:nvPr/>
            </p:nvSpPr>
            <p:spPr>
              <a:xfrm>
                <a:off x="9023419" y="5519635"/>
                <a:ext cx="38183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21BA88C-1583-0E3E-FF1B-47A613E6724D}"/>
                </a:ext>
              </a:extLst>
            </p:cNvPr>
            <p:cNvSpPr/>
            <p:nvPr/>
          </p:nvSpPr>
          <p:spPr>
            <a:xfrm>
              <a:off x="8648876" y="1288139"/>
              <a:ext cx="1721024" cy="1716318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774F7A7-405D-8B86-823F-1AE7C281F298}"/>
              </a:ext>
            </a:extLst>
          </p:cNvPr>
          <p:cNvCxnSpPr/>
          <p:nvPr/>
        </p:nvCxnSpPr>
        <p:spPr>
          <a:xfrm>
            <a:off x="8067486" y="2350215"/>
            <a:ext cx="394346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6337BF-1D70-6E47-6734-362A9C7F02ED}"/>
              </a:ext>
            </a:extLst>
          </p:cNvPr>
          <p:cNvCxnSpPr>
            <a:cxnSpLocks/>
          </p:cNvCxnSpPr>
          <p:nvPr/>
        </p:nvCxnSpPr>
        <p:spPr>
          <a:xfrm flipV="1">
            <a:off x="8067486" y="2350215"/>
            <a:ext cx="0" cy="96262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A4AC849-AEF0-3F22-7E8B-F78EBE41E812}"/>
              </a:ext>
            </a:extLst>
          </p:cNvPr>
          <p:cNvSpPr txBox="1"/>
          <p:nvPr/>
        </p:nvSpPr>
        <p:spPr>
          <a:xfrm>
            <a:off x="6958419" y="2857928"/>
            <a:ext cx="49141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>
                <a:latin typeface="Sicret PERSONAL" pitchFamily="2" charset="0"/>
                <a:cs typeface="Sicret PERSONAL" pitchFamily="2" charset="0"/>
              </a:rPr>
              <a:t>Micro-structure that resembles Voronoi</a:t>
            </a:r>
            <a:endParaRPr lang="en-NL" sz="11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AC870-04E4-488D-1532-35D91EDE53BA}"/>
              </a:ext>
            </a:extLst>
          </p:cNvPr>
          <p:cNvSpPr txBox="1"/>
          <p:nvPr/>
        </p:nvSpPr>
        <p:spPr>
          <a:xfrm>
            <a:off x="6877050" y="6521647"/>
            <a:ext cx="3623215" cy="2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Proceedings of the National Academy of Sciences (2016)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CDC5E8-E94A-94E6-E36F-53DB342E1304}"/>
              </a:ext>
            </a:extLst>
          </p:cNvPr>
          <p:cNvSpPr txBox="1"/>
          <p:nvPr/>
        </p:nvSpPr>
        <p:spPr>
          <a:xfrm>
            <a:off x="1818507" y="6521647"/>
            <a:ext cx="3263999" cy="2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Journal of Plant Research (2004), </a:t>
            </a:r>
            <a:r>
              <a:rPr lang="en-GB" sz="1000" dirty="0" err="1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Plantsnap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F52C30F-17FD-485B-95D7-A20884D03C60}"/>
              </a:ext>
            </a:extLst>
          </p:cNvPr>
          <p:cNvSpPr txBox="1">
            <a:spLocks/>
          </p:cNvSpPr>
          <p:nvPr/>
        </p:nvSpPr>
        <p:spPr>
          <a:xfrm>
            <a:off x="-958137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Structure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928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D93F5-1759-6C84-554C-EF68C4641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dotted lines on a white background&#10;&#10;AI-generated content may be incorrect.">
            <a:extLst>
              <a:ext uri="{FF2B5EF4-FFF2-40B4-BE49-F238E27FC236}">
                <a16:creationId xmlns:a16="http://schemas.microsoft.com/office/drawing/2014/main" id="{0195E519-47FA-CED0-62B5-5D68830DB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t="5503" r="15000" b="9780"/>
          <a:stretch>
            <a:fillRect/>
          </a:stretch>
        </p:blipFill>
        <p:spPr>
          <a:xfrm>
            <a:off x="6343360" y="305820"/>
            <a:ext cx="5385111" cy="6246360"/>
          </a:xfrm>
          <a:prstGeom prst="rect">
            <a:avLst/>
          </a:prstGeom>
        </p:spPr>
      </p:pic>
      <p:pic>
        <p:nvPicPr>
          <p:cNvPr id="4" name="Picture 3" descr="A black line drawing of a curved object&#10;&#10;AI-generated content may be incorrect.">
            <a:extLst>
              <a:ext uri="{FF2B5EF4-FFF2-40B4-BE49-F238E27FC236}">
                <a16:creationId xmlns:a16="http://schemas.microsoft.com/office/drawing/2014/main" id="{42E18E86-8CE8-4041-E94E-4CE0F04E7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12898" r="12869" b="7794"/>
          <a:stretch/>
        </p:blipFill>
        <p:spPr>
          <a:xfrm>
            <a:off x="3291467" y="2334088"/>
            <a:ext cx="2638453" cy="2670894"/>
          </a:xfrm>
          <a:prstGeom prst="rect">
            <a:avLst/>
          </a:prstGeom>
          <a:ln>
            <a:noFill/>
          </a:ln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903C03BB-6754-D095-DF56-E73B309424FC}"/>
              </a:ext>
            </a:extLst>
          </p:cNvPr>
          <p:cNvSpPr txBox="1">
            <a:spLocks/>
          </p:cNvSpPr>
          <p:nvPr/>
        </p:nvSpPr>
        <p:spPr>
          <a:xfrm>
            <a:off x="176895" y="670713"/>
            <a:ext cx="6166465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overall structural logic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9C080A-B9A3-88CB-3397-1B3063D163E1}"/>
              </a:ext>
            </a:extLst>
          </p:cNvPr>
          <p:cNvSpPr txBox="1"/>
          <p:nvPr/>
        </p:nvSpPr>
        <p:spPr>
          <a:xfrm>
            <a:off x="325157" y="5233130"/>
            <a:ext cx="5829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Inverted Nested Catenaries Translation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4675FF-E326-08DE-7223-D0BE9ADBAC32}"/>
              </a:ext>
            </a:extLst>
          </p:cNvPr>
          <p:cNvSpPr txBox="1"/>
          <p:nvPr/>
        </p:nvSpPr>
        <p:spPr>
          <a:xfrm>
            <a:off x="5887757" y="5233130"/>
            <a:ext cx="5829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Load Transfer Direction 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720052C-038F-95DB-ADA6-F15A25B32F49}"/>
              </a:ext>
            </a:extLst>
          </p:cNvPr>
          <p:cNvCxnSpPr>
            <a:cxnSpLocks/>
          </p:cNvCxnSpPr>
          <p:nvPr/>
        </p:nvCxnSpPr>
        <p:spPr>
          <a:xfrm>
            <a:off x="7490459" y="5386837"/>
            <a:ext cx="200116" cy="0"/>
          </a:xfrm>
          <a:prstGeom prst="straightConnector1">
            <a:avLst/>
          </a:prstGeom>
          <a:ln w="19050">
            <a:solidFill>
              <a:srgbClr val="1700B6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black and white outline of a horse&#10;&#10;AI-generated content may be incorrect.">
            <a:extLst>
              <a:ext uri="{FF2B5EF4-FFF2-40B4-BE49-F238E27FC236}">
                <a16:creationId xmlns:a16="http://schemas.microsoft.com/office/drawing/2014/main" id="{1FC6DFEC-EFFA-D606-E4BF-27463EDED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t="5503" r="18445" b="9780"/>
          <a:stretch>
            <a:fillRect/>
          </a:stretch>
        </p:blipFill>
        <p:spPr>
          <a:xfrm>
            <a:off x="544807" y="2103589"/>
            <a:ext cx="2484679" cy="2901393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1EBCA648-179F-9624-07D7-DF373FFE01F3}"/>
              </a:ext>
            </a:extLst>
          </p:cNvPr>
          <p:cNvSpPr txBox="1">
            <a:spLocks/>
          </p:cNvSpPr>
          <p:nvPr/>
        </p:nvSpPr>
        <p:spPr>
          <a:xfrm>
            <a:off x="-958137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Structure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76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A7050-D011-6531-FE91-3B88328D2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FDF4C353-9C60-2284-245D-338F9A044C52}"/>
              </a:ext>
            </a:extLst>
          </p:cNvPr>
          <p:cNvSpPr txBox="1">
            <a:spLocks/>
          </p:cNvSpPr>
          <p:nvPr/>
        </p:nvSpPr>
        <p:spPr>
          <a:xfrm>
            <a:off x="1047135" y="670713"/>
            <a:ext cx="10097729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habitat expansion overtime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13" name="Picture 12" descr="A line of lines with points&#10;&#10;AI-generated content may be incorrect.">
            <a:extLst>
              <a:ext uri="{FF2B5EF4-FFF2-40B4-BE49-F238E27FC236}">
                <a16:creationId xmlns:a16="http://schemas.microsoft.com/office/drawing/2014/main" id="{A1545505-7871-6A70-397E-C05380A30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6" t="21409" r="20368" b="16460"/>
          <a:stretch/>
        </p:blipFill>
        <p:spPr>
          <a:xfrm>
            <a:off x="2535957" y="1432276"/>
            <a:ext cx="7173269" cy="42570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44E46C-1EE7-321C-5970-86EA71B0741E}"/>
              </a:ext>
            </a:extLst>
          </p:cNvPr>
          <p:cNvSpPr txBox="1"/>
          <p:nvPr/>
        </p:nvSpPr>
        <p:spPr>
          <a:xfrm>
            <a:off x="3188447" y="6233587"/>
            <a:ext cx="57688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Nested catenaries structure is expandable overtime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B49772-4391-57EE-5228-C3EDB2B2EEAF}"/>
              </a:ext>
            </a:extLst>
          </p:cNvPr>
          <p:cNvSpPr txBox="1"/>
          <p:nvPr/>
        </p:nvSpPr>
        <p:spPr>
          <a:xfrm>
            <a:off x="2582255" y="5789427"/>
            <a:ext cx="1656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Current Stage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9175F7-9683-6622-2321-5F9ED97FCE35}"/>
              </a:ext>
            </a:extLst>
          </p:cNvPr>
          <p:cNvSpPr txBox="1"/>
          <p:nvPr/>
        </p:nvSpPr>
        <p:spPr>
          <a:xfrm>
            <a:off x="7999967" y="5773019"/>
            <a:ext cx="1656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Future Stage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521241-DAF7-ACB7-97F8-362CF6EF6D11}"/>
              </a:ext>
            </a:extLst>
          </p:cNvPr>
          <p:cNvCxnSpPr>
            <a:cxnSpLocks/>
          </p:cNvCxnSpPr>
          <p:nvPr/>
        </p:nvCxnSpPr>
        <p:spPr>
          <a:xfrm>
            <a:off x="4626487" y="5942296"/>
            <a:ext cx="2939024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ubtitle 2">
            <a:extLst>
              <a:ext uri="{FF2B5EF4-FFF2-40B4-BE49-F238E27FC236}">
                <a16:creationId xmlns:a16="http://schemas.microsoft.com/office/drawing/2014/main" id="{AF288F01-1315-DC62-D1B0-889704159C17}"/>
              </a:ext>
            </a:extLst>
          </p:cNvPr>
          <p:cNvSpPr txBox="1">
            <a:spLocks/>
          </p:cNvSpPr>
          <p:nvPr/>
        </p:nvSpPr>
        <p:spPr>
          <a:xfrm>
            <a:off x="-958137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Structure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38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6D951-AEEC-57F0-E321-9D5A093D9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map of a tree&#10;&#10;AI-generated content may be incorrect.">
            <a:extLst>
              <a:ext uri="{FF2B5EF4-FFF2-40B4-BE49-F238E27FC236}">
                <a16:creationId xmlns:a16="http://schemas.microsoft.com/office/drawing/2014/main" id="{DD7367B1-B958-B80C-908C-226958487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00" y="1218857"/>
            <a:ext cx="4239695" cy="423969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B8F7592-E20F-95DD-22A7-5261E489FFA4}"/>
              </a:ext>
            </a:extLst>
          </p:cNvPr>
          <p:cNvSpPr txBox="1">
            <a:spLocks/>
          </p:cNvSpPr>
          <p:nvPr/>
        </p:nvSpPr>
        <p:spPr>
          <a:xfrm>
            <a:off x="-56507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Construction | Building Fragment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A31C62-BB0C-43EF-9AF4-D53224DC5CBA}"/>
              </a:ext>
            </a:extLst>
          </p:cNvPr>
          <p:cNvSpPr/>
          <p:nvPr/>
        </p:nvSpPr>
        <p:spPr>
          <a:xfrm>
            <a:off x="3617423" y="3548744"/>
            <a:ext cx="816429" cy="112122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4" name="Picture 13" descr="A white and grey wall with yellow figures&#10;&#10;AI-generated content may be incorrect.">
            <a:extLst>
              <a:ext uri="{FF2B5EF4-FFF2-40B4-BE49-F238E27FC236}">
                <a16:creationId xmlns:a16="http://schemas.microsoft.com/office/drawing/2014/main" id="{835B910A-E226-A072-D25C-66D79577A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1" t="11308" r="13656" b="9030"/>
          <a:stretch/>
        </p:blipFill>
        <p:spPr>
          <a:xfrm>
            <a:off x="7127775" y="1917183"/>
            <a:ext cx="3661266" cy="390696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097845-CBF4-B104-0AC1-46B5AD29CFDB}"/>
              </a:ext>
            </a:extLst>
          </p:cNvPr>
          <p:cNvCxnSpPr>
            <a:cxnSpLocks/>
          </p:cNvCxnSpPr>
          <p:nvPr/>
        </p:nvCxnSpPr>
        <p:spPr>
          <a:xfrm flipV="1">
            <a:off x="4433852" y="1736279"/>
            <a:ext cx="2490922" cy="1812465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EB53377-AF52-AE88-D79F-21CBEA86213C}"/>
              </a:ext>
            </a:extLst>
          </p:cNvPr>
          <p:cNvCxnSpPr>
            <a:cxnSpLocks/>
          </p:cNvCxnSpPr>
          <p:nvPr/>
        </p:nvCxnSpPr>
        <p:spPr>
          <a:xfrm>
            <a:off x="4433852" y="4669972"/>
            <a:ext cx="2506888" cy="130600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8C6C40E-26CA-47A5-9C09-9E4FECF7DE52}"/>
              </a:ext>
            </a:extLst>
          </p:cNvPr>
          <p:cNvSpPr txBox="1"/>
          <p:nvPr/>
        </p:nvSpPr>
        <p:spPr>
          <a:xfrm>
            <a:off x="7652593" y="6127794"/>
            <a:ext cx="2581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Selected wall fragment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1C0FE6C5-32CD-AC3B-9CF5-1868878DDA6E}"/>
              </a:ext>
            </a:extLst>
          </p:cNvPr>
          <p:cNvSpPr txBox="1">
            <a:spLocks/>
          </p:cNvSpPr>
          <p:nvPr/>
        </p:nvSpPr>
        <p:spPr>
          <a:xfrm>
            <a:off x="1021735" y="452058"/>
            <a:ext cx="10097729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wall fragment for assembly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5A2B5-856C-3A23-EE5A-4F952C34945E}"/>
              </a:ext>
            </a:extLst>
          </p:cNvPr>
          <p:cNvSpPr txBox="1">
            <a:spLocks/>
          </p:cNvSpPr>
          <p:nvPr/>
        </p:nvSpPr>
        <p:spPr>
          <a:xfrm>
            <a:off x="4966053" y="867133"/>
            <a:ext cx="2259892" cy="3517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200" i="1" dirty="0">
                <a:latin typeface="Space Mono" panose="02000509040000020004" pitchFamily="49" charset="0"/>
                <a:cs typeface="Sicret PERSONAL" pitchFamily="2" charset="0"/>
              </a:rPr>
              <a:t>(zoom in to 1:20)</a:t>
            </a:r>
            <a:endParaRPr lang="en-NL" sz="1200" i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DC25BB-9B77-897B-AD57-6E4DFA83FE35}"/>
              </a:ext>
            </a:extLst>
          </p:cNvPr>
          <p:cNvSpPr/>
          <p:nvPr/>
        </p:nvSpPr>
        <p:spPr>
          <a:xfrm>
            <a:off x="6940740" y="1736279"/>
            <a:ext cx="4004811" cy="423969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76503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5FADD-CD98-6DFB-B13B-452BC0354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low angle view of a person climbing a rock&#10;&#10;AI-generated content may be incorrect.">
            <a:extLst>
              <a:ext uri="{FF2B5EF4-FFF2-40B4-BE49-F238E27FC236}">
                <a16:creationId xmlns:a16="http://schemas.microsoft.com/office/drawing/2014/main" id="{156A9FCF-35B3-A2EF-B6E7-5964B089D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" t="6591" r="7059" b="6591"/>
          <a:stretch/>
        </p:blipFill>
        <p:spPr>
          <a:xfrm>
            <a:off x="4953001" y="2453063"/>
            <a:ext cx="5031984" cy="3607100"/>
          </a:xfrm>
          <a:prstGeom prst="rect">
            <a:avLst/>
          </a:prstGeom>
        </p:spPr>
      </p:pic>
      <p:pic>
        <p:nvPicPr>
          <p:cNvPr id="15" name="Turntable Wall Fragment">
            <a:hlinkClick r:id="" action="ppaction://media"/>
            <a:extLst>
              <a:ext uri="{FF2B5EF4-FFF2-40B4-BE49-F238E27FC236}">
                <a16:creationId xmlns:a16="http://schemas.microsoft.com/office/drawing/2014/main" id="{D7D504E6-77C4-E809-A958-38402E11D1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9568" r="18543"/>
          <a:stretch/>
        </p:blipFill>
        <p:spPr>
          <a:xfrm>
            <a:off x="241300" y="1135785"/>
            <a:ext cx="4594915" cy="50887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5EB79A-BC2A-6093-DAF4-8A40F3C2AB81}"/>
              </a:ext>
            </a:extLst>
          </p:cNvPr>
          <p:cNvSpPr txBox="1"/>
          <p:nvPr/>
        </p:nvSpPr>
        <p:spPr>
          <a:xfrm>
            <a:off x="1108504" y="6281882"/>
            <a:ext cx="28605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Wall Fragment Overview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721503-00D9-59A4-8281-BE9CFF4DBD77}"/>
              </a:ext>
            </a:extLst>
          </p:cNvPr>
          <p:cNvSpPr txBox="1"/>
          <p:nvPr/>
        </p:nvSpPr>
        <p:spPr>
          <a:xfrm>
            <a:off x="9984984" y="3594405"/>
            <a:ext cx="16159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Sicret PERSONAL" pitchFamily="2" charset="0"/>
                <a:cs typeface="Sicret PERSONAL" pitchFamily="2" charset="0"/>
              </a:rPr>
              <a:t>Internal Ramp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919C18-351A-472F-6A46-7076917FCFB7}"/>
              </a:ext>
            </a:extLst>
          </p:cNvPr>
          <p:cNvSpPr txBox="1"/>
          <p:nvPr/>
        </p:nvSpPr>
        <p:spPr>
          <a:xfrm>
            <a:off x="9984984" y="4497594"/>
            <a:ext cx="22197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Sicret PERSONAL" pitchFamily="2" charset="0"/>
                <a:cs typeface="Sicret PERSONAL" pitchFamily="2" charset="0"/>
              </a:rPr>
              <a:t>Maintenance/ service Channel for robots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359145-310D-FAB7-A7F3-B49E80C65665}"/>
              </a:ext>
            </a:extLst>
          </p:cNvPr>
          <p:cNvSpPr txBox="1"/>
          <p:nvPr/>
        </p:nvSpPr>
        <p:spPr>
          <a:xfrm>
            <a:off x="9984984" y="5448665"/>
            <a:ext cx="20230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Sicret PERSONAL" pitchFamily="2" charset="0"/>
                <a:cs typeface="Sicret PERSONAL" pitchFamily="2" charset="0"/>
              </a:rPr>
              <a:t>Integrated seats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A90EE5-5A73-271A-F3A5-AEAAAFE71F76}"/>
              </a:ext>
            </a:extLst>
          </p:cNvPr>
          <p:cNvSpPr txBox="1"/>
          <p:nvPr/>
        </p:nvSpPr>
        <p:spPr>
          <a:xfrm>
            <a:off x="9984984" y="2315055"/>
            <a:ext cx="1813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Sicret PERSONAL" pitchFamily="2" charset="0"/>
                <a:cs typeface="Sicret PERSONAL" pitchFamily="2" charset="0"/>
              </a:rPr>
              <a:t>Visual opening</a:t>
            </a:r>
          </a:p>
          <a:p>
            <a:r>
              <a:rPr lang="en-GB" sz="1600" dirty="0">
                <a:latin typeface="Sicret PERSONAL" pitchFamily="2" charset="0"/>
                <a:cs typeface="Sicret PERSONAL" pitchFamily="2" charset="0"/>
              </a:rPr>
              <a:t>To exterior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BBD854A-9293-A172-4837-744A0B0D805C}"/>
              </a:ext>
            </a:extLst>
          </p:cNvPr>
          <p:cNvCxnSpPr>
            <a:cxnSpLocks/>
          </p:cNvCxnSpPr>
          <p:nvPr/>
        </p:nvCxnSpPr>
        <p:spPr>
          <a:xfrm>
            <a:off x="7045960" y="2462409"/>
            <a:ext cx="2939024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94F309B-1453-1D14-68A8-378B9152922F}"/>
              </a:ext>
            </a:extLst>
          </p:cNvPr>
          <p:cNvCxnSpPr>
            <a:cxnSpLocks/>
          </p:cNvCxnSpPr>
          <p:nvPr/>
        </p:nvCxnSpPr>
        <p:spPr>
          <a:xfrm flipV="1">
            <a:off x="7045960" y="2464174"/>
            <a:ext cx="0" cy="43248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719980D-6076-CA30-FEF6-E21220430C31}"/>
              </a:ext>
            </a:extLst>
          </p:cNvPr>
          <p:cNvCxnSpPr>
            <a:cxnSpLocks/>
          </p:cNvCxnSpPr>
          <p:nvPr/>
        </p:nvCxnSpPr>
        <p:spPr>
          <a:xfrm>
            <a:off x="8707120" y="3742239"/>
            <a:ext cx="1277864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5E99A26-710C-C164-C7C2-E82408C4A7D2}"/>
              </a:ext>
            </a:extLst>
          </p:cNvPr>
          <p:cNvCxnSpPr>
            <a:cxnSpLocks/>
          </p:cNvCxnSpPr>
          <p:nvPr/>
        </p:nvCxnSpPr>
        <p:spPr>
          <a:xfrm flipV="1">
            <a:off x="9474835" y="4216774"/>
            <a:ext cx="0" cy="43248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56AC224-C372-2079-7F41-5AE30C53C3E7}"/>
              </a:ext>
            </a:extLst>
          </p:cNvPr>
          <p:cNvCxnSpPr>
            <a:cxnSpLocks/>
          </p:cNvCxnSpPr>
          <p:nvPr/>
        </p:nvCxnSpPr>
        <p:spPr>
          <a:xfrm>
            <a:off x="9474835" y="4649255"/>
            <a:ext cx="510149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4C133BA-20EA-F658-D9AF-4273AFA33D92}"/>
              </a:ext>
            </a:extLst>
          </p:cNvPr>
          <p:cNvCxnSpPr>
            <a:cxnSpLocks/>
          </p:cNvCxnSpPr>
          <p:nvPr/>
        </p:nvCxnSpPr>
        <p:spPr>
          <a:xfrm>
            <a:off x="7265988" y="5592542"/>
            <a:ext cx="2718996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B09F1A-7CBC-F114-A292-A3D6880378E8}"/>
              </a:ext>
            </a:extLst>
          </p:cNvPr>
          <p:cNvCxnSpPr>
            <a:cxnSpLocks/>
          </p:cNvCxnSpPr>
          <p:nvPr/>
        </p:nvCxnSpPr>
        <p:spPr>
          <a:xfrm flipV="1">
            <a:off x="8016875" y="5330825"/>
            <a:ext cx="0" cy="26171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FC8D853-4322-9E93-6E4E-3F57198549F0}"/>
              </a:ext>
            </a:extLst>
          </p:cNvPr>
          <p:cNvCxnSpPr>
            <a:cxnSpLocks/>
          </p:cNvCxnSpPr>
          <p:nvPr/>
        </p:nvCxnSpPr>
        <p:spPr>
          <a:xfrm flipV="1">
            <a:off x="7268369" y="3429000"/>
            <a:ext cx="0" cy="216390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2F074470-6329-ACBB-E0D5-A88EF7A126F7}"/>
              </a:ext>
            </a:extLst>
          </p:cNvPr>
          <p:cNvSpPr/>
          <p:nvPr/>
        </p:nvSpPr>
        <p:spPr>
          <a:xfrm>
            <a:off x="7025481" y="2873795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DB7F0D9-8B00-4371-7D09-291D73593A10}"/>
              </a:ext>
            </a:extLst>
          </p:cNvPr>
          <p:cNvSpPr/>
          <p:nvPr/>
        </p:nvSpPr>
        <p:spPr>
          <a:xfrm>
            <a:off x="7247890" y="3406140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82E0F8-3A89-8DC1-C0DB-81F1D507FBD1}"/>
              </a:ext>
            </a:extLst>
          </p:cNvPr>
          <p:cNvSpPr/>
          <p:nvPr/>
        </p:nvSpPr>
        <p:spPr>
          <a:xfrm>
            <a:off x="8684259" y="3720344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9E782F5-92B9-DA00-0516-BCFFA1277F32}"/>
              </a:ext>
            </a:extLst>
          </p:cNvPr>
          <p:cNvSpPr/>
          <p:nvPr/>
        </p:nvSpPr>
        <p:spPr>
          <a:xfrm>
            <a:off x="9454356" y="4193282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9940662-A802-22CB-4A7A-C51ADC21DF87}"/>
              </a:ext>
            </a:extLst>
          </p:cNvPr>
          <p:cNvSpPr/>
          <p:nvPr/>
        </p:nvSpPr>
        <p:spPr>
          <a:xfrm>
            <a:off x="7994015" y="5314596"/>
            <a:ext cx="45719" cy="45719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DC432905-FEBE-6CA3-13F6-49064717AA31}"/>
              </a:ext>
            </a:extLst>
          </p:cNvPr>
          <p:cNvSpPr txBox="1">
            <a:spLocks/>
          </p:cNvSpPr>
          <p:nvPr/>
        </p:nvSpPr>
        <p:spPr>
          <a:xfrm>
            <a:off x="1021735" y="452058"/>
            <a:ext cx="10097729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wall fragment for assembly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804259-78CD-6B65-AF5F-A55DD945E501}"/>
              </a:ext>
            </a:extLst>
          </p:cNvPr>
          <p:cNvSpPr txBox="1"/>
          <p:nvPr/>
        </p:nvSpPr>
        <p:spPr>
          <a:xfrm>
            <a:off x="7015480" y="6281882"/>
            <a:ext cx="28605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Integrated Functions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77D2C-DBD4-670B-26AA-AE6ECAAD8E0B}"/>
              </a:ext>
            </a:extLst>
          </p:cNvPr>
          <p:cNvSpPr txBox="1">
            <a:spLocks/>
          </p:cNvSpPr>
          <p:nvPr/>
        </p:nvSpPr>
        <p:spPr>
          <a:xfrm>
            <a:off x="-56507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Construction | Building Fragment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87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59AFE-0F42-A273-01CD-905C326A3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D81C7B68-75EB-4CA7-DDD7-5E9F37D68230}"/>
              </a:ext>
            </a:extLst>
          </p:cNvPr>
          <p:cNvSpPr txBox="1">
            <a:spLocks/>
          </p:cNvSpPr>
          <p:nvPr/>
        </p:nvSpPr>
        <p:spPr>
          <a:xfrm>
            <a:off x="1047135" y="807475"/>
            <a:ext cx="10097729" cy="8879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components design generation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AFCE3-EF6C-F231-997D-6A92EC37449F}"/>
              </a:ext>
            </a:extLst>
          </p:cNvPr>
          <p:cNvSpPr txBox="1"/>
          <p:nvPr/>
        </p:nvSpPr>
        <p:spPr>
          <a:xfrm>
            <a:off x="4062068" y="5511351"/>
            <a:ext cx="4175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Computational script to generate components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CDB70E-0076-C34F-C2EF-7F031F5C16FB}"/>
              </a:ext>
            </a:extLst>
          </p:cNvPr>
          <p:cNvSpPr txBox="1"/>
          <p:nvPr/>
        </p:nvSpPr>
        <p:spPr>
          <a:xfrm>
            <a:off x="8796630" y="5511351"/>
            <a:ext cx="27875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Components Results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C3F58F-8005-CEC3-9626-8AACC4CFCFDB}"/>
              </a:ext>
            </a:extLst>
          </p:cNvPr>
          <p:cNvGrpSpPr/>
          <p:nvPr/>
        </p:nvGrpSpPr>
        <p:grpSpPr>
          <a:xfrm>
            <a:off x="4262071" y="2862692"/>
            <a:ext cx="3798205" cy="2585608"/>
            <a:chOff x="565644" y="1579743"/>
            <a:chExt cx="6567486" cy="44707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83AFDD-043E-8A31-ABBA-6F4121845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505" t="6247" b="10604"/>
            <a:stretch/>
          </p:blipFill>
          <p:spPr>
            <a:xfrm>
              <a:off x="565644" y="1579743"/>
              <a:ext cx="6567486" cy="15097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BA2E67-CE0D-0B1D-2454-34976C716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505" t="2277" b="1"/>
            <a:stretch/>
          </p:blipFill>
          <p:spPr>
            <a:xfrm>
              <a:off x="565644" y="3089455"/>
              <a:ext cx="6567486" cy="2961070"/>
            </a:xfrm>
            <a:prstGeom prst="rect">
              <a:avLst/>
            </a:prstGeom>
          </p:spPr>
        </p:pic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833E0BFF-D3B0-B5F7-1F14-56E0BDC6F1BB}"/>
              </a:ext>
            </a:extLst>
          </p:cNvPr>
          <p:cNvSpPr txBox="1">
            <a:spLocks/>
          </p:cNvSpPr>
          <p:nvPr/>
        </p:nvSpPr>
        <p:spPr>
          <a:xfrm>
            <a:off x="4966053" y="1267484"/>
            <a:ext cx="2259892" cy="3517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200" i="1" dirty="0">
                <a:latin typeface="Space Mono" panose="02000509040000020004" pitchFamily="49" charset="0"/>
                <a:cs typeface="Sicret PERSONAL" pitchFamily="2" charset="0"/>
              </a:rPr>
              <a:t>(zoom in to 1:5)</a:t>
            </a:r>
            <a:endParaRPr lang="en-NL" sz="1200" i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pic>
        <p:nvPicPr>
          <p:cNvPr id="12" name="Picture 11" descr="A white cube with a blue arrow&#10;&#10;AI-generated content may be incorrect.">
            <a:extLst>
              <a:ext uri="{FF2B5EF4-FFF2-40B4-BE49-F238E27FC236}">
                <a16:creationId xmlns:a16="http://schemas.microsoft.com/office/drawing/2014/main" id="{1BDCFD3A-49EE-E2CE-03D2-8CBE58A820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r="10915"/>
          <a:stretch>
            <a:fillRect/>
          </a:stretch>
        </p:blipFill>
        <p:spPr>
          <a:xfrm>
            <a:off x="205642" y="1982258"/>
            <a:ext cx="3798205" cy="3466042"/>
          </a:xfrm>
          <a:prstGeom prst="rect">
            <a:avLst/>
          </a:prstGeom>
        </p:spPr>
      </p:pic>
      <p:pic>
        <p:nvPicPr>
          <p:cNvPr id="16" name="Picture 15" descr="A white object with dots&#10;&#10;AI-generated content may be incorrect.">
            <a:extLst>
              <a:ext uri="{FF2B5EF4-FFF2-40B4-BE49-F238E27FC236}">
                <a16:creationId xmlns:a16="http://schemas.microsoft.com/office/drawing/2014/main" id="{DEEF9AB1-A500-E08F-E424-EC6374EFC1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5" t="13064" r="22751" b="12044"/>
          <a:stretch>
            <a:fillRect/>
          </a:stretch>
        </p:blipFill>
        <p:spPr>
          <a:xfrm>
            <a:off x="8551068" y="2189035"/>
            <a:ext cx="3278715" cy="31656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FA9730-CB26-DDBF-86A7-FDC55ECE8446}"/>
              </a:ext>
            </a:extLst>
          </p:cNvPr>
          <p:cNvSpPr txBox="1"/>
          <p:nvPr/>
        </p:nvSpPr>
        <p:spPr>
          <a:xfrm>
            <a:off x="874198" y="5514425"/>
            <a:ext cx="24610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icret PERSONAL" pitchFamily="2" charset="0"/>
                <a:cs typeface="Sicret PERSONAL" pitchFamily="2" charset="0"/>
              </a:rPr>
              <a:t>Sub-Fragment Selection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E779DE-C902-9CA7-A771-EFA5DAE24297}"/>
              </a:ext>
            </a:extLst>
          </p:cNvPr>
          <p:cNvSpPr/>
          <p:nvPr/>
        </p:nvSpPr>
        <p:spPr>
          <a:xfrm>
            <a:off x="2510190" y="4280058"/>
            <a:ext cx="1398233" cy="115564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BCDE05-B127-1046-3268-4564A5E7E58B}"/>
              </a:ext>
            </a:extLst>
          </p:cNvPr>
          <p:cNvSpPr/>
          <p:nvPr/>
        </p:nvSpPr>
        <p:spPr>
          <a:xfrm>
            <a:off x="8413924" y="2057399"/>
            <a:ext cx="3552825" cy="339090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9F69686-9DCA-ECEB-9B56-F40612C7133C}"/>
              </a:ext>
            </a:extLst>
          </p:cNvPr>
          <p:cNvCxnSpPr>
            <a:cxnSpLocks/>
          </p:cNvCxnSpPr>
          <p:nvPr/>
        </p:nvCxnSpPr>
        <p:spPr>
          <a:xfrm>
            <a:off x="3908423" y="4824609"/>
            <a:ext cx="35364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48FD35B-191F-81DB-D8A0-1988F2C760CE}"/>
              </a:ext>
            </a:extLst>
          </p:cNvPr>
          <p:cNvCxnSpPr>
            <a:cxnSpLocks/>
          </p:cNvCxnSpPr>
          <p:nvPr/>
        </p:nvCxnSpPr>
        <p:spPr>
          <a:xfrm>
            <a:off x="8060276" y="4829568"/>
            <a:ext cx="35364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ubtitle 2">
            <a:extLst>
              <a:ext uri="{FF2B5EF4-FFF2-40B4-BE49-F238E27FC236}">
                <a16:creationId xmlns:a16="http://schemas.microsoft.com/office/drawing/2014/main" id="{37A3B25C-62FD-216C-C253-CA9C340FD86C}"/>
              </a:ext>
            </a:extLst>
          </p:cNvPr>
          <p:cNvSpPr txBox="1">
            <a:spLocks/>
          </p:cNvSpPr>
          <p:nvPr/>
        </p:nvSpPr>
        <p:spPr>
          <a:xfrm>
            <a:off x="-56507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Construction | Building Fragment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120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DD59A-EF71-437F-9E19-538F2DB3E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white box with blue arrows&#10;&#10;AI-generated content may be incorrect.">
            <a:extLst>
              <a:ext uri="{FF2B5EF4-FFF2-40B4-BE49-F238E27FC236}">
                <a16:creationId xmlns:a16="http://schemas.microsoft.com/office/drawing/2014/main" id="{B340382E-D3D7-1947-6BD9-8243D27C3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1" t="1" r="28799" b="30791"/>
          <a:stretch>
            <a:fillRect/>
          </a:stretch>
        </p:blipFill>
        <p:spPr>
          <a:xfrm>
            <a:off x="4434409" y="1305922"/>
            <a:ext cx="3293815" cy="480855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40" name="Picture 39" descr="A white box with blue paint&#10;&#10;AI-generated content may be incorrect.">
            <a:extLst>
              <a:ext uri="{FF2B5EF4-FFF2-40B4-BE49-F238E27FC236}">
                <a16:creationId xmlns:a16="http://schemas.microsoft.com/office/drawing/2014/main" id="{E5FB2E66-60B2-1A0A-AD19-5DB58ADA1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5" t="13292" r="22904" b="12901"/>
          <a:stretch>
            <a:fillRect/>
          </a:stretch>
        </p:blipFill>
        <p:spPr>
          <a:xfrm>
            <a:off x="537004" y="2776980"/>
            <a:ext cx="3353330" cy="32114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03E407C-F9C3-EDD8-FDEF-72C85AEF55A3}"/>
              </a:ext>
            </a:extLst>
          </p:cNvPr>
          <p:cNvGrpSpPr/>
          <p:nvPr/>
        </p:nvGrpSpPr>
        <p:grpSpPr>
          <a:xfrm>
            <a:off x="8212384" y="3221300"/>
            <a:ext cx="3489200" cy="2893182"/>
            <a:chOff x="7283503" y="1980898"/>
            <a:chExt cx="4664581" cy="3867786"/>
          </a:xfrm>
        </p:grpSpPr>
        <p:pic>
          <p:nvPicPr>
            <p:cNvPr id="14" name="Picture 13" descr="A blue object with a point&#10;&#10;AI-generated content may be incorrect.">
              <a:extLst>
                <a:ext uri="{FF2B5EF4-FFF2-40B4-BE49-F238E27FC236}">
                  <a16:creationId xmlns:a16="http://schemas.microsoft.com/office/drawing/2014/main" id="{55AA7518-A8F5-439B-6FFF-D660FE2C4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09" t="17080" r="20446" b="17001"/>
            <a:stretch/>
          </p:blipFill>
          <p:spPr>
            <a:xfrm>
              <a:off x="7283503" y="1980898"/>
              <a:ext cx="4664581" cy="3851983"/>
            </a:xfrm>
            <a:prstGeom prst="rect">
              <a:avLst/>
            </a:prstGeom>
          </p:spPr>
        </p:pic>
        <p:pic>
          <p:nvPicPr>
            <p:cNvPr id="7" name="Picture 6" descr="A white hand with a thumb down&#10;&#10;AI-generated content may be incorrect.">
              <a:extLst>
                <a:ext uri="{FF2B5EF4-FFF2-40B4-BE49-F238E27FC236}">
                  <a16:creationId xmlns:a16="http://schemas.microsoft.com/office/drawing/2014/main" id="{93754271-2506-30DF-4B2F-9C3D22947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245" y="4840217"/>
              <a:ext cx="1252166" cy="1008467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681D799-1FB3-7BFC-7988-F7E3F7B856B5}"/>
              </a:ext>
            </a:extLst>
          </p:cNvPr>
          <p:cNvSpPr txBox="1"/>
          <p:nvPr/>
        </p:nvSpPr>
        <p:spPr>
          <a:xfrm>
            <a:off x="1839668" y="6176200"/>
            <a:ext cx="45011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Components are Stacked &amp; 3D interlocked geometrically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5D2271-30B1-F5C6-9B97-BE245E750D60}"/>
              </a:ext>
            </a:extLst>
          </p:cNvPr>
          <p:cNvSpPr txBox="1"/>
          <p:nvPr/>
        </p:nvSpPr>
        <p:spPr>
          <a:xfrm>
            <a:off x="8347992" y="6169842"/>
            <a:ext cx="3251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Sicret PERSONAL" pitchFamily="2" charset="0"/>
                <a:cs typeface="Sicret PERSONAL" pitchFamily="2" charset="0"/>
              </a:rPr>
              <a:t>Hole for grabbing the components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4D0C04F-859E-D9DF-4D65-4453C99D13CC}"/>
              </a:ext>
            </a:extLst>
          </p:cNvPr>
          <p:cNvSpPr/>
          <p:nvPr/>
        </p:nvSpPr>
        <p:spPr>
          <a:xfrm>
            <a:off x="1944923" y="3314387"/>
            <a:ext cx="1671705" cy="149010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A0C89F-C6CC-1132-001B-592E1BEF67E6}"/>
              </a:ext>
            </a:extLst>
          </p:cNvPr>
          <p:cNvCxnSpPr>
            <a:cxnSpLocks/>
          </p:cNvCxnSpPr>
          <p:nvPr/>
        </p:nvCxnSpPr>
        <p:spPr>
          <a:xfrm flipV="1">
            <a:off x="3616628" y="1305922"/>
            <a:ext cx="810423" cy="2008465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B367D2-10EF-53B7-16E0-141A82D6B574}"/>
              </a:ext>
            </a:extLst>
          </p:cNvPr>
          <p:cNvCxnSpPr>
            <a:cxnSpLocks/>
          </p:cNvCxnSpPr>
          <p:nvPr/>
        </p:nvCxnSpPr>
        <p:spPr>
          <a:xfrm>
            <a:off x="3616627" y="4804494"/>
            <a:ext cx="810423" cy="131088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Subtitle 2">
            <a:extLst>
              <a:ext uri="{FF2B5EF4-FFF2-40B4-BE49-F238E27FC236}">
                <a16:creationId xmlns:a16="http://schemas.microsoft.com/office/drawing/2014/main" id="{DB61D036-6652-AA7B-5A9F-D74D41A185A6}"/>
              </a:ext>
            </a:extLst>
          </p:cNvPr>
          <p:cNvSpPr txBox="1">
            <a:spLocks/>
          </p:cNvSpPr>
          <p:nvPr/>
        </p:nvSpPr>
        <p:spPr>
          <a:xfrm>
            <a:off x="2576206" y="534269"/>
            <a:ext cx="7039588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component integration details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B2F3FA-7D94-B9F7-3B29-979B9894528A}"/>
              </a:ext>
            </a:extLst>
          </p:cNvPr>
          <p:cNvSpPr txBox="1"/>
          <p:nvPr/>
        </p:nvSpPr>
        <p:spPr>
          <a:xfrm rot="19395661">
            <a:off x="9010117" y="4004553"/>
            <a:ext cx="9592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ysClr val="windowText" lastClr="000000"/>
                </a:solidFill>
                <a:latin typeface="Sicret PERSONAL" pitchFamily="2" charset="0"/>
                <a:cs typeface="Sicret PERSONAL" pitchFamily="2" charset="0"/>
              </a:rPr>
              <a:t>~650mm</a:t>
            </a:r>
            <a:endParaRPr lang="en-NL" sz="1200" dirty="0">
              <a:solidFill>
                <a:sysClr val="windowText" lastClr="000000"/>
              </a:solidFill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615F799-6772-E29C-99BA-302C053E071B}"/>
              </a:ext>
            </a:extLst>
          </p:cNvPr>
          <p:cNvCxnSpPr>
            <a:cxnSpLocks/>
          </p:cNvCxnSpPr>
          <p:nvPr/>
        </p:nvCxnSpPr>
        <p:spPr>
          <a:xfrm>
            <a:off x="7974044" y="3429000"/>
            <a:ext cx="230981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706A02FA-A5B3-4262-4BFC-394AAF5E05E8}"/>
              </a:ext>
            </a:extLst>
          </p:cNvPr>
          <p:cNvSpPr txBox="1"/>
          <p:nvPr/>
        </p:nvSpPr>
        <p:spPr>
          <a:xfrm>
            <a:off x="8152371" y="3314387"/>
            <a:ext cx="19579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ysClr val="windowText" lastClr="000000"/>
                </a:solidFill>
                <a:latin typeface="Sicret PERSONAL" pitchFamily="2" charset="0"/>
                <a:cs typeface="Sicret PERSONAL" pitchFamily="2" charset="0"/>
              </a:rPr>
              <a:t>One Component Zoomed in</a:t>
            </a:r>
            <a:endParaRPr lang="en-NL" sz="1200" dirty="0">
              <a:solidFill>
                <a:sysClr val="windowText" lastClr="000000"/>
              </a:solidFill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D8B8C-115C-4CA3-5E74-910C306BE818}"/>
              </a:ext>
            </a:extLst>
          </p:cNvPr>
          <p:cNvCxnSpPr>
            <a:cxnSpLocks/>
          </p:cNvCxnSpPr>
          <p:nvPr/>
        </p:nvCxnSpPr>
        <p:spPr>
          <a:xfrm flipV="1">
            <a:off x="7974044" y="1647993"/>
            <a:ext cx="0" cy="178100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F373CB2-2733-8E72-70AE-56D4A55B0318}"/>
              </a:ext>
            </a:extLst>
          </p:cNvPr>
          <p:cNvSpPr txBox="1"/>
          <p:nvPr/>
        </p:nvSpPr>
        <p:spPr>
          <a:xfrm>
            <a:off x="2708039" y="6389955"/>
            <a:ext cx="3623215" cy="2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Fang Che Cheng et al.(2016)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FF80220-B292-51F5-2832-1713C90B9CD2}"/>
              </a:ext>
            </a:extLst>
          </p:cNvPr>
          <p:cNvCxnSpPr>
            <a:cxnSpLocks/>
          </p:cNvCxnSpPr>
          <p:nvPr/>
        </p:nvCxnSpPr>
        <p:spPr>
          <a:xfrm flipH="1">
            <a:off x="6969118" y="1647993"/>
            <a:ext cx="1004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Subtitle 2">
            <a:extLst>
              <a:ext uri="{FF2B5EF4-FFF2-40B4-BE49-F238E27FC236}">
                <a16:creationId xmlns:a16="http://schemas.microsoft.com/office/drawing/2014/main" id="{41AD19F2-4E60-A921-79F9-99A2A8D2441F}"/>
              </a:ext>
            </a:extLst>
          </p:cNvPr>
          <p:cNvSpPr txBox="1">
            <a:spLocks/>
          </p:cNvSpPr>
          <p:nvPr/>
        </p:nvSpPr>
        <p:spPr>
          <a:xfrm>
            <a:off x="-56507" y="71004"/>
            <a:ext cx="2960346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Construction | Building Fragment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692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41452</TotalTime>
  <Words>923</Words>
  <Application>Microsoft Office PowerPoint</Application>
  <PresentationFormat>Widescreen</PresentationFormat>
  <Paragraphs>228</Paragraphs>
  <Slides>25</Slides>
  <Notes>25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Sicret PERSONAL</vt:lpstr>
      <vt:lpstr>Space Mono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Jonathan Jonathan</dc:creator>
  <cp:lastModifiedBy>Jonathan Jonathan</cp:lastModifiedBy>
  <cp:revision>9</cp:revision>
  <cp:lastPrinted>2025-06-27T16:44:04Z</cp:lastPrinted>
  <dcterms:created xsi:type="dcterms:W3CDTF">2025-01-13T18:39:23Z</dcterms:created>
  <dcterms:modified xsi:type="dcterms:W3CDTF">2025-07-02T23:59:11Z</dcterms:modified>
</cp:coreProperties>
</file>