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5"/>
  </p:notesMasterIdLst>
  <p:handoutMasterIdLst>
    <p:handoutMasterId r:id="rId16"/>
  </p:handoutMasterIdLst>
  <p:sldIdLst>
    <p:sldId id="547" r:id="rId2"/>
    <p:sldId id="475" r:id="rId3"/>
    <p:sldId id="926" r:id="rId4"/>
    <p:sldId id="473" r:id="rId5"/>
    <p:sldId id="924" r:id="rId6"/>
    <p:sldId id="564" r:id="rId7"/>
    <p:sldId id="618" r:id="rId8"/>
    <p:sldId id="884" r:id="rId9"/>
    <p:sldId id="586" r:id="rId10"/>
    <p:sldId id="587" r:id="rId11"/>
    <p:sldId id="925" r:id="rId12"/>
    <p:sldId id="589" r:id="rId13"/>
    <p:sldId id="32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B040"/>
    <a:srgbClr val="4DCAF0"/>
    <a:srgbClr val="DBDBF3"/>
    <a:srgbClr val="468A66"/>
    <a:srgbClr val="F25E2E"/>
    <a:srgbClr val="000000"/>
    <a:srgbClr val="D2232A"/>
    <a:srgbClr val="479696"/>
    <a:srgbClr val="5D95C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87910" autoAdjust="0"/>
  </p:normalViewPr>
  <p:slideViewPr>
    <p:cSldViewPr snapToGrid="0">
      <p:cViewPr varScale="1">
        <p:scale>
          <a:sx n="84" d="100"/>
          <a:sy n="84" d="100"/>
        </p:scale>
        <p:origin x="811" y="48"/>
      </p:cViewPr>
      <p:guideLst/>
    </p:cSldViewPr>
  </p:slideViewPr>
  <p:notesTextViewPr>
    <p:cViewPr>
      <p:scale>
        <a:sx n="3" d="2"/>
        <a:sy n="3" d="2"/>
      </p:scale>
      <p:origin x="0" y="0"/>
    </p:cViewPr>
  </p:notesTextViewPr>
  <p:sorterViewPr>
    <p:cViewPr>
      <p:scale>
        <a:sx n="50" d="100"/>
        <a:sy n="50" d="100"/>
      </p:scale>
      <p:origin x="0" y="-5981"/>
    </p:cViewPr>
  </p:sorterViewPr>
  <p:notesViewPr>
    <p:cSldViewPr snapToGrid="0">
      <p:cViewPr varScale="1">
        <p:scale>
          <a:sx n="72" d="100"/>
          <a:sy n="72" d="100"/>
        </p:scale>
        <p:origin x="3010"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gina Regina Tania Tan" userId="e02d076f-526b-456a-9cfd-11458c1f17c3" providerId="ADAL" clId="{596993E8-8F15-427B-8FD5-F95DDBC05EAA}"/>
    <pc:docChg chg="undo custSel delSld modSld sldOrd">
      <pc:chgData name="Regina Regina Tania Tan" userId="e02d076f-526b-456a-9cfd-11458c1f17c3" providerId="ADAL" clId="{596993E8-8F15-427B-8FD5-F95DDBC05EAA}" dt="2025-08-31T22:45:04.640" v="4" actId="47"/>
      <pc:docMkLst>
        <pc:docMk/>
      </pc:docMkLst>
      <pc:sldChg chg="del">
        <pc:chgData name="Regina Regina Tania Tan" userId="e02d076f-526b-456a-9cfd-11458c1f17c3" providerId="ADAL" clId="{596993E8-8F15-427B-8FD5-F95DDBC05EAA}" dt="2025-08-31T22:45:04.640" v="4" actId="47"/>
        <pc:sldMkLst>
          <pc:docMk/>
          <pc:sldMk cId="3967322144" sldId="449"/>
        </pc:sldMkLst>
      </pc:sldChg>
      <pc:sldChg chg="del">
        <pc:chgData name="Regina Regina Tania Tan" userId="e02d076f-526b-456a-9cfd-11458c1f17c3" providerId="ADAL" clId="{596993E8-8F15-427B-8FD5-F95DDBC05EAA}" dt="2025-08-31T22:45:04.640" v="4" actId="47"/>
        <pc:sldMkLst>
          <pc:docMk/>
          <pc:sldMk cId="1297096766" sldId="454"/>
        </pc:sldMkLst>
      </pc:sldChg>
      <pc:sldChg chg="del">
        <pc:chgData name="Regina Regina Tania Tan" userId="e02d076f-526b-456a-9cfd-11458c1f17c3" providerId="ADAL" clId="{596993E8-8F15-427B-8FD5-F95DDBC05EAA}" dt="2025-08-31T22:45:04.640" v="4" actId="47"/>
        <pc:sldMkLst>
          <pc:docMk/>
          <pc:sldMk cId="812422097" sldId="491"/>
        </pc:sldMkLst>
      </pc:sldChg>
      <pc:sldChg chg="del">
        <pc:chgData name="Regina Regina Tania Tan" userId="e02d076f-526b-456a-9cfd-11458c1f17c3" providerId="ADAL" clId="{596993E8-8F15-427B-8FD5-F95DDBC05EAA}" dt="2025-08-31T22:45:04.640" v="4" actId="47"/>
        <pc:sldMkLst>
          <pc:docMk/>
          <pc:sldMk cId="382224171" sldId="505"/>
        </pc:sldMkLst>
      </pc:sldChg>
      <pc:sldChg chg="del">
        <pc:chgData name="Regina Regina Tania Tan" userId="e02d076f-526b-456a-9cfd-11458c1f17c3" providerId="ADAL" clId="{596993E8-8F15-427B-8FD5-F95DDBC05EAA}" dt="2025-08-31T22:45:04.640" v="4" actId="47"/>
        <pc:sldMkLst>
          <pc:docMk/>
          <pc:sldMk cId="317269989" sldId="508"/>
        </pc:sldMkLst>
      </pc:sldChg>
      <pc:sldChg chg="del">
        <pc:chgData name="Regina Regina Tania Tan" userId="e02d076f-526b-456a-9cfd-11458c1f17c3" providerId="ADAL" clId="{596993E8-8F15-427B-8FD5-F95DDBC05EAA}" dt="2025-08-31T22:30:17.948" v="0" actId="47"/>
        <pc:sldMkLst>
          <pc:docMk/>
          <pc:sldMk cId="2266421620" sldId="524"/>
        </pc:sldMkLst>
      </pc:sldChg>
      <pc:sldChg chg="del">
        <pc:chgData name="Regina Regina Tania Tan" userId="e02d076f-526b-456a-9cfd-11458c1f17c3" providerId="ADAL" clId="{596993E8-8F15-427B-8FD5-F95DDBC05EAA}" dt="2025-08-31T22:45:04.640" v="4" actId="47"/>
        <pc:sldMkLst>
          <pc:docMk/>
          <pc:sldMk cId="784336583" sldId="565"/>
        </pc:sldMkLst>
      </pc:sldChg>
      <pc:sldChg chg="del">
        <pc:chgData name="Regina Regina Tania Tan" userId="e02d076f-526b-456a-9cfd-11458c1f17c3" providerId="ADAL" clId="{596993E8-8F15-427B-8FD5-F95DDBC05EAA}" dt="2025-08-31T22:30:17.948" v="0" actId="47"/>
        <pc:sldMkLst>
          <pc:docMk/>
          <pc:sldMk cId="1740843780" sldId="570"/>
        </pc:sldMkLst>
      </pc:sldChg>
      <pc:sldChg chg="del ord">
        <pc:chgData name="Regina Regina Tania Tan" userId="e02d076f-526b-456a-9cfd-11458c1f17c3" providerId="ADAL" clId="{596993E8-8F15-427B-8FD5-F95DDBC05EAA}" dt="2025-08-31T22:45:04.640" v="4" actId="47"/>
        <pc:sldMkLst>
          <pc:docMk/>
          <pc:sldMk cId="1378257301" sldId="575"/>
        </pc:sldMkLst>
      </pc:sldChg>
      <pc:sldChg chg="del">
        <pc:chgData name="Regina Regina Tania Tan" userId="e02d076f-526b-456a-9cfd-11458c1f17c3" providerId="ADAL" clId="{596993E8-8F15-427B-8FD5-F95DDBC05EAA}" dt="2025-08-31T22:45:04.640" v="4" actId="47"/>
        <pc:sldMkLst>
          <pc:docMk/>
          <pc:sldMk cId="2727937101" sldId="579"/>
        </pc:sldMkLst>
      </pc:sldChg>
      <pc:sldChg chg="del">
        <pc:chgData name="Regina Regina Tania Tan" userId="e02d076f-526b-456a-9cfd-11458c1f17c3" providerId="ADAL" clId="{596993E8-8F15-427B-8FD5-F95DDBC05EAA}" dt="2025-08-31T22:45:04.640" v="4" actId="47"/>
        <pc:sldMkLst>
          <pc:docMk/>
          <pc:sldMk cId="3925034846" sldId="590"/>
        </pc:sldMkLst>
      </pc:sldChg>
      <pc:sldChg chg="del">
        <pc:chgData name="Regina Regina Tania Tan" userId="e02d076f-526b-456a-9cfd-11458c1f17c3" providerId="ADAL" clId="{596993E8-8F15-427B-8FD5-F95DDBC05EAA}" dt="2025-08-31T22:45:04.640" v="4" actId="47"/>
        <pc:sldMkLst>
          <pc:docMk/>
          <pc:sldMk cId="271153136" sldId="591"/>
        </pc:sldMkLst>
      </pc:sldChg>
      <pc:sldChg chg="del">
        <pc:chgData name="Regina Regina Tania Tan" userId="e02d076f-526b-456a-9cfd-11458c1f17c3" providerId="ADAL" clId="{596993E8-8F15-427B-8FD5-F95DDBC05EAA}" dt="2025-08-31T22:30:17.948" v="0" actId="47"/>
        <pc:sldMkLst>
          <pc:docMk/>
          <pc:sldMk cId="1294028157" sldId="592"/>
        </pc:sldMkLst>
      </pc:sldChg>
      <pc:sldChg chg="del">
        <pc:chgData name="Regina Regina Tania Tan" userId="e02d076f-526b-456a-9cfd-11458c1f17c3" providerId="ADAL" clId="{596993E8-8F15-427B-8FD5-F95DDBC05EAA}" dt="2025-08-31T22:45:04.640" v="4" actId="47"/>
        <pc:sldMkLst>
          <pc:docMk/>
          <pc:sldMk cId="3476514729" sldId="602"/>
        </pc:sldMkLst>
      </pc:sldChg>
      <pc:sldChg chg="del">
        <pc:chgData name="Regina Regina Tania Tan" userId="e02d076f-526b-456a-9cfd-11458c1f17c3" providerId="ADAL" clId="{596993E8-8F15-427B-8FD5-F95DDBC05EAA}" dt="2025-08-31T22:45:04.640" v="4" actId="47"/>
        <pc:sldMkLst>
          <pc:docMk/>
          <pc:sldMk cId="200832401" sldId="617"/>
        </pc:sldMkLst>
      </pc:sldChg>
      <pc:sldChg chg="del">
        <pc:chgData name="Regina Regina Tania Tan" userId="e02d076f-526b-456a-9cfd-11458c1f17c3" providerId="ADAL" clId="{596993E8-8F15-427B-8FD5-F95DDBC05EAA}" dt="2025-08-31T22:45:04.640" v="4" actId="47"/>
        <pc:sldMkLst>
          <pc:docMk/>
          <pc:sldMk cId="2516299085" sldId="631"/>
        </pc:sldMkLst>
      </pc:sldChg>
      <pc:sldChg chg="del">
        <pc:chgData name="Regina Regina Tania Tan" userId="e02d076f-526b-456a-9cfd-11458c1f17c3" providerId="ADAL" clId="{596993E8-8F15-427B-8FD5-F95DDBC05EAA}" dt="2025-08-31T22:45:04.640" v="4" actId="47"/>
        <pc:sldMkLst>
          <pc:docMk/>
          <pc:sldMk cId="3556957921" sldId="635"/>
        </pc:sldMkLst>
      </pc:sldChg>
      <pc:sldChg chg="del">
        <pc:chgData name="Regina Regina Tania Tan" userId="e02d076f-526b-456a-9cfd-11458c1f17c3" providerId="ADAL" clId="{596993E8-8F15-427B-8FD5-F95DDBC05EAA}" dt="2025-08-31T22:30:17.948" v="0" actId="47"/>
        <pc:sldMkLst>
          <pc:docMk/>
          <pc:sldMk cId="2865629993" sldId="636"/>
        </pc:sldMkLst>
      </pc:sldChg>
      <pc:sldChg chg="del">
        <pc:chgData name="Regina Regina Tania Tan" userId="e02d076f-526b-456a-9cfd-11458c1f17c3" providerId="ADAL" clId="{596993E8-8F15-427B-8FD5-F95DDBC05EAA}" dt="2025-08-31T22:30:17.948" v="0" actId="47"/>
        <pc:sldMkLst>
          <pc:docMk/>
          <pc:sldMk cId="1687538806" sldId="672"/>
        </pc:sldMkLst>
      </pc:sldChg>
      <pc:sldChg chg="del">
        <pc:chgData name="Regina Regina Tania Tan" userId="e02d076f-526b-456a-9cfd-11458c1f17c3" providerId="ADAL" clId="{596993E8-8F15-427B-8FD5-F95DDBC05EAA}" dt="2025-08-31T22:30:17.948" v="0" actId="47"/>
        <pc:sldMkLst>
          <pc:docMk/>
          <pc:sldMk cId="2030986933" sldId="721"/>
        </pc:sldMkLst>
      </pc:sldChg>
      <pc:sldChg chg="del">
        <pc:chgData name="Regina Regina Tania Tan" userId="e02d076f-526b-456a-9cfd-11458c1f17c3" providerId="ADAL" clId="{596993E8-8F15-427B-8FD5-F95DDBC05EAA}" dt="2025-08-31T22:45:04.640" v="4" actId="47"/>
        <pc:sldMkLst>
          <pc:docMk/>
          <pc:sldMk cId="1296908852" sldId="731"/>
        </pc:sldMkLst>
      </pc:sldChg>
      <pc:sldChg chg="del">
        <pc:chgData name="Regina Regina Tania Tan" userId="e02d076f-526b-456a-9cfd-11458c1f17c3" providerId="ADAL" clId="{596993E8-8F15-427B-8FD5-F95DDBC05EAA}" dt="2025-08-31T22:30:17.948" v="0" actId="47"/>
        <pc:sldMkLst>
          <pc:docMk/>
          <pc:sldMk cId="2382097868" sldId="745"/>
        </pc:sldMkLst>
      </pc:sldChg>
      <pc:sldChg chg="del">
        <pc:chgData name="Regina Regina Tania Tan" userId="e02d076f-526b-456a-9cfd-11458c1f17c3" providerId="ADAL" clId="{596993E8-8F15-427B-8FD5-F95DDBC05EAA}" dt="2025-08-31T22:30:17.948" v="0" actId="47"/>
        <pc:sldMkLst>
          <pc:docMk/>
          <pc:sldMk cId="2046475822" sldId="775"/>
        </pc:sldMkLst>
      </pc:sldChg>
      <pc:sldChg chg="del">
        <pc:chgData name="Regina Regina Tania Tan" userId="e02d076f-526b-456a-9cfd-11458c1f17c3" providerId="ADAL" clId="{596993E8-8F15-427B-8FD5-F95DDBC05EAA}" dt="2025-08-31T22:30:17.948" v="0" actId="47"/>
        <pc:sldMkLst>
          <pc:docMk/>
          <pc:sldMk cId="1933816523" sldId="795"/>
        </pc:sldMkLst>
      </pc:sldChg>
      <pc:sldChg chg="del">
        <pc:chgData name="Regina Regina Tania Tan" userId="e02d076f-526b-456a-9cfd-11458c1f17c3" providerId="ADAL" clId="{596993E8-8F15-427B-8FD5-F95DDBC05EAA}" dt="2025-08-31T22:30:17.948" v="0" actId="47"/>
        <pc:sldMkLst>
          <pc:docMk/>
          <pc:sldMk cId="305789830" sldId="811"/>
        </pc:sldMkLst>
      </pc:sldChg>
      <pc:sldChg chg="del">
        <pc:chgData name="Regina Regina Tania Tan" userId="e02d076f-526b-456a-9cfd-11458c1f17c3" providerId="ADAL" clId="{596993E8-8F15-427B-8FD5-F95DDBC05EAA}" dt="2025-08-31T22:30:17.948" v="0" actId="47"/>
        <pc:sldMkLst>
          <pc:docMk/>
          <pc:sldMk cId="398859995" sldId="827"/>
        </pc:sldMkLst>
      </pc:sldChg>
      <pc:sldChg chg="del">
        <pc:chgData name="Regina Regina Tania Tan" userId="e02d076f-526b-456a-9cfd-11458c1f17c3" providerId="ADAL" clId="{596993E8-8F15-427B-8FD5-F95DDBC05EAA}" dt="2025-08-31T22:30:17.948" v="0" actId="47"/>
        <pc:sldMkLst>
          <pc:docMk/>
          <pc:sldMk cId="1060336548" sldId="829"/>
        </pc:sldMkLst>
      </pc:sldChg>
      <pc:sldChg chg="del">
        <pc:chgData name="Regina Regina Tania Tan" userId="e02d076f-526b-456a-9cfd-11458c1f17c3" providerId="ADAL" clId="{596993E8-8F15-427B-8FD5-F95DDBC05EAA}" dt="2025-08-31T22:30:17.948" v="0" actId="47"/>
        <pc:sldMkLst>
          <pc:docMk/>
          <pc:sldMk cId="2460445150" sldId="830"/>
        </pc:sldMkLst>
      </pc:sldChg>
      <pc:sldChg chg="del">
        <pc:chgData name="Regina Regina Tania Tan" userId="e02d076f-526b-456a-9cfd-11458c1f17c3" providerId="ADAL" clId="{596993E8-8F15-427B-8FD5-F95DDBC05EAA}" dt="2025-08-31T22:30:17.948" v="0" actId="47"/>
        <pc:sldMkLst>
          <pc:docMk/>
          <pc:sldMk cId="2428965268" sldId="831"/>
        </pc:sldMkLst>
      </pc:sldChg>
      <pc:sldChg chg="del">
        <pc:chgData name="Regina Regina Tania Tan" userId="e02d076f-526b-456a-9cfd-11458c1f17c3" providerId="ADAL" clId="{596993E8-8F15-427B-8FD5-F95DDBC05EAA}" dt="2025-08-31T22:30:17.948" v="0" actId="47"/>
        <pc:sldMkLst>
          <pc:docMk/>
          <pc:sldMk cId="1060819708" sldId="833"/>
        </pc:sldMkLst>
      </pc:sldChg>
      <pc:sldChg chg="del">
        <pc:chgData name="Regina Regina Tania Tan" userId="e02d076f-526b-456a-9cfd-11458c1f17c3" providerId="ADAL" clId="{596993E8-8F15-427B-8FD5-F95DDBC05EAA}" dt="2025-08-31T22:30:17.948" v="0" actId="47"/>
        <pc:sldMkLst>
          <pc:docMk/>
          <pc:sldMk cId="2092228368" sldId="834"/>
        </pc:sldMkLst>
      </pc:sldChg>
      <pc:sldChg chg="del">
        <pc:chgData name="Regina Regina Tania Tan" userId="e02d076f-526b-456a-9cfd-11458c1f17c3" providerId="ADAL" clId="{596993E8-8F15-427B-8FD5-F95DDBC05EAA}" dt="2025-08-31T22:30:17.948" v="0" actId="47"/>
        <pc:sldMkLst>
          <pc:docMk/>
          <pc:sldMk cId="674304588" sldId="843"/>
        </pc:sldMkLst>
      </pc:sldChg>
      <pc:sldChg chg="del">
        <pc:chgData name="Regina Regina Tania Tan" userId="e02d076f-526b-456a-9cfd-11458c1f17c3" providerId="ADAL" clId="{596993E8-8F15-427B-8FD5-F95DDBC05EAA}" dt="2025-08-31T22:30:17.948" v="0" actId="47"/>
        <pc:sldMkLst>
          <pc:docMk/>
          <pc:sldMk cId="226926290" sldId="846"/>
        </pc:sldMkLst>
      </pc:sldChg>
      <pc:sldChg chg="del">
        <pc:chgData name="Regina Regina Tania Tan" userId="e02d076f-526b-456a-9cfd-11458c1f17c3" providerId="ADAL" clId="{596993E8-8F15-427B-8FD5-F95DDBC05EAA}" dt="2025-08-31T22:30:17.948" v="0" actId="47"/>
        <pc:sldMkLst>
          <pc:docMk/>
          <pc:sldMk cId="425466106" sldId="847"/>
        </pc:sldMkLst>
      </pc:sldChg>
      <pc:sldChg chg="del">
        <pc:chgData name="Regina Regina Tania Tan" userId="e02d076f-526b-456a-9cfd-11458c1f17c3" providerId="ADAL" clId="{596993E8-8F15-427B-8FD5-F95DDBC05EAA}" dt="2025-08-31T22:30:17.948" v="0" actId="47"/>
        <pc:sldMkLst>
          <pc:docMk/>
          <pc:sldMk cId="3907694622" sldId="854"/>
        </pc:sldMkLst>
      </pc:sldChg>
      <pc:sldChg chg="del">
        <pc:chgData name="Regina Regina Tania Tan" userId="e02d076f-526b-456a-9cfd-11458c1f17c3" providerId="ADAL" clId="{596993E8-8F15-427B-8FD5-F95DDBC05EAA}" dt="2025-08-31T22:30:17.948" v="0" actId="47"/>
        <pc:sldMkLst>
          <pc:docMk/>
          <pc:sldMk cId="853299116" sldId="886"/>
        </pc:sldMkLst>
      </pc:sldChg>
      <pc:sldChg chg="del">
        <pc:chgData name="Regina Regina Tania Tan" userId="e02d076f-526b-456a-9cfd-11458c1f17c3" providerId="ADAL" clId="{596993E8-8F15-427B-8FD5-F95DDBC05EAA}" dt="2025-08-31T22:30:17.948" v="0" actId="47"/>
        <pc:sldMkLst>
          <pc:docMk/>
          <pc:sldMk cId="1001678240" sldId="888"/>
        </pc:sldMkLst>
      </pc:sldChg>
      <pc:sldChg chg="del">
        <pc:chgData name="Regina Regina Tania Tan" userId="e02d076f-526b-456a-9cfd-11458c1f17c3" providerId="ADAL" clId="{596993E8-8F15-427B-8FD5-F95DDBC05EAA}" dt="2025-08-31T22:30:17.948" v="0" actId="47"/>
        <pc:sldMkLst>
          <pc:docMk/>
          <pc:sldMk cId="834535619" sldId="904"/>
        </pc:sldMkLst>
      </pc:sldChg>
      <pc:sldChg chg="del">
        <pc:chgData name="Regina Regina Tania Tan" userId="e02d076f-526b-456a-9cfd-11458c1f17c3" providerId="ADAL" clId="{596993E8-8F15-427B-8FD5-F95DDBC05EAA}" dt="2025-08-31T22:30:17.948" v="0" actId="47"/>
        <pc:sldMkLst>
          <pc:docMk/>
          <pc:sldMk cId="2568939236" sldId="913"/>
        </pc:sldMkLst>
      </pc:sldChg>
      <pc:sldChg chg="del">
        <pc:chgData name="Regina Regina Tania Tan" userId="e02d076f-526b-456a-9cfd-11458c1f17c3" providerId="ADAL" clId="{596993E8-8F15-427B-8FD5-F95DDBC05EAA}" dt="2025-08-31T22:30:17.948" v="0" actId="47"/>
        <pc:sldMkLst>
          <pc:docMk/>
          <pc:sldMk cId="1379310554" sldId="914"/>
        </pc:sldMkLst>
      </pc:sldChg>
      <pc:sldChg chg="del">
        <pc:chgData name="Regina Regina Tania Tan" userId="e02d076f-526b-456a-9cfd-11458c1f17c3" providerId="ADAL" clId="{596993E8-8F15-427B-8FD5-F95DDBC05EAA}" dt="2025-08-31T22:30:17.948" v="0" actId="47"/>
        <pc:sldMkLst>
          <pc:docMk/>
          <pc:sldMk cId="3023194877" sldId="915"/>
        </pc:sldMkLst>
      </pc:sldChg>
      <pc:sldChg chg="del">
        <pc:chgData name="Regina Regina Tania Tan" userId="e02d076f-526b-456a-9cfd-11458c1f17c3" providerId="ADAL" clId="{596993E8-8F15-427B-8FD5-F95DDBC05EAA}" dt="2025-08-31T22:45:04.640" v="4" actId="47"/>
        <pc:sldMkLst>
          <pc:docMk/>
          <pc:sldMk cId="3544350385" sldId="927"/>
        </pc:sldMkLst>
      </pc:sldChg>
      <pc:sldChg chg="del">
        <pc:chgData name="Regina Regina Tania Tan" userId="e02d076f-526b-456a-9cfd-11458c1f17c3" providerId="ADAL" clId="{596993E8-8F15-427B-8FD5-F95DDBC05EAA}" dt="2025-08-31T22:30:17.948" v="0" actId="47"/>
        <pc:sldMkLst>
          <pc:docMk/>
          <pc:sldMk cId="922274559" sldId="933"/>
        </pc:sldMkLst>
      </pc:sldChg>
      <pc:sldChg chg="del">
        <pc:chgData name="Regina Regina Tania Tan" userId="e02d076f-526b-456a-9cfd-11458c1f17c3" providerId="ADAL" clId="{596993E8-8F15-427B-8FD5-F95DDBC05EAA}" dt="2025-08-31T22:45:04.640" v="4" actId="47"/>
        <pc:sldMkLst>
          <pc:docMk/>
          <pc:sldMk cId="2570407387" sldId="936"/>
        </pc:sldMkLst>
      </pc:sldChg>
      <pc:sldChg chg="del">
        <pc:chgData name="Regina Regina Tania Tan" userId="e02d076f-526b-456a-9cfd-11458c1f17c3" providerId="ADAL" clId="{596993E8-8F15-427B-8FD5-F95DDBC05EAA}" dt="2025-08-31T22:30:17.948" v="0" actId="47"/>
        <pc:sldMkLst>
          <pc:docMk/>
          <pc:sldMk cId="3067509235" sldId="939"/>
        </pc:sldMkLst>
      </pc:sldChg>
      <pc:sldChg chg="del">
        <pc:chgData name="Regina Regina Tania Tan" userId="e02d076f-526b-456a-9cfd-11458c1f17c3" providerId="ADAL" clId="{596993E8-8F15-427B-8FD5-F95DDBC05EAA}" dt="2025-08-31T22:30:17.948" v="0" actId="47"/>
        <pc:sldMkLst>
          <pc:docMk/>
          <pc:sldMk cId="418710596" sldId="940"/>
        </pc:sldMkLst>
      </pc:sldChg>
      <pc:sldChg chg="del">
        <pc:chgData name="Regina Regina Tania Tan" userId="e02d076f-526b-456a-9cfd-11458c1f17c3" providerId="ADAL" clId="{596993E8-8F15-427B-8FD5-F95DDBC05EAA}" dt="2025-08-31T22:30:17.948" v="0" actId="47"/>
        <pc:sldMkLst>
          <pc:docMk/>
          <pc:sldMk cId="2688476431" sldId="941"/>
        </pc:sldMkLst>
      </pc:sldChg>
      <pc:sldChg chg="del">
        <pc:chgData name="Regina Regina Tania Tan" userId="e02d076f-526b-456a-9cfd-11458c1f17c3" providerId="ADAL" clId="{596993E8-8F15-427B-8FD5-F95DDBC05EAA}" dt="2025-08-31T22:30:17.948" v="0" actId="47"/>
        <pc:sldMkLst>
          <pc:docMk/>
          <pc:sldMk cId="1134224251" sldId="942"/>
        </pc:sldMkLst>
      </pc:sldChg>
      <pc:sldChg chg="del">
        <pc:chgData name="Regina Regina Tania Tan" userId="e02d076f-526b-456a-9cfd-11458c1f17c3" providerId="ADAL" clId="{596993E8-8F15-427B-8FD5-F95DDBC05EAA}" dt="2025-08-31T22:30:17.948" v="0" actId="47"/>
        <pc:sldMkLst>
          <pc:docMk/>
          <pc:sldMk cId="2143449262" sldId="943"/>
        </pc:sldMkLst>
      </pc:sldChg>
      <pc:sldChg chg="del">
        <pc:chgData name="Regina Regina Tania Tan" userId="e02d076f-526b-456a-9cfd-11458c1f17c3" providerId="ADAL" clId="{596993E8-8F15-427B-8FD5-F95DDBC05EAA}" dt="2025-08-31T22:30:17.948" v="0" actId="47"/>
        <pc:sldMkLst>
          <pc:docMk/>
          <pc:sldMk cId="574503886" sldId="945"/>
        </pc:sldMkLst>
      </pc:sldChg>
      <pc:sldChg chg="del">
        <pc:chgData name="Regina Regina Tania Tan" userId="e02d076f-526b-456a-9cfd-11458c1f17c3" providerId="ADAL" clId="{596993E8-8F15-427B-8FD5-F95DDBC05EAA}" dt="2025-08-31T22:30:17.948" v="0" actId="47"/>
        <pc:sldMkLst>
          <pc:docMk/>
          <pc:sldMk cId="1215393394" sldId="946"/>
        </pc:sldMkLst>
      </pc:sldChg>
      <pc:sldChg chg="del">
        <pc:chgData name="Regina Regina Tania Tan" userId="e02d076f-526b-456a-9cfd-11458c1f17c3" providerId="ADAL" clId="{596993E8-8F15-427B-8FD5-F95DDBC05EAA}" dt="2025-08-31T22:30:17.948" v="0" actId="47"/>
        <pc:sldMkLst>
          <pc:docMk/>
          <pc:sldMk cId="2986452714" sldId="947"/>
        </pc:sldMkLst>
      </pc:sldChg>
      <pc:sldChg chg="del">
        <pc:chgData name="Regina Regina Tania Tan" userId="e02d076f-526b-456a-9cfd-11458c1f17c3" providerId="ADAL" clId="{596993E8-8F15-427B-8FD5-F95DDBC05EAA}" dt="2025-08-31T22:30:17.948" v="0" actId="47"/>
        <pc:sldMkLst>
          <pc:docMk/>
          <pc:sldMk cId="2236939101" sldId="951"/>
        </pc:sldMkLst>
      </pc:sldChg>
      <pc:sldChg chg="del">
        <pc:chgData name="Regina Regina Tania Tan" userId="e02d076f-526b-456a-9cfd-11458c1f17c3" providerId="ADAL" clId="{596993E8-8F15-427B-8FD5-F95DDBC05EAA}" dt="2025-08-31T22:30:17.948" v="0" actId="47"/>
        <pc:sldMkLst>
          <pc:docMk/>
          <pc:sldMk cId="2955729301" sldId="954"/>
        </pc:sldMkLst>
      </pc:sldChg>
      <pc:sldChg chg="del">
        <pc:chgData name="Regina Regina Tania Tan" userId="e02d076f-526b-456a-9cfd-11458c1f17c3" providerId="ADAL" clId="{596993E8-8F15-427B-8FD5-F95DDBC05EAA}" dt="2025-08-31T22:30:17.948" v="0" actId="47"/>
        <pc:sldMkLst>
          <pc:docMk/>
          <pc:sldMk cId="754539860" sldId="955"/>
        </pc:sldMkLst>
      </pc:sldChg>
      <pc:sldChg chg="del">
        <pc:chgData name="Regina Regina Tania Tan" userId="e02d076f-526b-456a-9cfd-11458c1f17c3" providerId="ADAL" clId="{596993E8-8F15-427B-8FD5-F95DDBC05EAA}" dt="2025-08-31T22:30:17.948" v="0" actId="47"/>
        <pc:sldMkLst>
          <pc:docMk/>
          <pc:sldMk cId="1168944723" sldId="957"/>
        </pc:sldMkLst>
      </pc:sldChg>
      <pc:sldChg chg="del">
        <pc:chgData name="Regina Regina Tania Tan" userId="e02d076f-526b-456a-9cfd-11458c1f17c3" providerId="ADAL" clId="{596993E8-8F15-427B-8FD5-F95DDBC05EAA}" dt="2025-08-31T22:30:17.948" v="0" actId="47"/>
        <pc:sldMkLst>
          <pc:docMk/>
          <pc:sldMk cId="2111171844" sldId="959"/>
        </pc:sldMkLst>
      </pc:sldChg>
      <pc:sldChg chg="del">
        <pc:chgData name="Regina Regina Tania Tan" userId="e02d076f-526b-456a-9cfd-11458c1f17c3" providerId="ADAL" clId="{596993E8-8F15-427B-8FD5-F95DDBC05EAA}" dt="2025-08-31T22:30:17.948" v="0" actId="47"/>
        <pc:sldMkLst>
          <pc:docMk/>
          <pc:sldMk cId="3097593266" sldId="960"/>
        </pc:sldMkLst>
      </pc:sldChg>
      <pc:sldChg chg="del">
        <pc:chgData name="Regina Regina Tania Tan" userId="e02d076f-526b-456a-9cfd-11458c1f17c3" providerId="ADAL" clId="{596993E8-8F15-427B-8FD5-F95DDBC05EAA}" dt="2025-08-31T22:30:17.948" v="0" actId="47"/>
        <pc:sldMkLst>
          <pc:docMk/>
          <pc:sldMk cId="1479880653" sldId="96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1F4D82C-ABDD-C120-76E4-5EDADDA36DF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ID4096"/>
          </a:p>
        </p:txBody>
      </p:sp>
      <p:sp>
        <p:nvSpPr>
          <p:cNvPr id="3" name="Date Placeholder 2">
            <a:extLst>
              <a:ext uri="{FF2B5EF4-FFF2-40B4-BE49-F238E27FC236}">
                <a16:creationId xmlns:a16="http://schemas.microsoft.com/office/drawing/2014/main" id="{846D438C-4706-2932-DF4A-0CDDE457D5E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E65BBDD-DF3A-4189-BEF1-FB6E3810D023}" type="datetimeFigureOut">
              <a:rPr lang="LID4096" smtClean="0"/>
              <a:t>09/01/2025</a:t>
            </a:fld>
            <a:endParaRPr lang="LID4096"/>
          </a:p>
        </p:txBody>
      </p:sp>
      <p:sp>
        <p:nvSpPr>
          <p:cNvPr id="4" name="Footer Placeholder 3">
            <a:extLst>
              <a:ext uri="{FF2B5EF4-FFF2-40B4-BE49-F238E27FC236}">
                <a16:creationId xmlns:a16="http://schemas.microsoft.com/office/drawing/2014/main" id="{94B5B6EE-50DC-35B6-4B3F-244BD384F9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LID4096"/>
          </a:p>
        </p:txBody>
      </p:sp>
      <p:sp>
        <p:nvSpPr>
          <p:cNvPr id="5" name="Slide Number Placeholder 4">
            <a:extLst>
              <a:ext uri="{FF2B5EF4-FFF2-40B4-BE49-F238E27FC236}">
                <a16:creationId xmlns:a16="http://schemas.microsoft.com/office/drawing/2014/main" id="{EF7AD5DE-C672-38C1-D572-FAA61805E06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D55331E-4273-451C-8775-434CD37D5FFE}" type="slidenum">
              <a:rPr lang="LID4096" smtClean="0"/>
              <a:t>‹#›</a:t>
            </a:fld>
            <a:endParaRPr lang="LID4096"/>
          </a:p>
        </p:txBody>
      </p:sp>
    </p:spTree>
    <p:extLst>
      <p:ext uri="{BB962C8B-B14F-4D97-AF65-F5344CB8AC3E}">
        <p14:creationId xmlns:p14="http://schemas.microsoft.com/office/powerpoint/2010/main" val="42422847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ID4096"/>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6D661D-BE6B-4A4C-A0C3-537E98E34FED}" type="datetimeFigureOut">
              <a:rPr lang="LID4096" smtClean="0"/>
              <a:t>09/01/2025</a:t>
            </a:fld>
            <a:endParaRPr lang="LID4096"/>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ID4096"/>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LID4096"/>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ID4096"/>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AC1895-C015-4A5A-B88F-CB91AF24BE4E}" type="slidenum">
              <a:rPr lang="LID4096" smtClean="0"/>
              <a:t>‹#›</a:t>
            </a:fld>
            <a:endParaRPr lang="LID4096"/>
          </a:p>
        </p:txBody>
      </p:sp>
    </p:spTree>
    <p:extLst>
      <p:ext uri="{BB962C8B-B14F-4D97-AF65-F5344CB8AC3E}">
        <p14:creationId xmlns:p14="http://schemas.microsoft.com/office/powerpoint/2010/main" val="3084590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2AFDE1-B589-F789-0FCC-58E51F8C2B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14AADD-AD57-690E-6545-78CE262F41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FFC01E-53FE-9B12-D1EC-C4C680B66A48}"/>
              </a:ext>
            </a:extLst>
          </p:cNvPr>
          <p:cNvSpPr>
            <a:spLocks noGrp="1"/>
          </p:cNvSpPr>
          <p:nvPr>
            <p:ph type="body" idx="1"/>
          </p:nvPr>
        </p:nvSpPr>
        <p:spPr/>
        <p:txBody>
          <a:bodyPr/>
          <a:lstStyle/>
          <a:p>
            <a:r>
              <a:rPr lang="en-GB" dirty="0"/>
              <a:t>https://www.lpi.usra.edu/resources/lunarorbiter/frame/?5065</a:t>
            </a:r>
          </a:p>
          <a:p>
            <a:endParaRPr lang="en-GB" dirty="0"/>
          </a:p>
          <a:p>
            <a:r>
              <a:rPr lang="en-US" sz="1800" b="1" dirty="0" err="1">
                <a:solidFill>
                  <a:schemeClr val="bg1"/>
                </a:solidFill>
                <a:latin typeface="Avenir Next LT Pro" panose="020B0504020202020204" pitchFamily="34" charset="0"/>
              </a:rPr>
              <a:t>LUniversal</a:t>
            </a:r>
            <a:endParaRPr lang="en-US" sz="1800" b="1" dirty="0">
              <a:solidFill>
                <a:schemeClr val="bg1"/>
              </a:solidFill>
              <a:latin typeface="Avenir Next LT Pro" panose="020B0504020202020204" pitchFamily="34" charset="0"/>
            </a:endParaRPr>
          </a:p>
          <a:p>
            <a:r>
              <a:rPr lang="en-US" sz="1800" b="1" strike="sngStrike" dirty="0">
                <a:solidFill>
                  <a:schemeClr val="bg1"/>
                </a:solidFill>
                <a:latin typeface="Avenir Next LT Pro" panose="020B0504020202020204" pitchFamily="34" charset="0"/>
              </a:rPr>
              <a:t>Terraforming Moon</a:t>
            </a:r>
            <a:r>
              <a:rPr lang="en-US" sz="1800" b="1" dirty="0">
                <a:solidFill>
                  <a:schemeClr val="bg1"/>
                </a:solidFill>
                <a:latin typeface="Avenir Next LT Pro" panose="020B0504020202020204" pitchFamily="34" charset="0"/>
              </a:rPr>
              <a:t> </a:t>
            </a:r>
          </a:p>
          <a:p>
            <a:r>
              <a:rPr lang="en-US" sz="1200" dirty="0">
                <a:solidFill>
                  <a:schemeClr val="bg1"/>
                </a:solidFill>
                <a:latin typeface="Avenir Next LT Pro" panose="020B0504020202020204" pitchFamily="34" charset="0"/>
              </a:rPr>
              <a:t>Humanizing Lunar Living through Inclusive Habitat Design</a:t>
            </a:r>
          </a:p>
          <a:p>
            <a:r>
              <a:rPr lang="en-US" sz="1200" strike="sngStrike" dirty="0">
                <a:solidFill>
                  <a:schemeClr val="bg1"/>
                </a:solidFill>
                <a:latin typeface="Avenir Next LT Pro" panose="020B0504020202020204" pitchFamily="34" charset="0"/>
              </a:rPr>
              <a:t>Designing an Inclusive Lunar Habitat for Various Social Interaction</a:t>
            </a:r>
          </a:p>
          <a:p>
            <a:r>
              <a:rPr lang="en-US" sz="1200" strike="sngStrike" dirty="0">
                <a:solidFill>
                  <a:schemeClr val="bg1"/>
                </a:solidFill>
                <a:latin typeface="Avenir Next LT Pro" panose="020B0504020202020204" pitchFamily="34" charset="0"/>
              </a:rPr>
              <a:t>Humanizing Lunar Habitat through Human-centric Design</a:t>
            </a:r>
          </a:p>
          <a:p>
            <a:endParaRPr lang="LID4096" dirty="0"/>
          </a:p>
        </p:txBody>
      </p:sp>
      <p:sp>
        <p:nvSpPr>
          <p:cNvPr id="4" name="Slide Number Placeholder 3">
            <a:extLst>
              <a:ext uri="{FF2B5EF4-FFF2-40B4-BE49-F238E27FC236}">
                <a16:creationId xmlns:a16="http://schemas.microsoft.com/office/drawing/2014/main" id="{710BE5F9-33C4-8EC8-4A1A-67E444AC5200}"/>
              </a:ext>
            </a:extLst>
          </p:cNvPr>
          <p:cNvSpPr>
            <a:spLocks noGrp="1"/>
          </p:cNvSpPr>
          <p:nvPr>
            <p:ph type="sldNum" sz="quarter" idx="5"/>
          </p:nvPr>
        </p:nvSpPr>
        <p:spPr/>
        <p:txBody>
          <a:bodyPr/>
          <a:lstStyle/>
          <a:p>
            <a:fld id="{B0AC1895-C015-4A5A-B88F-CB91AF24BE4E}" type="slidenum">
              <a:rPr lang="LID4096" smtClean="0"/>
              <a:t>1</a:t>
            </a:fld>
            <a:endParaRPr lang="LID4096"/>
          </a:p>
        </p:txBody>
      </p:sp>
    </p:spTree>
    <p:extLst>
      <p:ext uri="{BB962C8B-B14F-4D97-AF65-F5344CB8AC3E}">
        <p14:creationId xmlns:p14="http://schemas.microsoft.com/office/powerpoint/2010/main" val="3736618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5DBAFE-9276-DA2F-CEBC-66A6D158AC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E18D7F-16B7-2674-556C-57782F31AC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C7BA4A-C04C-6638-18EF-14ECA1A4AC7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bg1"/>
                </a:solidFill>
                <a:latin typeface="+mn-lt"/>
                <a:ea typeface="+mn-ea"/>
                <a:cs typeface="Helvetica" pitchFamily="2" charset="0"/>
              </a:rPr>
              <a:t>Crucial to human-centric design is personalization, catering to each individuals’ needs, and providing variety of social interaction which has positive impact on crew morale and productivity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bg1"/>
              </a:solidFill>
              <a:latin typeface="+mn-lt"/>
              <a:ea typeface="+mn-ea"/>
              <a:cs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bg1"/>
                </a:solidFill>
                <a:latin typeface="+mn-lt"/>
                <a:ea typeface="+mn-ea"/>
                <a:cs typeface="Helvetica" pitchFamily="2" charset="0"/>
              </a:rPr>
              <a:t>Success in design for human behavior in ICE environment</a:t>
            </a:r>
            <a:endParaRPr lang="en-US" sz="1200" kern="1200" dirty="0">
              <a:solidFill>
                <a:schemeClr val="bg1"/>
              </a:solidFill>
              <a:latin typeface="+mn-lt"/>
              <a:ea typeface="+mn-ea"/>
              <a:cs typeface="Helvetica" pitchFamily="2" charset="0"/>
              <a:sym typeface="Wingdings" panose="05000000000000000000" pitchFamily="2" charset="2"/>
            </a:endParaRPr>
          </a:p>
          <a:p>
            <a:r>
              <a:rPr lang="en-GB" dirty="0"/>
              <a:t>When we look into astronaut excerpts, human aspects notably personalization and variety of social interaction is important and even boost the crew productivity</a:t>
            </a:r>
          </a:p>
          <a:p>
            <a:endParaRPr lang="en-GB" dirty="0"/>
          </a:p>
          <a:p>
            <a:r>
              <a:rPr lang="en-GB" dirty="0"/>
              <a:t>https://commons.wikimedia.org/wiki/File:Owen_Garriott_sleeping_during_SKylab_3.jpg</a:t>
            </a:r>
            <a:endParaRPr lang="LID4096" dirty="0"/>
          </a:p>
        </p:txBody>
      </p:sp>
      <p:sp>
        <p:nvSpPr>
          <p:cNvPr id="4" name="Slide Number Placeholder 3">
            <a:extLst>
              <a:ext uri="{FF2B5EF4-FFF2-40B4-BE49-F238E27FC236}">
                <a16:creationId xmlns:a16="http://schemas.microsoft.com/office/drawing/2014/main" id="{257D736E-E5D5-A445-8420-201777575109}"/>
              </a:ext>
            </a:extLst>
          </p:cNvPr>
          <p:cNvSpPr>
            <a:spLocks noGrp="1"/>
          </p:cNvSpPr>
          <p:nvPr>
            <p:ph type="sldNum" sz="quarter" idx="5"/>
          </p:nvPr>
        </p:nvSpPr>
        <p:spPr/>
        <p:txBody>
          <a:bodyPr/>
          <a:lstStyle/>
          <a:p>
            <a:fld id="{B0AC1895-C015-4A5A-B88F-CB91AF24BE4E}" type="slidenum">
              <a:rPr lang="LID4096" smtClean="0"/>
              <a:t>11</a:t>
            </a:fld>
            <a:endParaRPr lang="LID4096"/>
          </a:p>
        </p:txBody>
      </p:sp>
    </p:spTree>
    <p:extLst>
      <p:ext uri="{BB962C8B-B14F-4D97-AF65-F5344CB8AC3E}">
        <p14:creationId xmlns:p14="http://schemas.microsoft.com/office/powerpoint/2010/main" val="2280791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1AA28-711F-F46F-FF8E-37344D23F3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2BB37D-71B8-E122-49AB-B06471F4F8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1B073A-8555-0014-5B76-4EE2DCD94696}"/>
              </a:ext>
            </a:extLst>
          </p:cNvPr>
          <p:cNvSpPr>
            <a:spLocks noGrp="1"/>
          </p:cNvSpPr>
          <p:nvPr>
            <p:ph type="body" idx="1"/>
          </p:nvPr>
        </p:nvSpPr>
        <p:spPr/>
        <p:txBody>
          <a:bodyPr/>
          <a:lstStyle/>
          <a:p>
            <a:pPr marL="0" indent="0">
              <a:buNone/>
            </a:pPr>
            <a:r>
              <a:rPr lang="en-GB" sz="800" dirty="0">
                <a:solidFill>
                  <a:schemeClr val="bg1"/>
                </a:solidFill>
                <a:latin typeface="+mj-lt"/>
              </a:rPr>
              <a:t>How to incorporate personal preferences in designing for long-term lunar habitation?</a:t>
            </a:r>
          </a:p>
          <a:p>
            <a:pPr marL="0" indent="0">
              <a:buNone/>
            </a:pPr>
            <a:r>
              <a:rPr lang="en-GB" sz="800" dirty="0">
                <a:solidFill>
                  <a:schemeClr val="bg1"/>
                </a:solidFill>
                <a:latin typeface="+mj-lt"/>
              </a:rPr>
              <a:t>How can human experiences be incorporated in designing for a long-term lunar habitation for a more humanized lunar habitation?</a:t>
            </a:r>
          </a:p>
          <a:p>
            <a:pPr marL="0" indent="0">
              <a:buNone/>
            </a:pPr>
            <a:endParaRPr lang="en-GB" sz="800" dirty="0">
              <a:solidFill>
                <a:schemeClr val="bg1"/>
              </a:solidFill>
              <a:latin typeface="Helvetica" pitchFamily="2" charset="0"/>
            </a:endParaRPr>
          </a:p>
          <a:p>
            <a:pPr marL="0" indent="0">
              <a:buNone/>
            </a:pPr>
            <a:r>
              <a:rPr lang="en-GB" sz="1800" b="1" i="1" u="none" strike="noStrike" baseline="0" dirty="0">
                <a:solidFill>
                  <a:srgbClr val="221E1F"/>
                </a:solidFill>
                <a:latin typeface="Helvetica" pitchFamily="2" charset="0"/>
              </a:rPr>
              <a:t>How to incorporate human-centric design principles in the transitional spaces of long-term lunar habitation to create a more humanized space architecture?</a:t>
            </a:r>
          </a:p>
          <a:p>
            <a:pPr marL="0" indent="0">
              <a:buNone/>
            </a:pPr>
            <a:endParaRPr lang="en-GB" sz="1800" b="1" i="1" u="none" strike="noStrike" baseline="0" dirty="0">
              <a:solidFill>
                <a:srgbClr val="221E1F"/>
              </a:solidFill>
              <a:latin typeface="Helvetica" pitchFamily="2" charset="0"/>
            </a:endParaRPr>
          </a:p>
          <a:p>
            <a:pPr marL="0" indent="0">
              <a:buNone/>
            </a:pPr>
            <a:r>
              <a:rPr lang="en-GB" sz="1800" b="1" i="0" u="none" strike="noStrike" baseline="0" dirty="0">
                <a:solidFill>
                  <a:srgbClr val="221E1F"/>
                </a:solidFill>
                <a:latin typeface="Helvetica" pitchFamily="2" charset="0"/>
              </a:rPr>
              <a:t>Lack of space architecture precedents that prioritizes human behaviour in the design. Transitional spaces which has potential to enhance the spatial and social experience of lunar habitation are typically generalized to corridors. </a:t>
            </a:r>
            <a:endParaRPr lang="en-GB" sz="1800" b="1" i="1" u="none" strike="noStrike" baseline="0" dirty="0">
              <a:solidFill>
                <a:srgbClr val="221E1F"/>
              </a:solidFill>
              <a:latin typeface="Helvetica" pitchFamily="2" charset="0"/>
            </a:endParaRPr>
          </a:p>
          <a:p>
            <a:pPr marL="0" indent="0">
              <a:buNone/>
            </a:pPr>
            <a:endParaRPr lang="en-GB" sz="1800" b="1" i="1" u="none" strike="noStrike" baseline="0" dirty="0">
              <a:solidFill>
                <a:srgbClr val="221E1F"/>
              </a:solidFill>
              <a:latin typeface="Helvetica" pitchFamily="2" charset="0"/>
            </a:endParaRPr>
          </a:p>
          <a:p>
            <a:pPr marL="0" indent="0">
              <a:buNone/>
            </a:pPr>
            <a:endParaRPr lang="en-GB" sz="800" dirty="0">
              <a:solidFill>
                <a:schemeClr val="bg1"/>
              </a:solidFill>
              <a:latin typeface="Helvetica" pitchFamily="2" charset="0"/>
            </a:endParaRPr>
          </a:p>
          <a:p>
            <a:pPr marL="0" indent="0">
              <a:buNone/>
            </a:pPr>
            <a:r>
              <a:rPr lang="en-GB" sz="800" dirty="0">
                <a:solidFill>
                  <a:schemeClr val="bg1"/>
                </a:solidFill>
                <a:latin typeface="Helvetica" pitchFamily="2" charset="0"/>
              </a:rPr>
              <a:t>Lack of space architecture precedents that prioritizes human behaviour in the design. Long-term habitation requires functionality, efficient use of resource, and habitability. This research will focus on habitability,</a:t>
            </a:r>
          </a:p>
          <a:p>
            <a:pPr marL="0" indent="0">
              <a:buNone/>
            </a:pPr>
            <a:r>
              <a:rPr lang="en-GB" sz="800" dirty="0">
                <a:solidFill>
                  <a:schemeClr val="bg1"/>
                </a:solidFill>
                <a:latin typeface="Helvetica" pitchFamily="2" charset="0"/>
              </a:rPr>
              <a:t>Spaces which has potential to enhance the spatial and social experience of lunar habitation are typically reduced to functionality</a:t>
            </a:r>
          </a:p>
        </p:txBody>
      </p:sp>
      <p:sp>
        <p:nvSpPr>
          <p:cNvPr id="4" name="Slide Number Placeholder 3">
            <a:extLst>
              <a:ext uri="{FF2B5EF4-FFF2-40B4-BE49-F238E27FC236}">
                <a16:creationId xmlns:a16="http://schemas.microsoft.com/office/drawing/2014/main" id="{468FE740-F20C-7D70-B905-F0162B3BE6FE}"/>
              </a:ext>
            </a:extLst>
          </p:cNvPr>
          <p:cNvSpPr>
            <a:spLocks noGrp="1"/>
          </p:cNvSpPr>
          <p:nvPr>
            <p:ph type="sldNum" sz="quarter" idx="5"/>
          </p:nvPr>
        </p:nvSpPr>
        <p:spPr/>
        <p:txBody>
          <a:bodyPr/>
          <a:lstStyle/>
          <a:p>
            <a:fld id="{7893D870-4DCC-41BD-98B1-5E819526FBE3}" type="slidenum">
              <a:rPr lang="en-HK" smtClean="0"/>
              <a:t>12</a:t>
            </a:fld>
            <a:endParaRPr lang="en-HK"/>
          </a:p>
        </p:txBody>
      </p:sp>
    </p:spTree>
    <p:extLst>
      <p:ext uri="{BB962C8B-B14F-4D97-AF65-F5344CB8AC3E}">
        <p14:creationId xmlns:p14="http://schemas.microsoft.com/office/powerpoint/2010/main" val="2962479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Due to the high-level assumptions regarding feasibility (such as provision of metal extraction facilities – </a:t>
            </a:r>
            <a:r>
              <a:rPr lang="en-GB" dirty="0" err="1"/>
              <a:t>gausah</a:t>
            </a:r>
            <a:r>
              <a:rPr lang="en-GB" dirty="0"/>
              <a:t> </a:t>
            </a:r>
            <a:r>
              <a:rPr lang="en-GB" dirty="0" err="1"/>
              <a:t>disebut</a:t>
            </a:r>
            <a:r>
              <a:rPr lang="en-GB" dirty="0"/>
              <a:t>, </a:t>
            </a:r>
            <a:r>
              <a:rPr lang="en-GB" dirty="0" err="1"/>
              <a:t>ini</a:t>
            </a:r>
            <a:r>
              <a:rPr lang="en-GB" dirty="0"/>
              <a:t> di paper </a:t>
            </a:r>
            <a:r>
              <a:rPr lang="en-GB" dirty="0" err="1"/>
              <a:t>aja</a:t>
            </a:r>
            <a:r>
              <a:rPr lang="en-GB" dirty="0"/>
              <a:t>), the project will take place on the later stage of space </a:t>
            </a:r>
            <a:r>
              <a:rPr lang="en-GB" dirty="0" err="1"/>
              <a:t>habilitation</a:t>
            </a:r>
            <a:endParaRPr lang="LID4096" dirty="0"/>
          </a:p>
        </p:txBody>
      </p:sp>
      <p:sp>
        <p:nvSpPr>
          <p:cNvPr id="4" name="Slide Number Placeholder 3"/>
          <p:cNvSpPr>
            <a:spLocks noGrp="1"/>
          </p:cNvSpPr>
          <p:nvPr>
            <p:ph type="sldNum" sz="quarter" idx="5"/>
          </p:nvPr>
        </p:nvSpPr>
        <p:spPr/>
        <p:txBody>
          <a:bodyPr/>
          <a:lstStyle/>
          <a:p>
            <a:fld id="{B0AC1895-C015-4A5A-B88F-CB91AF24BE4E}" type="slidenum">
              <a:rPr lang="LID4096" smtClean="0"/>
              <a:t>13</a:t>
            </a:fld>
            <a:endParaRPr lang="LID4096"/>
          </a:p>
        </p:txBody>
      </p:sp>
    </p:spTree>
    <p:extLst>
      <p:ext uri="{BB962C8B-B14F-4D97-AF65-F5344CB8AC3E}">
        <p14:creationId xmlns:p14="http://schemas.microsoft.com/office/powerpoint/2010/main" val="549807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80809"/>
                </a:solidFill>
                <a:effectLst/>
                <a:latin typeface="Segoe UI Historic" panose="020B0502040204020203" pitchFamily="34" charset="0"/>
              </a:rPr>
              <a:t>astronaut Harrison Schmitt exploring the lunar surface during the Apollo 17 mission in 1972</a:t>
            </a:r>
          </a:p>
          <a:p>
            <a:r>
              <a:rPr lang="en-GB" dirty="0"/>
              <a:t>https://www.facebook.com/photo.php?fbid=1123171029169351&amp;set=a.808655730620884&amp;type=3</a:t>
            </a:r>
            <a:endParaRPr lang="LID4096" dirty="0"/>
          </a:p>
        </p:txBody>
      </p:sp>
      <p:sp>
        <p:nvSpPr>
          <p:cNvPr id="4" name="Slide Number Placeholder 3"/>
          <p:cNvSpPr>
            <a:spLocks noGrp="1"/>
          </p:cNvSpPr>
          <p:nvPr>
            <p:ph type="sldNum" sz="quarter" idx="5"/>
          </p:nvPr>
        </p:nvSpPr>
        <p:spPr/>
        <p:txBody>
          <a:bodyPr/>
          <a:lstStyle/>
          <a:p>
            <a:fld id="{B0AC1895-C015-4A5A-B88F-CB91AF24BE4E}" type="slidenum">
              <a:rPr lang="LID4096" smtClean="0"/>
              <a:t>2</a:t>
            </a:fld>
            <a:endParaRPr lang="LID4096"/>
          </a:p>
        </p:txBody>
      </p:sp>
    </p:spTree>
    <p:extLst>
      <p:ext uri="{BB962C8B-B14F-4D97-AF65-F5344CB8AC3E}">
        <p14:creationId xmlns:p14="http://schemas.microsoft.com/office/powerpoint/2010/main" val="1364770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Site – personal experience, analogue mission</a:t>
            </a:r>
            <a:endParaRPr lang="LID4096" dirty="0"/>
          </a:p>
        </p:txBody>
      </p:sp>
      <p:sp>
        <p:nvSpPr>
          <p:cNvPr id="4" name="Slide Number Placeholder 3"/>
          <p:cNvSpPr>
            <a:spLocks noGrp="1"/>
          </p:cNvSpPr>
          <p:nvPr>
            <p:ph type="sldNum" sz="quarter" idx="5"/>
          </p:nvPr>
        </p:nvSpPr>
        <p:spPr/>
        <p:txBody>
          <a:bodyPr/>
          <a:lstStyle/>
          <a:p>
            <a:fld id="{B0AC1895-C015-4A5A-B88F-CB91AF24BE4E}" type="slidenum">
              <a:rPr lang="LID4096" smtClean="0"/>
              <a:t>4</a:t>
            </a:fld>
            <a:endParaRPr lang="LID4096"/>
          </a:p>
        </p:txBody>
      </p:sp>
    </p:spTree>
    <p:extLst>
      <p:ext uri="{BB962C8B-B14F-4D97-AF65-F5344CB8AC3E}">
        <p14:creationId xmlns:p14="http://schemas.microsoft.com/office/powerpoint/2010/main" val="583987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Marker of scale, life, </a:t>
            </a:r>
            <a:endParaRPr lang="LID4096" dirty="0"/>
          </a:p>
        </p:txBody>
      </p:sp>
      <p:sp>
        <p:nvSpPr>
          <p:cNvPr id="4" name="Slide Number Placeholder 3"/>
          <p:cNvSpPr>
            <a:spLocks noGrp="1"/>
          </p:cNvSpPr>
          <p:nvPr>
            <p:ph type="sldNum" sz="quarter" idx="5"/>
          </p:nvPr>
        </p:nvSpPr>
        <p:spPr/>
        <p:txBody>
          <a:bodyPr/>
          <a:lstStyle/>
          <a:p>
            <a:fld id="{B0AC1895-C015-4A5A-B88F-CB91AF24BE4E}" type="slidenum">
              <a:rPr lang="LID4096" smtClean="0"/>
              <a:t>5</a:t>
            </a:fld>
            <a:endParaRPr lang="LID4096"/>
          </a:p>
        </p:txBody>
      </p:sp>
    </p:spTree>
    <p:extLst>
      <p:ext uri="{BB962C8B-B14F-4D97-AF65-F5344CB8AC3E}">
        <p14:creationId xmlns:p14="http://schemas.microsoft.com/office/powerpoint/2010/main" val="2559471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E06D3-E7C2-F835-FE45-BBA1E75E1F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BB0BC6-55FF-921D-E5F2-657B776A37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0AEA94-4A90-EF51-5CD1-05536DBE1BE1}"/>
              </a:ext>
            </a:extLst>
          </p:cNvPr>
          <p:cNvSpPr>
            <a:spLocks noGrp="1"/>
          </p:cNvSpPr>
          <p:nvPr>
            <p:ph type="body" idx="1"/>
          </p:nvPr>
        </p:nvSpPr>
        <p:spPr/>
        <p:txBody>
          <a:bodyPr/>
          <a:lstStyle/>
          <a:p>
            <a:r>
              <a:rPr lang="en-GB" b="0" i="0" dirty="0">
                <a:solidFill>
                  <a:srgbClr val="080809"/>
                </a:solidFill>
                <a:effectLst/>
                <a:latin typeface="Segoe UI Historic" panose="020B0502040204020203" pitchFamily="34" charset="0"/>
              </a:rPr>
              <a:t>What this means also is you would always stay inside the habitat</a:t>
            </a:r>
          </a:p>
          <a:p>
            <a:r>
              <a:rPr lang="en-GB" b="0" i="0" dirty="0">
                <a:solidFill>
                  <a:srgbClr val="080809"/>
                </a:solidFill>
                <a:effectLst/>
                <a:latin typeface="Segoe UI Historic" panose="020B0502040204020203" pitchFamily="34" charset="0"/>
              </a:rPr>
              <a:t>astronaut Harrison Schmitt exploring the lunar surface during the Apollo 17 mission in 1972</a:t>
            </a:r>
          </a:p>
          <a:p>
            <a:r>
              <a:rPr lang="en-GB" dirty="0"/>
              <a:t>https://www.facebook.com/photo.php?fbid=1123171029169351&amp;set=a.808655730620884&amp;type=3</a:t>
            </a:r>
            <a:endParaRPr lang="LID4096" dirty="0"/>
          </a:p>
        </p:txBody>
      </p:sp>
      <p:sp>
        <p:nvSpPr>
          <p:cNvPr id="4" name="Slide Number Placeholder 3">
            <a:extLst>
              <a:ext uri="{FF2B5EF4-FFF2-40B4-BE49-F238E27FC236}">
                <a16:creationId xmlns:a16="http://schemas.microsoft.com/office/drawing/2014/main" id="{804881B7-697A-C16C-6116-844F311378AE}"/>
              </a:ext>
            </a:extLst>
          </p:cNvPr>
          <p:cNvSpPr>
            <a:spLocks noGrp="1"/>
          </p:cNvSpPr>
          <p:nvPr>
            <p:ph type="sldNum" sz="quarter" idx="5"/>
          </p:nvPr>
        </p:nvSpPr>
        <p:spPr/>
        <p:txBody>
          <a:bodyPr/>
          <a:lstStyle/>
          <a:p>
            <a:fld id="{B0AC1895-C015-4A5A-B88F-CB91AF24BE4E}" type="slidenum">
              <a:rPr lang="LID4096" smtClean="0"/>
              <a:t>6</a:t>
            </a:fld>
            <a:endParaRPr lang="LID4096"/>
          </a:p>
        </p:txBody>
      </p:sp>
    </p:spTree>
    <p:extLst>
      <p:ext uri="{BB962C8B-B14F-4D97-AF65-F5344CB8AC3E}">
        <p14:creationId xmlns:p14="http://schemas.microsoft.com/office/powerpoint/2010/main" val="2424974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we think about long-term, mental factors becomes important</a:t>
            </a:r>
            <a:endParaRPr lang="LID4096" dirty="0"/>
          </a:p>
        </p:txBody>
      </p:sp>
      <p:sp>
        <p:nvSpPr>
          <p:cNvPr id="4" name="Slide Number Placeholder 3"/>
          <p:cNvSpPr>
            <a:spLocks noGrp="1"/>
          </p:cNvSpPr>
          <p:nvPr>
            <p:ph type="sldNum" sz="quarter" idx="5"/>
          </p:nvPr>
        </p:nvSpPr>
        <p:spPr/>
        <p:txBody>
          <a:bodyPr/>
          <a:lstStyle/>
          <a:p>
            <a:fld id="{B0AC1895-C015-4A5A-B88F-CB91AF24BE4E}" type="slidenum">
              <a:rPr lang="LID4096" smtClean="0"/>
              <a:t>7</a:t>
            </a:fld>
            <a:endParaRPr lang="LID4096"/>
          </a:p>
        </p:txBody>
      </p:sp>
    </p:spTree>
    <p:extLst>
      <p:ext uri="{BB962C8B-B14F-4D97-AF65-F5344CB8AC3E}">
        <p14:creationId xmlns:p14="http://schemas.microsoft.com/office/powerpoint/2010/main" val="3919270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5B38A9-4B74-92BA-CD14-7E2CED869B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47C023-5814-12BD-C9B7-6D92DCADAF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33A6BA-F18D-A16C-C8E1-8097666CA7C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cs typeface="Helvetica" pitchFamily="2" charset="0"/>
                <a:sym typeface="Wingdings" panose="05000000000000000000" pitchFamily="2" charset="2"/>
              </a:rPr>
              <a:t>Current schemes developed from functional aspect (not focusing on human behavior)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cs typeface="Helvetica" pitchFamily="2" charset="0"/>
                <a:sym typeface="Wingdings" panose="05000000000000000000" pitchFamily="2" charset="2"/>
              </a:rPr>
              <a:t>However when we looked at current developments of space architecture, most schemes are developed from functional aspect, which de-center humans from the design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cs typeface="Helvetica" pitchFamily="2" charset="0"/>
                <a:sym typeface="Wingdings" panose="05000000000000000000" pitchFamily="2" charset="2"/>
              </a:rPr>
              <a:t>Engineered for non-human subjects, designed for efficiency / uniform spaces</a:t>
            </a:r>
          </a:p>
          <a:p>
            <a:pPr algn="l"/>
            <a:endParaRPr lang="en-GB" b="1" dirty="0"/>
          </a:p>
          <a:p>
            <a:pPr algn="l"/>
            <a:r>
              <a:rPr lang="en-GB" b="1" dirty="0"/>
              <a:t>While efficient, it creates monotonous spaces / lack of private space</a:t>
            </a:r>
          </a:p>
          <a:p>
            <a:pPr algn="l"/>
            <a:endParaRPr lang="en-GB" b="1" dirty="0"/>
          </a:p>
          <a:p>
            <a:pPr algn="l"/>
            <a:r>
              <a:rPr lang="en-GB" b="1" dirty="0"/>
              <a:t>Spatial arrangement /</a:t>
            </a:r>
          </a:p>
          <a:p>
            <a:pPr algn="l"/>
            <a:r>
              <a:rPr lang="en-GB" b="1" dirty="0"/>
              <a:t>Understandable for current timeline, but how about designing in the future where ISRU is already possible?</a:t>
            </a:r>
          </a:p>
          <a:p>
            <a:pPr algn="l"/>
            <a:r>
              <a:rPr lang="en-GB" dirty="0"/>
              <a:t>If only meet the demand for protection and efficiency, it </a:t>
            </a:r>
            <a:r>
              <a:rPr lang="en-GB" dirty="0" err="1"/>
              <a:t>decenters</a:t>
            </a:r>
            <a:r>
              <a:rPr lang="en-GB" dirty="0"/>
              <a:t> the human from the design</a:t>
            </a:r>
          </a:p>
          <a:p>
            <a:pPr algn="l"/>
            <a:r>
              <a:rPr lang="en-GB" dirty="0"/>
              <a:t>Not humane in long term</a:t>
            </a:r>
          </a:p>
          <a:p>
            <a:pPr algn="l"/>
            <a:endParaRPr lang="en-GB" dirty="0"/>
          </a:p>
          <a:p>
            <a:pPr algn="l"/>
            <a:r>
              <a:rPr lang="en-GB" dirty="0"/>
              <a:t>Panopticon = allocate same size of cells &amp; rooms 19m2</a:t>
            </a:r>
          </a:p>
          <a:p>
            <a:pPr algn="l"/>
            <a:r>
              <a:rPr lang="en-GB" dirty="0"/>
              <a:t>This creates functional lunar </a:t>
            </a:r>
            <a:r>
              <a:rPr lang="en-GB" dirty="0" err="1"/>
              <a:t>habitait</a:t>
            </a:r>
            <a:endParaRPr lang="en-GB" dirty="0"/>
          </a:p>
          <a:p>
            <a:pPr algn="l"/>
            <a:r>
              <a:rPr lang="en-GB" dirty="0"/>
              <a:t>Understandable when going to hostile environment</a:t>
            </a:r>
          </a:p>
          <a:p>
            <a:pPr algn="l"/>
            <a:r>
              <a:rPr lang="en-GB" dirty="0"/>
              <a:t>The Panopticon (Jeremy Bentham)</a:t>
            </a:r>
          </a:p>
          <a:p>
            <a:pPr algn="l"/>
            <a:r>
              <a:rPr lang="en-GB" dirty="0"/>
              <a:t>Space habitat built precedents are space stations, geared towards functionality for short-term living, which should not be the baseline for long term lunar surface habitats.</a:t>
            </a:r>
          </a:p>
          <a:p>
            <a:pPr marL="0" indent="0" algn="l">
              <a:buNone/>
            </a:pPr>
            <a:r>
              <a:rPr lang="en-US" sz="1200" dirty="0">
                <a:latin typeface="Helvetica" pitchFamily="2" charset="0"/>
                <a:cs typeface="Helvetica" pitchFamily="2" charset="0"/>
              </a:rPr>
              <a:t>ISS </a:t>
            </a:r>
            <a:r>
              <a:rPr lang="en-US" sz="1200" dirty="0" err="1">
                <a:latin typeface="Helvetica" pitchFamily="2" charset="0"/>
                <a:cs typeface="Helvetica" pitchFamily="2" charset="0"/>
              </a:rPr>
              <a:t>TransHab</a:t>
            </a:r>
            <a:r>
              <a:rPr lang="en-US" sz="1200" dirty="0">
                <a:latin typeface="Helvetica" pitchFamily="2" charset="0"/>
                <a:cs typeface="Helvetica" pitchFamily="2" charset="0"/>
              </a:rPr>
              <a:t>: form given through structural properties of inflatable and centralized functional distribution for efficiency</a:t>
            </a:r>
          </a:p>
          <a:p>
            <a:pPr marL="0" indent="0" algn="l">
              <a:buNone/>
            </a:pPr>
            <a:r>
              <a:rPr lang="en-US" sz="1200" dirty="0">
                <a:latin typeface="Helvetica" pitchFamily="2" charset="0"/>
                <a:cs typeface="Helvetica" pitchFamily="2" charset="0"/>
              </a:rPr>
              <a:t>The Panopticon: highly centralized, enabling surveillance of every inmate’s cell from a vantage point  [form follows function]</a:t>
            </a:r>
            <a:endParaRPr lang="en-US" sz="1200" dirty="0">
              <a:latin typeface="Helvetica" pitchFamily="2" charset="0"/>
              <a:cs typeface="Helvetica" pitchFamily="2" charset="0"/>
              <a:sym typeface="Wingdings" panose="05000000000000000000" pitchFamily="2" charset="2"/>
            </a:endParaRPr>
          </a:p>
          <a:p>
            <a:pPr algn="l"/>
            <a:endParaRPr lang="LID4096" dirty="0"/>
          </a:p>
          <a:p>
            <a:endParaRPr lang="LID4096" dirty="0"/>
          </a:p>
          <a:p>
            <a:endParaRPr lang="LID4096" dirty="0"/>
          </a:p>
        </p:txBody>
      </p:sp>
      <p:sp>
        <p:nvSpPr>
          <p:cNvPr id="4" name="Slide Number Placeholder 3">
            <a:extLst>
              <a:ext uri="{FF2B5EF4-FFF2-40B4-BE49-F238E27FC236}">
                <a16:creationId xmlns:a16="http://schemas.microsoft.com/office/drawing/2014/main" id="{8F6EB373-2317-5BCE-7F65-26AF1D0E2C95}"/>
              </a:ext>
            </a:extLst>
          </p:cNvPr>
          <p:cNvSpPr>
            <a:spLocks noGrp="1"/>
          </p:cNvSpPr>
          <p:nvPr>
            <p:ph type="sldNum" sz="quarter" idx="5"/>
          </p:nvPr>
        </p:nvSpPr>
        <p:spPr/>
        <p:txBody>
          <a:bodyPr/>
          <a:lstStyle/>
          <a:p>
            <a:fld id="{B0AC1895-C015-4A5A-B88F-CB91AF24BE4E}" type="slidenum">
              <a:rPr lang="LID4096" smtClean="0"/>
              <a:t>8</a:t>
            </a:fld>
            <a:endParaRPr lang="LID4096"/>
          </a:p>
        </p:txBody>
      </p:sp>
    </p:spTree>
    <p:extLst>
      <p:ext uri="{BB962C8B-B14F-4D97-AF65-F5344CB8AC3E}">
        <p14:creationId xmlns:p14="http://schemas.microsoft.com/office/powerpoint/2010/main" val="991595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F2947-F7A9-1C32-C623-9B890A5BED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C3A337-9061-08BB-2F51-147769EC8F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325778-D315-242A-3AEB-9800A1E88C50}"/>
              </a:ext>
            </a:extLst>
          </p:cNvPr>
          <p:cNvSpPr>
            <a:spLocks noGrp="1"/>
          </p:cNvSpPr>
          <p:nvPr>
            <p:ph type="body" idx="1"/>
          </p:nvPr>
        </p:nvSpPr>
        <p:spPr/>
        <p:txBody>
          <a:bodyPr/>
          <a:lstStyle/>
          <a:p>
            <a:pPr algn="l"/>
            <a:r>
              <a:rPr lang="en-GB" b="1" dirty="0"/>
              <a:t>A very real example of human de-</a:t>
            </a:r>
            <a:r>
              <a:rPr lang="en-GB" b="1" dirty="0" err="1"/>
              <a:t>centered</a:t>
            </a:r>
            <a:r>
              <a:rPr lang="en-GB" b="1" dirty="0"/>
              <a:t> design is the very small private area allocation.</a:t>
            </a:r>
          </a:p>
          <a:p>
            <a:pPr algn="l"/>
            <a:r>
              <a:rPr lang="en-GB" b="1" dirty="0"/>
              <a:t>In the International Space Station, the sleeping quarter is even smaller than the minimum size of a prison cell. </a:t>
            </a:r>
          </a:p>
        </p:txBody>
      </p:sp>
      <p:sp>
        <p:nvSpPr>
          <p:cNvPr id="4" name="Slide Number Placeholder 3">
            <a:extLst>
              <a:ext uri="{FF2B5EF4-FFF2-40B4-BE49-F238E27FC236}">
                <a16:creationId xmlns:a16="http://schemas.microsoft.com/office/drawing/2014/main" id="{C2386F51-37EA-0811-C4E9-A61ADFB890F0}"/>
              </a:ext>
            </a:extLst>
          </p:cNvPr>
          <p:cNvSpPr>
            <a:spLocks noGrp="1"/>
          </p:cNvSpPr>
          <p:nvPr>
            <p:ph type="sldNum" sz="quarter" idx="5"/>
          </p:nvPr>
        </p:nvSpPr>
        <p:spPr/>
        <p:txBody>
          <a:bodyPr/>
          <a:lstStyle/>
          <a:p>
            <a:fld id="{B0AC1895-C015-4A5A-B88F-CB91AF24BE4E}" type="slidenum">
              <a:rPr lang="LID4096" smtClean="0"/>
              <a:t>9</a:t>
            </a:fld>
            <a:endParaRPr lang="LID4096"/>
          </a:p>
        </p:txBody>
      </p:sp>
    </p:spTree>
    <p:extLst>
      <p:ext uri="{BB962C8B-B14F-4D97-AF65-F5344CB8AC3E}">
        <p14:creationId xmlns:p14="http://schemas.microsoft.com/office/powerpoint/2010/main" val="151263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523CB-CEAF-679E-0558-FA4291D569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85DEEC-9FBA-8050-D588-22E62C93A1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94E73D-90E5-880C-0A73-7E39DA04EDC1}"/>
              </a:ext>
            </a:extLst>
          </p:cNvPr>
          <p:cNvSpPr>
            <a:spLocks noGrp="1"/>
          </p:cNvSpPr>
          <p:nvPr>
            <p:ph type="body" idx="1"/>
          </p:nvPr>
        </p:nvSpPr>
        <p:spPr/>
        <p:txBody>
          <a:bodyPr/>
          <a:lstStyle/>
          <a:p>
            <a:r>
              <a:rPr lang="en-GB" dirty="0"/>
              <a:t>Function is undoubtedly important, but looking towards long-term, we have to move to human-centric design</a:t>
            </a:r>
            <a:endParaRPr lang="LID4096" dirty="0"/>
          </a:p>
        </p:txBody>
      </p:sp>
      <p:sp>
        <p:nvSpPr>
          <p:cNvPr id="4" name="Slide Number Placeholder 3">
            <a:extLst>
              <a:ext uri="{FF2B5EF4-FFF2-40B4-BE49-F238E27FC236}">
                <a16:creationId xmlns:a16="http://schemas.microsoft.com/office/drawing/2014/main" id="{5951A68F-83C8-DAE8-67FB-FF869E5C6FCE}"/>
              </a:ext>
            </a:extLst>
          </p:cNvPr>
          <p:cNvSpPr>
            <a:spLocks noGrp="1"/>
          </p:cNvSpPr>
          <p:nvPr>
            <p:ph type="sldNum" sz="quarter" idx="5"/>
          </p:nvPr>
        </p:nvSpPr>
        <p:spPr/>
        <p:txBody>
          <a:bodyPr/>
          <a:lstStyle/>
          <a:p>
            <a:fld id="{B0AC1895-C015-4A5A-B88F-CB91AF24BE4E}" type="slidenum">
              <a:rPr lang="LID4096" smtClean="0"/>
              <a:t>10</a:t>
            </a:fld>
            <a:endParaRPr lang="LID4096"/>
          </a:p>
        </p:txBody>
      </p:sp>
    </p:spTree>
    <p:extLst>
      <p:ext uri="{BB962C8B-B14F-4D97-AF65-F5344CB8AC3E}">
        <p14:creationId xmlns:p14="http://schemas.microsoft.com/office/powerpoint/2010/main" val="2393539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A8BC6F89-D8C0-4AE5-AE24-B06E7486E476}" type="datetime1">
              <a:rPr lang="LID4096" smtClean="0"/>
              <a:t>09/01/2025</a:t>
            </a:fld>
            <a:endParaRPr lang="LID4096"/>
          </a:p>
        </p:txBody>
      </p:sp>
      <p:sp>
        <p:nvSpPr>
          <p:cNvPr id="5" name="Footer Placeholder 4"/>
          <p:cNvSpPr>
            <a:spLocks noGrp="1"/>
          </p:cNvSpPr>
          <p:nvPr>
            <p:ph type="ftr" sz="quarter" idx="11"/>
          </p:nvPr>
        </p:nvSpPr>
        <p:spPr/>
        <p:txBody>
          <a:bodyPr/>
          <a:lstStyle/>
          <a:p>
            <a:endParaRPr lang="LID4096"/>
          </a:p>
        </p:txBody>
      </p:sp>
      <p:sp>
        <p:nvSpPr>
          <p:cNvPr id="6" name="Slide Number Placeholder 5"/>
          <p:cNvSpPr>
            <a:spLocks noGrp="1"/>
          </p:cNvSpPr>
          <p:nvPr>
            <p:ph type="sldNum" sz="quarter" idx="12"/>
          </p:nvPr>
        </p:nvSpPr>
        <p:spPr/>
        <p:txBody>
          <a:bodyPr/>
          <a:lstStyle/>
          <a:p>
            <a:fld id="{EBBC2D6B-7327-483D-AD2A-1E5D09D2763D}" type="slidenum">
              <a:rPr lang="LID4096" smtClean="0"/>
              <a:t>‹#›</a:t>
            </a:fld>
            <a:endParaRPr lang="LID4096"/>
          </a:p>
        </p:txBody>
      </p:sp>
    </p:spTree>
    <p:extLst>
      <p:ext uri="{BB962C8B-B14F-4D97-AF65-F5344CB8AC3E}">
        <p14:creationId xmlns:p14="http://schemas.microsoft.com/office/powerpoint/2010/main" val="2050234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A53BDEA-C39B-465C-BF96-0E0219541385}" type="datetime1">
              <a:rPr lang="LID4096" smtClean="0"/>
              <a:t>09/01/2025</a:t>
            </a:fld>
            <a:endParaRPr lang="LID4096"/>
          </a:p>
        </p:txBody>
      </p:sp>
      <p:sp>
        <p:nvSpPr>
          <p:cNvPr id="5" name="Footer Placeholder 4"/>
          <p:cNvSpPr>
            <a:spLocks noGrp="1"/>
          </p:cNvSpPr>
          <p:nvPr>
            <p:ph type="ftr" sz="quarter" idx="11"/>
          </p:nvPr>
        </p:nvSpPr>
        <p:spPr/>
        <p:txBody>
          <a:bodyPr/>
          <a:lstStyle/>
          <a:p>
            <a:endParaRPr lang="LID4096"/>
          </a:p>
        </p:txBody>
      </p:sp>
      <p:sp>
        <p:nvSpPr>
          <p:cNvPr id="6" name="Slide Number Placeholder 5"/>
          <p:cNvSpPr>
            <a:spLocks noGrp="1"/>
          </p:cNvSpPr>
          <p:nvPr>
            <p:ph type="sldNum" sz="quarter" idx="12"/>
          </p:nvPr>
        </p:nvSpPr>
        <p:spPr/>
        <p:txBody>
          <a:bodyPr/>
          <a:lstStyle/>
          <a:p>
            <a:fld id="{EBBC2D6B-7327-483D-AD2A-1E5D09D2763D}" type="slidenum">
              <a:rPr lang="LID4096" smtClean="0"/>
              <a:t>‹#›</a:t>
            </a:fld>
            <a:endParaRPr lang="LID4096"/>
          </a:p>
        </p:txBody>
      </p:sp>
    </p:spTree>
    <p:extLst>
      <p:ext uri="{BB962C8B-B14F-4D97-AF65-F5344CB8AC3E}">
        <p14:creationId xmlns:p14="http://schemas.microsoft.com/office/powerpoint/2010/main" val="3731459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39AADBF-C761-4380-B0A7-A0F2CE729B73}" type="datetime1">
              <a:rPr lang="LID4096" smtClean="0"/>
              <a:t>09/01/2025</a:t>
            </a:fld>
            <a:endParaRPr lang="LID4096"/>
          </a:p>
        </p:txBody>
      </p:sp>
      <p:sp>
        <p:nvSpPr>
          <p:cNvPr id="5" name="Footer Placeholder 4"/>
          <p:cNvSpPr>
            <a:spLocks noGrp="1"/>
          </p:cNvSpPr>
          <p:nvPr>
            <p:ph type="ftr" sz="quarter" idx="11"/>
          </p:nvPr>
        </p:nvSpPr>
        <p:spPr/>
        <p:txBody>
          <a:bodyPr/>
          <a:lstStyle/>
          <a:p>
            <a:endParaRPr lang="LID4096"/>
          </a:p>
        </p:txBody>
      </p:sp>
      <p:sp>
        <p:nvSpPr>
          <p:cNvPr id="6" name="Slide Number Placeholder 5"/>
          <p:cNvSpPr>
            <a:spLocks noGrp="1"/>
          </p:cNvSpPr>
          <p:nvPr>
            <p:ph type="sldNum" sz="quarter" idx="12"/>
          </p:nvPr>
        </p:nvSpPr>
        <p:spPr/>
        <p:txBody>
          <a:bodyPr/>
          <a:lstStyle/>
          <a:p>
            <a:fld id="{EBBC2D6B-7327-483D-AD2A-1E5D09D2763D}" type="slidenum">
              <a:rPr lang="LID4096" smtClean="0"/>
              <a:t>‹#›</a:t>
            </a:fld>
            <a:endParaRPr lang="LID4096"/>
          </a:p>
        </p:txBody>
      </p:sp>
    </p:spTree>
    <p:extLst>
      <p:ext uri="{BB962C8B-B14F-4D97-AF65-F5344CB8AC3E}">
        <p14:creationId xmlns:p14="http://schemas.microsoft.com/office/powerpoint/2010/main" val="3901607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4FB1818-9402-4866-B955-6C0C805FF0E4}" type="datetime1">
              <a:rPr lang="LID4096" smtClean="0"/>
              <a:t>09/01/2025</a:t>
            </a:fld>
            <a:endParaRPr lang="LID4096"/>
          </a:p>
        </p:txBody>
      </p:sp>
      <p:sp>
        <p:nvSpPr>
          <p:cNvPr id="5" name="Footer Placeholder 4"/>
          <p:cNvSpPr>
            <a:spLocks noGrp="1"/>
          </p:cNvSpPr>
          <p:nvPr>
            <p:ph type="ftr" sz="quarter" idx="11"/>
          </p:nvPr>
        </p:nvSpPr>
        <p:spPr/>
        <p:txBody>
          <a:bodyPr/>
          <a:lstStyle/>
          <a:p>
            <a:endParaRPr lang="LID4096"/>
          </a:p>
        </p:txBody>
      </p:sp>
      <p:sp>
        <p:nvSpPr>
          <p:cNvPr id="6" name="Slide Number Placeholder 5"/>
          <p:cNvSpPr>
            <a:spLocks noGrp="1"/>
          </p:cNvSpPr>
          <p:nvPr>
            <p:ph type="sldNum" sz="quarter" idx="12"/>
          </p:nvPr>
        </p:nvSpPr>
        <p:spPr/>
        <p:txBody>
          <a:bodyPr/>
          <a:lstStyle/>
          <a:p>
            <a:fld id="{EBBC2D6B-7327-483D-AD2A-1E5D09D2763D}" type="slidenum">
              <a:rPr lang="LID4096" smtClean="0"/>
              <a:t>‹#›</a:t>
            </a:fld>
            <a:endParaRPr lang="LID4096"/>
          </a:p>
        </p:txBody>
      </p:sp>
    </p:spTree>
    <p:extLst>
      <p:ext uri="{BB962C8B-B14F-4D97-AF65-F5344CB8AC3E}">
        <p14:creationId xmlns:p14="http://schemas.microsoft.com/office/powerpoint/2010/main" val="670287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53C6BC6-0E47-426B-AB9F-93C1F445EF5C}" type="datetime1">
              <a:rPr lang="LID4096" smtClean="0"/>
              <a:t>09/01/2025</a:t>
            </a:fld>
            <a:endParaRPr lang="LID4096"/>
          </a:p>
        </p:txBody>
      </p:sp>
      <p:sp>
        <p:nvSpPr>
          <p:cNvPr id="5" name="Footer Placeholder 4"/>
          <p:cNvSpPr>
            <a:spLocks noGrp="1"/>
          </p:cNvSpPr>
          <p:nvPr>
            <p:ph type="ftr" sz="quarter" idx="11"/>
          </p:nvPr>
        </p:nvSpPr>
        <p:spPr/>
        <p:txBody>
          <a:bodyPr/>
          <a:lstStyle/>
          <a:p>
            <a:endParaRPr lang="LID4096"/>
          </a:p>
        </p:txBody>
      </p:sp>
      <p:sp>
        <p:nvSpPr>
          <p:cNvPr id="6" name="Slide Number Placeholder 5"/>
          <p:cNvSpPr>
            <a:spLocks noGrp="1"/>
          </p:cNvSpPr>
          <p:nvPr>
            <p:ph type="sldNum" sz="quarter" idx="12"/>
          </p:nvPr>
        </p:nvSpPr>
        <p:spPr/>
        <p:txBody>
          <a:bodyPr/>
          <a:lstStyle/>
          <a:p>
            <a:fld id="{EBBC2D6B-7327-483D-AD2A-1E5D09D2763D}" type="slidenum">
              <a:rPr lang="LID4096" smtClean="0"/>
              <a:t>‹#›</a:t>
            </a:fld>
            <a:endParaRPr lang="LID4096"/>
          </a:p>
        </p:txBody>
      </p:sp>
    </p:spTree>
    <p:extLst>
      <p:ext uri="{BB962C8B-B14F-4D97-AF65-F5344CB8AC3E}">
        <p14:creationId xmlns:p14="http://schemas.microsoft.com/office/powerpoint/2010/main" val="2365180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A40A8DE7-9C58-4A95-B8BD-7701C9B18AA0}" type="datetime1">
              <a:rPr lang="LID4096" smtClean="0"/>
              <a:t>09/01/2025</a:t>
            </a:fld>
            <a:endParaRPr lang="LID4096"/>
          </a:p>
        </p:txBody>
      </p:sp>
      <p:sp>
        <p:nvSpPr>
          <p:cNvPr id="6" name="Footer Placeholder 5"/>
          <p:cNvSpPr>
            <a:spLocks noGrp="1"/>
          </p:cNvSpPr>
          <p:nvPr>
            <p:ph type="ftr" sz="quarter" idx="11"/>
          </p:nvPr>
        </p:nvSpPr>
        <p:spPr/>
        <p:txBody>
          <a:bodyPr/>
          <a:lstStyle/>
          <a:p>
            <a:endParaRPr lang="LID4096"/>
          </a:p>
        </p:txBody>
      </p:sp>
      <p:sp>
        <p:nvSpPr>
          <p:cNvPr id="7" name="Slide Number Placeholder 6"/>
          <p:cNvSpPr>
            <a:spLocks noGrp="1"/>
          </p:cNvSpPr>
          <p:nvPr>
            <p:ph type="sldNum" sz="quarter" idx="12"/>
          </p:nvPr>
        </p:nvSpPr>
        <p:spPr/>
        <p:txBody>
          <a:bodyPr/>
          <a:lstStyle/>
          <a:p>
            <a:fld id="{EBBC2D6B-7327-483D-AD2A-1E5D09D2763D}" type="slidenum">
              <a:rPr lang="LID4096" smtClean="0"/>
              <a:t>‹#›</a:t>
            </a:fld>
            <a:endParaRPr lang="LID4096"/>
          </a:p>
        </p:txBody>
      </p:sp>
    </p:spTree>
    <p:extLst>
      <p:ext uri="{BB962C8B-B14F-4D97-AF65-F5344CB8AC3E}">
        <p14:creationId xmlns:p14="http://schemas.microsoft.com/office/powerpoint/2010/main" val="1725695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BABEABB-2185-4175-B49A-F69CD2D9FEAA}" type="datetime1">
              <a:rPr lang="LID4096" smtClean="0"/>
              <a:t>09/01/2025</a:t>
            </a:fld>
            <a:endParaRPr lang="LID4096"/>
          </a:p>
        </p:txBody>
      </p:sp>
      <p:sp>
        <p:nvSpPr>
          <p:cNvPr id="8" name="Footer Placeholder 7"/>
          <p:cNvSpPr>
            <a:spLocks noGrp="1"/>
          </p:cNvSpPr>
          <p:nvPr>
            <p:ph type="ftr" sz="quarter" idx="11"/>
          </p:nvPr>
        </p:nvSpPr>
        <p:spPr/>
        <p:txBody>
          <a:bodyPr/>
          <a:lstStyle/>
          <a:p>
            <a:endParaRPr lang="LID4096"/>
          </a:p>
        </p:txBody>
      </p:sp>
      <p:sp>
        <p:nvSpPr>
          <p:cNvPr id="9" name="Slide Number Placeholder 8"/>
          <p:cNvSpPr>
            <a:spLocks noGrp="1"/>
          </p:cNvSpPr>
          <p:nvPr>
            <p:ph type="sldNum" sz="quarter" idx="12"/>
          </p:nvPr>
        </p:nvSpPr>
        <p:spPr/>
        <p:txBody>
          <a:bodyPr/>
          <a:lstStyle/>
          <a:p>
            <a:fld id="{EBBC2D6B-7327-483D-AD2A-1E5D09D2763D}" type="slidenum">
              <a:rPr lang="LID4096" smtClean="0"/>
              <a:t>‹#›</a:t>
            </a:fld>
            <a:endParaRPr lang="LID4096"/>
          </a:p>
        </p:txBody>
      </p:sp>
    </p:spTree>
    <p:extLst>
      <p:ext uri="{BB962C8B-B14F-4D97-AF65-F5344CB8AC3E}">
        <p14:creationId xmlns:p14="http://schemas.microsoft.com/office/powerpoint/2010/main" val="362597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580819C2-F5E2-4991-851B-54D23B686974}" type="datetime1">
              <a:rPr lang="LID4096" smtClean="0"/>
              <a:t>09/01/2025</a:t>
            </a:fld>
            <a:endParaRPr lang="LID4096"/>
          </a:p>
        </p:txBody>
      </p:sp>
      <p:sp>
        <p:nvSpPr>
          <p:cNvPr id="4" name="Footer Placeholder 3"/>
          <p:cNvSpPr>
            <a:spLocks noGrp="1"/>
          </p:cNvSpPr>
          <p:nvPr>
            <p:ph type="ftr" sz="quarter" idx="11"/>
          </p:nvPr>
        </p:nvSpPr>
        <p:spPr/>
        <p:txBody>
          <a:bodyPr/>
          <a:lstStyle/>
          <a:p>
            <a:endParaRPr lang="LID4096"/>
          </a:p>
        </p:txBody>
      </p:sp>
      <p:sp>
        <p:nvSpPr>
          <p:cNvPr id="5" name="Slide Number Placeholder 4"/>
          <p:cNvSpPr>
            <a:spLocks noGrp="1"/>
          </p:cNvSpPr>
          <p:nvPr>
            <p:ph type="sldNum" sz="quarter" idx="12"/>
          </p:nvPr>
        </p:nvSpPr>
        <p:spPr/>
        <p:txBody>
          <a:bodyPr/>
          <a:lstStyle/>
          <a:p>
            <a:fld id="{EBBC2D6B-7327-483D-AD2A-1E5D09D2763D}" type="slidenum">
              <a:rPr lang="LID4096" smtClean="0"/>
              <a:t>‹#›</a:t>
            </a:fld>
            <a:endParaRPr lang="LID4096"/>
          </a:p>
        </p:txBody>
      </p:sp>
    </p:spTree>
    <p:extLst>
      <p:ext uri="{BB962C8B-B14F-4D97-AF65-F5344CB8AC3E}">
        <p14:creationId xmlns:p14="http://schemas.microsoft.com/office/powerpoint/2010/main" val="493146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0188D7-08D1-4C35-858C-3EAAEC244765}" type="datetime1">
              <a:rPr lang="LID4096" smtClean="0"/>
              <a:t>09/01/2025</a:t>
            </a:fld>
            <a:endParaRPr lang="LID4096"/>
          </a:p>
        </p:txBody>
      </p:sp>
      <p:sp>
        <p:nvSpPr>
          <p:cNvPr id="3" name="Footer Placeholder 2"/>
          <p:cNvSpPr>
            <a:spLocks noGrp="1"/>
          </p:cNvSpPr>
          <p:nvPr>
            <p:ph type="ftr" sz="quarter" idx="11"/>
          </p:nvPr>
        </p:nvSpPr>
        <p:spPr/>
        <p:txBody>
          <a:bodyPr/>
          <a:lstStyle/>
          <a:p>
            <a:endParaRPr lang="LID4096"/>
          </a:p>
        </p:txBody>
      </p:sp>
      <p:sp>
        <p:nvSpPr>
          <p:cNvPr id="4" name="Slide Number Placeholder 3"/>
          <p:cNvSpPr>
            <a:spLocks noGrp="1"/>
          </p:cNvSpPr>
          <p:nvPr>
            <p:ph type="sldNum" sz="quarter" idx="12"/>
          </p:nvPr>
        </p:nvSpPr>
        <p:spPr>
          <a:xfrm>
            <a:off x="9448800" y="6492875"/>
            <a:ext cx="2743200" cy="365125"/>
          </a:xfrm>
        </p:spPr>
        <p:txBody>
          <a:bodyPr/>
          <a:lstStyle/>
          <a:p>
            <a:fld id="{EBBC2D6B-7327-483D-AD2A-1E5D09D2763D}" type="slidenum">
              <a:rPr lang="LID4096" smtClean="0"/>
              <a:t>‹#›</a:t>
            </a:fld>
            <a:endParaRPr lang="LID4096"/>
          </a:p>
        </p:txBody>
      </p:sp>
    </p:spTree>
    <p:extLst>
      <p:ext uri="{BB962C8B-B14F-4D97-AF65-F5344CB8AC3E}">
        <p14:creationId xmlns:p14="http://schemas.microsoft.com/office/powerpoint/2010/main" val="165614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40BFB98-7BD9-4E09-82DB-E27700462985}" type="datetime1">
              <a:rPr lang="LID4096" smtClean="0"/>
              <a:t>09/01/2025</a:t>
            </a:fld>
            <a:endParaRPr lang="LID4096"/>
          </a:p>
        </p:txBody>
      </p:sp>
      <p:sp>
        <p:nvSpPr>
          <p:cNvPr id="6" name="Footer Placeholder 5"/>
          <p:cNvSpPr>
            <a:spLocks noGrp="1"/>
          </p:cNvSpPr>
          <p:nvPr>
            <p:ph type="ftr" sz="quarter" idx="11"/>
          </p:nvPr>
        </p:nvSpPr>
        <p:spPr/>
        <p:txBody>
          <a:bodyPr/>
          <a:lstStyle/>
          <a:p>
            <a:endParaRPr lang="LID4096"/>
          </a:p>
        </p:txBody>
      </p:sp>
      <p:sp>
        <p:nvSpPr>
          <p:cNvPr id="7" name="Slide Number Placeholder 6"/>
          <p:cNvSpPr>
            <a:spLocks noGrp="1"/>
          </p:cNvSpPr>
          <p:nvPr>
            <p:ph type="sldNum" sz="quarter" idx="12"/>
          </p:nvPr>
        </p:nvSpPr>
        <p:spPr/>
        <p:txBody>
          <a:bodyPr/>
          <a:lstStyle/>
          <a:p>
            <a:fld id="{EBBC2D6B-7327-483D-AD2A-1E5D09D2763D}" type="slidenum">
              <a:rPr lang="LID4096" smtClean="0"/>
              <a:t>‹#›</a:t>
            </a:fld>
            <a:endParaRPr lang="LID4096"/>
          </a:p>
        </p:txBody>
      </p:sp>
    </p:spTree>
    <p:extLst>
      <p:ext uri="{BB962C8B-B14F-4D97-AF65-F5344CB8AC3E}">
        <p14:creationId xmlns:p14="http://schemas.microsoft.com/office/powerpoint/2010/main" val="2446355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BDB9D81-A826-48EF-A0F2-E06676689DA8}" type="datetime1">
              <a:rPr lang="LID4096" smtClean="0"/>
              <a:t>09/01/2025</a:t>
            </a:fld>
            <a:endParaRPr lang="LID4096"/>
          </a:p>
        </p:txBody>
      </p:sp>
      <p:sp>
        <p:nvSpPr>
          <p:cNvPr id="6" name="Footer Placeholder 5"/>
          <p:cNvSpPr>
            <a:spLocks noGrp="1"/>
          </p:cNvSpPr>
          <p:nvPr>
            <p:ph type="ftr" sz="quarter" idx="11"/>
          </p:nvPr>
        </p:nvSpPr>
        <p:spPr/>
        <p:txBody>
          <a:bodyPr/>
          <a:lstStyle/>
          <a:p>
            <a:endParaRPr lang="LID4096"/>
          </a:p>
        </p:txBody>
      </p:sp>
      <p:sp>
        <p:nvSpPr>
          <p:cNvPr id="7" name="Slide Number Placeholder 6"/>
          <p:cNvSpPr>
            <a:spLocks noGrp="1"/>
          </p:cNvSpPr>
          <p:nvPr>
            <p:ph type="sldNum" sz="quarter" idx="12"/>
          </p:nvPr>
        </p:nvSpPr>
        <p:spPr/>
        <p:txBody>
          <a:bodyPr/>
          <a:lstStyle/>
          <a:p>
            <a:fld id="{EBBC2D6B-7327-483D-AD2A-1E5D09D2763D}" type="slidenum">
              <a:rPr lang="LID4096" smtClean="0"/>
              <a:t>‹#›</a:t>
            </a:fld>
            <a:endParaRPr lang="LID4096"/>
          </a:p>
        </p:txBody>
      </p:sp>
    </p:spTree>
    <p:extLst>
      <p:ext uri="{BB962C8B-B14F-4D97-AF65-F5344CB8AC3E}">
        <p14:creationId xmlns:p14="http://schemas.microsoft.com/office/powerpoint/2010/main" val="418170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367538-25DF-4C4C-A56A-D3E465F370C8}" type="datetime1">
              <a:rPr lang="LID4096" smtClean="0"/>
              <a:t>09/01/2025</a:t>
            </a:fld>
            <a:endParaRPr lang="LID4096"/>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ID4096"/>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BC2D6B-7327-483D-AD2A-1E5D09D2763D}" type="slidenum">
              <a:rPr lang="LID4096" smtClean="0"/>
              <a:t>‹#›</a:t>
            </a:fld>
            <a:endParaRPr lang="LID4096"/>
          </a:p>
        </p:txBody>
      </p:sp>
    </p:spTree>
    <p:extLst>
      <p:ext uri="{BB962C8B-B14F-4D97-AF65-F5344CB8AC3E}">
        <p14:creationId xmlns:p14="http://schemas.microsoft.com/office/powerpoint/2010/main" val="17338577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6.png"/><Relationship Id="rId7"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jpeg"/><Relationship Id="rId5" Type="http://schemas.microsoft.com/office/2007/relationships/hdphoto" Target="../media/hdphoto1.wdp"/><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DC350AE-460D-5032-0E4A-EBCAC7880AF0}"/>
            </a:ext>
          </a:extLst>
        </p:cNvPr>
        <p:cNvGrpSpPr/>
        <p:nvPr/>
      </p:nvGrpSpPr>
      <p:grpSpPr>
        <a:xfrm>
          <a:off x="0" y="0"/>
          <a:ext cx="0" cy="0"/>
          <a:chOff x="0" y="0"/>
          <a:chExt cx="0" cy="0"/>
        </a:xfrm>
      </p:grpSpPr>
      <p:pic>
        <p:nvPicPr>
          <p:cNvPr id="8" name="Picture 7" descr="An astronaut walking on the moon&#10;&#10;Description automatically generated">
            <a:extLst>
              <a:ext uri="{FF2B5EF4-FFF2-40B4-BE49-F238E27FC236}">
                <a16:creationId xmlns:a16="http://schemas.microsoft.com/office/drawing/2014/main" id="{56F1B920-626C-533A-4237-02C2B9624A45}"/>
              </a:ext>
            </a:extLst>
          </p:cNvPr>
          <p:cNvPicPr>
            <a:picLocks noChangeAspect="1"/>
          </p:cNvPicPr>
          <p:nvPr/>
        </p:nvPicPr>
        <p:blipFill>
          <a:blip r:embed="rId3">
            <a:alphaModFix amt="50000"/>
          </a:blip>
          <a:stretch>
            <a:fillRect/>
          </a:stretch>
        </p:blipFill>
        <p:spPr>
          <a:xfrm>
            <a:off x="0" y="0"/>
            <a:ext cx="12195711" cy="6857999"/>
          </a:xfrm>
          <a:prstGeom prst="rect">
            <a:avLst/>
          </a:prstGeom>
        </p:spPr>
      </p:pic>
      <p:sp>
        <p:nvSpPr>
          <p:cNvPr id="7" name="Title 1">
            <a:extLst>
              <a:ext uri="{FF2B5EF4-FFF2-40B4-BE49-F238E27FC236}">
                <a16:creationId xmlns:a16="http://schemas.microsoft.com/office/drawing/2014/main" id="{D66194DF-613A-48FF-6F89-3DF91C415CBB}"/>
              </a:ext>
            </a:extLst>
          </p:cNvPr>
          <p:cNvSpPr txBox="1">
            <a:spLocks/>
          </p:cNvSpPr>
          <p:nvPr/>
        </p:nvSpPr>
        <p:spPr>
          <a:xfrm>
            <a:off x="2776871" y="3054122"/>
            <a:ext cx="6638258" cy="105859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solidFill>
                  <a:schemeClr val="bg1"/>
                </a:solidFill>
                <a:latin typeface="Avenir Next LT Pro" panose="020B0504020202020204" pitchFamily="34" charset="0"/>
              </a:rPr>
              <a:t>Terraforming Moon </a:t>
            </a:r>
          </a:p>
          <a:p>
            <a:r>
              <a:rPr lang="en-US" sz="2800" dirty="0">
                <a:solidFill>
                  <a:schemeClr val="bg1"/>
                </a:solidFill>
                <a:latin typeface="Avenir Next LT Pro" panose="020B0504020202020204" pitchFamily="34" charset="0"/>
              </a:rPr>
              <a:t>Humanizing Lunar Living through Human-centric Design</a:t>
            </a:r>
          </a:p>
        </p:txBody>
      </p:sp>
      <p:sp>
        <p:nvSpPr>
          <p:cNvPr id="9" name="Subtitle 2">
            <a:extLst>
              <a:ext uri="{FF2B5EF4-FFF2-40B4-BE49-F238E27FC236}">
                <a16:creationId xmlns:a16="http://schemas.microsoft.com/office/drawing/2014/main" id="{6B357F1B-D660-E338-0309-EEB7254B103A}"/>
              </a:ext>
            </a:extLst>
          </p:cNvPr>
          <p:cNvSpPr txBox="1">
            <a:spLocks/>
          </p:cNvSpPr>
          <p:nvPr/>
        </p:nvSpPr>
        <p:spPr>
          <a:xfrm>
            <a:off x="1524000" y="5767834"/>
            <a:ext cx="9144000" cy="86254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HK" sz="1400" dirty="0">
                <a:solidFill>
                  <a:schemeClr val="bg1"/>
                </a:solidFill>
                <a:latin typeface="Avenir Next LT Pro" panose="020B0504020202020204" pitchFamily="34" charset="0"/>
              </a:rPr>
              <a:t>Regina Tania Tan</a:t>
            </a:r>
          </a:p>
          <a:p>
            <a:r>
              <a:rPr lang="en-HK" sz="1400" dirty="0">
                <a:solidFill>
                  <a:schemeClr val="bg1"/>
                </a:solidFill>
                <a:latin typeface="Avenir Next LT Pro" panose="020B0504020202020204" pitchFamily="34" charset="0"/>
              </a:rPr>
              <a:t>Lunar Architecture and Infrastructure Graduation Studio 2024/25 | TU Delft Faculty of Architecture</a:t>
            </a:r>
          </a:p>
          <a:p>
            <a:r>
              <a:rPr lang="en-HK" sz="1400" dirty="0">
                <a:solidFill>
                  <a:schemeClr val="bg1"/>
                </a:solidFill>
                <a:latin typeface="Avenir Next LT Pro" panose="020B0504020202020204" pitchFamily="34" charset="0"/>
              </a:rPr>
              <a:t>Tutors: H. Bier, F. Adema, A. </a:t>
            </a:r>
            <a:r>
              <a:rPr lang="en-HK" sz="1400" dirty="0" err="1">
                <a:solidFill>
                  <a:schemeClr val="bg1"/>
                </a:solidFill>
                <a:latin typeface="Avenir Next LT Pro" panose="020B0504020202020204" pitchFamily="34" charset="0"/>
              </a:rPr>
              <a:t>Hidding</a:t>
            </a:r>
            <a:endParaRPr lang="en-HK" sz="1400" dirty="0">
              <a:solidFill>
                <a:schemeClr val="bg1"/>
              </a:solidFill>
              <a:latin typeface="Avenir Next LT Pro" panose="020B0504020202020204" pitchFamily="34" charset="0"/>
            </a:endParaRPr>
          </a:p>
          <a:p>
            <a:endParaRPr lang="en-HK" sz="1400" dirty="0">
              <a:solidFill>
                <a:schemeClr val="bg1"/>
              </a:solidFill>
              <a:latin typeface="Avenir Next LT Pro" panose="020B0504020202020204" pitchFamily="34" charset="0"/>
            </a:endParaRPr>
          </a:p>
        </p:txBody>
      </p:sp>
      <p:sp>
        <p:nvSpPr>
          <p:cNvPr id="10" name="TextBox 9">
            <a:extLst>
              <a:ext uri="{FF2B5EF4-FFF2-40B4-BE49-F238E27FC236}">
                <a16:creationId xmlns:a16="http://schemas.microsoft.com/office/drawing/2014/main" id="{4DEBA9A9-4793-DF25-C33F-1EA956D7E6BD}"/>
              </a:ext>
            </a:extLst>
          </p:cNvPr>
          <p:cNvSpPr txBox="1"/>
          <p:nvPr/>
        </p:nvSpPr>
        <p:spPr>
          <a:xfrm>
            <a:off x="2297349" y="227623"/>
            <a:ext cx="7597303" cy="307777"/>
          </a:xfrm>
          <a:prstGeom prst="rect">
            <a:avLst/>
          </a:prstGeom>
          <a:noFill/>
        </p:spPr>
        <p:txBody>
          <a:bodyPr wrap="square" rtlCol="0">
            <a:spAutoFit/>
          </a:bodyPr>
          <a:lstStyle/>
          <a:p>
            <a:pPr algn="ctr"/>
            <a:r>
              <a:rPr lang="en-HK" sz="1400" dirty="0">
                <a:solidFill>
                  <a:schemeClr val="bg1"/>
                </a:solidFill>
                <a:latin typeface="Avenir Next LT Pro" panose="020B0504020202020204" pitchFamily="34" charset="0"/>
              </a:rPr>
              <a:t>P5 Presentation</a:t>
            </a:r>
          </a:p>
        </p:txBody>
      </p:sp>
    </p:spTree>
    <p:extLst>
      <p:ext uri="{BB962C8B-B14F-4D97-AF65-F5344CB8AC3E}">
        <p14:creationId xmlns:p14="http://schemas.microsoft.com/office/powerpoint/2010/main" val="1998488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A00AE58-A46B-B88A-E870-963F53844222}"/>
            </a:ext>
          </a:extLst>
        </p:cNvPr>
        <p:cNvGrpSpPr/>
        <p:nvPr/>
      </p:nvGrpSpPr>
      <p:grpSpPr>
        <a:xfrm>
          <a:off x="0" y="0"/>
          <a:ext cx="0" cy="0"/>
          <a:chOff x="0" y="0"/>
          <a:chExt cx="0" cy="0"/>
        </a:xfrm>
      </p:grpSpPr>
      <p:sp>
        <p:nvSpPr>
          <p:cNvPr id="20" name="Tijdelijke aanduiding voor inhoud 2">
            <a:extLst>
              <a:ext uri="{FF2B5EF4-FFF2-40B4-BE49-F238E27FC236}">
                <a16:creationId xmlns:a16="http://schemas.microsoft.com/office/drawing/2014/main" id="{54B312C2-8976-BCD7-9E7E-E9DDB7AA2C65}"/>
              </a:ext>
            </a:extLst>
          </p:cNvPr>
          <p:cNvSpPr txBox="1">
            <a:spLocks/>
          </p:cNvSpPr>
          <p:nvPr/>
        </p:nvSpPr>
        <p:spPr>
          <a:xfrm>
            <a:off x="-3344152" y="3178556"/>
            <a:ext cx="3355178" cy="169900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latin typeface="Helvetica" pitchFamily="2" charset="0"/>
                <a:sym typeface="Wingdings" panose="05000000000000000000" pitchFamily="2" charset="2"/>
              </a:rPr>
              <a:t>Designing with human instinct in mind</a:t>
            </a:r>
            <a:endParaRPr lang="nl-NL" sz="2000" b="1" i="1" dirty="0">
              <a:latin typeface="Helvetica" pitchFamily="2" charset="0"/>
              <a:cs typeface="Helvetica" pitchFamily="2" charset="0"/>
            </a:endParaRPr>
          </a:p>
        </p:txBody>
      </p:sp>
      <p:sp>
        <p:nvSpPr>
          <p:cNvPr id="24" name="Tijdelijke aanduiding voor inhoud 2">
            <a:extLst>
              <a:ext uri="{FF2B5EF4-FFF2-40B4-BE49-F238E27FC236}">
                <a16:creationId xmlns:a16="http://schemas.microsoft.com/office/drawing/2014/main" id="{1F21F9AD-439C-D1C1-961A-D45A9228E803}"/>
              </a:ext>
            </a:extLst>
          </p:cNvPr>
          <p:cNvSpPr txBox="1">
            <a:spLocks/>
          </p:cNvSpPr>
          <p:nvPr/>
        </p:nvSpPr>
        <p:spPr>
          <a:xfrm>
            <a:off x="-203199" y="-1082521"/>
            <a:ext cx="4584700" cy="91811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Helvetica" pitchFamily="2" charset="0"/>
              </a:rPr>
              <a:t>No mutual consent on specific number for habitation size </a:t>
            </a:r>
          </a:p>
          <a:p>
            <a:pPr marL="0" indent="0">
              <a:buFont typeface="Arial" panose="020B0604020202020204" pitchFamily="34" charset="0"/>
              <a:buNone/>
            </a:pPr>
            <a:r>
              <a:rPr lang="en-US" sz="1000" i="1" dirty="0">
                <a:latin typeface="Helvetica" pitchFamily="2" charset="0"/>
              </a:rPr>
              <a:t>Marc M. Cohen, book, p.28</a:t>
            </a:r>
            <a:endParaRPr lang="nl-NL" sz="1000" i="1" dirty="0">
              <a:latin typeface="Helvetica" pitchFamily="2" charset="0"/>
              <a:cs typeface="Helvetica" pitchFamily="2" charset="0"/>
            </a:endParaRPr>
          </a:p>
        </p:txBody>
      </p:sp>
      <p:sp>
        <p:nvSpPr>
          <p:cNvPr id="25" name="Tijdelijke aanduiding voor inhoud 2">
            <a:extLst>
              <a:ext uri="{FF2B5EF4-FFF2-40B4-BE49-F238E27FC236}">
                <a16:creationId xmlns:a16="http://schemas.microsoft.com/office/drawing/2014/main" id="{9C33044E-3D5A-9E7D-DD71-2F8813E39CF4}"/>
              </a:ext>
            </a:extLst>
          </p:cNvPr>
          <p:cNvSpPr txBox="1">
            <a:spLocks/>
          </p:cNvSpPr>
          <p:nvPr/>
        </p:nvSpPr>
        <p:spPr>
          <a:xfrm>
            <a:off x="1765300" y="7211109"/>
            <a:ext cx="8585200" cy="41777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latin typeface="Helvetica" pitchFamily="2" charset="0"/>
                <a:cs typeface="Helvetica" pitchFamily="2" charset="0"/>
              </a:rPr>
              <a:t>Technical requirements is not enough. Habitats need to consider psychological requirements. </a:t>
            </a:r>
            <a:endParaRPr lang="en-US" sz="1000" i="1" dirty="0">
              <a:latin typeface="Helvetica" pitchFamily="2" charset="0"/>
              <a:cs typeface="Helvetica" pitchFamily="2" charset="0"/>
              <a:sym typeface="Wingdings" panose="05000000000000000000" pitchFamily="2" charset="2"/>
            </a:endParaRPr>
          </a:p>
        </p:txBody>
      </p:sp>
      <p:sp>
        <p:nvSpPr>
          <p:cNvPr id="2" name="Titel 1">
            <a:extLst>
              <a:ext uri="{FF2B5EF4-FFF2-40B4-BE49-F238E27FC236}">
                <a16:creationId xmlns:a16="http://schemas.microsoft.com/office/drawing/2014/main" id="{8F82BB5C-8B1E-C1E4-5F4C-924AA24DAFE9}"/>
              </a:ext>
            </a:extLst>
          </p:cNvPr>
          <p:cNvSpPr txBox="1">
            <a:spLocks/>
          </p:cNvSpPr>
          <p:nvPr/>
        </p:nvSpPr>
        <p:spPr>
          <a:xfrm>
            <a:off x="-3846774" y="4483930"/>
            <a:ext cx="3355178" cy="39363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b="1" dirty="0" err="1">
                <a:solidFill>
                  <a:srgbClr val="FF0000"/>
                </a:solidFill>
              </a:rPr>
              <a:t>Kyknya</a:t>
            </a:r>
            <a:r>
              <a:rPr lang="nl-NL" sz="2400" b="1" dirty="0">
                <a:solidFill>
                  <a:srgbClr val="FF0000"/>
                </a:solidFill>
              </a:rPr>
              <a:t> flow </a:t>
            </a:r>
            <a:r>
              <a:rPr lang="nl-NL" sz="2400" b="1" dirty="0" err="1">
                <a:solidFill>
                  <a:srgbClr val="FF0000"/>
                </a:solidFill>
              </a:rPr>
              <a:t>agak</a:t>
            </a:r>
            <a:r>
              <a:rPr lang="nl-NL" sz="2400" b="1" dirty="0">
                <a:solidFill>
                  <a:srgbClr val="FF0000"/>
                </a:solidFill>
              </a:rPr>
              <a:t> </a:t>
            </a:r>
            <a:r>
              <a:rPr lang="nl-NL" sz="2400" b="1" dirty="0" err="1">
                <a:solidFill>
                  <a:srgbClr val="FF0000"/>
                </a:solidFill>
              </a:rPr>
              <a:t>kepecah</a:t>
            </a:r>
            <a:r>
              <a:rPr lang="nl-NL" sz="2400" b="1" dirty="0">
                <a:solidFill>
                  <a:srgbClr val="FF0000"/>
                </a:solidFill>
              </a:rPr>
              <a:t> </a:t>
            </a:r>
            <a:r>
              <a:rPr lang="nl-NL" sz="2400" b="1" dirty="0" err="1">
                <a:solidFill>
                  <a:srgbClr val="FF0000"/>
                </a:solidFill>
              </a:rPr>
              <a:t>disini</a:t>
            </a:r>
            <a:r>
              <a:rPr lang="nl-NL" sz="2400" b="1" dirty="0">
                <a:solidFill>
                  <a:srgbClr val="FF0000"/>
                </a:solidFill>
              </a:rPr>
              <a:t>. Coba </a:t>
            </a:r>
            <a:r>
              <a:rPr lang="nl-NL" sz="2400" b="1" dirty="0" err="1">
                <a:solidFill>
                  <a:srgbClr val="FF0000"/>
                </a:solidFill>
              </a:rPr>
              <a:t>bbrp</a:t>
            </a:r>
            <a:r>
              <a:rPr lang="nl-NL" sz="2400" b="1" dirty="0">
                <a:solidFill>
                  <a:srgbClr val="FF0000"/>
                </a:solidFill>
              </a:rPr>
              <a:t> </a:t>
            </a:r>
            <a:r>
              <a:rPr lang="nl-NL" sz="2400" b="1" dirty="0" err="1">
                <a:solidFill>
                  <a:srgbClr val="FF0000"/>
                </a:solidFill>
              </a:rPr>
              <a:t>example</a:t>
            </a:r>
            <a:r>
              <a:rPr lang="nl-NL" sz="2400" b="1" dirty="0">
                <a:solidFill>
                  <a:srgbClr val="FF0000"/>
                </a:solidFill>
              </a:rPr>
              <a:t> </a:t>
            </a:r>
            <a:r>
              <a:rPr lang="nl-NL" sz="2400" b="1" dirty="0" err="1">
                <a:solidFill>
                  <a:srgbClr val="FF0000"/>
                </a:solidFill>
              </a:rPr>
              <a:t>aja</a:t>
            </a:r>
            <a:endParaRPr lang="nl-NL" sz="2400" b="1" dirty="0">
              <a:solidFill>
                <a:srgbClr val="FF0000"/>
              </a:solidFill>
            </a:endParaRPr>
          </a:p>
        </p:txBody>
      </p:sp>
      <p:sp>
        <p:nvSpPr>
          <p:cNvPr id="3" name="Titel 1">
            <a:extLst>
              <a:ext uri="{FF2B5EF4-FFF2-40B4-BE49-F238E27FC236}">
                <a16:creationId xmlns:a16="http://schemas.microsoft.com/office/drawing/2014/main" id="{1C415033-9684-1619-861C-74531340E0CE}"/>
              </a:ext>
            </a:extLst>
          </p:cNvPr>
          <p:cNvSpPr txBox="1">
            <a:spLocks/>
          </p:cNvSpPr>
          <p:nvPr/>
        </p:nvSpPr>
        <p:spPr>
          <a:xfrm>
            <a:off x="-3859368" y="5789304"/>
            <a:ext cx="3355178" cy="39363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b="1" dirty="0" err="1">
                <a:solidFill>
                  <a:srgbClr val="FF0000"/>
                </a:solidFill>
              </a:rPr>
              <a:t>Mitigation</a:t>
            </a:r>
            <a:r>
              <a:rPr lang="nl-NL" sz="2400" b="1" dirty="0">
                <a:solidFill>
                  <a:srgbClr val="FF0000"/>
                </a:solidFill>
              </a:rPr>
              <a:t> </a:t>
            </a:r>
            <a:r>
              <a:rPr lang="nl-NL" sz="2400" b="1" dirty="0">
                <a:solidFill>
                  <a:srgbClr val="FF0000"/>
                </a:solidFill>
                <a:sym typeface="Wingdings" panose="05000000000000000000" pitchFamily="2" charset="2"/>
              </a:rPr>
              <a:t>AND </a:t>
            </a:r>
            <a:r>
              <a:rPr lang="nl-NL" sz="2400" b="1" dirty="0" err="1">
                <a:solidFill>
                  <a:srgbClr val="FF0000"/>
                </a:solidFill>
                <a:sym typeface="Wingdings" panose="05000000000000000000" pitchFamily="2" charset="2"/>
              </a:rPr>
              <a:t>enhancement</a:t>
            </a:r>
            <a:endParaRPr lang="nl-NL" sz="2400" b="1" dirty="0">
              <a:solidFill>
                <a:srgbClr val="FF0000"/>
              </a:solidFill>
            </a:endParaRPr>
          </a:p>
        </p:txBody>
      </p:sp>
      <p:sp>
        <p:nvSpPr>
          <p:cNvPr id="4" name="Titel 1">
            <a:extLst>
              <a:ext uri="{FF2B5EF4-FFF2-40B4-BE49-F238E27FC236}">
                <a16:creationId xmlns:a16="http://schemas.microsoft.com/office/drawing/2014/main" id="{8B40F821-E8E9-3E25-CAA8-2085D0C07741}"/>
              </a:ext>
            </a:extLst>
          </p:cNvPr>
          <p:cNvSpPr txBox="1">
            <a:spLocks/>
          </p:cNvSpPr>
          <p:nvPr/>
        </p:nvSpPr>
        <p:spPr>
          <a:xfrm>
            <a:off x="-4363558" y="1227607"/>
            <a:ext cx="4363558" cy="39157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rgbClr val="C00000"/>
                </a:solidFill>
              </a:rPr>
              <a:t>How have existing developments meet the demands for long-term lunar settlement?</a:t>
            </a:r>
          </a:p>
        </p:txBody>
      </p:sp>
      <p:sp>
        <p:nvSpPr>
          <p:cNvPr id="6" name="Rectangle 5">
            <a:extLst>
              <a:ext uri="{FF2B5EF4-FFF2-40B4-BE49-F238E27FC236}">
                <a16:creationId xmlns:a16="http://schemas.microsoft.com/office/drawing/2014/main" id="{C448BB55-DBB4-BFEE-A150-0BD8DB1F3CCC}"/>
              </a:ext>
            </a:extLst>
          </p:cNvPr>
          <p:cNvSpPr/>
          <p:nvPr/>
        </p:nvSpPr>
        <p:spPr>
          <a:xfrm>
            <a:off x="76723" y="87400"/>
            <a:ext cx="4747332" cy="39157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r>
              <a:rPr lang="en-US" sz="1200" dirty="0">
                <a:solidFill>
                  <a:schemeClr val="bg1">
                    <a:lumMod val="75000"/>
                  </a:schemeClr>
                </a:solidFill>
                <a:latin typeface="+mj-lt"/>
              </a:rPr>
              <a:t>Research Argument</a:t>
            </a:r>
          </a:p>
        </p:txBody>
      </p:sp>
      <p:sp>
        <p:nvSpPr>
          <p:cNvPr id="10" name="Tijdelijke aanduiding voor inhoud 2">
            <a:extLst>
              <a:ext uri="{FF2B5EF4-FFF2-40B4-BE49-F238E27FC236}">
                <a16:creationId xmlns:a16="http://schemas.microsoft.com/office/drawing/2014/main" id="{1AC72BB0-5B4A-CEA7-708C-4B2939909E89}"/>
              </a:ext>
            </a:extLst>
          </p:cNvPr>
          <p:cNvSpPr txBox="1">
            <a:spLocks/>
          </p:cNvSpPr>
          <p:nvPr/>
        </p:nvSpPr>
        <p:spPr>
          <a:xfrm>
            <a:off x="1140444" y="2640991"/>
            <a:ext cx="3814913" cy="39363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chemeClr val="bg1"/>
                </a:solidFill>
                <a:latin typeface="+mj-lt"/>
                <a:cs typeface="Helvetica" pitchFamily="2" charset="0"/>
              </a:rPr>
              <a:t>Short-term missions</a:t>
            </a:r>
          </a:p>
        </p:txBody>
      </p:sp>
      <p:sp>
        <p:nvSpPr>
          <p:cNvPr id="11" name="Tijdelijke aanduiding voor inhoud 2">
            <a:extLst>
              <a:ext uri="{FF2B5EF4-FFF2-40B4-BE49-F238E27FC236}">
                <a16:creationId xmlns:a16="http://schemas.microsoft.com/office/drawing/2014/main" id="{3691E427-B10F-2D24-7150-8152E7009044}"/>
              </a:ext>
            </a:extLst>
          </p:cNvPr>
          <p:cNvSpPr txBox="1">
            <a:spLocks/>
          </p:cNvSpPr>
          <p:nvPr/>
        </p:nvSpPr>
        <p:spPr>
          <a:xfrm>
            <a:off x="7236644" y="2640991"/>
            <a:ext cx="4302599" cy="39363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solidFill>
                  <a:schemeClr val="bg1"/>
                </a:solidFill>
                <a:latin typeface="+mj-lt"/>
                <a:cs typeface="Helvetica" pitchFamily="2" charset="0"/>
              </a:rPr>
              <a:t>Long-term habitation</a:t>
            </a:r>
          </a:p>
        </p:txBody>
      </p:sp>
      <p:cxnSp>
        <p:nvCxnSpPr>
          <p:cNvPr id="21" name="Straight Arrow Connector 20">
            <a:extLst>
              <a:ext uri="{FF2B5EF4-FFF2-40B4-BE49-F238E27FC236}">
                <a16:creationId xmlns:a16="http://schemas.microsoft.com/office/drawing/2014/main" id="{591A850C-870C-B842-909B-DC62667ED554}"/>
              </a:ext>
            </a:extLst>
          </p:cNvPr>
          <p:cNvCxnSpPr>
            <a:cxnSpLocks/>
          </p:cNvCxnSpPr>
          <p:nvPr/>
        </p:nvCxnSpPr>
        <p:spPr>
          <a:xfrm>
            <a:off x="4955357" y="2837807"/>
            <a:ext cx="2281287" cy="0"/>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2" name="Tijdelijke aanduiding voor inhoud 2">
            <a:extLst>
              <a:ext uri="{FF2B5EF4-FFF2-40B4-BE49-F238E27FC236}">
                <a16:creationId xmlns:a16="http://schemas.microsoft.com/office/drawing/2014/main" id="{16C1F643-1925-A1C5-7A99-04CD419A712C}"/>
              </a:ext>
            </a:extLst>
          </p:cNvPr>
          <p:cNvSpPr txBox="1">
            <a:spLocks/>
          </p:cNvSpPr>
          <p:nvPr/>
        </p:nvSpPr>
        <p:spPr>
          <a:xfrm>
            <a:off x="1140444" y="3314750"/>
            <a:ext cx="3814913" cy="39363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chemeClr val="bg1">
                    <a:lumMod val="50000"/>
                  </a:schemeClr>
                </a:solidFill>
                <a:latin typeface="+mj-lt"/>
                <a:cs typeface="Helvetica" pitchFamily="2" charset="0"/>
              </a:rPr>
              <a:t>Functional design</a:t>
            </a:r>
          </a:p>
        </p:txBody>
      </p:sp>
      <p:sp>
        <p:nvSpPr>
          <p:cNvPr id="23" name="Tijdelijke aanduiding voor inhoud 2">
            <a:extLst>
              <a:ext uri="{FF2B5EF4-FFF2-40B4-BE49-F238E27FC236}">
                <a16:creationId xmlns:a16="http://schemas.microsoft.com/office/drawing/2014/main" id="{9C21AA87-5D7B-301F-C3A5-B0629872AE46}"/>
              </a:ext>
            </a:extLst>
          </p:cNvPr>
          <p:cNvSpPr txBox="1">
            <a:spLocks/>
          </p:cNvSpPr>
          <p:nvPr/>
        </p:nvSpPr>
        <p:spPr>
          <a:xfrm>
            <a:off x="7236644" y="3314750"/>
            <a:ext cx="4302599" cy="39363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solidFill>
                  <a:schemeClr val="bg1">
                    <a:lumMod val="50000"/>
                  </a:schemeClr>
                </a:solidFill>
                <a:latin typeface="+mj-lt"/>
                <a:cs typeface="Helvetica" pitchFamily="2" charset="0"/>
              </a:rPr>
              <a:t>Human-centric design</a:t>
            </a:r>
          </a:p>
        </p:txBody>
      </p:sp>
      <p:sp>
        <p:nvSpPr>
          <p:cNvPr id="27" name="Tijdelijke aanduiding voor inhoud 2">
            <a:extLst>
              <a:ext uri="{FF2B5EF4-FFF2-40B4-BE49-F238E27FC236}">
                <a16:creationId xmlns:a16="http://schemas.microsoft.com/office/drawing/2014/main" id="{B78D5DD6-D4E2-2712-DBF7-F49494C6526A}"/>
              </a:ext>
            </a:extLst>
          </p:cNvPr>
          <p:cNvSpPr txBox="1">
            <a:spLocks/>
          </p:cNvSpPr>
          <p:nvPr/>
        </p:nvSpPr>
        <p:spPr>
          <a:xfrm>
            <a:off x="1140444" y="3988509"/>
            <a:ext cx="3814913" cy="39363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chemeClr val="bg1">
                    <a:lumMod val="50000"/>
                  </a:schemeClr>
                </a:solidFill>
                <a:latin typeface="+mj-lt"/>
                <a:cs typeface="Helvetica" pitchFamily="2" charset="0"/>
              </a:rPr>
              <a:t>“surviving”</a:t>
            </a:r>
          </a:p>
        </p:txBody>
      </p:sp>
      <p:sp>
        <p:nvSpPr>
          <p:cNvPr id="28" name="Tijdelijke aanduiding voor inhoud 2">
            <a:extLst>
              <a:ext uri="{FF2B5EF4-FFF2-40B4-BE49-F238E27FC236}">
                <a16:creationId xmlns:a16="http://schemas.microsoft.com/office/drawing/2014/main" id="{FCC5C245-0A92-5138-C86F-501A3FB33F00}"/>
              </a:ext>
            </a:extLst>
          </p:cNvPr>
          <p:cNvSpPr txBox="1">
            <a:spLocks/>
          </p:cNvSpPr>
          <p:nvPr/>
        </p:nvSpPr>
        <p:spPr>
          <a:xfrm>
            <a:off x="7236644" y="3988509"/>
            <a:ext cx="4302599" cy="39363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solidFill>
                  <a:schemeClr val="bg1">
                    <a:lumMod val="50000"/>
                  </a:schemeClr>
                </a:solidFill>
                <a:latin typeface="+mj-lt"/>
                <a:cs typeface="Helvetica" pitchFamily="2" charset="0"/>
              </a:rPr>
              <a:t>“living”</a:t>
            </a:r>
          </a:p>
        </p:txBody>
      </p:sp>
    </p:spTree>
    <p:extLst>
      <p:ext uri="{BB962C8B-B14F-4D97-AF65-F5344CB8AC3E}">
        <p14:creationId xmlns:p14="http://schemas.microsoft.com/office/powerpoint/2010/main" val="704862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640C0C-6C37-D697-0058-CE8444419BB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96ADF052-51B8-AFDF-FAE7-7A7743D609C7}"/>
              </a:ext>
            </a:extLst>
          </p:cNvPr>
          <p:cNvSpPr/>
          <p:nvPr/>
        </p:nvSpPr>
        <p:spPr>
          <a:xfrm>
            <a:off x="0" y="0"/>
            <a:ext cx="12191999" cy="128260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0" name="Tijdelijke aanduiding voor inhoud 2">
            <a:extLst>
              <a:ext uri="{FF2B5EF4-FFF2-40B4-BE49-F238E27FC236}">
                <a16:creationId xmlns:a16="http://schemas.microsoft.com/office/drawing/2014/main" id="{A2E160CD-4AD9-5E2D-D315-BC3AC302B787}"/>
              </a:ext>
            </a:extLst>
          </p:cNvPr>
          <p:cNvSpPr txBox="1">
            <a:spLocks/>
          </p:cNvSpPr>
          <p:nvPr/>
        </p:nvSpPr>
        <p:spPr>
          <a:xfrm>
            <a:off x="-3344152" y="3178556"/>
            <a:ext cx="3355178" cy="169900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latin typeface="Helvetica" pitchFamily="2" charset="0"/>
                <a:sym typeface="Wingdings" panose="05000000000000000000" pitchFamily="2" charset="2"/>
              </a:rPr>
              <a:t>Designing with human instinct in mind</a:t>
            </a:r>
            <a:endParaRPr lang="nl-NL" sz="2000" b="1" i="1" dirty="0">
              <a:latin typeface="Helvetica" pitchFamily="2" charset="0"/>
              <a:cs typeface="Helvetica" pitchFamily="2" charset="0"/>
            </a:endParaRPr>
          </a:p>
        </p:txBody>
      </p:sp>
      <p:sp>
        <p:nvSpPr>
          <p:cNvPr id="24" name="Tijdelijke aanduiding voor inhoud 2">
            <a:extLst>
              <a:ext uri="{FF2B5EF4-FFF2-40B4-BE49-F238E27FC236}">
                <a16:creationId xmlns:a16="http://schemas.microsoft.com/office/drawing/2014/main" id="{516B36FB-C4AF-82F8-C31F-61C03CE611BF}"/>
              </a:ext>
            </a:extLst>
          </p:cNvPr>
          <p:cNvSpPr txBox="1">
            <a:spLocks/>
          </p:cNvSpPr>
          <p:nvPr/>
        </p:nvSpPr>
        <p:spPr>
          <a:xfrm>
            <a:off x="-203199" y="-1082521"/>
            <a:ext cx="4584700" cy="91811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Helvetica" pitchFamily="2" charset="0"/>
              </a:rPr>
              <a:t>No mutual consent on specific number for habitation size </a:t>
            </a:r>
          </a:p>
          <a:p>
            <a:pPr marL="0" indent="0">
              <a:buFont typeface="Arial" panose="020B0604020202020204" pitchFamily="34" charset="0"/>
              <a:buNone/>
            </a:pPr>
            <a:r>
              <a:rPr lang="en-US" sz="1000" i="1" dirty="0">
                <a:latin typeface="Helvetica" pitchFamily="2" charset="0"/>
              </a:rPr>
              <a:t>Marc M. Cohen, book, p.28</a:t>
            </a:r>
            <a:endParaRPr lang="nl-NL" sz="1000" i="1" dirty="0">
              <a:latin typeface="Helvetica" pitchFamily="2" charset="0"/>
              <a:cs typeface="Helvetica" pitchFamily="2" charset="0"/>
            </a:endParaRPr>
          </a:p>
        </p:txBody>
      </p:sp>
      <p:sp>
        <p:nvSpPr>
          <p:cNvPr id="25" name="Tijdelijke aanduiding voor inhoud 2">
            <a:extLst>
              <a:ext uri="{FF2B5EF4-FFF2-40B4-BE49-F238E27FC236}">
                <a16:creationId xmlns:a16="http://schemas.microsoft.com/office/drawing/2014/main" id="{6FC9EF6F-677D-B0E8-3933-3066EBF48FE6}"/>
              </a:ext>
            </a:extLst>
          </p:cNvPr>
          <p:cNvSpPr txBox="1">
            <a:spLocks/>
          </p:cNvSpPr>
          <p:nvPr/>
        </p:nvSpPr>
        <p:spPr>
          <a:xfrm>
            <a:off x="1765300" y="7211109"/>
            <a:ext cx="8585200" cy="41777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latin typeface="Helvetica" pitchFamily="2" charset="0"/>
                <a:cs typeface="Helvetica" pitchFamily="2" charset="0"/>
              </a:rPr>
              <a:t>Technical requirements is not enough. Habitats need to consider psychological requirements. </a:t>
            </a:r>
            <a:endParaRPr lang="en-US" sz="1000" i="1" dirty="0">
              <a:latin typeface="Helvetica" pitchFamily="2" charset="0"/>
              <a:cs typeface="Helvetica" pitchFamily="2" charset="0"/>
              <a:sym typeface="Wingdings" panose="05000000000000000000" pitchFamily="2" charset="2"/>
            </a:endParaRPr>
          </a:p>
        </p:txBody>
      </p:sp>
      <p:pic>
        <p:nvPicPr>
          <p:cNvPr id="12" name="Picture 11">
            <a:extLst>
              <a:ext uri="{FF2B5EF4-FFF2-40B4-BE49-F238E27FC236}">
                <a16:creationId xmlns:a16="http://schemas.microsoft.com/office/drawing/2014/main" id="{A954832E-C44B-C194-D314-91D1AEAD47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9696" y="2471142"/>
            <a:ext cx="2692304" cy="2789984"/>
          </a:xfrm>
          <a:prstGeom prst="rect">
            <a:avLst/>
          </a:prstGeom>
        </p:spPr>
      </p:pic>
      <p:pic>
        <p:nvPicPr>
          <p:cNvPr id="13" name="Picture 2">
            <a:extLst>
              <a:ext uri="{FF2B5EF4-FFF2-40B4-BE49-F238E27FC236}">
                <a16:creationId xmlns:a16="http://schemas.microsoft.com/office/drawing/2014/main" id="{C437E217-74A6-98FB-20D2-082358DA951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5060040" y="2471142"/>
            <a:ext cx="4391353" cy="2789984"/>
          </a:xfrm>
          <a:prstGeom prst="rect">
            <a:avLst/>
          </a:prstGeom>
          <a:noFill/>
          <a:extLst>
            <a:ext uri="{909E8E84-426E-40DD-AFC4-6F175D3DCCD1}">
              <a14:hiddenFill xmlns:a14="http://schemas.microsoft.com/office/drawing/2010/main">
                <a:solidFill>
                  <a:srgbClr val="FFFFFF"/>
                </a:solidFill>
              </a14:hiddenFill>
            </a:ext>
          </a:extLst>
        </p:spPr>
      </p:pic>
      <p:sp>
        <p:nvSpPr>
          <p:cNvPr id="14" name="Tijdelijke aanduiding voor inhoud 2">
            <a:extLst>
              <a:ext uri="{FF2B5EF4-FFF2-40B4-BE49-F238E27FC236}">
                <a16:creationId xmlns:a16="http://schemas.microsoft.com/office/drawing/2014/main" id="{9E042B04-4AC2-3AAB-7E39-BA38B6F4D641}"/>
              </a:ext>
            </a:extLst>
          </p:cNvPr>
          <p:cNvSpPr txBox="1">
            <a:spLocks/>
          </p:cNvSpPr>
          <p:nvPr/>
        </p:nvSpPr>
        <p:spPr>
          <a:xfrm>
            <a:off x="391321" y="2552041"/>
            <a:ext cx="4102002" cy="91811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solidFill>
                  <a:schemeClr val="bg1">
                    <a:lumMod val="65000"/>
                  </a:schemeClr>
                </a:solidFill>
                <a:latin typeface="+mj-lt"/>
              </a:rPr>
              <a:t>“(On sleeping) It’s got to be a place that can be modified in the way any </a:t>
            </a:r>
            <a:r>
              <a:rPr lang="en-US" sz="1600" b="1" dirty="0">
                <a:solidFill>
                  <a:schemeClr val="bg1">
                    <a:lumMod val="65000"/>
                  </a:schemeClr>
                </a:solidFill>
                <a:latin typeface="+mj-lt"/>
              </a:rPr>
              <a:t>individual desires</a:t>
            </a:r>
            <a:r>
              <a:rPr lang="en-US" sz="1600" dirty="0">
                <a:solidFill>
                  <a:schemeClr val="bg1">
                    <a:lumMod val="65000"/>
                  </a:schemeClr>
                </a:solidFill>
                <a:latin typeface="+mj-lt"/>
              </a:rPr>
              <a:t>.”</a:t>
            </a:r>
          </a:p>
          <a:p>
            <a:pPr marL="0" indent="0">
              <a:buFont typeface="Arial" panose="020B0604020202020204" pitchFamily="34" charset="0"/>
              <a:buNone/>
            </a:pPr>
            <a:r>
              <a:rPr lang="en-US" sz="1000" i="1" dirty="0">
                <a:solidFill>
                  <a:schemeClr val="bg1">
                    <a:lumMod val="65000"/>
                  </a:schemeClr>
                </a:solidFill>
                <a:latin typeface="+mj-lt"/>
              </a:rPr>
              <a:t>Gerald Carr, Skylab 4, NASA. 1974</a:t>
            </a:r>
            <a:endParaRPr lang="nl-NL" sz="1000" i="1" dirty="0">
              <a:solidFill>
                <a:schemeClr val="bg1">
                  <a:lumMod val="65000"/>
                </a:schemeClr>
              </a:solidFill>
              <a:latin typeface="+mj-lt"/>
              <a:cs typeface="Helvetica" pitchFamily="2" charset="0"/>
            </a:endParaRPr>
          </a:p>
        </p:txBody>
      </p:sp>
      <p:sp>
        <p:nvSpPr>
          <p:cNvPr id="15" name="Tijdelijke aanduiding voor inhoud 2">
            <a:extLst>
              <a:ext uri="{FF2B5EF4-FFF2-40B4-BE49-F238E27FC236}">
                <a16:creationId xmlns:a16="http://schemas.microsoft.com/office/drawing/2014/main" id="{51F37BE2-A575-F709-D585-9E2E0C3FAC07}"/>
              </a:ext>
            </a:extLst>
          </p:cNvPr>
          <p:cNvSpPr txBox="1">
            <a:spLocks/>
          </p:cNvSpPr>
          <p:nvPr/>
        </p:nvSpPr>
        <p:spPr>
          <a:xfrm>
            <a:off x="377146" y="4464440"/>
            <a:ext cx="4316774" cy="91811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00" dirty="0">
                <a:solidFill>
                  <a:schemeClr val="bg1">
                    <a:lumMod val="65000"/>
                  </a:schemeClr>
                </a:solidFill>
                <a:latin typeface="+mj-lt"/>
              </a:rPr>
              <a:t>“…</a:t>
            </a:r>
            <a:r>
              <a:rPr lang="en-GB" sz="1600" b="1" dirty="0">
                <a:solidFill>
                  <a:schemeClr val="bg1">
                    <a:lumMod val="65000"/>
                  </a:schemeClr>
                </a:solidFill>
                <a:latin typeface="+mj-lt"/>
              </a:rPr>
              <a:t>availability of an open, communal area is very important</a:t>
            </a:r>
            <a:r>
              <a:rPr lang="en-GB" sz="1600" dirty="0">
                <a:solidFill>
                  <a:schemeClr val="bg1">
                    <a:lumMod val="65000"/>
                  </a:schemeClr>
                </a:solidFill>
                <a:latin typeface="+mj-lt"/>
              </a:rPr>
              <a:t> for crew morale and productivity during long duration isolation and confinement in space.”</a:t>
            </a:r>
          </a:p>
          <a:p>
            <a:pPr marL="0" indent="0">
              <a:buFont typeface="Arial" panose="020B0604020202020204" pitchFamily="34" charset="0"/>
              <a:buNone/>
            </a:pPr>
            <a:r>
              <a:rPr lang="en-US" sz="1000" i="1" dirty="0">
                <a:solidFill>
                  <a:schemeClr val="bg1">
                    <a:lumMod val="65000"/>
                  </a:schemeClr>
                </a:solidFill>
                <a:latin typeface="+mj-lt"/>
              </a:rPr>
              <a:t>Excerpts from NASA Human Integration Design Handbook, on Skylab and Shuttle-Mir experience.</a:t>
            </a:r>
          </a:p>
        </p:txBody>
      </p:sp>
      <p:sp>
        <p:nvSpPr>
          <p:cNvPr id="17" name="Titel 1">
            <a:extLst>
              <a:ext uri="{FF2B5EF4-FFF2-40B4-BE49-F238E27FC236}">
                <a16:creationId xmlns:a16="http://schemas.microsoft.com/office/drawing/2014/main" id="{F38AA592-A26B-D61D-34CE-DD679F3DC07C}"/>
              </a:ext>
            </a:extLst>
          </p:cNvPr>
          <p:cNvSpPr txBox="1">
            <a:spLocks/>
          </p:cNvSpPr>
          <p:nvPr/>
        </p:nvSpPr>
        <p:spPr>
          <a:xfrm>
            <a:off x="391321" y="546297"/>
            <a:ext cx="6668697" cy="39363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b="1" dirty="0">
                <a:solidFill>
                  <a:schemeClr val="bg1"/>
                </a:solidFill>
              </a:rPr>
              <a:t>Human-</a:t>
            </a:r>
            <a:r>
              <a:rPr lang="nl-NL" sz="2400" b="1" dirty="0" err="1">
                <a:solidFill>
                  <a:schemeClr val="bg1"/>
                </a:solidFill>
              </a:rPr>
              <a:t>centric</a:t>
            </a:r>
            <a:r>
              <a:rPr lang="nl-NL" sz="2400" b="1" dirty="0">
                <a:solidFill>
                  <a:schemeClr val="bg1"/>
                </a:solidFill>
              </a:rPr>
              <a:t> design</a:t>
            </a:r>
          </a:p>
        </p:txBody>
      </p:sp>
      <p:sp>
        <p:nvSpPr>
          <p:cNvPr id="2" name="Titel 1">
            <a:extLst>
              <a:ext uri="{FF2B5EF4-FFF2-40B4-BE49-F238E27FC236}">
                <a16:creationId xmlns:a16="http://schemas.microsoft.com/office/drawing/2014/main" id="{E25C0C5A-A5E5-EB43-5DD2-BDA7D3B420AD}"/>
              </a:ext>
            </a:extLst>
          </p:cNvPr>
          <p:cNvSpPr txBox="1">
            <a:spLocks/>
          </p:cNvSpPr>
          <p:nvPr/>
        </p:nvSpPr>
        <p:spPr>
          <a:xfrm>
            <a:off x="-3846774" y="4483930"/>
            <a:ext cx="3355178" cy="39363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b="1" dirty="0" err="1">
                <a:solidFill>
                  <a:srgbClr val="FF0000"/>
                </a:solidFill>
              </a:rPr>
              <a:t>Kyknya</a:t>
            </a:r>
            <a:r>
              <a:rPr lang="nl-NL" sz="2400" b="1" dirty="0">
                <a:solidFill>
                  <a:srgbClr val="FF0000"/>
                </a:solidFill>
              </a:rPr>
              <a:t> flow </a:t>
            </a:r>
            <a:r>
              <a:rPr lang="nl-NL" sz="2400" b="1" dirty="0" err="1">
                <a:solidFill>
                  <a:srgbClr val="FF0000"/>
                </a:solidFill>
              </a:rPr>
              <a:t>agak</a:t>
            </a:r>
            <a:r>
              <a:rPr lang="nl-NL" sz="2400" b="1" dirty="0">
                <a:solidFill>
                  <a:srgbClr val="FF0000"/>
                </a:solidFill>
              </a:rPr>
              <a:t> </a:t>
            </a:r>
            <a:r>
              <a:rPr lang="nl-NL" sz="2400" b="1" dirty="0" err="1">
                <a:solidFill>
                  <a:srgbClr val="FF0000"/>
                </a:solidFill>
              </a:rPr>
              <a:t>kepecah</a:t>
            </a:r>
            <a:r>
              <a:rPr lang="nl-NL" sz="2400" b="1" dirty="0">
                <a:solidFill>
                  <a:srgbClr val="FF0000"/>
                </a:solidFill>
              </a:rPr>
              <a:t> </a:t>
            </a:r>
            <a:r>
              <a:rPr lang="nl-NL" sz="2400" b="1" dirty="0" err="1">
                <a:solidFill>
                  <a:srgbClr val="FF0000"/>
                </a:solidFill>
              </a:rPr>
              <a:t>disini</a:t>
            </a:r>
            <a:r>
              <a:rPr lang="nl-NL" sz="2400" b="1" dirty="0">
                <a:solidFill>
                  <a:srgbClr val="FF0000"/>
                </a:solidFill>
              </a:rPr>
              <a:t>. Coba </a:t>
            </a:r>
            <a:r>
              <a:rPr lang="nl-NL" sz="2400" b="1" dirty="0" err="1">
                <a:solidFill>
                  <a:srgbClr val="FF0000"/>
                </a:solidFill>
              </a:rPr>
              <a:t>bbrp</a:t>
            </a:r>
            <a:r>
              <a:rPr lang="nl-NL" sz="2400" b="1" dirty="0">
                <a:solidFill>
                  <a:srgbClr val="FF0000"/>
                </a:solidFill>
              </a:rPr>
              <a:t> </a:t>
            </a:r>
            <a:r>
              <a:rPr lang="nl-NL" sz="2400" b="1" dirty="0" err="1">
                <a:solidFill>
                  <a:srgbClr val="FF0000"/>
                </a:solidFill>
              </a:rPr>
              <a:t>example</a:t>
            </a:r>
            <a:r>
              <a:rPr lang="nl-NL" sz="2400" b="1" dirty="0">
                <a:solidFill>
                  <a:srgbClr val="FF0000"/>
                </a:solidFill>
              </a:rPr>
              <a:t> </a:t>
            </a:r>
            <a:r>
              <a:rPr lang="nl-NL" sz="2400" b="1" dirty="0" err="1">
                <a:solidFill>
                  <a:srgbClr val="FF0000"/>
                </a:solidFill>
              </a:rPr>
              <a:t>aja</a:t>
            </a:r>
            <a:endParaRPr lang="nl-NL" sz="2400" b="1" dirty="0">
              <a:solidFill>
                <a:srgbClr val="FF0000"/>
              </a:solidFill>
            </a:endParaRPr>
          </a:p>
        </p:txBody>
      </p:sp>
      <p:sp>
        <p:nvSpPr>
          <p:cNvPr id="3" name="Titel 1">
            <a:extLst>
              <a:ext uri="{FF2B5EF4-FFF2-40B4-BE49-F238E27FC236}">
                <a16:creationId xmlns:a16="http://schemas.microsoft.com/office/drawing/2014/main" id="{86D4D47C-A6AB-997D-DC5C-2B696B3C4539}"/>
              </a:ext>
            </a:extLst>
          </p:cNvPr>
          <p:cNvSpPr txBox="1">
            <a:spLocks/>
          </p:cNvSpPr>
          <p:nvPr/>
        </p:nvSpPr>
        <p:spPr>
          <a:xfrm>
            <a:off x="-3859368" y="5789304"/>
            <a:ext cx="3355178" cy="39363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b="1" dirty="0" err="1">
                <a:solidFill>
                  <a:srgbClr val="FF0000"/>
                </a:solidFill>
              </a:rPr>
              <a:t>Mitigation</a:t>
            </a:r>
            <a:r>
              <a:rPr lang="nl-NL" sz="2400" b="1" dirty="0">
                <a:solidFill>
                  <a:srgbClr val="FF0000"/>
                </a:solidFill>
              </a:rPr>
              <a:t> </a:t>
            </a:r>
            <a:r>
              <a:rPr lang="nl-NL" sz="2400" b="1" dirty="0">
                <a:solidFill>
                  <a:srgbClr val="FF0000"/>
                </a:solidFill>
                <a:sym typeface="Wingdings" panose="05000000000000000000" pitchFamily="2" charset="2"/>
              </a:rPr>
              <a:t>AND </a:t>
            </a:r>
            <a:r>
              <a:rPr lang="nl-NL" sz="2400" b="1" dirty="0" err="1">
                <a:solidFill>
                  <a:srgbClr val="FF0000"/>
                </a:solidFill>
                <a:sym typeface="Wingdings" panose="05000000000000000000" pitchFamily="2" charset="2"/>
              </a:rPr>
              <a:t>enhancement</a:t>
            </a:r>
            <a:endParaRPr lang="nl-NL" sz="2400" b="1" dirty="0">
              <a:solidFill>
                <a:srgbClr val="FF0000"/>
              </a:solidFill>
            </a:endParaRPr>
          </a:p>
        </p:txBody>
      </p:sp>
      <p:sp>
        <p:nvSpPr>
          <p:cNvPr id="4" name="Titel 1">
            <a:extLst>
              <a:ext uri="{FF2B5EF4-FFF2-40B4-BE49-F238E27FC236}">
                <a16:creationId xmlns:a16="http://schemas.microsoft.com/office/drawing/2014/main" id="{B5B47D20-5F90-7C4E-FC79-79E3D701FD9E}"/>
              </a:ext>
            </a:extLst>
          </p:cNvPr>
          <p:cNvSpPr txBox="1">
            <a:spLocks/>
          </p:cNvSpPr>
          <p:nvPr/>
        </p:nvSpPr>
        <p:spPr>
          <a:xfrm>
            <a:off x="-4363558" y="1227607"/>
            <a:ext cx="4363558" cy="39157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rgbClr val="C00000"/>
                </a:solidFill>
              </a:rPr>
              <a:t>How have existing developments meet the demands for long-term lunar settlement?</a:t>
            </a:r>
          </a:p>
        </p:txBody>
      </p:sp>
      <p:sp>
        <p:nvSpPr>
          <p:cNvPr id="6" name="Rectangle 5">
            <a:extLst>
              <a:ext uri="{FF2B5EF4-FFF2-40B4-BE49-F238E27FC236}">
                <a16:creationId xmlns:a16="http://schemas.microsoft.com/office/drawing/2014/main" id="{550CDC5A-CEE7-225C-6F43-DEB1325625EE}"/>
              </a:ext>
            </a:extLst>
          </p:cNvPr>
          <p:cNvSpPr/>
          <p:nvPr/>
        </p:nvSpPr>
        <p:spPr>
          <a:xfrm>
            <a:off x="76723" y="87400"/>
            <a:ext cx="4747332" cy="39157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r>
              <a:rPr lang="en-US" sz="1200" dirty="0">
                <a:solidFill>
                  <a:schemeClr val="bg1">
                    <a:lumMod val="75000"/>
                  </a:schemeClr>
                </a:solidFill>
                <a:latin typeface="+mj-lt"/>
              </a:rPr>
              <a:t>Research Argument</a:t>
            </a:r>
          </a:p>
        </p:txBody>
      </p:sp>
      <p:sp>
        <p:nvSpPr>
          <p:cNvPr id="8" name="Tijdelijke aanduiding voor inhoud 2">
            <a:extLst>
              <a:ext uri="{FF2B5EF4-FFF2-40B4-BE49-F238E27FC236}">
                <a16:creationId xmlns:a16="http://schemas.microsoft.com/office/drawing/2014/main" id="{5C42C8F9-7C4E-940C-2315-5045835ADE82}"/>
              </a:ext>
            </a:extLst>
          </p:cNvPr>
          <p:cNvSpPr txBox="1">
            <a:spLocks/>
          </p:cNvSpPr>
          <p:nvPr/>
        </p:nvSpPr>
        <p:spPr>
          <a:xfrm>
            <a:off x="9451393" y="5304262"/>
            <a:ext cx="2549413" cy="36459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000" i="1" dirty="0">
                <a:latin typeface="+mj-lt"/>
                <a:ea typeface="+mn-lt"/>
                <a:cs typeface="+mn-lt"/>
              </a:rPr>
              <a:t>Dedicated dining table, Skylab Station.</a:t>
            </a:r>
            <a:endParaRPr lang="nl-NL" sz="1000" i="1" dirty="0">
              <a:latin typeface="+mj-lt"/>
              <a:cs typeface="Helvetica" pitchFamily="2" charset="0"/>
            </a:endParaRPr>
          </a:p>
        </p:txBody>
      </p:sp>
      <p:sp>
        <p:nvSpPr>
          <p:cNvPr id="9" name="Tijdelijke aanduiding voor inhoud 2">
            <a:extLst>
              <a:ext uri="{FF2B5EF4-FFF2-40B4-BE49-F238E27FC236}">
                <a16:creationId xmlns:a16="http://schemas.microsoft.com/office/drawing/2014/main" id="{DE44F9EC-B7C4-9F9E-326C-2359F68C950D}"/>
              </a:ext>
            </a:extLst>
          </p:cNvPr>
          <p:cNvSpPr txBox="1">
            <a:spLocks/>
          </p:cNvSpPr>
          <p:nvPr/>
        </p:nvSpPr>
        <p:spPr>
          <a:xfrm>
            <a:off x="5034599" y="5304262"/>
            <a:ext cx="2025419" cy="25992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000" i="1" dirty="0">
                <a:latin typeface="+mj-lt"/>
              </a:rPr>
              <a:t>Owen Garriott, Skylab 3</a:t>
            </a:r>
            <a:endParaRPr lang="nl-NL" sz="1000" i="1" dirty="0">
              <a:latin typeface="+mj-lt"/>
              <a:cs typeface="Helvetica" pitchFamily="2" charset="0"/>
            </a:endParaRPr>
          </a:p>
        </p:txBody>
      </p:sp>
      <p:sp>
        <p:nvSpPr>
          <p:cNvPr id="10" name="Tijdelijke aanduiding voor inhoud 2">
            <a:extLst>
              <a:ext uri="{FF2B5EF4-FFF2-40B4-BE49-F238E27FC236}">
                <a16:creationId xmlns:a16="http://schemas.microsoft.com/office/drawing/2014/main" id="{01BAD0A5-0645-A1F7-2211-A4E0451DBA8A}"/>
              </a:ext>
            </a:extLst>
          </p:cNvPr>
          <p:cNvSpPr txBox="1">
            <a:spLocks/>
          </p:cNvSpPr>
          <p:nvPr/>
        </p:nvSpPr>
        <p:spPr>
          <a:xfrm>
            <a:off x="391321" y="2174772"/>
            <a:ext cx="3814913" cy="39363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latin typeface="+mj-lt"/>
                <a:cs typeface="Helvetica" pitchFamily="2" charset="0"/>
              </a:rPr>
              <a:t>Personalization</a:t>
            </a:r>
          </a:p>
        </p:txBody>
      </p:sp>
      <p:sp>
        <p:nvSpPr>
          <p:cNvPr id="11" name="Tijdelijke aanduiding voor inhoud 2">
            <a:extLst>
              <a:ext uri="{FF2B5EF4-FFF2-40B4-BE49-F238E27FC236}">
                <a16:creationId xmlns:a16="http://schemas.microsoft.com/office/drawing/2014/main" id="{14C4DC65-2A74-5EEC-CFDE-ECE7C479BCF7}"/>
              </a:ext>
            </a:extLst>
          </p:cNvPr>
          <p:cNvSpPr txBox="1">
            <a:spLocks/>
          </p:cNvSpPr>
          <p:nvPr/>
        </p:nvSpPr>
        <p:spPr>
          <a:xfrm>
            <a:off x="391321" y="4018512"/>
            <a:ext cx="4302599" cy="39363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latin typeface="+mj-lt"/>
                <a:cs typeface="Helvetica" pitchFamily="2" charset="0"/>
              </a:rPr>
              <a:t>Variety Social Interaction</a:t>
            </a:r>
          </a:p>
        </p:txBody>
      </p:sp>
      <p:sp>
        <p:nvSpPr>
          <p:cNvPr id="16" name="Tijdelijke aanduiding voor inhoud 2">
            <a:extLst>
              <a:ext uri="{FF2B5EF4-FFF2-40B4-BE49-F238E27FC236}">
                <a16:creationId xmlns:a16="http://schemas.microsoft.com/office/drawing/2014/main" id="{48538D34-BE06-0199-6942-A113E482251C}"/>
              </a:ext>
            </a:extLst>
          </p:cNvPr>
          <p:cNvSpPr txBox="1">
            <a:spLocks/>
          </p:cNvSpPr>
          <p:nvPr/>
        </p:nvSpPr>
        <p:spPr>
          <a:xfrm>
            <a:off x="391322" y="894208"/>
            <a:ext cx="8960068" cy="24622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bg1"/>
                </a:solidFill>
                <a:cs typeface="Helvetica" pitchFamily="2" charset="0"/>
                <a:sym typeface="Wingdings" panose="05000000000000000000" pitchFamily="2" charset="2"/>
              </a:rPr>
              <a:t>in an Isolated, Confined, and Extreme (ICE) habitat</a:t>
            </a:r>
          </a:p>
        </p:txBody>
      </p:sp>
    </p:spTree>
    <p:extLst>
      <p:ext uri="{BB962C8B-B14F-4D97-AF65-F5344CB8AC3E}">
        <p14:creationId xmlns:p14="http://schemas.microsoft.com/office/powerpoint/2010/main" val="3887842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2936A-3E17-6B53-BFC1-BC65F62104C3}"/>
            </a:ext>
          </a:extLst>
        </p:cNvPr>
        <p:cNvGrpSpPr/>
        <p:nvPr/>
      </p:nvGrpSpPr>
      <p:grpSpPr>
        <a:xfrm>
          <a:off x="0" y="0"/>
          <a:ext cx="0" cy="0"/>
          <a:chOff x="0" y="0"/>
          <a:chExt cx="0" cy="0"/>
        </a:xfrm>
      </p:grpSpPr>
      <p:pic>
        <p:nvPicPr>
          <p:cNvPr id="6" name="Picture 10" descr="Incredible new photos of moon's surface are highest resolution pictures  taken from Earth | Live Science">
            <a:extLst>
              <a:ext uri="{FF2B5EF4-FFF2-40B4-BE49-F238E27FC236}">
                <a16:creationId xmlns:a16="http://schemas.microsoft.com/office/drawing/2014/main" id="{0D388F13-9E8F-3367-04EA-091232F983D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 y="0"/>
            <a:ext cx="1219468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2">
            <a:extLst>
              <a:ext uri="{FF2B5EF4-FFF2-40B4-BE49-F238E27FC236}">
                <a16:creationId xmlns:a16="http://schemas.microsoft.com/office/drawing/2014/main" id="{8BA11994-4246-6F39-123B-824EB345C0DF}"/>
              </a:ext>
            </a:extLst>
          </p:cNvPr>
          <p:cNvSpPr txBox="1">
            <a:spLocks/>
          </p:cNvSpPr>
          <p:nvPr/>
        </p:nvSpPr>
        <p:spPr>
          <a:xfrm>
            <a:off x="839788" y="2883330"/>
            <a:ext cx="9938279"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chemeClr val="bg1"/>
                </a:solidFill>
                <a:latin typeface="+mj-lt"/>
              </a:rPr>
              <a:t>Research Question</a:t>
            </a:r>
            <a:endParaRPr lang="LID4096" b="1" dirty="0">
              <a:solidFill>
                <a:schemeClr val="bg1"/>
              </a:solidFill>
              <a:latin typeface="+mj-lt"/>
            </a:endParaRPr>
          </a:p>
        </p:txBody>
      </p:sp>
      <p:sp>
        <p:nvSpPr>
          <p:cNvPr id="3" name="Content Placeholder 3">
            <a:extLst>
              <a:ext uri="{FF2B5EF4-FFF2-40B4-BE49-F238E27FC236}">
                <a16:creationId xmlns:a16="http://schemas.microsoft.com/office/drawing/2014/main" id="{8AAE19E4-5308-8D8C-CBFB-B5F21A4BA90C}"/>
              </a:ext>
            </a:extLst>
          </p:cNvPr>
          <p:cNvSpPr txBox="1">
            <a:spLocks/>
          </p:cNvSpPr>
          <p:nvPr/>
        </p:nvSpPr>
        <p:spPr>
          <a:xfrm>
            <a:off x="839788" y="3333078"/>
            <a:ext cx="10234612" cy="8239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solidFill>
                  <a:schemeClr val="bg1"/>
                </a:solidFill>
                <a:latin typeface="+mj-lt"/>
              </a:rPr>
              <a:t>How to incorporate </a:t>
            </a:r>
            <a:r>
              <a:rPr lang="en-GB" sz="1600" b="1" dirty="0">
                <a:solidFill>
                  <a:schemeClr val="bg1"/>
                </a:solidFill>
                <a:latin typeface="+mj-lt"/>
              </a:rPr>
              <a:t>user-defined spaces</a:t>
            </a:r>
            <a:r>
              <a:rPr lang="en-GB" sz="1600" dirty="0">
                <a:solidFill>
                  <a:schemeClr val="bg1"/>
                </a:solidFill>
                <a:latin typeface="+mj-lt"/>
              </a:rPr>
              <a:t> based on </a:t>
            </a:r>
            <a:r>
              <a:rPr lang="en-GB" sz="1600" b="1" dirty="0">
                <a:solidFill>
                  <a:schemeClr val="bg1"/>
                </a:solidFill>
                <a:latin typeface="+mj-lt"/>
              </a:rPr>
              <a:t>human-centric design principles </a:t>
            </a:r>
            <a:r>
              <a:rPr lang="en-GB" sz="1600" dirty="0">
                <a:solidFill>
                  <a:schemeClr val="bg1"/>
                </a:solidFill>
                <a:latin typeface="+mj-lt"/>
              </a:rPr>
              <a:t>in designing long-term lunar habitation that </a:t>
            </a:r>
            <a:r>
              <a:rPr lang="en-GB" sz="1600" b="1" dirty="0">
                <a:solidFill>
                  <a:schemeClr val="bg1"/>
                </a:solidFill>
                <a:latin typeface="+mj-lt"/>
              </a:rPr>
              <a:t>balances social interaction and private boundaries</a:t>
            </a:r>
            <a:r>
              <a:rPr lang="en-GB" sz="1600" dirty="0">
                <a:solidFill>
                  <a:schemeClr val="bg1"/>
                </a:solidFill>
                <a:latin typeface="+mj-lt"/>
              </a:rPr>
              <a:t>, for the psychosocial well-being of the inhabitants?</a:t>
            </a:r>
          </a:p>
          <a:p>
            <a:pPr marL="0" indent="0">
              <a:buNone/>
            </a:pPr>
            <a:endParaRPr lang="LID4096" sz="1600" dirty="0">
              <a:solidFill>
                <a:schemeClr val="bg1"/>
              </a:solidFill>
              <a:latin typeface="+mj-lt"/>
            </a:endParaRPr>
          </a:p>
        </p:txBody>
      </p:sp>
      <p:sp>
        <p:nvSpPr>
          <p:cNvPr id="4" name="Text Placeholder 2">
            <a:extLst>
              <a:ext uri="{FF2B5EF4-FFF2-40B4-BE49-F238E27FC236}">
                <a16:creationId xmlns:a16="http://schemas.microsoft.com/office/drawing/2014/main" id="{E24310E9-046D-1C47-CC63-ADBB12B01533}"/>
              </a:ext>
            </a:extLst>
          </p:cNvPr>
          <p:cNvSpPr txBox="1">
            <a:spLocks/>
          </p:cNvSpPr>
          <p:nvPr/>
        </p:nvSpPr>
        <p:spPr>
          <a:xfrm>
            <a:off x="839788" y="1178628"/>
            <a:ext cx="9938279" cy="5628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chemeClr val="bg1"/>
                </a:solidFill>
                <a:latin typeface="+mj-lt"/>
              </a:rPr>
              <a:t>Problem Statement</a:t>
            </a:r>
            <a:endParaRPr lang="LID4096" b="1" dirty="0">
              <a:solidFill>
                <a:schemeClr val="bg1"/>
              </a:solidFill>
              <a:latin typeface="+mj-lt"/>
            </a:endParaRPr>
          </a:p>
        </p:txBody>
      </p:sp>
      <p:sp>
        <p:nvSpPr>
          <p:cNvPr id="5" name="Content Placeholder 3">
            <a:extLst>
              <a:ext uri="{FF2B5EF4-FFF2-40B4-BE49-F238E27FC236}">
                <a16:creationId xmlns:a16="http://schemas.microsoft.com/office/drawing/2014/main" id="{30A88C4D-59B6-8D71-7B07-085D2E0DB977}"/>
              </a:ext>
            </a:extLst>
          </p:cNvPr>
          <p:cNvSpPr txBox="1">
            <a:spLocks/>
          </p:cNvSpPr>
          <p:nvPr/>
        </p:nvSpPr>
        <p:spPr>
          <a:xfrm>
            <a:off x="839788" y="1650147"/>
            <a:ext cx="10234612" cy="132889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solidFill>
                  <a:schemeClr val="bg1"/>
                </a:solidFill>
                <a:latin typeface="+mj-lt"/>
              </a:rPr>
              <a:t>Lack of space architecture precedents that prioritizes human behaviour in the design. </a:t>
            </a:r>
          </a:p>
          <a:p>
            <a:pPr marL="0" indent="0">
              <a:buNone/>
            </a:pPr>
            <a:r>
              <a:rPr lang="en-GB" sz="1100" i="1" dirty="0">
                <a:solidFill>
                  <a:schemeClr val="bg1"/>
                </a:solidFill>
                <a:latin typeface="+mj-lt"/>
              </a:rPr>
              <a:t>The social and psychological effects of long-term isolated nature of lunar habitation requires more human-centric design approaches.</a:t>
            </a:r>
          </a:p>
        </p:txBody>
      </p:sp>
      <p:sp>
        <p:nvSpPr>
          <p:cNvPr id="7" name="Rectangle 6">
            <a:extLst>
              <a:ext uri="{FF2B5EF4-FFF2-40B4-BE49-F238E27FC236}">
                <a16:creationId xmlns:a16="http://schemas.microsoft.com/office/drawing/2014/main" id="{593C9196-5E83-2FA5-4156-C0CFF03480AC}"/>
              </a:ext>
            </a:extLst>
          </p:cNvPr>
          <p:cNvSpPr/>
          <p:nvPr/>
        </p:nvSpPr>
        <p:spPr>
          <a:xfrm>
            <a:off x="76722" y="87400"/>
            <a:ext cx="7935163" cy="39157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r>
              <a:rPr lang="en-US" sz="1200" dirty="0">
                <a:solidFill>
                  <a:schemeClr val="bg1">
                    <a:lumMod val="75000"/>
                  </a:schemeClr>
                </a:solidFill>
                <a:latin typeface="+mj-lt"/>
              </a:rPr>
              <a:t>Research Argument</a:t>
            </a:r>
          </a:p>
        </p:txBody>
      </p:sp>
      <p:sp>
        <p:nvSpPr>
          <p:cNvPr id="8" name="Content Placeholder 3">
            <a:extLst>
              <a:ext uri="{FF2B5EF4-FFF2-40B4-BE49-F238E27FC236}">
                <a16:creationId xmlns:a16="http://schemas.microsoft.com/office/drawing/2014/main" id="{E109A39E-CCE4-019A-A3AF-644EF93D614E}"/>
              </a:ext>
            </a:extLst>
          </p:cNvPr>
          <p:cNvSpPr txBox="1">
            <a:spLocks/>
          </p:cNvSpPr>
          <p:nvPr/>
        </p:nvSpPr>
        <p:spPr>
          <a:xfrm>
            <a:off x="839788" y="5277077"/>
            <a:ext cx="10234612" cy="6480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solidFill>
                  <a:schemeClr val="bg1"/>
                </a:solidFill>
              </a:rPr>
              <a:t>A lunar habitat with heterogeneous spatial configurations to facilitate graduated access, ranging from communal engagement to secluded privacy.</a:t>
            </a:r>
          </a:p>
          <a:p>
            <a:pPr marL="0" indent="0">
              <a:buNone/>
            </a:pPr>
            <a:endParaRPr lang="LID4096" sz="1600" dirty="0">
              <a:solidFill>
                <a:schemeClr val="bg1"/>
              </a:solidFill>
              <a:latin typeface="+mj-lt"/>
            </a:endParaRPr>
          </a:p>
        </p:txBody>
      </p:sp>
      <p:sp>
        <p:nvSpPr>
          <p:cNvPr id="9" name="Text Placeholder 2">
            <a:extLst>
              <a:ext uri="{FF2B5EF4-FFF2-40B4-BE49-F238E27FC236}">
                <a16:creationId xmlns:a16="http://schemas.microsoft.com/office/drawing/2014/main" id="{870D10E8-1448-54EE-278C-9951FEDEFCF1}"/>
              </a:ext>
            </a:extLst>
          </p:cNvPr>
          <p:cNvSpPr txBox="1">
            <a:spLocks/>
          </p:cNvSpPr>
          <p:nvPr/>
        </p:nvSpPr>
        <p:spPr>
          <a:xfrm>
            <a:off x="839787" y="4830858"/>
            <a:ext cx="9938279" cy="4763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chemeClr val="bg1"/>
                </a:solidFill>
                <a:latin typeface="+mj-lt"/>
              </a:rPr>
              <a:t>Design Direction</a:t>
            </a:r>
            <a:endParaRPr lang="LID4096" b="1" dirty="0">
              <a:solidFill>
                <a:schemeClr val="bg1"/>
              </a:solidFill>
              <a:latin typeface="+mj-lt"/>
            </a:endParaRPr>
          </a:p>
        </p:txBody>
      </p:sp>
      <p:sp>
        <p:nvSpPr>
          <p:cNvPr id="11" name="Slide Number Placeholder 10">
            <a:extLst>
              <a:ext uri="{FF2B5EF4-FFF2-40B4-BE49-F238E27FC236}">
                <a16:creationId xmlns:a16="http://schemas.microsoft.com/office/drawing/2014/main" id="{C97449C9-4D03-BE5B-A4BC-3CF98DEBD8FA}"/>
              </a:ext>
            </a:extLst>
          </p:cNvPr>
          <p:cNvSpPr>
            <a:spLocks noGrp="1"/>
          </p:cNvSpPr>
          <p:nvPr>
            <p:ph type="sldNum" sz="quarter" idx="12"/>
          </p:nvPr>
        </p:nvSpPr>
        <p:spPr/>
        <p:txBody>
          <a:bodyPr/>
          <a:lstStyle/>
          <a:p>
            <a:fld id="{EBBC2D6B-7327-483D-AD2A-1E5D09D2763D}" type="slidenum">
              <a:rPr lang="LID4096" smtClean="0"/>
              <a:t>12</a:t>
            </a:fld>
            <a:endParaRPr lang="LID4096"/>
          </a:p>
        </p:txBody>
      </p:sp>
    </p:spTree>
    <p:extLst>
      <p:ext uri="{BB962C8B-B14F-4D97-AF65-F5344CB8AC3E}">
        <p14:creationId xmlns:p14="http://schemas.microsoft.com/office/powerpoint/2010/main" val="554989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653C6C9-A286-33EE-2A4C-13920D7C6E8B}"/>
            </a:ext>
          </a:extLst>
        </p:cNvPr>
        <p:cNvGrpSpPr/>
        <p:nvPr/>
      </p:nvGrpSpPr>
      <p:grpSpPr>
        <a:xfrm>
          <a:off x="0" y="0"/>
          <a:ext cx="0" cy="0"/>
          <a:chOff x="0" y="0"/>
          <a:chExt cx="0" cy="0"/>
        </a:xfrm>
      </p:grpSpPr>
      <p:sp>
        <p:nvSpPr>
          <p:cNvPr id="4" name="Tijdelijke aanduiding voor inhoud 2">
            <a:extLst>
              <a:ext uri="{FF2B5EF4-FFF2-40B4-BE49-F238E27FC236}">
                <a16:creationId xmlns:a16="http://schemas.microsoft.com/office/drawing/2014/main" id="{B6855460-9DFD-06AB-E2C5-3E4E02E735BA}"/>
              </a:ext>
            </a:extLst>
          </p:cNvPr>
          <p:cNvSpPr txBox="1">
            <a:spLocks/>
          </p:cNvSpPr>
          <p:nvPr/>
        </p:nvSpPr>
        <p:spPr>
          <a:xfrm>
            <a:off x="4383219" y="6250103"/>
            <a:ext cx="3093051" cy="98132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solidFill>
                  <a:schemeClr val="bg1"/>
                </a:solidFill>
                <a:latin typeface="+mj-lt"/>
                <a:cs typeface="Helvetica" pitchFamily="2" charset="0"/>
              </a:rPr>
              <a:t>PRIMITIVE</a:t>
            </a:r>
            <a:endParaRPr lang="nl-NL" sz="1800" b="1" dirty="0">
              <a:solidFill>
                <a:schemeClr val="bg1"/>
              </a:solidFill>
              <a:latin typeface="+mj-lt"/>
              <a:cs typeface="Helvetica" pitchFamily="2" charset="0"/>
            </a:endParaRPr>
          </a:p>
        </p:txBody>
      </p:sp>
      <p:sp>
        <p:nvSpPr>
          <p:cNvPr id="3" name="Tijdelijke aanduiding voor inhoud 2">
            <a:extLst>
              <a:ext uri="{FF2B5EF4-FFF2-40B4-BE49-F238E27FC236}">
                <a16:creationId xmlns:a16="http://schemas.microsoft.com/office/drawing/2014/main" id="{BB3B1E05-24F6-4596-B078-B5CAD366EF63}"/>
              </a:ext>
            </a:extLst>
          </p:cNvPr>
          <p:cNvSpPr txBox="1">
            <a:spLocks/>
          </p:cNvSpPr>
          <p:nvPr/>
        </p:nvSpPr>
        <p:spPr>
          <a:xfrm>
            <a:off x="4383218" y="1140431"/>
            <a:ext cx="3093051" cy="98132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solidFill>
                  <a:schemeClr val="bg1"/>
                </a:solidFill>
                <a:latin typeface="+mj-lt"/>
                <a:cs typeface="Helvetica" pitchFamily="2" charset="0"/>
              </a:rPr>
              <a:t>HIGH-TECH</a:t>
            </a:r>
            <a:endParaRPr lang="nl-NL" sz="1800" b="1" dirty="0">
              <a:solidFill>
                <a:schemeClr val="bg1"/>
              </a:solidFill>
              <a:latin typeface="+mj-lt"/>
              <a:cs typeface="Helvetica" pitchFamily="2" charset="0"/>
            </a:endParaRPr>
          </a:p>
        </p:txBody>
      </p:sp>
      <p:sp>
        <p:nvSpPr>
          <p:cNvPr id="7" name="Tijdelijke aanduiding voor inhoud 2">
            <a:extLst>
              <a:ext uri="{FF2B5EF4-FFF2-40B4-BE49-F238E27FC236}">
                <a16:creationId xmlns:a16="http://schemas.microsoft.com/office/drawing/2014/main" id="{8709B3FB-DE51-D5C4-69EA-F69E9678B40E}"/>
              </a:ext>
            </a:extLst>
          </p:cNvPr>
          <p:cNvSpPr txBox="1">
            <a:spLocks/>
          </p:cNvSpPr>
          <p:nvPr/>
        </p:nvSpPr>
        <p:spPr>
          <a:xfrm>
            <a:off x="320901" y="3738465"/>
            <a:ext cx="3093051" cy="98132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solidFill>
                  <a:schemeClr val="bg1"/>
                </a:solidFill>
                <a:latin typeface="+mj-lt"/>
                <a:cs typeface="Helvetica" pitchFamily="2" charset="0"/>
              </a:rPr>
              <a:t>PIONEER</a:t>
            </a:r>
            <a:endParaRPr lang="nl-NL" sz="1800" b="1" dirty="0">
              <a:solidFill>
                <a:schemeClr val="bg1"/>
              </a:solidFill>
              <a:latin typeface="+mj-lt"/>
              <a:cs typeface="Helvetica" pitchFamily="2" charset="0"/>
            </a:endParaRPr>
          </a:p>
        </p:txBody>
      </p:sp>
      <p:sp>
        <p:nvSpPr>
          <p:cNvPr id="10" name="Tijdelijke aanduiding voor inhoud 2">
            <a:extLst>
              <a:ext uri="{FF2B5EF4-FFF2-40B4-BE49-F238E27FC236}">
                <a16:creationId xmlns:a16="http://schemas.microsoft.com/office/drawing/2014/main" id="{73238A11-D63A-CB5F-8A98-A9100BB20D44}"/>
              </a:ext>
            </a:extLst>
          </p:cNvPr>
          <p:cNvSpPr txBox="1">
            <a:spLocks/>
          </p:cNvSpPr>
          <p:nvPr/>
        </p:nvSpPr>
        <p:spPr>
          <a:xfrm>
            <a:off x="9182499" y="3738465"/>
            <a:ext cx="3093051" cy="98132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solidFill>
                  <a:schemeClr val="bg1"/>
                </a:solidFill>
                <a:latin typeface="+mj-lt"/>
                <a:cs typeface="Helvetica" pitchFamily="2" charset="0"/>
              </a:rPr>
              <a:t>SETTLERS</a:t>
            </a:r>
            <a:endParaRPr lang="nl-NL" sz="1800" b="1" dirty="0">
              <a:solidFill>
                <a:schemeClr val="bg1"/>
              </a:solidFill>
              <a:latin typeface="+mj-lt"/>
              <a:cs typeface="Helvetica" pitchFamily="2" charset="0"/>
            </a:endParaRPr>
          </a:p>
        </p:txBody>
      </p:sp>
      <p:cxnSp>
        <p:nvCxnSpPr>
          <p:cNvPr id="13" name="Straight Connector 12">
            <a:extLst>
              <a:ext uri="{FF2B5EF4-FFF2-40B4-BE49-F238E27FC236}">
                <a16:creationId xmlns:a16="http://schemas.microsoft.com/office/drawing/2014/main" id="{F5B9CB6A-1B4F-4BC1-32CE-DB9A5771AF77}"/>
              </a:ext>
            </a:extLst>
          </p:cNvPr>
          <p:cNvCxnSpPr>
            <a:cxnSpLocks/>
          </p:cNvCxnSpPr>
          <p:nvPr/>
        </p:nvCxnSpPr>
        <p:spPr>
          <a:xfrm>
            <a:off x="2460925" y="3902551"/>
            <a:ext cx="7494838"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E7B30A9-74BC-7AF3-6B22-2809E87F8DF1}"/>
              </a:ext>
            </a:extLst>
          </p:cNvPr>
          <p:cNvCxnSpPr>
            <a:cxnSpLocks/>
          </p:cNvCxnSpPr>
          <p:nvPr/>
        </p:nvCxnSpPr>
        <p:spPr>
          <a:xfrm>
            <a:off x="5929745" y="1500342"/>
            <a:ext cx="0" cy="468396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9" name="Tijdelijke aanduiding voor inhoud 2">
            <a:extLst>
              <a:ext uri="{FF2B5EF4-FFF2-40B4-BE49-F238E27FC236}">
                <a16:creationId xmlns:a16="http://schemas.microsoft.com/office/drawing/2014/main" id="{01886D80-5B9B-74F9-68C3-6EDDA327836E}"/>
              </a:ext>
            </a:extLst>
          </p:cNvPr>
          <p:cNvSpPr txBox="1">
            <a:spLocks/>
          </p:cNvSpPr>
          <p:nvPr/>
        </p:nvSpPr>
        <p:spPr>
          <a:xfrm>
            <a:off x="8641021" y="3688788"/>
            <a:ext cx="1586379" cy="30707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100" dirty="0">
                <a:solidFill>
                  <a:schemeClr val="bg1"/>
                </a:solidFill>
                <a:latin typeface="+mj-lt"/>
                <a:cs typeface="Helvetica" pitchFamily="2" charset="0"/>
              </a:rPr>
              <a:t>Moon civilization</a:t>
            </a:r>
            <a:endParaRPr lang="nl-NL" sz="1100" dirty="0">
              <a:solidFill>
                <a:schemeClr val="bg1"/>
              </a:solidFill>
              <a:latin typeface="+mj-lt"/>
              <a:cs typeface="Helvetica" pitchFamily="2" charset="0"/>
            </a:endParaRPr>
          </a:p>
        </p:txBody>
      </p:sp>
      <p:sp>
        <p:nvSpPr>
          <p:cNvPr id="8" name="Oval 7">
            <a:extLst>
              <a:ext uri="{FF2B5EF4-FFF2-40B4-BE49-F238E27FC236}">
                <a16:creationId xmlns:a16="http://schemas.microsoft.com/office/drawing/2014/main" id="{31891583-0C6D-7122-E0E9-ECF70F112BB4}"/>
              </a:ext>
            </a:extLst>
          </p:cNvPr>
          <p:cNvSpPr/>
          <p:nvPr/>
        </p:nvSpPr>
        <p:spPr>
          <a:xfrm>
            <a:off x="7901419" y="3276144"/>
            <a:ext cx="2040702" cy="1917831"/>
          </a:xfrm>
          <a:prstGeom prst="ellipse">
            <a:avLst/>
          </a:prstGeom>
          <a:solidFill>
            <a:srgbClr val="AEAEAE">
              <a:alpha val="4392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latin typeface="+mj-lt"/>
            </a:endParaRPr>
          </a:p>
        </p:txBody>
      </p:sp>
      <p:sp>
        <p:nvSpPr>
          <p:cNvPr id="9" name="Oval 8">
            <a:extLst>
              <a:ext uri="{FF2B5EF4-FFF2-40B4-BE49-F238E27FC236}">
                <a16:creationId xmlns:a16="http://schemas.microsoft.com/office/drawing/2014/main" id="{9C53CB04-2668-1FAC-C693-EA807BBBBE88}"/>
              </a:ext>
            </a:extLst>
          </p:cNvPr>
          <p:cNvSpPr/>
          <p:nvPr/>
        </p:nvSpPr>
        <p:spPr>
          <a:xfrm>
            <a:off x="5812364" y="2051297"/>
            <a:ext cx="898774" cy="844659"/>
          </a:xfrm>
          <a:prstGeom prst="ellipse">
            <a:avLst/>
          </a:prstGeom>
          <a:solidFill>
            <a:srgbClr val="AEAEAE">
              <a:alpha val="4392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latin typeface="+mj-lt"/>
            </a:endParaRPr>
          </a:p>
        </p:txBody>
      </p:sp>
      <p:sp>
        <p:nvSpPr>
          <p:cNvPr id="2" name="Rectangle 1">
            <a:extLst>
              <a:ext uri="{FF2B5EF4-FFF2-40B4-BE49-F238E27FC236}">
                <a16:creationId xmlns:a16="http://schemas.microsoft.com/office/drawing/2014/main" id="{75794618-3886-3935-64B1-D8210166F2B5}"/>
              </a:ext>
            </a:extLst>
          </p:cNvPr>
          <p:cNvSpPr/>
          <p:nvPr/>
        </p:nvSpPr>
        <p:spPr>
          <a:xfrm>
            <a:off x="76722" y="87400"/>
            <a:ext cx="7935163" cy="39157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r>
              <a:rPr lang="en-US" sz="1200" dirty="0">
                <a:solidFill>
                  <a:schemeClr val="bg1">
                    <a:lumMod val="75000"/>
                  </a:schemeClr>
                </a:solidFill>
                <a:latin typeface="+mj-lt"/>
              </a:rPr>
              <a:t>Research Argument</a:t>
            </a:r>
          </a:p>
        </p:txBody>
      </p:sp>
      <p:sp>
        <p:nvSpPr>
          <p:cNvPr id="21" name="Titel 1">
            <a:extLst>
              <a:ext uri="{FF2B5EF4-FFF2-40B4-BE49-F238E27FC236}">
                <a16:creationId xmlns:a16="http://schemas.microsoft.com/office/drawing/2014/main" id="{F3A143B4-9452-4AE1-1BA4-C07CE80EC7A4}"/>
              </a:ext>
            </a:extLst>
          </p:cNvPr>
          <p:cNvSpPr txBox="1">
            <a:spLocks/>
          </p:cNvSpPr>
          <p:nvPr/>
        </p:nvSpPr>
        <p:spPr>
          <a:xfrm>
            <a:off x="391322" y="546297"/>
            <a:ext cx="11333156" cy="39363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b="1" dirty="0" err="1">
                <a:solidFill>
                  <a:schemeClr val="bg1"/>
                </a:solidFill>
              </a:rPr>
              <a:t>Limitations</a:t>
            </a:r>
            <a:r>
              <a:rPr lang="nl-NL" sz="2400" b="1" dirty="0">
                <a:solidFill>
                  <a:schemeClr val="bg1"/>
                </a:solidFill>
              </a:rPr>
              <a:t> &amp; </a:t>
            </a:r>
            <a:r>
              <a:rPr lang="nl-NL" sz="2400" b="1" dirty="0" err="1">
                <a:solidFill>
                  <a:schemeClr val="bg1"/>
                </a:solidFill>
              </a:rPr>
              <a:t>Assumptions</a:t>
            </a:r>
            <a:endParaRPr lang="nl-NL" sz="2400" b="1" dirty="0">
              <a:solidFill>
                <a:schemeClr val="bg1"/>
              </a:solidFill>
            </a:endParaRPr>
          </a:p>
        </p:txBody>
      </p:sp>
      <p:sp>
        <p:nvSpPr>
          <p:cNvPr id="20" name="Tijdelijke aanduiding voor inhoud 2">
            <a:extLst>
              <a:ext uri="{FF2B5EF4-FFF2-40B4-BE49-F238E27FC236}">
                <a16:creationId xmlns:a16="http://schemas.microsoft.com/office/drawing/2014/main" id="{DE5D4163-772F-FFB0-7624-DC15A94AFE90}"/>
              </a:ext>
            </a:extLst>
          </p:cNvPr>
          <p:cNvSpPr txBox="1">
            <a:spLocks/>
          </p:cNvSpPr>
          <p:nvPr/>
        </p:nvSpPr>
        <p:spPr>
          <a:xfrm>
            <a:off x="2105382" y="3993575"/>
            <a:ext cx="1586379" cy="30707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100" dirty="0">
                <a:solidFill>
                  <a:schemeClr val="bg1">
                    <a:lumMod val="50000"/>
                  </a:schemeClr>
                </a:solidFill>
                <a:latin typeface="+mj-lt"/>
                <a:cs typeface="Helvetica" pitchFamily="2" charset="0"/>
              </a:rPr>
              <a:t>2027</a:t>
            </a:r>
          </a:p>
          <a:p>
            <a:pPr marL="0" indent="0" algn="ctr">
              <a:spcBef>
                <a:spcPts val="0"/>
              </a:spcBef>
              <a:buNone/>
            </a:pPr>
            <a:r>
              <a:rPr lang="en-US" sz="1100" dirty="0">
                <a:solidFill>
                  <a:schemeClr val="bg1">
                    <a:lumMod val="50000"/>
                  </a:schemeClr>
                </a:solidFill>
                <a:latin typeface="+mj-lt"/>
                <a:cs typeface="Helvetica" pitchFamily="2" charset="0"/>
              </a:rPr>
              <a:t>Artemis III Lunar Landing</a:t>
            </a:r>
            <a:endParaRPr lang="nl-NL" sz="1100" dirty="0">
              <a:solidFill>
                <a:schemeClr val="bg1">
                  <a:lumMod val="50000"/>
                </a:schemeClr>
              </a:solidFill>
              <a:latin typeface="+mj-lt"/>
              <a:cs typeface="Helvetica" pitchFamily="2" charset="0"/>
            </a:endParaRPr>
          </a:p>
        </p:txBody>
      </p:sp>
      <p:sp>
        <p:nvSpPr>
          <p:cNvPr id="22" name="Tijdelijke aanduiding voor inhoud 2">
            <a:extLst>
              <a:ext uri="{FF2B5EF4-FFF2-40B4-BE49-F238E27FC236}">
                <a16:creationId xmlns:a16="http://schemas.microsoft.com/office/drawing/2014/main" id="{FB44D687-CD20-F7BE-6FE7-A9F12D6CCA8D}"/>
              </a:ext>
            </a:extLst>
          </p:cNvPr>
          <p:cNvSpPr txBox="1">
            <a:spLocks/>
          </p:cNvSpPr>
          <p:nvPr/>
        </p:nvSpPr>
        <p:spPr>
          <a:xfrm>
            <a:off x="5477061" y="1650559"/>
            <a:ext cx="1586379" cy="30707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100" dirty="0">
                <a:solidFill>
                  <a:schemeClr val="bg1">
                    <a:lumMod val="50000"/>
                  </a:schemeClr>
                </a:solidFill>
                <a:latin typeface="+mj-lt"/>
                <a:cs typeface="Helvetica" pitchFamily="2" charset="0"/>
              </a:rPr>
              <a:t>2070</a:t>
            </a:r>
          </a:p>
          <a:p>
            <a:pPr marL="0" indent="0" algn="ctr">
              <a:spcBef>
                <a:spcPts val="0"/>
              </a:spcBef>
              <a:buNone/>
            </a:pPr>
            <a:r>
              <a:rPr lang="en-US" sz="1100" dirty="0">
                <a:solidFill>
                  <a:schemeClr val="bg1">
                    <a:lumMod val="50000"/>
                  </a:schemeClr>
                </a:solidFill>
                <a:latin typeface="+mj-lt"/>
                <a:cs typeface="Helvetica" pitchFamily="2" charset="0"/>
              </a:rPr>
              <a:t>Nuclear facility</a:t>
            </a:r>
            <a:endParaRPr lang="nl-NL" sz="1100" dirty="0">
              <a:solidFill>
                <a:schemeClr val="bg1">
                  <a:lumMod val="50000"/>
                </a:schemeClr>
              </a:solidFill>
              <a:latin typeface="+mj-lt"/>
              <a:cs typeface="Helvetica" pitchFamily="2" charset="0"/>
            </a:endParaRPr>
          </a:p>
        </p:txBody>
      </p:sp>
      <p:sp>
        <p:nvSpPr>
          <p:cNvPr id="23" name="Tijdelijke aanduiding voor inhoud 2">
            <a:extLst>
              <a:ext uri="{FF2B5EF4-FFF2-40B4-BE49-F238E27FC236}">
                <a16:creationId xmlns:a16="http://schemas.microsoft.com/office/drawing/2014/main" id="{6C590462-4830-D97E-A2B6-CC63C5714DC0}"/>
              </a:ext>
            </a:extLst>
          </p:cNvPr>
          <p:cNvSpPr txBox="1">
            <a:spLocks/>
          </p:cNvSpPr>
          <p:nvPr/>
        </p:nvSpPr>
        <p:spPr>
          <a:xfrm>
            <a:off x="8079119" y="2844529"/>
            <a:ext cx="1685301" cy="30707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100" dirty="0">
                <a:solidFill>
                  <a:schemeClr val="bg1">
                    <a:lumMod val="50000"/>
                  </a:schemeClr>
                </a:solidFill>
                <a:latin typeface="+mj-lt"/>
                <a:cs typeface="Helvetica" pitchFamily="2" charset="0"/>
              </a:rPr>
              <a:t>2099</a:t>
            </a:r>
          </a:p>
          <a:p>
            <a:pPr marL="0" indent="0" algn="ctr">
              <a:spcBef>
                <a:spcPts val="0"/>
              </a:spcBef>
              <a:buNone/>
            </a:pPr>
            <a:r>
              <a:rPr lang="en-US" sz="1100" dirty="0">
                <a:solidFill>
                  <a:schemeClr val="bg1">
                    <a:lumMod val="50000"/>
                  </a:schemeClr>
                </a:solidFill>
                <a:latin typeface="+mj-lt"/>
                <a:cs typeface="Helvetica" pitchFamily="2" charset="0"/>
              </a:rPr>
              <a:t>First lunar human birth</a:t>
            </a:r>
            <a:endParaRPr lang="nl-NL" sz="1100" dirty="0">
              <a:solidFill>
                <a:schemeClr val="bg1">
                  <a:lumMod val="50000"/>
                </a:schemeClr>
              </a:solidFill>
              <a:latin typeface="+mj-lt"/>
              <a:cs typeface="Helvetica" pitchFamily="2" charset="0"/>
            </a:endParaRPr>
          </a:p>
        </p:txBody>
      </p:sp>
      <p:sp>
        <p:nvSpPr>
          <p:cNvPr id="24" name="Tijdelijke aanduiding voor inhoud 2">
            <a:extLst>
              <a:ext uri="{FF2B5EF4-FFF2-40B4-BE49-F238E27FC236}">
                <a16:creationId xmlns:a16="http://schemas.microsoft.com/office/drawing/2014/main" id="{639934C5-2A8E-03E2-9422-0B1B93957DC9}"/>
              </a:ext>
            </a:extLst>
          </p:cNvPr>
          <p:cNvSpPr txBox="1">
            <a:spLocks/>
          </p:cNvSpPr>
          <p:nvPr/>
        </p:nvSpPr>
        <p:spPr>
          <a:xfrm>
            <a:off x="6382430" y="2528745"/>
            <a:ext cx="1685301" cy="30707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100" dirty="0">
                <a:solidFill>
                  <a:schemeClr val="bg1">
                    <a:lumMod val="50000"/>
                  </a:schemeClr>
                </a:solidFill>
                <a:latin typeface="+mj-lt"/>
                <a:cs typeface="Helvetica" pitchFamily="2" charset="0"/>
              </a:rPr>
              <a:t>2080</a:t>
            </a:r>
          </a:p>
          <a:p>
            <a:pPr marL="0" indent="0" algn="ctr">
              <a:spcBef>
                <a:spcPts val="0"/>
              </a:spcBef>
              <a:buNone/>
            </a:pPr>
            <a:r>
              <a:rPr lang="en-US" sz="1100" dirty="0">
                <a:solidFill>
                  <a:schemeClr val="bg1">
                    <a:lumMod val="50000"/>
                  </a:schemeClr>
                </a:solidFill>
                <a:latin typeface="+mj-lt"/>
                <a:cs typeface="Helvetica" pitchFamily="2" charset="0"/>
              </a:rPr>
              <a:t>First families settle</a:t>
            </a:r>
            <a:endParaRPr lang="nl-NL" sz="1100" dirty="0">
              <a:solidFill>
                <a:schemeClr val="bg1">
                  <a:lumMod val="50000"/>
                </a:schemeClr>
              </a:solidFill>
              <a:latin typeface="+mj-lt"/>
              <a:cs typeface="Helvetica" pitchFamily="2" charset="0"/>
            </a:endParaRPr>
          </a:p>
        </p:txBody>
      </p:sp>
      <p:sp>
        <p:nvSpPr>
          <p:cNvPr id="25" name="Tijdelijke aanduiding voor inhoud 2">
            <a:extLst>
              <a:ext uri="{FF2B5EF4-FFF2-40B4-BE49-F238E27FC236}">
                <a16:creationId xmlns:a16="http://schemas.microsoft.com/office/drawing/2014/main" id="{A2A6472E-3754-86C4-0B3C-5357787A3AD0}"/>
              </a:ext>
            </a:extLst>
          </p:cNvPr>
          <p:cNvSpPr txBox="1">
            <a:spLocks/>
          </p:cNvSpPr>
          <p:nvPr/>
        </p:nvSpPr>
        <p:spPr>
          <a:xfrm>
            <a:off x="2902763" y="3354891"/>
            <a:ext cx="1586379" cy="30707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100" dirty="0">
                <a:solidFill>
                  <a:schemeClr val="bg1">
                    <a:lumMod val="50000"/>
                  </a:schemeClr>
                </a:solidFill>
                <a:latin typeface="+mj-lt"/>
                <a:cs typeface="Helvetica" pitchFamily="2" charset="0"/>
              </a:rPr>
              <a:t>2033</a:t>
            </a:r>
          </a:p>
          <a:p>
            <a:pPr marL="0" indent="0" algn="ctr">
              <a:spcBef>
                <a:spcPts val="0"/>
              </a:spcBef>
              <a:buNone/>
            </a:pPr>
            <a:r>
              <a:rPr lang="en-US" sz="1100" dirty="0">
                <a:solidFill>
                  <a:schemeClr val="bg1">
                    <a:lumMod val="50000"/>
                  </a:schemeClr>
                </a:solidFill>
                <a:latin typeface="+mj-lt"/>
                <a:cs typeface="Helvetica" pitchFamily="2" charset="0"/>
              </a:rPr>
              <a:t>Permanent lunar base</a:t>
            </a:r>
            <a:endParaRPr lang="nl-NL" sz="1100" dirty="0">
              <a:solidFill>
                <a:schemeClr val="bg1">
                  <a:lumMod val="50000"/>
                </a:schemeClr>
              </a:solidFill>
              <a:latin typeface="+mj-lt"/>
              <a:cs typeface="Helvetica" pitchFamily="2" charset="0"/>
            </a:endParaRPr>
          </a:p>
        </p:txBody>
      </p:sp>
      <p:sp>
        <p:nvSpPr>
          <p:cNvPr id="26" name="Oval 25">
            <a:extLst>
              <a:ext uri="{FF2B5EF4-FFF2-40B4-BE49-F238E27FC236}">
                <a16:creationId xmlns:a16="http://schemas.microsoft.com/office/drawing/2014/main" id="{D5D97168-5E52-D22D-853B-B6B6CDFEAC5B}"/>
              </a:ext>
            </a:extLst>
          </p:cNvPr>
          <p:cNvSpPr/>
          <p:nvPr/>
        </p:nvSpPr>
        <p:spPr>
          <a:xfrm>
            <a:off x="6493984" y="2944715"/>
            <a:ext cx="1484543" cy="1395158"/>
          </a:xfrm>
          <a:prstGeom prst="ellipse">
            <a:avLst/>
          </a:prstGeom>
          <a:solidFill>
            <a:srgbClr val="AEAEAE">
              <a:alpha val="4392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latin typeface="+mj-lt"/>
            </a:endParaRPr>
          </a:p>
        </p:txBody>
      </p:sp>
      <p:sp>
        <p:nvSpPr>
          <p:cNvPr id="27" name="Oval 26">
            <a:extLst>
              <a:ext uri="{FF2B5EF4-FFF2-40B4-BE49-F238E27FC236}">
                <a16:creationId xmlns:a16="http://schemas.microsoft.com/office/drawing/2014/main" id="{5247493D-1956-C0D4-16D4-9A0B5F3C4BF2}"/>
              </a:ext>
            </a:extLst>
          </p:cNvPr>
          <p:cNvSpPr/>
          <p:nvPr/>
        </p:nvSpPr>
        <p:spPr>
          <a:xfrm>
            <a:off x="2815014" y="4528641"/>
            <a:ext cx="183255" cy="172222"/>
          </a:xfrm>
          <a:prstGeom prst="ellipse">
            <a:avLst/>
          </a:prstGeom>
          <a:solidFill>
            <a:srgbClr val="AEAEAE">
              <a:alpha val="4392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latin typeface="+mj-lt"/>
            </a:endParaRPr>
          </a:p>
        </p:txBody>
      </p:sp>
      <p:sp>
        <p:nvSpPr>
          <p:cNvPr id="31" name="Tijdelijke aanduiding voor inhoud 2">
            <a:extLst>
              <a:ext uri="{FF2B5EF4-FFF2-40B4-BE49-F238E27FC236}">
                <a16:creationId xmlns:a16="http://schemas.microsoft.com/office/drawing/2014/main" id="{EA4C5D93-0B8E-10AE-6246-F156E36A6FC5}"/>
              </a:ext>
            </a:extLst>
          </p:cNvPr>
          <p:cNvSpPr txBox="1">
            <a:spLocks/>
          </p:cNvSpPr>
          <p:nvPr/>
        </p:nvSpPr>
        <p:spPr>
          <a:xfrm>
            <a:off x="2871151" y="1598710"/>
            <a:ext cx="1586379" cy="30707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100" dirty="0">
                <a:solidFill>
                  <a:schemeClr val="bg1"/>
                </a:solidFill>
                <a:latin typeface="+mj-lt"/>
                <a:cs typeface="Helvetica" pitchFamily="2" charset="0"/>
              </a:rPr>
              <a:t>Swarm robots</a:t>
            </a:r>
            <a:endParaRPr lang="nl-NL" sz="1100" dirty="0">
              <a:solidFill>
                <a:schemeClr val="bg1"/>
              </a:solidFill>
              <a:latin typeface="+mj-lt"/>
              <a:cs typeface="Helvetica" pitchFamily="2" charset="0"/>
            </a:endParaRPr>
          </a:p>
        </p:txBody>
      </p:sp>
      <p:sp>
        <p:nvSpPr>
          <p:cNvPr id="32" name="Tijdelijke aanduiding voor inhoud 2">
            <a:extLst>
              <a:ext uri="{FF2B5EF4-FFF2-40B4-BE49-F238E27FC236}">
                <a16:creationId xmlns:a16="http://schemas.microsoft.com/office/drawing/2014/main" id="{27A4D3CC-E03B-7932-8A2A-4BF3961E0974}"/>
              </a:ext>
            </a:extLst>
          </p:cNvPr>
          <p:cNvSpPr txBox="1">
            <a:spLocks/>
          </p:cNvSpPr>
          <p:nvPr/>
        </p:nvSpPr>
        <p:spPr>
          <a:xfrm>
            <a:off x="7901419" y="5239660"/>
            <a:ext cx="2214241" cy="30707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100" i="1" dirty="0">
                <a:solidFill>
                  <a:schemeClr val="bg1"/>
                </a:solidFill>
                <a:latin typeface="+mj-lt"/>
                <a:cs typeface="Helvetica" pitchFamily="2" charset="0"/>
              </a:rPr>
              <a:t>Full In-situ Resource Utilization</a:t>
            </a:r>
            <a:endParaRPr lang="nl-NL" sz="1100" i="1" dirty="0">
              <a:solidFill>
                <a:schemeClr val="bg1"/>
              </a:solidFill>
              <a:latin typeface="+mj-lt"/>
              <a:cs typeface="Helvetica" pitchFamily="2" charset="0"/>
            </a:endParaRPr>
          </a:p>
        </p:txBody>
      </p:sp>
      <p:sp>
        <p:nvSpPr>
          <p:cNvPr id="33" name="Tijdelijke aanduiding voor inhoud 2">
            <a:extLst>
              <a:ext uri="{FF2B5EF4-FFF2-40B4-BE49-F238E27FC236}">
                <a16:creationId xmlns:a16="http://schemas.microsoft.com/office/drawing/2014/main" id="{7AF32C4F-2966-A5B7-7B49-E624263DFEC8}"/>
              </a:ext>
            </a:extLst>
          </p:cNvPr>
          <p:cNvSpPr txBox="1">
            <a:spLocks/>
          </p:cNvSpPr>
          <p:nvPr/>
        </p:nvSpPr>
        <p:spPr>
          <a:xfrm>
            <a:off x="3777596" y="1951295"/>
            <a:ext cx="1497572" cy="30707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100" dirty="0">
                <a:solidFill>
                  <a:schemeClr val="bg1"/>
                </a:solidFill>
                <a:latin typeface="+mj-lt"/>
                <a:cs typeface="Helvetica" pitchFamily="2" charset="0"/>
              </a:rPr>
              <a:t>Water and regolith processing facility</a:t>
            </a:r>
            <a:endParaRPr lang="nl-NL" sz="1100" dirty="0">
              <a:solidFill>
                <a:schemeClr val="bg1"/>
              </a:solidFill>
              <a:latin typeface="+mj-lt"/>
              <a:cs typeface="Helvetica" pitchFamily="2" charset="0"/>
            </a:endParaRPr>
          </a:p>
        </p:txBody>
      </p:sp>
      <p:sp>
        <p:nvSpPr>
          <p:cNvPr id="34" name="Tijdelijke aanduiding voor inhoud 2">
            <a:extLst>
              <a:ext uri="{FF2B5EF4-FFF2-40B4-BE49-F238E27FC236}">
                <a16:creationId xmlns:a16="http://schemas.microsoft.com/office/drawing/2014/main" id="{BCAAC6A7-5CC8-39AF-2C16-B73F411BAD02}"/>
              </a:ext>
            </a:extLst>
          </p:cNvPr>
          <p:cNvSpPr txBox="1">
            <a:spLocks/>
          </p:cNvSpPr>
          <p:nvPr/>
        </p:nvSpPr>
        <p:spPr>
          <a:xfrm>
            <a:off x="2095287" y="3303836"/>
            <a:ext cx="1497572" cy="30707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100" dirty="0">
                <a:solidFill>
                  <a:schemeClr val="bg1"/>
                </a:solidFill>
                <a:latin typeface="+mj-lt"/>
                <a:cs typeface="Helvetica" pitchFamily="2" charset="0"/>
              </a:rPr>
              <a:t>3D printing</a:t>
            </a:r>
            <a:endParaRPr lang="nl-NL" sz="1100" dirty="0">
              <a:solidFill>
                <a:schemeClr val="bg1"/>
              </a:solidFill>
              <a:latin typeface="+mj-lt"/>
              <a:cs typeface="Helvetica" pitchFamily="2" charset="0"/>
            </a:endParaRPr>
          </a:p>
        </p:txBody>
      </p:sp>
      <p:sp>
        <p:nvSpPr>
          <p:cNvPr id="35" name="Oval 34">
            <a:extLst>
              <a:ext uri="{FF2B5EF4-FFF2-40B4-BE49-F238E27FC236}">
                <a16:creationId xmlns:a16="http://schemas.microsoft.com/office/drawing/2014/main" id="{35E00936-EB2E-660E-4592-553CE9C41D47}"/>
              </a:ext>
            </a:extLst>
          </p:cNvPr>
          <p:cNvSpPr/>
          <p:nvPr/>
        </p:nvSpPr>
        <p:spPr>
          <a:xfrm>
            <a:off x="3398816" y="3738465"/>
            <a:ext cx="608481" cy="571847"/>
          </a:xfrm>
          <a:prstGeom prst="ellipse">
            <a:avLst/>
          </a:prstGeom>
          <a:solidFill>
            <a:srgbClr val="AEAEAE">
              <a:alpha val="4392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latin typeface="+mj-lt"/>
            </a:endParaRPr>
          </a:p>
        </p:txBody>
      </p:sp>
      <p:sp>
        <p:nvSpPr>
          <p:cNvPr id="36" name="Oval 35">
            <a:extLst>
              <a:ext uri="{FF2B5EF4-FFF2-40B4-BE49-F238E27FC236}">
                <a16:creationId xmlns:a16="http://schemas.microsoft.com/office/drawing/2014/main" id="{9CCB8F8A-83A6-BAA6-7AEF-F5EDD124DBDC}"/>
              </a:ext>
            </a:extLst>
          </p:cNvPr>
          <p:cNvSpPr/>
          <p:nvPr/>
        </p:nvSpPr>
        <p:spPr>
          <a:xfrm>
            <a:off x="5059601" y="2559480"/>
            <a:ext cx="716062" cy="672951"/>
          </a:xfrm>
          <a:prstGeom prst="ellipse">
            <a:avLst/>
          </a:prstGeom>
          <a:solidFill>
            <a:srgbClr val="FBB040">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latin typeface="+mj-lt"/>
            </a:endParaRPr>
          </a:p>
        </p:txBody>
      </p:sp>
      <p:sp>
        <p:nvSpPr>
          <p:cNvPr id="37" name="Tijdelijke aanduiding voor inhoud 2">
            <a:extLst>
              <a:ext uri="{FF2B5EF4-FFF2-40B4-BE49-F238E27FC236}">
                <a16:creationId xmlns:a16="http://schemas.microsoft.com/office/drawing/2014/main" id="{BA0023FB-C235-1F0F-FD13-9B2E174AC61B}"/>
              </a:ext>
            </a:extLst>
          </p:cNvPr>
          <p:cNvSpPr txBox="1">
            <a:spLocks/>
          </p:cNvSpPr>
          <p:nvPr/>
        </p:nvSpPr>
        <p:spPr>
          <a:xfrm>
            <a:off x="4656620" y="2145852"/>
            <a:ext cx="1586379" cy="30707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100" dirty="0">
                <a:solidFill>
                  <a:srgbClr val="F8CA50"/>
                </a:solidFill>
                <a:latin typeface="+mj-lt"/>
                <a:cs typeface="Helvetica" pitchFamily="2" charset="0"/>
              </a:rPr>
              <a:t>2060</a:t>
            </a:r>
          </a:p>
          <a:p>
            <a:pPr marL="0" indent="0" algn="ctr">
              <a:spcBef>
                <a:spcPts val="0"/>
              </a:spcBef>
              <a:buNone/>
            </a:pPr>
            <a:r>
              <a:rPr lang="en-US" sz="1100" dirty="0">
                <a:solidFill>
                  <a:srgbClr val="F8CA50"/>
                </a:solidFill>
                <a:latin typeface="+mj-lt"/>
                <a:cs typeface="Helvetica" pitchFamily="2" charset="0"/>
              </a:rPr>
              <a:t>Terraforming Moon</a:t>
            </a:r>
            <a:endParaRPr lang="nl-NL" sz="1100" dirty="0">
              <a:solidFill>
                <a:srgbClr val="F8CA50"/>
              </a:solidFill>
              <a:latin typeface="+mj-lt"/>
              <a:cs typeface="Helvetica" pitchFamily="2" charset="0"/>
            </a:endParaRPr>
          </a:p>
        </p:txBody>
      </p:sp>
      <p:sp>
        <p:nvSpPr>
          <p:cNvPr id="39" name="Tijdelijke aanduiding voor inhoud 2">
            <a:extLst>
              <a:ext uri="{FF2B5EF4-FFF2-40B4-BE49-F238E27FC236}">
                <a16:creationId xmlns:a16="http://schemas.microsoft.com/office/drawing/2014/main" id="{348F8299-5F38-FA69-1921-AF4AF6A59547}"/>
              </a:ext>
            </a:extLst>
          </p:cNvPr>
          <p:cNvSpPr txBox="1">
            <a:spLocks/>
          </p:cNvSpPr>
          <p:nvPr/>
        </p:nvSpPr>
        <p:spPr>
          <a:xfrm>
            <a:off x="1566131" y="1273726"/>
            <a:ext cx="2214241" cy="30707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100" i="1" dirty="0">
                <a:solidFill>
                  <a:schemeClr val="bg1"/>
                </a:solidFill>
                <a:latin typeface="+mj-lt"/>
                <a:cs typeface="Helvetica" pitchFamily="2" charset="0"/>
              </a:rPr>
              <a:t>Earth-based technologies</a:t>
            </a:r>
            <a:endParaRPr lang="nl-NL" sz="1100" i="1" dirty="0">
              <a:solidFill>
                <a:schemeClr val="bg1"/>
              </a:solidFill>
              <a:latin typeface="+mj-lt"/>
              <a:cs typeface="Helvetica" pitchFamily="2" charset="0"/>
            </a:endParaRPr>
          </a:p>
        </p:txBody>
      </p:sp>
      <p:sp>
        <p:nvSpPr>
          <p:cNvPr id="6" name="Slide Number Placeholder 5">
            <a:extLst>
              <a:ext uri="{FF2B5EF4-FFF2-40B4-BE49-F238E27FC236}">
                <a16:creationId xmlns:a16="http://schemas.microsoft.com/office/drawing/2014/main" id="{DDD369C1-410B-CE3C-ADA7-A0DEE3256FC5}"/>
              </a:ext>
            </a:extLst>
          </p:cNvPr>
          <p:cNvSpPr>
            <a:spLocks noGrp="1"/>
          </p:cNvSpPr>
          <p:nvPr>
            <p:ph type="sldNum" sz="quarter" idx="12"/>
          </p:nvPr>
        </p:nvSpPr>
        <p:spPr/>
        <p:txBody>
          <a:bodyPr/>
          <a:lstStyle/>
          <a:p>
            <a:fld id="{EBBC2D6B-7327-483D-AD2A-1E5D09D2763D}" type="slidenum">
              <a:rPr lang="LID4096" smtClean="0"/>
              <a:t>13</a:t>
            </a:fld>
            <a:endParaRPr lang="LID4096"/>
          </a:p>
        </p:txBody>
      </p:sp>
      <p:sp>
        <p:nvSpPr>
          <p:cNvPr id="5" name="Oval 4">
            <a:extLst>
              <a:ext uri="{FF2B5EF4-FFF2-40B4-BE49-F238E27FC236}">
                <a16:creationId xmlns:a16="http://schemas.microsoft.com/office/drawing/2014/main" id="{E5480605-159E-345A-8577-1CFAC0BCF24D}"/>
              </a:ext>
            </a:extLst>
          </p:cNvPr>
          <p:cNvSpPr/>
          <p:nvPr/>
        </p:nvSpPr>
        <p:spPr>
          <a:xfrm>
            <a:off x="467522" y="6250103"/>
            <a:ext cx="300326" cy="282245"/>
          </a:xfrm>
          <a:prstGeom prst="ellipse">
            <a:avLst/>
          </a:prstGeom>
          <a:solidFill>
            <a:srgbClr val="AEAEAE">
              <a:alpha val="4392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latin typeface="+mj-lt"/>
            </a:endParaRPr>
          </a:p>
        </p:txBody>
      </p:sp>
      <p:sp>
        <p:nvSpPr>
          <p:cNvPr id="11" name="Tijdelijke aanduiding voor inhoud 2">
            <a:extLst>
              <a:ext uri="{FF2B5EF4-FFF2-40B4-BE49-F238E27FC236}">
                <a16:creationId xmlns:a16="http://schemas.microsoft.com/office/drawing/2014/main" id="{7F203947-7898-DDF4-C319-6E5A26568285}"/>
              </a:ext>
            </a:extLst>
          </p:cNvPr>
          <p:cNvSpPr txBox="1">
            <a:spLocks/>
          </p:cNvSpPr>
          <p:nvPr/>
        </p:nvSpPr>
        <p:spPr>
          <a:xfrm>
            <a:off x="778765" y="6277222"/>
            <a:ext cx="1586379" cy="30707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100" dirty="0">
                <a:solidFill>
                  <a:schemeClr val="bg1">
                    <a:lumMod val="50000"/>
                  </a:schemeClr>
                </a:solidFill>
                <a:latin typeface="+mj-lt"/>
                <a:cs typeface="Helvetica" pitchFamily="2" charset="0"/>
              </a:rPr>
              <a:t>Civilization size</a:t>
            </a:r>
            <a:endParaRPr lang="nl-NL" sz="1100" dirty="0">
              <a:solidFill>
                <a:schemeClr val="bg1">
                  <a:lumMod val="50000"/>
                </a:schemeClr>
              </a:solidFill>
              <a:latin typeface="+mj-lt"/>
              <a:cs typeface="Helvetica" pitchFamily="2" charset="0"/>
            </a:endParaRPr>
          </a:p>
        </p:txBody>
      </p:sp>
      <p:sp>
        <p:nvSpPr>
          <p:cNvPr id="12" name="Tijdelijke aanduiding voor inhoud 2">
            <a:extLst>
              <a:ext uri="{FF2B5EF4-FFF2-40B4-BE49-F238E27FC236}">
                <a16:creationId xmlns:a16="http://schemas.microsoft.com/office/drawing/2014/main" id="{6C67DECD-FF70-3C2F-9E9E-64FB5DB34DB8}"/>
              </a:ext>
            </a:extLst>
          </p:cNvPr>
          <p:cNvSpPr txBox="1">
            <a:spLocks/>
          </p:cNvSpPr>
          <p:nvPr/>
        </p:nvSpPr>
        <p:spPr>
          <a:xfrm>
            <a:off x="391322" y="894208"/>
            <a:ext cx="8960068" cy="24622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bg1"/>
                </a:solidFill>
                <a:cs typeface="Helvetica" pitchFamily="2" charset="0"/>
                <a:sym typeface="Wingdings" panose="05000000000000000000" pitchFamily="2" charset="2"/>
              </a:rPr>
              <a:t>Timeline</a:t>
            </a:r>
          </a:p>
        </p:txBody>
      </p:sp>
      <p:sp>
        <p:nvSpPr>
          <p:cNvPr id="14" name="Tijdelijke aanduiding voor inhoud 2">
            <a:extLst>
              <a:ext uri="{FF2B5EF4-FFF2-40B4-BE49-F238E27FC236}">
                <a16:creationId xmlns:a16="http://schemas.microsoft.com/office/drawing/2014/main" id="{2A9C1E15-A3B1-83B6-651C-4A38B106C931}"/>
              </a:ext>
            </a:extLst>
          </p:cNvPr>
          <p:cNvSpPr txBox="1">
            <a:spLocks/>
          </p:cNvSpPr>
          <p:nvPr/>
        </p:nvSpPr>
        <p:spPr>
          <a:xfrm>
            <a:off x="3317187" y="2453356"/>
            <a:ext cx="1497572" cy="30707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100" dirty="0">
                <a:solidFill>
                  <a:schemeClr val="tx1">
                    <a:lumMod val="65000"/>
                    <a:lumOff val="35000"/>
                  </a:schemeClr>
                </a:solidFill>
                <a:latin typeface="+mj-lt"/>
                <a:cs typeface="Helvetica" pitchFamily="2" charset="0"/>
              </a:rPr>
              <a:t>Regolith accretion</a:t>
            </a:r>
            <a:endParaRPr lang="nl-NL" sz="1100" dirty="0">
              <a:solidFill>
                <a:schemeClr val="tx1">
                  <a:lumMod val="65000"/>
                  <a:lumOff val="35000"/>
                </a:schemeClr>
              </a:solidFill>
              <a:latin typeface="+mj-lt"/>
              <a:cs typeface="Helvetica" pitchFamily="2" charset="0"/>
            </a:endParaRPr>
          </a:p>
        </p:txBody>
      </p:sp>
    </p:spTree>
    <p:extLst>
      <p:ext uri="{BB962C8B-B14F-4D97-AF65-F5344CB8AC3E}">
        <p14:creationId xmlns:p14="http://schemas.microsoft.com/office/powerpoint/2010/main" val="1232641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Moon Landscape : NASA : Free Download, Borrow, and Streaming : Internet  Archive">
            <a:extLst>
              <a:ext uri="{FF2B5EF4-FFF2-40B4-BE49-F238E27FC236}">
                <a16:creationId xmlns:a16="http://schemas.microsoft.com/office/drawing/2014/main" id="{15094F53-CB20-6FFD-9065-1F10EC0CE5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0" y="1583251"/>
            <a:ext cx="12192000" cy="527474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C225369-DA9E-A3B3-A01C-8C6896D42489}"/>
              </a:ext>
            </a:extLst>
          </p:cNvPr>
          <p:cNvSpPr/>
          <p:nvPr/>
        </p:nvSpPr>
        <p:spPr>
          <a:xfrm>
            <a:off x="76723" y="87400"/>
            <a:ext cx="5235506" cy="39157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r>
              <a:rPr lang="en-US" sz="1200" dirty="0">
                <a:solidFill>
                  <a:schemeClr val="bg1">
                    <a:lumMod val="75000"/>
                  </a:schemeClr>
                </a:solidFill>
                <a:latin typeface="+mj-lt"/>
              </a:rPr>
              <a:t>Background | Requirements</a:t>
            </a:r>
          </a:p>
        </p:txBody>
      </p:sp>
      <p:sp>
        <p:nvSpPr>
          <p:cNvPr id="5" name="Content Placeholder 3">
            <a:extLst>
              <a:ext uri="{FF2B5EF4-FFF2-40B4-BE49-F238E27FC236}">
                <a16:creationId xmlns:a16="http://schemas.microsoft.com/office/drawing/2014/main" id="{B096B596-A5FE-1542-9B49-05E8B79F917D}"/>
              </a:ext>
            </a:extLst>
          </p:cNvPr>
          <p:cNvSpPr txBox="1">
            <a:spLocks/>
          </p:cNvSpPr>
          <p:nvPr/>
        </p:nvSpPr>
        <p:spPr>
          <a:xfrm>
            <a:off x="0" y="6587289"/>
            <a:ext cx="7731335" cy="24382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i="1" dirty="0">
                <a:solidFill>
                  <a:schemeClr val="bg1"/>
                </a:solidFill>
                <a:latin typeface="+mj-lt"/>
              </a:rPr>
              <a:t>Astronaut Harrison Schmitt exploring lunar surface, Apollo 17 (1972), NASA.</a:t>
            </a:r>
          </a:p>
        </p:txBody>
      </p:sp>
      <p:sp>
        <p:nvSpPr>
          <p:cNvPr id="10" name="Tijdelijke aanduiding voor inhoud 2">
            <a:extLst>
              <a:ext uri="{FF2B5EF4-FFF2-40B4-BE49-F238E27FC236}">
                <a16:creationId xmlns:a16="http://schemas.microsoft.com/office/drawing/2014/main" id="{C24F5668-76EB-5E05-8C8F-77B0433869E1}"/>
              </a:ext>
            </a:extLst>
          </p:cNvPr>
          <p:cNvSpPr txBox="1">
            <a:spLocks/>
          </p:cNvSpPr>
          <p:nvPr/>
        </p:nvSpPr>
        <p:spPr>
          <a:xfrm>
            <a:off x="620485" y="4016879"/>
            <a:ext cx="5268687" cy="82394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600" dirty="0">
              <a:solidFill>
                <a:schemeClr val="bg1"/>
              </a:solidFill>
              <a:latin typeface="+mj-lt"/>
              <a:cs typeface="Helvetica" pitchFamily="2" charset="0"/>
            </a:endParaRPr>
          </a:p>
        </p:txBody>
      </p:sp>
      <p:sp>
        <p:nvSpPr>
          <p:cNvPr id="6" name="Slide Number Placeholder 5">
            <a:extLst>
              <a:ext uri="{FF2B5EF4-FFF2-40B4-BE49-F238E27FC236}">
                <a16:creationId xmlns:a16="http://schemas.microsoft.com/office/drawing/2014/main" id="{6DF9CEB3-1BAB-4839-1787-B2B4D891A145}"/>
              </a:ext>
            </a:extLst>
          </p:cNvPr>
          <p:cNvSpPr>
            <a:spLocks noGrp="1"/>
          </p:cNvSpPr>
          <p:nvPr>
            <p:ph type="sldNum" sz="quarter" idx="12"/>
          </p:nvPr>
        </p:nvSpPr>
        <p:spPr/>
        <p:txBody>
          <a:bodyPr/>
          <a:lstStyle/>
          <a:p>
            <a:fld id="{EBBC2D6B-7327-483D-AD2A-1E5D09D2763D}" type="slidenum">
              <a:rPr lang="LID4096" smtClean="0"/>
              <a:t>2</a:t>
            </a:fld>
            <a:endParaRPr lang="LID4096"/>
          </a:p>
        </p:txBody>
      </p:sp>
      <p:sp>
        <p:nvSpPr>
          <p:cNvPr id="9" name="Rectangle 8">
            <a:extLst>
              <a:ext uri="{FF2B5EF4-FFF2-40B4-BE49-F238E27FC236}">
                <a16:creationId xmlns:a16="http://schemas.microsoft.com/office/drawing/2014/main" id="{5FFC6B27-9CED-150E-63B1-B23A43F6FE79}"/>
              </a:ext>
            </a:extLst>
          </p:cNvPr>
          <p:cNvSpPr/>
          <p:nvPr/>
        </p:nvSpPr>
        <p:spPr>
          <a:xfrm>
            <a:off x="391322" y="1412698"/>
            <a:ext cx="5061857" cy="42422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r>
              <a:rPr lang="en-US" sz="3200" i="1" dirty="0">
                <a:solidFill>
                  <a:schemeClr val="bg1"/>
                </a:solidFill>
                <a:latin typeface="+mj-lt"/>
              </a:rPr>
              <a:t>Settling in the unknown…</a:t>
            </a:r>
          </a:p>
        </p:txBody>
      </p:sp>
    </p:spTree>
    <p:extLst>
      <p:ext uri="{BB962C8B-B14F-4D97-AF65-F5344CB8AC3E}">
        <p14:creationId xmlns:p14="http://schemas.microsoft.com/office/powerpoint/2010/main" val="1154691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People walking on a mountain&#10;&#10;AI-generated content may be incorrect.">
            <a:extLst>
              <a:ext uri="{FF2B5EF4-FFF2-40B4-BE49-F238E27FC236}">
                <a16:creationId xmlns:a16="http://schemas.microsoft.com/office/drawing/2014/main" id="{8C052552-498D-5A1F-387C-FF3D8BA8015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0" y="1282"/>
            <a:ext cx="12191980" cy="6856718"/>
          </a:xfrm>
          <a:prstGeom prst="rect">
            <a:avLst/>
          </a:prstGeom>
        </p:spPr>
      </p:pic>
      <p:sp>
        <p:nvSpPr>
          <p:cNvPr id="7" name="Content Placeholder 3">
            <a:extLst>
              <a:ext uri="{FF2B5EF4-FFF2-40B4-BE49-F238E27FC236}">
                <a16:creationId xmlns:a16="http://schemas.microsoft.com/office/drawing/2014/main" id="{C0813A0C-3FDE-B410-043E-BCDB79EE6B73}"/>
              </a:ext>
            </a:extLst>
          </p:cNvPr>
          <p:cNvSpPr txBox="1">
            <a:spLocks/>
          </p:cNvSpPr>
          <p:nvPr/>
        </p:nvSpPr>
        <p:spPr>
          <a:xfrm>
            <a:off x="0" y="6587289"/>
            <a:ext cx="7731335" cy="24382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i="1" dirty="0">
                <a:solidFill>
                  <a:schemeClr val="bg1"/>
                </a:solidFill>
                <a:latin typeface="+mj-lt"/>
              </a:rPr>
              <a:t>Mount Etna, Sicily, TU Delft Lava Tube Mission (2024)</a:t>
            </a:r>
          </a:p>
        </p:txBody>
      </p:sp>
      <p:sp>
        <p:nvSpPr>
          <p:cNvPr id="10" name="Rectangle 9">
            <a:extLst>
              <a:ext uri="{FF2B5EF4-FFF2-40B4-BE49-F238E27FC236}">
                <a16:creationId xmlns:a16="http://schemas.microsoft.com/office/drawing/2014/main" id="{89C7A731-409A-911E-FD60-6D0515A40C2A}"/>
              </a:ext>
            </a:extLst>
          </p:cNvPr>
          <p:cNvSpPr/>
          <p:nvPr/>
        </p:nvSpPr>
        <p:spPr>
          <a:xfrm>
            <a:off x="391322" y="1412698"/>
            <a:ext cx="5061857" cy="42422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r>
              <a:rPr lang="en-US" sz="3200" i="1" dirty="0">
                <a:solidFill>
                  <a:schemeClr val="bg1"/>
                </a:solidFill>
                <a:latin typeface="+mj-lt"/>
              </a:rPr>
              <a:t>Settling in the unknown…</a:t>
            </a:r>
          </a:p>
        </p:txBody>
      </p:sp>
      <p:sp>
        <p:nvSpPr>
          <p:cNvPr id="11" name="Rectangle 10">
            <a:extLst>
              <a:ext uri="{FF2B5EF4-FFF2-40B4-BE49-F238E27FC236}">
                <a16:creationId xmlns:a16="http://schemas.microsoft.com/office/drawing/2014/main" id="{12D749F0-FD37-100E-CE93-95F7763218C2}"/>
              </a:ext>
            </a:extLst>
          </p:cNvPr>
          <p:cNvSpPr/>
          <p:nvPr/>
        </p:nvSpPr>
        <p:spPr>
          <a:xfrm>
            <a:off x="76723" y="87400"/>
            <a:ext cx="5235506" cy="39157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r>
              <a:rPr lang="en-US" sz="1200" dirty="0">
                <a:solidFill>
                  <a:schemeClr val="bg1">
                    <a:lumMod val="75000"/>
                  </a:schemeClr>
                </a:solidFill>
                <a:latin typeface="+mj-lt"/>
              </a:rPr>
              <a:t>Background | Requirements</a:t>
            </a:r>
          </a:p>
        </p:txBody>
      </p:sp>
    </p:spTree>
    <p:extLst>
      <p:ext uri="{BB962C8B-B14F-4D97-AF65-F5344CB8AC3E}">
        <p14:creationId xmlns:p14="http://schemas.microsoft.com/office/powerpoint/2010/main" val="2947932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ountain with a hole in the ground&#10;&#10;Description automatically generated with medium confidence">
            <a:extLst>
              <a:ext uri="{FF2B5EF4-FFF2-40B4-BE49-F238E27FC236}">
                <a16:creationId xmlns:a16="http://schemas.microsoft.com/office/drawing/2014/main" id="{B31F9493-0B3D-176B-7211-6CAA8D11E77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Content Placeholder 3">
            <a:extLst>
              <a:ext uri="{FF2B5EF4-FFF2-40B4-BE49-F238E27FC236}">
                <a16:creationId xmlns:a16="http://schemas.microsoft.com/office/drawing/2014/main" id="{ACDE8755-8DD6-E0A9-12B5-E35A2524EAA9}"/>
              </a:ext>
            </a:extLst>
          </p:cNvPr>
          <p:cNvSpPr txBox="1">
            <a:spLocks/>
          </p:cNvSpPr>
          <p:nvPr/>
        </p:nvSpPr>
        <p:spPr>
          <a:xfrm>
            <a:off x="4235065" y="5422707"/>
            <a:ext cx="7731335" cy="10279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endParaRPr lang="en-GB" sz="3200" i="1" dirty="0">
              <a:solidFill>
                <a:schemeClr val="bg1"/>
              </a:solidFill>
              <a:latin typeface="+mj-lt"/>
            </a:endParaRPr>
          </a:p>
        </p:txBody>
      </p:sp>
      <p:sp>
        <p:nvSpPr>
          <p:cNvPr id="8" name="Content Placeholder 3">
            <a:extLst>
              <a:ext uri="{FF2B5EF4-FFF2-40B4-BE49-F238E27FC236}">
                <a16:creationId xmlns:a16="http://schemas.microsoft.com/office/drawing/2014/main" id="{4E91EE79-E758-42F1-FA05-BF7273B963CF}"/>
              </a:ext>
            </a:extLst>
          </p:cNvPr>
          <p:cNvSpPr txBox="1">
            <a:spLocks/>
          </p:cNvSpPr>
          <p:nvPr/>
        </p:nvSpPr>
        <p:spPr>
          <a:xfrm>
            <a:off x="511881" y="5469037"/>
            <a:ext cx="11422115" cy="51798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GB" sz="3200" i="1" dirty="0">
                <a:solidFill>
                  <a:schemeClr val="bg1"/>
                </a:solidFill>
                <a:latin typeface="+mj-lt"/>
              </a:rPr>
              <a:t>Expansive landscape…no human touch</a:t>
            </a:r>
          </a:p>
        </p:txBody>
      </p:sp>
      <p:sp>
        <p:nvSpPr>
          <p:cNvPr id="11" name="Rectangle 10">
            <a:extLst>
              <a:ext uri="{FF2B5EF4-FFF2-40B4-BE49-F238E27FC236}">
                <a16:creationId xmlns:a16="http://schemas.microsoft.com/office/drawing/2014/main" id="{F0D62947-6A9F-22BA-16ED-8B725DD8D9DB}"/>
              </a:ext>
            </a:extLst>
          </p:cNvPr>
          <p:cNvSpPr/>
          <p:nvPr/>
        </p:nvSpPr>
        <p:spPr>
          <a:xfrm>
            <a:off x="4539865" y="5144174"/>
            <a:ext cx="6062821" cy="39157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r>
              <a:rPr lang="en-US" i="1" dirty="0">
                <a:solidFill>
                  <a:schemeClr val="bg1"/>
                </a:solidFill>
                <a:latin typeface="+mj-lt"/>
              </a:rPr>
              <a:t>Settling in the unknown, on Earth</a:t>
            </a:r>
          </a:p>
        </p:txBody>
      </p:sp>
      <p:sp>
        <p:nvSpPr>
          <p:cNvPr id="6" name="Content Placeholder 3">
            <a:extLst>
              <a:ext uri="{FF2B5EF4-FFF2-40B4-BE49-F238E27FC236}">
                <a16:creationId xmlns:a16="http://schemas.microsoft.com/office/drawing/2014/main" id="{BC43CDCB-3E81-FD16-AA2B-2BDEAA7DF36E}"/>
              </a:ext>
            </a:extLst>
          </p:cNvPr>
          <p:cNvSpPr txBox="1">
            <a:spLocks/>
          </p:cNvSpPr>
          <p:nvPr/>
        </p:nvSpPr>
        <p:spPr>
          <a:xfrm>
            <a:off x="0" y="6587289"/>
            <a:ext cx="7731335" cy="24382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i="1" dirty="0">
                <a:solidFill>
                  <a:schemeClr val="bg1"/>
                </a:solidFill>
                <a:latin typeface="+mj-lt"/>
              </a:rPr>
              <a:t>Mount Etna, Sicily, TU Delft Lava Tube Mission (2024)</a:t>
            </a:r>
          </a:p>
        </p:txBody>
      </p:sp>
      <p:sp>
        <p:nvSpPr>
          <p:cNvPr id="2" name="Rectangle 1">
            <a:extLst>
              <a:ext uri="{FF2B5EF4-FFF2-40B4-BE49-F238E27FC236}">
                <a16:creationId xmlns:a16="http://schemas.microsoft.com/office/drawing/2014/main" id="{AF5EE866-E7C1-C986-DF7A-C925D333AD52}"/>
              </a:ext>
            </a:extLst>
          </p:cNvPr>
          <p:cNvSpPr/>
          <p:nvPr/>
        </p:nvSpPr>
        <p:spPr>
          <a:xfrm>
            <a:off x="76723" y="87400"/>
            <a:ext cx="5235506" cy="39157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r>
              <a:rPr lang="en-US" sz="1200" dirty="0">
                <a:solidFill>
                  <a:schemeClr val="bg1">
                    <a:lumMod val="75000"/>
                  </a:schemeClr>
                </a:solidFill>
                <a:latin typeface="+mj-lt"/>
              </a:rPr>
              <a:t>Background | Requirements</a:t>
            </a:r>
          </a:p>
        </p:txBody>
      </p:sp>
    </p:spTree>
    <p:extLst>
      <p:ext uri="{BB962C8B-B14F-4D97-AF65-F5344CB8AC3E}">
        <p14:creationId xmlns:p14="http://schemas.microsoft.com/office/powerpoint/2010/main" val="2730010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7F0584-7D59-50ED-CD0F-45BED297D4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3D4DC79C-A9B3-7391-B243-CC6F46267383}"/>
              </a:ext>
            </a:extLst>
          </p:cNvPr>
          <p:cNvSpPr/>
          <p:nvPr/>
        </p:nvSpPr>
        <p:spPr>
          <a:xfrm>
            <a:off x="4792714" y="4678272"/>
            <a:ext cx="6030687" cy="42422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endParaRPr lang="en-US" sz="3200" i="1" dirty="0">
              <a:solidFill>
                <a:schemeClr val="bg1"/>
              </a:solidFill>
              <a:latin typeface="+mj-lt"/>
            </a:endParaRPr>
          </a:p>
        </p:txBody>
      </p:sp>
      <p:sp>
        <p:nvSpPr>
          <p:cNvPr id="7" name="Content Placeholder 3">
            <a:extLst>
              <a:ext uri="{FF2B5EF4-FFF2-40B4-BE49-F238E27FC236}">
                <a16:creationId xmlns:a16="http://schemas.microsoft.com/office/drawing/2014/main" id="{AA649FAE-449D-BE76-8493-E3E005F95CC3}"/>
              </a:ext>
            </a:extLst>
          </p:cNvPr>
          <p:cNvSpPr txBox="1">
            <a:spLocks/>
          </p:cNvSpPr>
          <p:nvPr/>
        </p:nvSpPr>
        <p:spPr>
          <a:xfrm>
            <a:off x="0" y="6587289"/>
            <a:ext cx="7731335" cy="24382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i="1" dirty="0">
                <a:solidFill>
                  <a:schemeClr val="bg1"/>
                </a:solidFill>
                <a:latin typeface="+mj-lt"/>
              </a:rPr>
              <a:t>Mount Etna, Sicily, TU Delft Lava Tube Mission (2024)</a:t>
            </a:r>
          </a:p>
        </p:txBody>
      </p:sp>
      <p:sp>
        <p:nvSpPr>
          <p:cNvPr id="9" name="Content Placeholder 3">
            <a:extLst>
              <a:ext uri="{FF2B5EF4-FFF2-40B4-BE49-F238E27FC236}">
                <a16:creationId xmlns:a16="http://schemas.microsoft.com/office/drawing/2014/main" id="{FA2CADA9-4D4A-A08A-A052-D95422A6A025}"/>
              </a:ext>
            </a:extLst>
          </p:cNvPr>
          <p:cNvSpPr txBox="1">
            <a:spLocks/>
          </p:cNvSpPr>
          <p:nvPr/>
        </p:nvSpPr>
        <p:spPr>
          <a:xfrm>
            <a:off x="511881" y="5469037"/>
            <a:ext cx="11422115" cy="51798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GB" sz="3200" i="1" dirty="0">
                <a:solidFill>
                  <a:schemeClr val="bg1"/>
                </a:solidFill>
                <a:latin typeface="+mj-lt"/>
              </a:rPr>
              <a:t>human infrastructure as marker</a:t>
            </a:r>
          </a:p>
        </p:txBody>
      </p:sp>
      <p:sp>
        <p:nvSpPr>
          <p:cNvPr id="10" name="Rectangle 9">
            <a:extLst>
              <a:ext uri="{FF2B5EF4-FFF2-40B4-BE49-F238E27FC236}">
                <a16:creationId xmlns:a16="http://schemas.microsoft.com/office/drawing/2014/main" id="{5CA17458-BAF0-8130-82FE-B46AB0A9A53E}"/>
              </a:ext>
            </a:extLst>
          </p:cNvPr>
          <p:cNvSpPr/>
          <p:nvPr/>
        </p:nvSpPr>
        <p:spPr>
          <a:xfrm>
            <a:off x="4539865" y="5144174"/>
            <a:ext cx="6062821" cy="39157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r>
              <a:rPr lang="en-US" i="1" dirty="0">
                <a:solidFill>
                  <a:schemeClr val="bg1"/>
                </a:solidFill>
                <a:latin typeface="+mj-lt"/>
              </a:rPr>
              <a:t>Need of something familiar…</a:t>
            </a:r>
          </a:p>
        </p:txBody>
      </p:sp>
      <p:sp>
        <p:nvSpPr>
          <p:cNvPr id="2" name="Rectangle 1">
            <a:extLst>
              <a:ext uri="{FF2B5EF4-FFF2-40B4-BE49-F238E27FC236}">
                <a16:creationId xmlns:a16="http://schemas.microsoft.com/office/drawing/2014/main" id="{1743C578-DF4D-811C-8596-BB3B707A5A85}"/>
              </a:ext>
            </a:extLst>
          </p:cNvPr>
          <p:cNvSpPr/>
          <p:nvPr/>
        </p:nvSpPr>
        <p:spPr>
          <a:xfrm>
            <a:off x="76723" y="87400"/>
            <a:ext cx="5235506" cy="39157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r>
              <a:rPr lang="en-US" sz="1200" dirty="0">
                <a:solidFill>
                  <a:schemeClr val="bg1">
                    <a:lumMod val="75000"/>
                  </a:schemeClr>
                </a:solidFill>
                <a:latin typeface="+mj-lt"/>
              </a:rPr>
              <a:t>Background | Requirements</a:t>
            </a:r>
          </a:p>
        </p:txBody>
      </p:sp>
    </p:spTree>
    <p:extLst>
      <p:ext uri="{BB962C8B-B14F-4D97-AF65-F5344CB8AC3E}">
        <p14:creationId xmlns:p14="http://schemas.microsoft.com/office/powerpoint/2010/main" val="3784573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6B70F00-52D5-1C55-7B8E-6E6C5F819FE8}"/>
            </a:ext>
          </a:extLst>
        </p:cNvPr>
        <p:cNvGrpSpPr/>
        <p:nvPr/>
      </p:nvGrpSpPr>
      <p:grpSpPr>
        <a:xfrm>
          <a:off x="0" y="0"/>
          <a:ext cx="0" cy="0"/>
          <a:chOff x="0" y="0"/>
          <a:chExt cx="0" cy="0"/>
        </a:xfrm>
      </p:grpSpPr>
      <p:pic>
        <p:nvPicPr>
          <p:cNvPr id="14" name="Picture 2" descr="Moon Landscape : NASA : Free Download, Borrow, and Streaming : Internet  Archive">
            <a:extLst>
              <a:ext uri="{FF2B5EF4-FFF2-40B4-BE49-F238E27FC236}">
                <a16:creationId xmlns:a16="http://schemas.microsoft.com/office/drawing/2014/main" id="{CE0970D3-4B70-49B6-AF0E-AA02FD272A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0" y="1583251"/>
            <a:ext cx="12192000" cy="527474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a16="http://schemas.microsoft.com/office/drawing/2014/main" id="{385DDD7E-9D7F-85F4-7A2D-65B9910EC4A2}"/>
              </a:ext>
            </a:extLst>
          </p:cNvPr>
          <p:cNvGraphicFramePr>
            <a:graphicFrameLocks noGrp="1"/>
          </p:cNvGraphicFramePr>
          <p:nvPr>
            <p:extLst>
              <p:ext uri="{D42A27DB-BD31-4B8C-83A1-F6EECF244321}">
                <p14:modId xmlns:p14="http://schemas.microsoft.com/office/powerpoint/2010/main" val="2549919356"/>
              </p:ext>
            </p:extLst>
          </p:nvPr>
        </p:nvGraphicFramePr>
        <p:xfrm>
          <a:off x="5823007" y="1075774"/>
          <a:ext cx="5975235" cy="4546159"/>
        </p:xfrm>
        <a:graphic>
          <a:graphicData uri="http://schemas.openxmlformats.org/drawingml/2006/table">
            <a:tbl>
              <a:tblPr firstRow="1" bandRow="1">
                <a:tableStyleId>{5C22544A-7EE6-4342-B048-85BDC9FD1C3A}</a:tableStyleId>
              </a:tblPr>
              <a:tblGrid>
                <a:gridCol w="1263091">
                  <a:extLst>
                    <a:ext uri="{9D8B030D-6E8A-4147-A177-3AD203B41FA5}">
                      <a16:colId xmlns:a16="http://schemas.microsoft.com/office/drawing/2014/main" val="2379990978"/>
                    </a:ext>
                  </a:extLst>
                </a:gridCol>
                <a:gridCol w="1376834">
                  <a:extLst>
                    <a:ext uri="{9D8B030D-6E8A-4147-A177-3AD203B41FA5}">
                      <a16:colId xmlns:a16="http://schemas.microsoft.com/office/drawing/2014/main" val="1245089162"/>
                    </a:ext>
                  </a:extLst>
                </a:gridCol>
                <a:gridCol w="1996409">
                  <a:extLst>
                    <a:ext uri="{9D8B030D-6E8A-4147-A177-3AD203B41FA5}">
                      <a16:colId xmlns:a16="http://schemas.microsoft.com/office/drawing/2014/main" val="4083456156"/>
                    </a:ext>
                  </a:extLst>
                </a:gridCol>
                <a:gridCol w="1338901">
                  <a:extLst>
                    <a:ext uri="{9D8B030D-6E8A-4147-A177-3AD203B41FA5}">
                      <a16:colId xmlns:a16="http://schemas.microsoft.com/office/drawing/2014/main" val="724658730"/>
                    </a:ext>
                  </a:extLst>
                </a:gridCol>
              </a:tblGrid>
              <a:tr h="431387">
                <a:tc>
                  <a:txBody>
                    <a:bodyPr/>
                    <a:lstStyle/>
                    <a:p>
                      <a:r>
                        <a:rPr lang="en-GB" sz="1000" dirty="0">
                          <a:solidFill>
                            <a:schemeClr val="bg1"/>
                          </a:solidFill>
                          <a:latin typeface="+mn-lt"/>
                        </a:rPr>
                        <a:t>Condition  </a:t>
                      </a:r>
                      <a:endParaRPr lang="LID4096" sz="1000" dirty="0">
                        <a:solidFill>
                          <a:schemeClr val="bg1"/>
                        </a:solidFill>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r>
                        <a:rPr lang="en-GB" sz="1000" dirty="0">
                          <a:solidFill>
                            <a:schemeClr val="bg1"/>
                          </a:solidFill>
                          <a:latin typeface="+mn-lt"/>
                        </a:rPr>
                        <a:t>Earth</a:t>
                      </a:r>
                      <a:endParaRPr lang="LID4096" sz="1000" dirty="0">
                        <a:solidFill>
                          <a:schemeClr val="bg1"/>
                        </a:solidFill>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r>
                        <a:rPr lang="en-GB" sz="1000" dirty="0">
                          <a:solidFill>
                            <a:schemeClr val="bg1"/>
                          </a:solidFill>
                          <a:latin typeface="+mn-lt"/>
                        </a:rPr>
                        <a:t>Moon</a:t>
                      </a:r>
                      <a:endParaRPr lang="LID4096" sz="1000" dirty="0">
                        <a:solidFill>
                          <a:schemeClr val="bg1"/>
                        </a:solidFill>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r>
                        <a:rPr lang="en-GB" sz="1000" dirty="0">
                          <a:solidFill>
                            <a:schemeClr val="bg1"/>
                          </a:solidFill>
                          <a:latin typeface="+mn-lt"/>
                        </a:rPr>
                        <a:t>Design Implications</a:t>
                      </a:r>
                      <a:endParaRPr lang="LID4096" sz="1000" dirty="0">
                        <a:solidFill>
                          <a:schemeClr val="bg1"/>
                        </a:solidFill>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extLst>
                  <a:ext uri="{0D108BD9-81ED-4DB2-BD59-A6C34878D82A}">
                    <a16:rowId xmlns:a16="http://schemas.microsoft.com/office/drawing/2014/main" val="4128386000"/>
                  </a:ext>
                </a:extLst>
              </a:tr>
              <a:tr h="431387">
                <a:tc>
                  <a:txBody>
                    <a:bodyPr/>
                    <a:lstStyle/>
                    <a:p>
                      <a:r>
                        <a:rPr lang="en-GB" sz="1000" dirty="0">
                          <a:solidFill>
                            <a:schemeClr val="bg1"/>
                          </a:solidFill>
                          <a:latin typeface="+mn-lt"/>
                        </a:rPr>
                        <a:t>Gravity</a:t>
                      </a:r>
                      <a:endParaRPr lang="LID4096" sz="1000" dirty="0">
                        <a:solidFill>
                          <a:schemeClr val="bg1"/>
                        </a:solidFill>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GB" sz="1000" dirty="0">
                          <a:solidFill>
                            <a:schemeClr val="bg1"/>
                          </a:solidFill>
                          <a:latin typeface="+mn-lt"/>
                        </a:rPr>
                        <a:t>1 g</a:t>
                      </a:r>
                      <a:endParaRPr lang="LID4096" sz="1000" dirty="0">
                        <a:solidFill>
                          <a:schemeClr val="bg1"/>
                        </a:solidFill>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GB" sz="1000" dirty="0">
                          <a:solidFill>
                            <a:schemeClr val="bg1"/>
                          </a:solidFill>
                          <a:latin typeface="+mn-lt"/>
                        </a:rPr>
                        <a:t>1/6 g</a:t>
                      </a:r>
                      <a:endParaRPr lang="LID4096" sz="1000" dirty="0">
                        <a:solidFill>
                          <a:schemeClr val="bg1"/>
                        </a:solidFill>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GB" sz="1000" dirty="0">
                          <a:solidFill>
                            <a:schemeClr val="bg1"/>
                          </a:solidFill>
                          <a:latin typeface="+mn-lt"/>
                        </a:rPr>
                        <a:t>Consider low gravity effects</a:t>
                      </a:r>
                      <a:endParaRPr lang="LID4096" sz="1000" dirty="0">
                        <a:solidFill>
                          <a:schemeClr val="bg1"/>
                        </a:solidFill>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407426834"/>
                  </a:ext>
                </a:extLst>
              </a:tr>
              <a:tr h="431387">
                <a:tc>
                  <a:txBody>
                    <a:bodyPr/>
                    <a:lstStyle/>
                    <a:p>
                      <a:r>
                        <a:rPr lang="en-GB" sz="1000" dirty="0">
                          <a:solidFill>
                            <a:schemeClr val="bg1"/>
                          </a:solidFill>
                          <a:latin typeface="+mn-lt"/>
                        </a:rPr>
                        <a:t>Atmosphere</a:t>
                      </a:r>
                      <a:endParaRPr lang="LID4096" sz="1000" dirty="0">
                        <a:solidFill>
                          <a:schemeClr val="bg1"/>
                        </a:solidFill>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GB" sz="1000" dirty="0">
                          <a:solidFill>
                            <a:schemeClr val="bg1"/>
                          </a:solidFill>
                          <a:latin typeface="+mn-lt"/>
                        </a:rPr>
                        <a:t>1 bar (O2, N2, CO2)</a:t>
                      </a:r>
                      <a:endParaRPr lang="LID4096" sz="1000" dirty="0">
                        <a:solidFill>
                          <a:schemeClr val="bg1"/>
                        </a:solidFill>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GB" sz="1000" dirty="0">
                          <a:solidFill>
                            <a:schemeClr val="bg1"/>
                          </a:solidFill>
                          <a:latin typeface="+mn-lt"/>
                        </a:rPr>
                        <a:t>~0 bar (almost vacuum)</a:t>
                      </a:r>
                      <a:endParaRPr lang="LID4096" sz="1000" dirty="0">
                        <a:solidFill>
                          <a:schemeClr val="bg1"/>
                        </a:solidFill>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GB" sz="1000" dirty="0">
                          <a:solidFill>
                            <a:schemeClr val="bg1"/>
                          </a:solidFill>
                          <a:latin typeface="+mn-lt"/>
                        </a:rPr>
                        <a:t>Pressurized </a:t>
                      </a:r>
                      <a:r>
                        <a:rPr lang="en-GB" sz="1000" dirty="0">
                          <a:solidFill>
                            <a:schemeClr val="tx1"/>
                          </a:solidFill>
                          <a:highlight>
                            <a:srgbClr val="FBB040"/>
                          </a:highlight>
                          <a:latin typeface="+mn-lt"/>
                        </a:rPr>
                        <a:t>vessel</a:t>
                      </a:r>
                      <a:endParaRPr lang="LID4096" sz="1000" dirty="0">
                        <a:solidFill>
                          <a:schemeClr val="tx1"/>
                        </a:solidFill>
                        <a:highlight>
                          <a:srgbClr val="FBB040"/>
                        </a:highlight>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59083132"/>
                  </a:ext>
                </a:extLst>
              </a:tr>
              <a:tr h="431387">
                <a:tc>
                  <a:txBody>
                    <a:bodyPr/>
                    <a:lstStyle/>
                    <a:p>
                      <a:r>
                        <a:rPr lang="en-GB" sz="1000" dirty="0">
                          <a:solidFill>
                            <a:schemeClr val="bg1"/>
                          </a:solidFill>
                          <a:latin typeface="+mn-lt"/>
                        </a:rPr>
                        <a:t>Length of day</a:t>
                      </a:r>
                      <a:endParaRPr lang="LID4096" sz="1000" dirty="0">
                        <a:solidFill>
                          <a:schemeClr val="bg1"/>
                        </a:solidFill>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GB" sz="1000" dirty="0">
                          <a:solidFill>
                            <a:schemeClr val="bg1"/>
                          </a:solidFill>
                          <a:latin typeface="+mn-lt"/>
                        </a:rPr>
                        <a:t>24 hours</a:t>
                      </a:r>
                      <a:endParaRPr lang="LID4096" sz="1000" dirty="0">
                        <a:solidFill>
                          <a:schemeClr val="bg1"/>
                        </a:solidFill>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GB" sz="1000" dirty="0">
                          <a:solidFill>
                            <a:schemeClr val="bg1"/>
                          </a:solidFill>
                          <a:latin typeface="+mn-lt"/>
                        </a:rPr>
                        <a:t>28 Earth days</a:t>
                      </a:r>
                    </a:p>
                    <a:p>
                      <a:r>
                        <a:rPr lang="en-GB" sz="1000" dirty="0">
                          <a:solidFill>
                            <a:schemeClr val="bg1"/>
                          </a:solidFill>
                          <a:latin typeface="+mn-lt"/>
                        </a:rPr>
                        <a:t>(14 days light / 14 days dark)</a:t>
                      </a:r>
                      <a:endParaRPr lang="LID4096" sz="1000" dirty="0">
                        <a:solidFill>
                          <a:schemeClr val="bg1"/>
                        </a:solidFill>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GB" sz="1000" dirty="0">
                          <a:solidFill>
                            <a:schemeClr val="bg1"/>
                          </a:solidFill>
                          <a:latin typeface="+mn-lt"/>
                        </a:rPr>
                        <a:t>Site selection</a:t>
                      </a:r>
                      <a:endParaRPr lang="LID4096" sz="1000" dirty="0">
                        <a:solidFill>
                          <a:schemeClr val="bg1"/>
                        </a:solidFill>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933599406"/>
                  </a:ext>
                </a:extLst>
              </a:tr>
              <a:tr h="597306">
                <a:tc>
                  <a:txBody>
                    <a:bodyPr/>
                    <a:lstStyle/>
                    <a:p>
                      <a:r>
                        <a:rPr lang="en-GB" sz="1000" dirty="0">
                          <a:solidFill>
                            <a:schemeClr val="bg1"/>
                          </a:solidFill>
                          <a:latin typeface="+mn-lt"/>
                        </a:rPr>
                        <a:t>Temperature </a:t>
                      </a:r>
                      <a:endParaRPr lang="LID4096" sz="1000" dirty="0">
                        <a:solidFill>
                          <a:schemeClr val="bg1"/>
                        </a:solidFill>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GB" sz="1000" dirty="0">
                          <a:solidFill>
                            <a:schemeClr val="bg1"/>
                          </a:solidFill>
                          <a:latin typeface="+mn-lt"/>
                        </a:rPr>
                        <a:t>Mean 15</a:t>
                      </a:r>
                      <a:r>
                        <a:rPr lang="en-NL" sz="1000" b="0" i="0" kern="1200" dirty="0">
                          <a:solidFill>
                            <a:schemeClr val="bg1"/>
                          </a:solidFill>
                          <a:effectLst/>
                          <a:latin typeface="+mn-lt"/>
                          <a:ea typeface="+mn-ea"/>
                          <a:cs typeface="+mn-cs"/>
                        </a:rPr>
                        <a:t>°</a:t>
                      </a:r>
                      <a:r>
                        <a:rPr lang="en-GB" sz="1000" dirty="0">
                          <a:solidFill>
                            <a:schemeClr val="bg1"/>
                          </a:solidFill>
                          <a:latin typeface="+mn-lt"/>
                        </a:rPr>
                        <a:t>C</a:t>
                      </a:r>
                    </a:p>
                    <a:p>
                      <a:r>
                        <a:rPr lang="en-GB" sz="1000" dirty="0">
                          <a:solidFill>
                            <a:schemeClr val="bg1"/>
                          </a:solidFill>
                          <a:latin typeface="+mn-lt"/>
                        </a:rPr>
                        <a:t>Range: -89</a:t>
                      </a:r>
                      <a:r>
                        <a:rPr lang="en-NL" sz="1000" b="0" i="0" kern="1200" dirty="0">
                          <a:solidFill>
                            <a:schemeClr val="bg1"/>
                          </a:solidFill>
                          <a:effectLst/>
                          <a:latin typeface="+mn-lt"/>
                          <a:ea typeface="+mn-ea"/>
                          <a:cs typeface="+mn-cs"/>
                        </a:rPr>
                        <a:t>°</a:t>
                      </a:r>
                      <a:r>
                        <a:rPr lang="en-GB" sz="1000" dirty="0">
                          <a:solidFill>
                            <a:schemeClr val="bg1"/>
                          </a:solidFill>
                          <a:latin typeface="+mn-lt"/>
                        </a:rPr>
                        <a:t>C – 60</a:t>
                      </a:r>
                      <a:r>
                        <a:rPr lang="en-NL" sz="1000" b="0" i="0" kern="1200" dirty="0">
                          <a:solidFill>
                            <a:schemeClr val="bg1"/>
                          </a:solidFill>
                          <a:effectLst/>
                          <a:latin typeface="+mn-lt"/>
                          <a:ea typeface="+mn-ea"/>
                          <a:cs typeface="+mn-cs"/>
                        </a:rPr>
                        <a:t>°</a:t>
                      </a:r>
                      <a:r>
                        <a:rPr lang="en-GB" sz="1000" dirty="0">
                          <a:solidFill>
                            <a:schemeClr val="bg1"/>
                          </a:solidFill>
                          <a:latin typeface="+mn-lt"/>
                        </a:rPr>
                        <a:t>C</a:t>
                      </a:r>
                      <a:endParaRPr lang="LID4096" sz="1000" dirty="0">
                        <a:solidFill>
                          <a:schemeClr val="bg1"/>
                        </a:solidFill>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GB" sz="1000" dirty="0">
                          <a:solidFill>
                            <a:schemeClr val="bg1"/>
                          </a:solidFill>
                          <a:latin typeface="+mn-lt"/>
                        </a:rPr>
                        <a:t>Mean -20</a:t>
                      </a:r>
                      <a:r>
                        <a:rPr lang="en-NL" sz="1000" b="0" i="0" kern="1200" dirty="0">
                          <a:solidFill>
                            <a:schemeClr val="bg1"/>
                          </a:solidFill>
                          <a:effectLst/>
                          <a:latin typeface="+mn-lt"/>
                          <a:ea typeface="+mn-ea"/>
                          <a:cs typeface="+mn-cs"/>
                        </a:rPr>
                        <a:t>°</a:t>
                      </a:r>
                      <a:r>
                        <a:rPr lang="en-GB" sz="1000" dirty="0">
                          <a:solidFill>
                            <a:schemeClr val="bg1"/>
                          </a:solidFill>
                          <a:latin typeface="+mn-lt"/>
                        </a:rPr>
                        <a:t>C</a:t>
                      </a:r>
                    </a:p>
                    <a:p>
                      <a:r>
                        <a:rPr lang="en-GB" sz="1000" dirty="0">
                          <a:solidFill>
                            <a:schemeClr val="bg1"/>
                          </a:solidFill>
                          <a:latin typeface="+mn-lt"/>
                        </a:rPr>
                        <a:t>Range: -233</a:t>
                      </a:r>
                      <a:r>
                        <a:rPr lang="en-NL" sz="1000" b="0" i="0" kern="1200" dirty="0">
                          <a:solidFill>
                            <a:schemeClr val="bg1"/>
                          </a:solidFill>
                          <a:effectLst/>
                          <a:latin typeface="+mn-lt"/>
                          <a:ea typeface="+mn-ea"/>
                          <a:cs typeface="+mn-cs"/>
                        </a:rPr>
                        <a:t>°</a:t>
                      </a:r>
                      <a:r>
                        <a:rPr lang="en-GB" sz="1000" dirty="0">
                          <a:solidFill>
                            <a:schemeClr val="bg1"/>
                          </a:solidFill>
                          <a:latin typeface="+mn-lt"/>
                        </a:rPr>
                        <a:t>C – 123</a:t>
                      </a:r>
                      <a:r>
                        <a:rPr lang="en-NL" sz="1000" b="0" i="0" kern="1200" dirty="0">
                          <a:solidFill>
                            <a:schemeClr val="bg1"/>
                          </a:solidFill>
                          <a:effectLst/>
                          <a:latin typeface="+mn-lt"/>
                          <a:ea typeface="+mn-ea"/>
                          <a:cs typeface="+mn-cs"/>
                        </a:rPr>
                        <a:t>°</a:t>
                      </a:r>
                      <a:r>
                        <a:rPr lang="en-GB" sz="1000" dirty="0">
                          <a:solidFill>
                            <a:schemeClr val="bg1"/>
                          </a:solidFill>
                          <a:latin typeface="+mn-lt"/>
                        </a:rPr>
                        <a:t>C</a:t>
                      </a:r>
                      <a:endParaRPr lang="LID4096" sz="1000" dirty="0">
                        <a:solidFill>
                          <a:schemeClr val="bg1"/>
                        </a:solidFill>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GB" sz="1000" dirty="0">
                          <a:solidFill>
                            <a:schemeClr val="bg1"/>
                          </a:solidFill>
                          <a:latin typeface="+mn-lt"/>
                        </a:rPr>
                        <a:t>Thermal </a:t>
                      </a:r>
                      <a:r>
                        <a:rPr lang="en-GB" sz="1000" dirty="0">
                          <a:solidFill>
                            <a:schemeClr val="tx1"/>
                          </a:solidFill>
                          <a:highlight>
                            <a:srgbClr val="FBB040"/>
                          </a:highlight>
                          <a:latin typeface="+mn-lt"/>
                        </a:rPr>
                        <a:t>enclosure</a:t>
                      </a:r>
                      <a:endParaRPr lang="LID4096" sz="1000" dirty="0">
                        <a:solidFill>
                          <a:schemeClr val="tx1"/>
                        </a:solidFill>
                        <a:highlight>
                          <a:srgbClr val="FBB040"/>
                        </a:highlight>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275447409"/>
                  </a:ext>
                </a:extLst>
              </a:tr>
              <a:tr h="597306">
                <a:tc>
                  <a:txBody>
                    <a:bodyPr/>
                    <a:lstStyle/>
                    <a:p>
                      <a:r>
                        <a:rPr lang="en-GB" sz="1000" dirty="0">
                          <a:solidFill>
                            <a:schemeClr val="bg1"/>
                          </a:solidFill>
                          <a:latin typeface="+mn-lt"/>
                        </a:rPr>
                        <a:t>Radiation</a:t>
                      </a:r>
                      <a:endParaRPr lang="LID4096" sz="1000" dirty="0">
                        <a:solidFill>
                          <a:schemeClr val="bg1"/>
                        </a:solidFill>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GB" sz="1000" dirty="0">
                          <a:solidFill>
                            <a:schemeClr val="bg1"/>
                          </a:solidFill>
                          <a:latin typeface="+mn-lt"/>
                        </a:rPr>
                        <a:t>Protection by Earth’s atmosphere</a:t>
                      </a:r>
                      <a:endParaRPr lang="LID4096" sz="1000" dirty="0">
                        <a:solidFill>
                          <a:schemeClr val="bg1"/>
                        </a:solidFill>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GB" sz="1000" dirty="0">
                          <a:solidFill>
                            <a:schemeClr val="bg1"/>
                          </a:solidFill>
                          <a:latin typeface="+mn-lt"/>
                        </a:rPr>
                        <a:t>Exposure to space radiation, secondary radiation from surface</a:t>
                      </a:r>
                      <a:endParaRPr lang="LID4096" sz="1000" dirty="0">
                        <a:solidFill>
                          <a:schemeClr val="bg1"/>
                        </a:solidFill>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GB" sz="1000" dirty="0">
                          <a:solidFill>
                            <a:schemeClr val="bg1"/>
                          </a:solidFill>
                          <a:latin typeface="+mn-lt"/>
                        </a:rPr>
                        <a:t>Radiation </a:t>
                      </a:r>
                      <a:r>
                        <a:rPr lang="en-GB" sz="1000" dirty="0">
                          <a:solidFill>
                            <a:schemeClr val="tx1"/>
                          </a:solidFill>
                          <a:highlight>
                            <a:srgbClr val="FBB040"/>
                          </a:highlight>
                          <a:latin typeface="+mn-lt"/>
                        </a:rPr>
                        <a:t>enclosure</a:t>
                      </a:r>
                      <a:endParaRPr lang="LID4096" sz="1000" dirty="0">
                        <a:solidFill>
                          <a:schemeClr val="tx1"/>
                        </a:solidFill>
                        <a:highlight>
                          <a:srgbClr val="FBB040"/>
                        </a:highlight>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286574877"/>
                  </a:ext>
                </a:extLst>
              </a:tr>
              <a:tr h="597306">
                <a:tc>
                  <a:txBody>
                    <a:bodyPr/>
                    <a:lstStyle/>
                    <a:p>
                      <a:r>
                        <a:rPr lang="en-GB" sz="1000" dirty="0">
                          <a:solidFill>
                            <a:schemeClr val="bg1"/>
                          </a:solidFill>
                          <a:latin typeface="+mn-lt"/>
                        </a:rPr>
                        <a:t>Water</a:t>
                      </a:r>
                      <a:endParaRPr lang="LID4096" sz="1000" dirty="0">
                        <a:solidFill>
                          <a:schemeClr val="bg1"/>
                        </a:solidFill>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GB" sz="1000" dirty="0">
                          <a:solidFill>
                            <a:schemeClr val="bg1"/>
                          </a:solidFill>
                          <a:latin typeface="+mn-lt"/>
                        </a:rPr>
                        <a:t>70.8% surface </a:t>
                      </a:r>
                      <a:endParaRPr lang="LID4096" sz="1000" dirty="0">
                        <a:solidFill>
                          <a:schemeClr val="bg1"/>
                        </a:solidFill>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GB" sz="1000" dirty="0">
                          <a:solidFill>
                            <a:schemeClr val="bg1"/>
                          </a:solidFill>
                          <a:latin typeface="+mn-lt"/>
                        </a:rPr>
                        <a:t>In deep permanently shadowed craters &amp; </a:t>
                      </a:r>
                      <a:r>
                        <a:rPr lang="en-GB" sz="1000" dirty="0" err="1">
                          <a:solidFill>
                            <a:schemeClr val="bg1"/>
                          </a:solidFill>
                          <a:latin typeface="+mn-lt"/>
                        </a:rPr>
                        <a:t>binded</a:t>
                      </a:r>
                      <a:r>
                        <a:rPr lang="en-GB" sz="1000" dirty="0">
                          <a:solidFill>
                            <a:schemeClr val="bg1"/>
                          </a:solidFill>
                          <a:latin typeface="+mn-lt"/>
                        </a:rPr>
                        <a:t> in </a:t>
                      </a:r>
                      <a:r>
                        <a:rPr lang="en-GB" sz="1000" dirty="0" err="1">
                          <a:solidFill>
                            <a:schemeClr val="bg1"/>
                          </a:solidFill>
                          <a:latin typeface="+mn-lt"/>
                        </a:rPr>
                        <a:t>regolith</a:t>
                      </a:r>
                      <a:endParaRPr lang="LID4096" sz="1000" dirty="0">
                        <a:solidFill>
                          <a:schemeClr val="bg1"/>
                        </a:solidFill>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GB" sz="1000" dirty="0">
                          <a:solidFill>
                            <a:schemeClr val="bg1"/>
                          </a:solidFill>
                          <a:latin typeface="+mn-lt"/>
                        </a:rPr>
                        <a:t>Limited water</a:t>
                      </a:r>
                      <a:endParaRPr lang="LID4096" sz="1000" dirty="0">
                        <a:solidFill>
                          <a:schemeClr val="bg1"/>
                        </a:solidFill>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00416714"/>
                  </a:ext>
                </a:extLst>
              </a:tr>
              <a:tr h="597306">
                <a:tc>
                  <a:txBody>
                    <a:bodyPr/>
                    <a:lstStyle/>
                    <a:p>
                      <a:r>
                        <a:rPr lang="en-GB" sz="1000" dirty="0">
                          <a:solidFill>
                            <a:schemeClr val="bg1"/>
                          </a:solidFill>
                          <a:latin typeface="+mn-lt"/>
                        </a:rPr>
                        <a:t>Dust</a:t>
                      </a:r>
                      <a:endParaRPr lang="LID4096" sz="1000" dirty="0">
                        <a:solidFill>
                          <a:schemeClr val="bg1"/>
                        </a:solidFill>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GB" sz="1000" dirty="0" err="1">
                          <a:solidFill>
                            <a:schemeClr val="bg1"/>
                          </a:solidFill>
                          <a:latin typeface="+mn-lt"/>
                        </a:rPr>
                        <a:t>Generaly</a:t>
                      </a:r>
                      <a:r>
                        <a:rPr lang="en-GB" sz="1000" dirty="0">
                          <a:solidFill>
                            <a:schemeClr val="bg1"/>
                          </a:solidFill>
                          <a:latin typeface="+mn-lt"/>
                        </a:rPr>
                        <a:t> not harmful</a:t>
                      </a:r>
                      <a:endParaRPr lang="LID4096" sz="1000" dirty="0">
                        <a:solidFill>
                          <a:schemeClr val="bg1"/>
                        </a:solidFill>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GB" sz="1000" dirty="0">
                          <a:solidFill>
                            <a:schemeClr val="bg1"/>
                          </a:solidFill>
                          <a:latin typeface="+mn-lt"/>
                        </a:rPr>
                        <a:t>Pervasive &amp; potentially toxic, electromagnetic cling, lofts above surface</a:t>
                      </a:r>
                      <a:endParaRPr lang="LID4096" sz="1000" dirty="0">
                        <a:solidFill>
                          <a:schemeClr val="bg1"/>
                        </a:solidFill>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GB" sz="1000" dirty="0">
                          <a:solidFill>
                            <a:schemeClr val="bg1"/>
                          </a:solidFill>
                          <a:latin typeface="+mn-lt"/>
                        </a:rPr>
                        <a:t>Physical </a:t>
                      </a:r>
                      <a:r>
                        <a:rPr lang="en-GB" sz="1000" dirty="0">
                          <a:solidFill>
                            <a:schemeClr val="tx1"/>
                          </a:solidFill>
                          <a:highlight>
                            <a:srgbClr val="FBB040"/>
                          </a:highlight>
                          <a:latin typeface="+mn-lt"/>
                        </a:rPr>
                        <a:t>enclosure</a:t>
                      </a:r>
                      <a:endParaRPr lang="LID4096" sz="1000" dirty="0">
                        <a:solidFill>
                          <a:schemeClr val="tx1"/>
                        </a:solidFill>
                        <a:highlight>
                          <a:srgbClr val="FBB040"/>
                        </a:highlight>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042900705"/>
                  </a:ext>
                </a:extLst>
              </a:tr>
              <a:tr h="431387">
                <a:tc>
                  <a:txBody>
                    <a:bodyPr/>
                    <a:lstStyle/>
                    <a:p>
                      <a:r>
                        <a:rPr lang="en-GB" sz="1000" dirty="0">
                          <a:solidFill>
                            <a:schemeClr val="bg1"/>
                          </a:solidFill>
                          <a:latin typeface="+mn-lt"/>
                        </a:rPr>
                        <a:t>Others</a:t>
                      </a:r>
                      <a:endParaRPr lang="LID4096" sz="1000" dirty="0">
                        <a:solidFill>
                          <a:schemeClr val="bg1"/>
                        </a:solidFill>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GB" sz="1000" dirty="0">
                          <a:solidFill>
                            <a:schemeClr val="bg1"/>
                          </a:solidFill>
                          <a:latin typeface="+mn-lt"/>
                        </a:rPr>
                        <a:t>-</a:t>
                      </a:r>
                      <a:endParaRPr lang="LID4096" sz="1000" dirty="0">
                        <a:solidFill>
                          <a:schemeClr val="bg1"/>
                        </a:solidFill>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GB" sz="1000" dirty="0">
                          <a:solidFill>
                            <a:schemeClr val="bg1"/>
                          </a:solidFill>
                          <a:latin typeface="+mn-lt"/>
                        </a:rPr>
                        <a:t>Micrometeoroids, bright light &amp; glare</a:t>
                      </a:r>
                      <a:endParaRPr lang="LID4096" sz="1000" dirty="0">
                        <a:solidFill>
                          <a:schemeClr val="bg1"/>
                        </a:solidFill>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GB" sz="1000" dirty="0">
                          <a:solidFill>
                            <a:schemeClr val="bg1"/>
                          </a:solidFill>
                          <a:latin typeface="+mn-lt"/>
                        </a:rPr>
                        <a:t>Physical </a:t>
                      </a:r>
                      <a:r>
                        <a:rPr lang="en-GB" sz="1000" dirty="0">
                          <a:solidFill>
                            <a:schemeClr val="tx1"/>
                          </a:solidFill>
                          <a:highlight>
                            <a:srgbClr val="FBB040"/>
                          </a:highlight>
                          <a:latin typeface="+mn-lt"/>
                        </a:rPr>
                        <a:t>enclosure</a:t>
                      </a:r>
                      <a:endParaRPr lang="LID4096" sz="1000" dirty="0">
                        <a:solidFill>
                          <a:schemeClr val="tx1"/>
                        </a:solidFill>
                        <a:highlight>
                          <a:srgbClr val="FBB040"/>
                        </a:highlight>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65679281"/>
                  </a:ext>
                </a:extLst>
              </a:tr>
            </a:tbl>
          </a:graphicData>
        </a:graphic>
      </p:graphicFrame>
      <p:sp>
        <p:nvSpPr>
          <p:cNvPr id="6" name="Tijdelijke aanduiding voor inhoud 2">
            <a:extLst>
              <a:ext uri="{FF2B5EF4-FFF2-40B4-BE49-F238E27FC236}">
                <a16:creationId xmlns:a16="http://schemas.microsoft.com/office/drawing/2014/main" id="{55B0FF18-512D-B31A-3B4A-75BC6EEB792C}"/>
              </a:ext>
            </a:extLst>
          </p:cNvPr>
          <p:cNvSpPr txBox="1">
            <a:spLocks/>
          </p:cNvSpPr>
          <p:nvPr/>
        </p:nvSpPr>
        <p:spPr>
          <a:xfrm>
            <a:off x="7292823" y="798075"/>
            <a:ext cx="4505419" cy="24622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000" i="1" dirty="0">
                <a:solidFill>
                  <a:schemeClr val="bg1">
                    <a:lumMod val="65000"/>
                  </a:schemeClr>
                </a:solidFill>
                <a:ea typeface="+mn-lt"/>
                <a:cs typeface="+mn-lt"/>
              </a:rPr>
              <a:t>Source: Architecture for Astronauts, last column added by author</a:t>
            </a:r>
            <a:endParaRPr lang="nl-NL" sz="1000" i="1" dirty="0">
              <a:solidFill>
                <a:schemeClr val="bg1">
                  <a:lumMod val="65000"/>
                </a:schemeClr>
              </a:solidFill>
              <a:cs typeface="Helvetica" pitchFamily="2" charset="0"/>
            </a:endParaRPr>
          </a:p>
        </p:txBody>
      </p:sp>
      <p:sp>
        <p:nvSpPr>
          <p:cNvPr id="12" name="TextBox 11">
            <a:extLst>
              <a:ext uri="{FF2B5EF4-FFF2-40B4-BE49-F238E27FC236}">
                <a16:creationId xmlns:a16="http://schemas.microsoft.com/office/drawing/2014/main" id="{6C8E6437-506C-D44F-32D9-D17B17DD3843}"/>
              </a:ext>
            </a:extLst>
          </p:cNvPr>
          <p:cNvSpPr txBox="1"/>
          <p:nvPr/>
        </p:nvSpPr>
        <p:spPr>
          <a:xfrm>
            <a:off x="391322" y="2570597"/>
            <a:ext cx="4808765" cy="369332"/>
          </a:xfrm>
          <a:prstGeom prst="rect">
            <a:avLst/>
          </a:prstGeom>
          <a:noFill/>
        </p:spPr>
        <p:txBody>
          <a:bodyPr wrap="square">
            <a:spAutoFit/>
          </a:bodyPr>
          <a:lstStyle/>
          <a:p>
            <a:pPr marL="0" indent="0">
              <a:buNone/>
            </a:pPr>
            <a:r>
              <a:rPr lang="en-GB" b="1" dirty="0">
                <a:solidFill>
                  <a:schemeClr val="bg1"/>
                </a:solidFill>
                <a:cs typeface="Helvetica" pitchFamily="2" charset="0"/>
                <a:sym typeface="Wingdings" panose="05000000000000000000" pitchFamily="2" charset="2"/>
              </a:rPr>
              <a:t>Habitat = </a:t>
            </a:r>
            <a:r>
              <a:rPr lang="en-GB" b="1" dirty="0">
                <a:highlight>
                  <a:srgbClr val="FBB040"/>
                </a:highlight>
                <a:cs typeface="Helvetica" pitchFamily="2" charset="0"/>
                <a:sym typeface="Wingdings" panose="05000000000000000000" pitchFamily="2" charset="2"/>
              </a:rPr>
              <a:t>protection</a:t>
            </a:r>
            <a:endParaRPr lang="en-GB" b="1" u="sng" dirty="0">
              <a:highlight>
                <a:srgbClr val="FBB040"/>
              </a:highlight>
              <a:cs typeface="Helvetica" pitchFamily="2" charset="0"/>
              <a:sym typeface="Wingdings" panose="05000000000000000000" pitchFamily="2" charset="2"/>
            </a:endParaRPr>
          </a:p>
        </p:txBody>
      </p:sp>
      <p:sp>
        <p:nvSpPr>
          <p:cNvPr id="13" name="Rectangle 12">
            <a:extLst>
              <a:ext uri="{FF2B5EF4-FFF2-40B4-BE49-F238E27FC236}">
                <a16:creationId xmlns:a16="http://schemas.microsoft.com/office/drawing/2014/main" id="{E329E447-D8A6-3108-3E7C-7AD0A5EE14C2}"/>
              </a:ext>
            </a:extLst>
          </p:cNvPr>
          <p:cNvSpPr/>
          <p:nvPr/>
        </p:nvSpPr>
        <p:spPr>
          <a:xfrm>
            <a:off x="391323" y="1412698"/>
            <a:ext cx="5475515" cy="42422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r>
              <a:rPr lang="en-US" sz="3200" i="1" dirty="0">
                <a:solidFill>
                  <a:schemeClr val="bg1"/>
                </a:solidFill>
                <a:latin typeface="+mj-lt"/>
              </a:rPr>
              <a:t>Lunar environment:</a:t>
            </a:r>
          </a:p>
          <a:p>
            <a:r>
              <a:rPr lang="en-US" sz="3200" i="1" u="sng" dirty="0">
                <a:solidFill>
                  <a:schemeClr val="bg1"/>
                </a:solidFill>
                <a:latin typeface="+mj-lt"/>
              </a:rPr>
              <a:t>physically</a:t>
            </a:r>
            <a:r>
              <a:rPr lang="en-US" sz="3200" i="1" dirty="0">
                <a:solidFill>
                  <a:schemeClr val="bg1"/>
                </a:solidFill>
                <a:latin typeface="+mj-lt"/>
              </a:rPr>
              <a:t> hostile</a:t>
            </a:r>
          </a:p>
        </p:txBody>
      </p:sp>
      <p:sp>
        <p:nvSpPr>
          <p:cNvPr id="3" name="Content Placeholder 3">
            <a:extLst>
              <a:ext uri="{FF2B5EF4-FFF2-40B4-BE49-F238E27FC236}">
                <a16:creationId xmlns:a16="http://schemas.microsoft.com/office/drawing/2014/main" id="{15205B0F-ADE6-DB76-F73D-A584D3DD1C83}"/>
              </a:ext>
            </a:extLst>
          </p:cNvPr>
          <p:cNvSpPr txBox="1">
            <a:spLocks/>
          </p:cNvSpPr>
          <p:nvPr/>
        </p:nvSpPr>
        <p:spPr>
          <a:xfrm>
            <a:off x="0" y="6587289"/>
            <a:ext cx="7731335" cy="24382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i="1" dirty="0">
                <a:solidFill>
                  <a:schemeClr val="bg1"/>
                </a:solidFill>
                <a:latin typeface="+mj-lt"/>
              </a:rPr>
              <a:t>Astronaut Harrison Schmitt exploring lunar surface, Apollo 17 (1972), NASA.</a:t>
            </a:r>
          </a:p>
        </p:txBody>
      </p:sp>
      <p:sp>
        <p:nvSpPr>
          <p:cNvPr id="7" name="Rectangle 6">
            <a:extLst>
              <a:ext uri="{FF2B5EF4-FFF2-40B4-BE49-F238E27FC236}">
                <a16:creationId xmlns:a16="http://schemas.microsoft.com/office/drawing/2014/main" id="{81292A77-77D9-1D50-4A3C-1B8CF35CAE3E}"/>
              </a:ext>
            </a:extLst>
          </p:cNvPr>
          <p:cNvSpPr/>
          <p:nvPr/>
        </p:nvSpPr>
        <p:spPr>
          <a:xfrm>
            <a:off x="76723" y="87400"/>
            <a:ext cx="5235506" cy="39157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r>
              <a:rPr lang="en-US" sz="1200" dirty="0">
                <a:solidFill>
                  <a:schemeClr val="bg1">
                    <a:lumMod val="75000"/>
                  </a:schemeClr>
                </a:solidFill>
                <a:latin typeface="+mj-lt"/>
              </a:rPr>
              <a:t>Background | Requirements</a:t>
            </a:r>
          </a:p>
        </p:txBody>
      </p:sp>
      <p:sp>
        <p:nvSpPr>
          <p:cNvPr id="5" name="Slide Number Placeholder 4">
            <a:extLst>
              <a:ext uri="{FF2B5EF4-FFF2-40B4-BE49-F238E27FC236}">
                <a16:creationId xmlns:a16="http://schemas.microsoft.com/office/drawing/2014/main" id="{B8A02DFF-342E-9808-878E-1480F8FF8C05}"/>
              </a:ext>
            </a:extLst>
          </p:cNvPr>
          <p:cNvSpPr>
            <a:spLocks noGrp="1"/>
          </p:cNvSpPr>
          <p:nvPr>
            <p:ph type="sldNum" sz="quarter" idx="12"/>
          </p:nvPr>
        </p:nvSpPr>
        <p:spPr/>
        <p:txBody>
          <a:bodyPr/>
          <a:lstStyle/>
          <a:p>
            <a:fld id="{EBBC2D6B-7327-483D-AD2A-1E5D09D2763D}" type="slidenum">
              <a:rPr lang="LID4096" smtClean="0"/>
              <a:t>6</a:t>
            </a:fld>
            <a:endParaRPr lang="LID4096"/>
          </a:p>
        </p:txBody>
      </p:sp>
    </p:spTree>
    <p:extLst>
      <p:ext uri="{BB962C8B-B14F-4D97-AF65-F5344CB8AC3E}">
        <p14:creationId xmlns:p14="http://schemas.microsoft.com/office/powerpoint/2010/main" val="417982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4" name="Picture 2" descr="Moon Landscape : NASA : Free Download, Borrow, and Streaming : Internet  Archive">
            <a:extLst>
              <a:ext uri="{FF2B5EF4-FFF2-40B4-BE49-F238E27FC236}">
                <a16:creationId xmlns:a16="http://schemas.microsoft.com/office/drawing/2014/main" id="{F4A09093-7FF5-1ADC-A199-388FC03F45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0" y="1583251"/>
            <a:ext cx="12192000" cy="5274749"/>
          </a:xfrm>
          <a:prstGeom prst="rect">
            <a:avLst/>
          </a:prstGeom>
          <a:noFill/>
          <a:extLst>
            <a:ext uri="{909E8E84-426E-40DD-AFC4-6F175D3DCCD1}">
              <a14:hiddenFill xmlns:a14="http://schemas.microsoft.com/office/drawing/2010/main">
                <a:solidFill>
                  <a:srgbClr val="FFFFFF"/>
                </a:solidFill>
              </a14:hiddenFill>
            </a:ext>
          </a:extLst>
        </p:spPr>
      </p:pic>
      <p:sp>
        <p:nvSpPr>
          <p:cNvPr id="25" name="Content Placeholder 3">
            <a:extLst>
              <a:ext uri="{FF2B5EF4-FFF2-40B4-BE49-F238E27FC236}">
                <a16:creationId xmlns:a16="http://schemas.microsoft.com/office/drawing/2014/main" id="{3A7F480A-C1AE-0DA4-D0C9-4BCF668741C2}"/>
              </a:ext>
            </a:extLst>
          </p:cNvPr>
          <p:cNvSpPr txBox="1">
            <a:spLocks/>
          </p:cNvSpPr>
          <p:nvPr/>
        </p:nvSpPr>
        <p:spPr>
          <a:xfrm>
            <a:off x="0" y="6587289"/>
            <a:ext cx="7731335" cy="24382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i="1" dirty="0">
                <a:solidFill>
                  <a:schemeClr val="bg1"/>
                </a:solidFill>
                <a:latin typeface="+mj-lt"/>
              </a:rPr>
              <a:t>Astronaut Harrison Schmitt exploring lunar surface, Apollo 17 (1972), NASA.</a:t>
            </a:r>
          </a:p>
        </p:txBody>
      </p:sp>
      <p:sp>
        <p:nvSpPr>
          <p:cNvPr id="4" name="Tijdelijke aanduiding voor inhoud 2">
            <a:extLst>
              <a:ext uri="{FF2B5EF4-FFF2-40B4-BE49-F238E27FC236}">
                <a16:creationId xmlns:a16="http://schemas.microsoft.com/office/drawing/2014/main" id="{275C2597-10FB-7073-2ACE-58CE2D6FD074}"/>
              </a:ext>
            </a:extLst>
          </p:cNvPr>
          <p:cNvSpPr txBox="1">
            <a:spLocks/>
          </p:cNvSpPr>
          <p:nvPr/>
        </p:nvSpPr>
        <p:spPr>
          <a:xfrm>
            <a:off x="5334945" y="2429911"/>
            <a:ext cx="5475515" cy="54751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400" dirty="0">
                <a:solidFill>
                  <a:schemeClr val="bg1"/>
                </a:solidFill>
                <a:latin typeface="+mj-lt"/>
              </a:rPr>
              <a:t>“The </a:t>
            </a:r>
            <a:r>
              <a:rPr lang="en-GB" sz="2400" b="1" dirty="0">
                <a:solidFill>
                  <a:schemeClr val="bg1"/>
                </a:solidFill>
                <a:latin typeface="+mj-lt"/>
              </a:rPr>
              <a:t>most frightening aspect </a:t>
            </a:r>
            <a:r>
              <a:rPr lang="en-GB" sz="2400" dirty="0">
                <a:solidFill>
                  <a:schemeClr val="bg1"/>
                </a:solidFill>
                <a:latin typeface="+mj-lt"/>
              </a:rPr>
              <a:t>(of partaking the analogue testing) was not the lethal cold outside, but the </a:t>
            </a:r>
            <a:r>
              <a:rPr lang="en-GB" sz="2400" b="1" dirty="0">
                <a:solidFill>
                  <a:schemeClr val="bg1"/>
                </a:solidFill>
                <a:latin typeface="+mj-lt"/>
              </a:rPr>
              <a:t>isolation inside</a:t>
            </a:r>
            <a:r>
              <a:rPr lang="en-GB" sz="2400" dirty="0">
                <a:solidFill>
                  <a:schemeClr val="bg1"/>
                </a:solidFill>
                <a:latin typeface="+mj-lt"/>
              </a:rPr>
              <a:t>,” </a:t>
            </a:r>
          </a:p>
        </p:txBody>
      </p:sp>
      <p:sp>
        <p:nvSpPr>
          <p:cNvPr id="3" name="Rectangle 2">
            <a:extLst>
              <a:ext uri="{FF2B5EF4-FFF2-40B4-BE49-F238E27FC236}">
                <a16:creationId xmlns:a16="http://schemas.microsoft.com/office/drawing/2014/main" id="{7D24E3A7-FAE1-1D19-6E1B-2BAAB02C1631}"/>
              </a:ext>
            </a:extLst>
          </p:cNvPr>
          <p:cNvSpPr/>
          <p:nvPr/>
        </p:nvSpPr>
        <p:spPr>
          <a:xfrm>
            <a:off x="76723" y="87400"/>
            <a:ext cx="5235506" cy="39157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r>
              <a:rPr lang="en-US" sz="1200" dirty="0">
                <a:solidFill>
                  <a:schemeClr val="bg1">
                    <a:lumMod val="75000"/>
                  </a:schemeClr>
                </a:solidFill>
                <a:latin typeface="+mj-lt"/>
              </a:rPr>
              <a:t>Background | Requirements</a:t>
            </a:r>
          </a:p>
        </p:txBody>
      </p:sp>
      <p:sp>
        <p:nvSpPr>
          <p:cNvPr id="10" name="Slide Number Placeholder 9">
            <a:extLst>
              <a:ext uri="{FF2B5EF4-FFF2-40B4-BE49-F238E27FC236}">
                <a16:creationId xmlns:a16="http://schemas.microsoft.com/office/drawing/2014/main" id="{B1A6327C-DCDC-0E99-EFD4-30C6043FF37D}"/>
              </a:ext>
            </a:extLst>
          </p:cNvPr>
          <p:cNvSpPr>
            <a:spLocks noGrp="1"/>
          </p:cNvSpPr>
          <p:nvPr>
            <p:ph type="sldNum" sz="quarter" idx="12"/>
          </p:nvPr>
        </p:nvSpPr>
        <p:spPr/>
        <p:txBody>
          <a:bodyPr/>
          <a:lstStyle/>
          <a:p>
            <a:fld id="{EBBC2D6B-7327-483D-AD2A-1E5D09D2763D}" type="slidenum">
              <a:rPr lang="LID4096" smtClean="0"/>
              <a:t>7</a:t>
            </a:fld>
            <a:endParaRPr lang="LID4096"/>
          </a:p>
        </p:txBody>
      </p:sp>
      <p:sp>
        <p:nvSpPr>
          <p:cNvPr id="12" name="TextBox 11">
            <a:extLst>
              <a:ext uri="{FF2B5EF4-FFF2-40B4-BE49-F238E27FC236}">
                <a16:creationId xmlns:a16="http://schemas.microsoft.com/office/drawing/2014/main" id="{1310E80F-84A2-5720-D3B5-073EB2013695}"/>
              </a:ext>
            </a:extLst>
          </p:cNvPr>
          <p:cNvSpPr txBox="1"/>
          <p:nvPr/>
        </p:nvSpPr>
        <p:spPr>
          <a:xfrm>
            <a:off x="391322" y="2570597"/>
            <a:ext cx="4808765" cy="369332"/>
          </a:xfrm>
          <a:prstGeom prst="rect">
            <a:avLst/>
          </a:prstGeom>
          <a:noFill/>
        </p:spPr>
        <p:txBody>
          <a:bodyPr wrap="square">
            <a:spAutoFit/>
          </a:bodyPr>
          <a:lstStyle/>
          <a:p>
            <a:pPr marL="0" indent="0">
              <a:buNone/>
            </a:pPr>
            <a:r>
              <a:rPr lang="en-GB" b="1" dirty="0">
                <a:solidFill>
                  <a:schemeClr val="bg1"/>
                </a:solidFill>
                <a:cs typeface="Helvetica" pitchFamily="2" charset="0"/>
                <a:sym typeface="Wingdings" panose="05000000000000000000" pitchFamily="2" charset="2"/>
              </a:rPr>
              <a:t>Habitat = </a:t>
            </a:r>
            <a:r>
              <a:rPr lang="en-GB" dirty="0">
                <a:solidFill>
                  <a:schemeClr val="bg1"/>
                </a:solidFill>
                <a:cs typeface="Helvetica" pitchFamily="2" charset="0"/>
                <a:sym typeface="Wingdings" panose="05000000000000000000" pitchFamily="2" charset="2"/>
              </a:rPr>
              <a:t>protection +</a:t>
            </a:r>
            <a:r>
              <a:rPr lang="en-GB" b="1" dirty="0">
                <a:cs typeface="Helvetica" pitchFamily="2" charset="0"/>
                <a:sym typeface="Wingdings" panose="05000000000000000000" pitchFamily="2" charset="2"/>
              </a:rPr>
              <a:t> </a:t>
            </a:r>
            <a:r>
              <a:rPr lang="en-GB" b="1" dirty="0">
                <a:highlight>
                  <a:srgbClr val="FBB040"/>
                </a:highlight>
                <a:cs typeface="Helvetica" pitchFamily="2" charset="0"/>
                <a:sym typeface="Wingdings" panose="05000000000000000000" pitchFamily="2" charset="2"/>
              </a:rPr>
              <a:t>habitability</a:t>
            </a:r>
            <a:endParaRPr lang="en-GB" b="1" u="sng" dirty="0">
              <a:highlight>
                <a:srgbClr val="FBB040"/>
              </a:highlight>
              <a:cs typeface="Helvetica" pitchFamily="2" charset="0"/>
              <a:sym typeface="Wingdings" panose="05000000000000000000" pitchFamily="2" charset="2"/>
            </a:endParaRPr>
          </a:p>
        </p:txBody>
      </p:sp>
      <p:sp>
        <p:nvSpPr>
          <p:cNvPr id="17" name="Rectangle 16">
            <a:extLst>
              <a:ext uri="{FF2B5EF4-FFF2-40B4-BE49-F238E27FC236}">
                <a16:creationId xmlns:a16="http://schemas.microsoft.com/office/drawing/2014/main" id="{E96D2CCE-09AA-31F9-8E18-2F4C241948AF}"/>
              </a:ext>
            </a:extLst>
          </p:cNvPr>
          <p:cNvSpPr/>
          <p:nvPr/>
        </p:nvSpPr>
        <p:spPr>
          <a:xfrm>
            <a:off x="391323" y="1412698"/>
            <a:ext cx="5475515" cy="42422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r>
              <a:rPr lang="en-US" sz="3200" i="1" dirty="0">
                <a:solidFill>
                  <a:schemeClr val="bg1"/>
                </a:solidFill>
                <a:latin typeface="+mj-lt"/>
              </a:rPr>
              <a:t>Lunar environment:</a:t>
            </a:r>
          </a:p>
          <a:p>
            <a:r>
              <a:rPr lang="en-US" sz="3200" i="1" u="sng" dirty="0">
                <a:solidFill>
                  <a:schemeClr val="bg1"/>
                </a:solidFill>
                <a:latin typeface="+mj-lt"/>
              </a:rPr>
              <a:t>mentally</a:t>
            </a:r>
            <a:r>
              <a:rPr lang="en-US" sz="3200" i="1" dirty="0">
                <a:solidFill>
                  <a:schemeClr val="bg1"/>
                </a:solidFill>
                <a:latin typeface="+mj-lt"/>
              </a:rPr>
              <a:t> hostile</a:t>
            </a:r>
          </a:p>
        </p:txBody>
      </p:sp>
      <p:sp>
        <p:nvSpPr>
          <p:cNvPr id="18" name="Tijdelijke aanduiding voor inhoud 2">
            <a:extLst>
              <a:ext uri="{FF2B5EF4-FFF2-40B4-BE49-F238E27FC236}">
                <a16:creationId xmlns:a16="http://schemas.microsoft.com/office/drawing/2014/main" id="{F3399A15-7685-DF3C-0C64-5E914F56F984}"/>
              </a:ext>
            </a:extLst>
          </p:cNvPr>
          <p:cNvSpPr txBox="1">
            <a:spLocks/>
          </p:cNvSpPr>
          <p:nvPr/>
        </p:nvSpPr>
        <p:spPr>
          <a:xfrm>
            <a:off x="391320" y="3150041"/>
            <a:ext cx="3892812" cy="102113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n-GB" sz="1200" dirty="0">
                <a:solidFill>
                  <a:schemeClr val="bg1">
                    <a:lumMod val="85000"/>
                  </a:schemeClr>
                </a:solidFill>
                <a:latin typeface="+mj-lt"/>
                <a:cs typeface="Helvetica" pitchFamily="2" charset="0"/>
                <a:sym typeface="Wingdings" panose="05000000000000000000" pitchFamily="2" charset="2"/>
              </a:rPr>
              <a:t>Habitability: the suitability and value of a built habitat </a:t>
            </a:r>
            <a:r>
              <a:rPr lang="en-GB" sz="1200" dirty="0">
                <a:solidFill>
                  <a:srgbClr val="FBB040"/>
                </a:solidFill>
                <a:latin typeface="+mj-lt"/>
                <a:cs typeface="Helvetica" pitchFamily="2" charset="0"/>
                <a:sym typeface="Wingdings" panose="05000000000000000000" pitchFamily="2" charset="2"/>
              </a:rPr>
              <a:t>(lunar habitation)</a:t>
            </a:r>
            <a:r>
              <a:rPr lang="en-GB" sz="1200" dirty="0">
                <a:solidFill>
                  <a:schemeClr val="bg1"/>
                </a:solidFill>
                <a:latin typeface="+mj-lt"/>
                <a:cs typeface="Helvetica" pitchFamily="2" charset="0"/>
                <a:sym typeface="Wingdings" panose="05000000000000000000" pitchFamily="2" charset="2"/>
              </a:rPr>
              <a:t> </a:t>
            </a:r>
            <a:r>
              <a:rPr lang="en-GB" sz="1200" u="sng" dirty="0">
                <a:solidFill>
                  <a:schemeClr val="bg1">
                    <a:lumMod val="85000"/>
                  </a:schemeClr>
                </a:solidFill>
                <a:latin typeface="+mj-lt"/>
                <a:cs typeface="Helvetica" pitchFamily="2" charset="0"/>
                <a:sym typeface="Wingdings" panose="05000000000000000000" pitchFamily="2" charset="2"/>
              </a:rPr>
              <a:t>for its inhabitants </a:t>
            </a:r>
            <a:r>
              <a:rPr lang="en-GB" sz="1200" dirty="0">
                <a:solidFill>
                  <a:srgbClr val="FBB040"/>
                </a:solidFill>
                <a:latin typeface="+mj-lt"/>
                <a:cs typeface="Helvetica" pitchFamily="2" charset="0"/>
                <a:sym typeface="Wingdings" panose="05000000000000000000" pitchFamily="2" charset="2"/>
              </a:rPr>
              <a:t>(researchers)</a:t>
            </a:r>
            <a:r>
              <a:rPr lang="en-GB" sz="1200" dirty="0">
                <a:solidFill>
                  <a:schemeClr val="bg1"/>
                </a:solidFill>
                <a:latin typeface="+mj-lt"/>
                <a:cs typeface="Helvetica" pitchFamily="2" charset="0"/>
                <a:sym typeface="Wingdings" panose="05000000000000000000" pitchFamily="2" charset="2"/>
              </a:rPr>
              <a:t> </a:t>
            </a:r>
            <a:r>
              <a:rPr lang="en-GB" sz="1200" dirty="0">
                <a:solidFill>
                  <a:schemeClr val="bg1">
                    <a:lumMod val="85000"/>
                  </a:schemeClr>
                </a:solidFill>
                <a:latin typeface="+mj-lt"/>
                <a:cs typeface="Helvetica" pitchFamily="2" charset="0"/>
                <a:sym typeface="Wingdings" panose="05000000000000000000" pitchFamily="2" charset="2"/>
              </a:rPr>
              <a:t>in a specific environment </a:t>
            </a:r>
            <a:r>
              <a:rPr lang="en-GB" sz="1200" dirty="0">
                <a:solidFill>
                  <a:srgbClr val="FBB040"/>
                </a:solidFill>
                <a:latin typeface="+mj-lt"/>
                <a:cs typeface="Helvetica" pitchFamily="2" charset="0"/>
                <a:sym typeface="Wingdings" panose="05000000000000000000" pitchFamily="2" charset="2"/>
              </a:rPr>
              <a:t>(lunar surface)</a:t>
            </a:r>
            <a:r>
              <a:rPr lang="en-GB" sz="1200" dirty="0">
                <a:solidFill>
                  <a:schemeClr val="bg1"/>
                </a:solidFill>
                <a:latin typeface="+mj-lt"/>
                <a:cs typeface="Helvetica" pitchFamily="2" charset="0"/>
                <a:sym typeface="Wingdings" panose="05000000000000000000" pitchFamily="2" charset="2"/>
              </a:rPr>
              <a:t> </a:t>
            </a:r>
            <a:r>
              <a:rPr lang="en-GB" sz="1200" dirty="0">
                <a:solidFill>
                  <a:schemeClr val="bg1">
                    <a:lumMod val="85000"/>
                  </a:schemeClr>
                </a:solidFill>
                <a:latin typeface="+mj-lt"/>
                <a:cs typeface="Helvetica" pitchFamily="2" charset="0"/>
                <a:sym typeface="Wingdings" panose="05000000000000000000" pitchFamily="2" charset="2"/>
              </a:rPr>
              <a:t>and over a certain period of time</a:t>
            </a:r>
            <a:r>
              <a:rPr lang="en-GB" sz="1200" dirty="0">
                <a:solidFill>
                  <a:schemeClr val="bg1"/>
                </a:solidFill>
                <a:latin typeface="+mj-lt"/>
                <a:cs typeface="Helvetica" pitchFamily="2" charset="0"/>
                <a:sym typeface="Wingdings" panose="05000000000000000000" pitchFamily="2" charset="2"/>
              </a:rPr>
              <a:t> </a:t>
            </a:r>
            <a:r>
              <a:rPr lang="en-GB" sz="1200" dirty="0">
                <a:solidFill>
                  <a:srgbClr val="FBB040"/>
                </a:solidFill>
                <a:latin typeface="+mj-lt"/>
                <a:cs typeface="Helvetica" pitchFamily="2" charset="0"/>
                <a:sym typeface="Wingdings" panose="05000000000000000000" pitchFamily="2" charset="2"/>
              </a:rPr>
              <a:t>(long-term &gt;1 year)</a:t>
            </a:r>
          </a:p>
          <a:p>
            <a:pPr marL="0" indent="0" algn="just">
              <a:lnSpc>
                <a:spcPct val="100000"/>
              </a:lnSpc>
              <a:buNone/>
            </a:pPr>
            <a:r>
              <a:rPr lang="en-US" sz="1000" i="1" dirty="0">
                <a:solidFill>
                  <a:schemeClr val="bg1">
                    <a:lumMod val="65000"/>
                  </a:schemeClr>
                </a:solidFill>
                <a:latin typeface="+mj-lt"/>
                <a:cs typeface="Helvetica" pitchFamily="2" charset="0"/>
              </a:rPr>
              <a:t>Adapted from Sandra </a:t>
            </a:r>
            <a:r>
              <a:rPr lang="en-US" sz="1000" i="1" dirty="0" err="1">
                <a:solidFill>
                  <a:schemeClr val="bg1">
                    <a:lumMod val="65000"/>
                  </a:schemeClr>
                </a:solidFill>
                <a:latin typeface="+mj-lt"/>
                <a:cs typeface="Helvetica" pitchFamily="2" charset="0"/>
              </a:rPr>
              <a:t>Hauplik</a:t>
            </a:r>
            <a:r>
              <a:rPr lang="en-US" sz="1000" i="1" dirty="0">
                <a:solidFill>
                  <a:schemeClr val="bg1">
                    <a:lumMod val="65000"/>
                  </a:schemeClr>
                </a:solidFill>
                <a:latin typeface="+mj-lt"/>
                <a:cs typeface="Helvetica" pitchFamily="2" charset="0"/>
              </a:rPr>
              <a:t>-Meusburger, Architecture for Astronauts</a:t>
            </a:r>
            <a:endParaRPr lang="en-US" sz="1050" i="1" dirty="0">
              <a:solidFill>
                <a:schemeClr val="bg1">
                  <a:lumMod val="65000"/>
                </a:schemeClr>
              </a:solidFill>
              <a:latin typeface="+mj-lt"/>
              <a:cs typeface="Helvetica" pitchFamily="2" charset="0"/>
              <a:sym typeface="Wingdings" panose="05000000000000000000" pitchFamily="2" charset="2"/>
            </a:endParaRPr>
          </a:p>
        </p:txBody>
      </p:sp>
      <p:sp>
        <p:nvSpPr>
          <p:cNvPr id="20" name="Tijdelijke aanduiding voor inhoud 2">
            <a:extLst>
              <a:ext uri="{FF2B5EF4-FFF2-40B4-BE49-F238E27FC236}">
                <a16:creationId xmlns:a16="http://schemas.microsoft.com/office/drawing/2014/main" id="{BB9579A7-26B1-3E3D-E33F-F00D59E0E827}"/>
              </a:ext>
            </a:extLst>
          </p:cNvPr>
          <p:cNvSpPr txBox="1">
            <a:spLocks/>
          </p:cNvSpPr>
          <p:nvPr/>
        </p:nvSpPr>
        <p:spPr>
          <a:xfrm>
            <a:off x="5334945" y="4011078"/>
            <a:ext cx="6268453" cy="20079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000" i="1" dirty="0">
                <a:solidFill>
                  <a:schemeClr val="bg1">
                    <a:lumMod val="65000"/>
                  </a:schemeClr>
                </a:solidFill>
                <a:latin typeface="+mj-lt"/>
              </a:rPr>
              <a:t>Beth Healey, comment on her 14-month stay in Concordia Station analogue mission.</a:t>
            </a:r>
            <a:endParaRPr lang="nl-NL" sz="1000" i="1" dirty="0">
              <a:solidFill>
                <a:schemeClr val="bg1">
                  <a:lumMod val="65000"/>
                </a:schemeClr>
              </a:solidFill>
              <a:latin typeface="+mj-lt"/>
              <a:cs typeface="Helvetica" pitchFamily="2" charset="0"/>
            </a:endParaRPr>
          </a:p>
        </p:txBody>
      </p:sp>
    </p:spTree>
    <p:extLst>
      <p:ext uri="{BB962C8B-B14F-4D97-AF65-F5344CB8AC3E}">
        <p14:creationId xmlns:p14="http://schemas.microsoft.com/office/powerpoint/2010/main" val="4138198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13216-B6FD-2AD5-5483-6B8CB22B8B62}"/>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0220EE7B-C258-AF5F-EBDC-5B995831EF1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48051" y="1514134"/>
            <a:ext cx="1632032" cy="4792116"/>
          </a:xfrm>
          <a:prstGeom prst="rect">
            <a:avLst/>
          </a:prstGeom>
        </p:spPr>
      </p:pic>
      <p:sp>
        <p:nvSpPr>
          <p:cNvPr id="13" name="Rectangle 12">
            <a:extLst>
              <a:ext uri="{FF2B5EF4-FFF2-40B4-BE49-F238E27FC236}">
                <a16:creationId xmlns:a16="http://schemas.microsoft.com/office/drawing/2014/main" id="{399B16AE-6C87-99BF-9987-4CC80C090A94}"/>
              </a:ext>
            </a:extLst>
          </p:cNvPr>
          <p:cNvSpPr/>
          <p:nvPr/>
        </p:nvSpPr>
        <p:spPr>
          <a:xfrm>
            <a:off x="0" y="0"/>
            <a:ext cx="12192000" cy="128260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 name="Rectangle 1">
            <a:extLst>
              <a:ext uri="{FF2B5EF4-FFF2-40B4-BE49-F238E27FC236}">
                <a16:creationId xmlns:a16="http://schemas.microsoft.com/office/drawing/2014/main" id="{B60B51CB-F719-3FA4-7555-2F69DA130C31}"/>
              </a:ext>
            </a:extLst>
          </p:cNvPr>
          <p:cNvSpPr/>
          <p:nvPr/>
        </p:nvSpPr>
        <p:spPr>
          <a:xfrm>
            <a:off x="76722" y="87400"/>
            <a:ext cx="7935163" cy="39157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r>
              <a:rPr lang="en-US" sz="1200" dirty="0">
                <a:solidFill>
                  <a:schemeClr val="bg1">
                    <a:lumMod val="75000"/>
                  </a:schemeClr>
                </a:solidFill>
                <a:latin typeface="+mj-lt"/>
              </a:rPr>
              <a:t>Background | Problem</a:t>
            </a:r>
          </a:p>
        </p:txBody>
      </p:sp>
      <p:sp>
        <p:nvSpPr>
          <p:cNvPr id="5" name="Tijdelijke aanduiding voor inhoud 2">
            <a:extLst>
              <a:ext uri="{FF2B5EF4-FFF2-40B4-BE49-F238E27FC236}">
                <a16:creationId xmlns:a16="http://schemas.microsoft.com/office/drawing/2014/main" id="{58783B0C-2AA2-4D72-0352-D93E5138779F}"/>
              </a:ext>
            </a:extLst>
          </p:cNvPr>
          <p:cNvSpPr txBox="1">
            <a:spLocks/>
          </p:cNvSpPr>
          <p:nvPr/>
        </p:nvSpPr>
        <p:spPr>
          <a:xfrm>
            <a:off x="-3271525" y="1720348"/>
            <a:ext cx="3052918" cy="81815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cs typeface="Helvetica" pitchFamily="2" charset="0"/>
              </a:rPr>
              <a:t>Spatial similarity of ISS </a:t>
            </a:r>
            <a:r>
              <a:rPr lang="en-GB" sz="1600" dirty="0" err="1">
                <a:latin typeface="+mj-lt"/>
                <a:cs typeface="Helvetica" pitchFamily="2" charset="0"/>
              </a:rPr>
              <a:t>TransHab</a:t>
            </a:r>
            <a:r>
              <a:rPr lang="en-GB" sz="1600" dirty="0">
                <a:latin typeface="+mj-lt"/>
                <a:cs typeface="Helvetica" pitchFamily="2" charset="0"/>
              </a:rPr>
              <a:t> and The Panopticon</a:t>
            </a:r>
          </a:p>
          <a:p>
            <a:pPr>
              <a:buFontTx/>
              <a:buChar char="-"/>
            </a:pPr>
            <a:r>
              <a:rPr lang="en-GB" sz="1600" dirty="0">
                <a:latin typeface="+mj-lt"/>
                <a:cs typeface="Helvetica" pitchFamily="2" charset="0"/>
              </a:rPr>
              <a:t>Efficient form</a:t>
            </a:r>
          </a:p>
          <a:p>
            <a:pPr>
              <a:buFontTx/>
              <a:buChar char="-"/>
            </a:pPr>
            <a:r>
              <a:rPr lang="en-GB" sz="1600" dirty="0">
                <a:highlight>
                  <a:srgbClr val="FFFF00"/>
                </a:highlight>
                <a:latin typeface="+mj-lt"/>
                <a:cs typeface="Helvetica" pitchFamily="2" charset="0"/>
              </a:rPr>
              <a:t>Unit size</a:t>
            </a:r>
          </a:p>
        </p:txBody>
      </p:sp>
      <p:sp>
        <p:nvSpPr>
          <p:cNvPr id="17" name="Tijdelijke aanduiding voor inhoud 2">
            <a:extLst>
              <a:ext uri="{FF2B5EF4-FFF2-40B4-BE49-F238E27FC236}">
                <a16:creationId xmlns:a16="http://schemas.microsoft.com/office/drawing/2014/main" id="{DB4E172F-3905-6CAA-0ABB-493E99DD901F}"/>
              </a:ext>
            </a:extLst>
          </p:cNvPr>
          <p:cNvSpPr txBox="1">
            <a:spLocks/>
          </p:cNvSpPr>
          <p:nvPr/>
        </p:nvSpPr>
        <p:spPr>
          <a:xfrm>
            <a:off x="8380721" y="6378008"/>
            <a:ext cx="3811279" cy="39363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latin typeface="+mj-lt"/>
                <a:cs typeface="Helvetica" pitchFamily="2" charset="0"/>
              </a:rPr>
              <a:t>Skylab Space Station</a:t>
            </a:r>
          </a:p>
        </p:txBody>
      </p:sp>
      <p:sp>
        <p:nvSpPr>
          <p:cNvPr id="18" name="Tijdelijke aanduiding voor inhoud 2">
            <a:extLst>
              <a:ext uri="{FF2B5EF4-FFF2-40B4-BE49-F238E27FC236}">
                <a16:creationId xmlns:a16="http://schemas.microsoft.com/office/drawing/2014/main" id="{9A94BBDE-949F-ED57-C418-2723E5634EB8}"/>
              </a:ext>
            </a:extLst>
          </p:cNvPr>
          <p:cNvSpPr txBox="1">
            <a:spLocks/>
          </p:cNvSpPr>
          <p:nvPr/>
        </p:nvSpPr>
        <p:spPr>
          <a:xfrm>
            <a:off x="248717" y="6378008"/>
            <a:ext cx="3814913" cy="39363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latin typeface="+mj-lt"/>
                <a:cs typeface="Helvetica" pitchFamily="2" charset="0"/>
              </a:rPr>
              <a:t>Mars Desert Research Station, Utah, USA</a:t>
            </a:r>
          </a:p>
        </p:txBody>
      </p:sp>
      <p:sp>
        <p:nvSpPr>
          <p:cNvPr id="22" name="Tijdelijke aanduiding voor inhoud 2">
            <a:extLst>
              <a:ext uri="{FF2B5EF4-FFF2-40B4-BE49-F238E27FC236}">
                <a16:creationId xmlns:a16="http://schemas.microsoft.com/office/drawing/2014/main" id="{DB0C5CE9-ACEB-2F56-9515-034B0065E946}"/>
              </a:ext>
            </a:extLst>
          </p:cNvPr>
          <p:cNvSpPr txBox="1">
            <a:spLocks/>
          </p:cNvSpPr>
          <p:nvPr/>
        </p:nvSpPr>
        <p:spPr>
          <a:xfrm>
            <a:off x="-3042200" y="3645870"/>
            <a:ext cx="2844248" cy="96392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latin typeface="+mj-lt"/>
              </a:rPr>
              <a:t>“We were stuffed in the capsule [Salyut] like sardines in a can.”</a:t>
            </a:r>
          </a:p>
          <a:p>
            <a:pPr marL="0" indent="0">
              <a:buFont typeface="Arial" panose="020B0604020202020204" pitchFamily="34" charset="0"/>
              <a:buNone/>
            </a:pPr>
            <a:r>
              <a:rPr lang="en-US" sz="900" i="1" dirty="0">
                <a:latin typeface="+mj-lt"/>
              </a:rPr>
              <a:t>Jerry </a:t>
            </a:r>
            <a:r>
              <a:rPr lang="en-US" sz="900" i="1" dirty="0" err="1">
                <a:latin typeface="+mj-lt"/>
              </a:rPr>
              <a:t>Linenger</a:t>
            </a:r>
            <a:r>
              <a:rPr lang="en-US" sz="900" i="1" dirty="0">
                <a:latin typeface="+mj-lt"/>
              </a:rPr>
              <a:t>, 2000</a:t>
            </a:r>
            <a:endParaRPr lang="nl-NL" sz="900" i="1" dirty="0">
              <a:latin typeface="+mj-lt"/>
              <a:cs typeface="Helvetica" pitchFamily="2" charset="0"/>
            </a:endParaRPr>
          </a:p>
        </p:txBody>
      </p:sp>
      <p:sp>
        <p:nvSpPr>
          <p:cNvPr id="4" name="Tijdelijke aanduiding voor inhoud 2">
            <a:extLst>
              <a:ext uri="{FF2B5EF4-FFF2-40B4-BE49-F238E27FC236}">
                <a16:creationId xmlns:a16="http://schemas.microsoft.com/office/drawing/2014/main" id="{CC052D04-1A9E-110F-A0D5-4716E4D31057}"/>
              </a:ext>
            </a:extLst>
          </p:cNvPr>
          <p:cNvSpPr txBox="1">
            <a:spLocks/>
          </p:cNvSpPr>
          <p:nvPr/>
        </p:nvSpPr>
        <p:spPr>
          <a:xfrm>
            <a:off x="-4118276" y="4593576"/>
            <a:ext cx="4060935" cy="86898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solidFill>
                  <a:srgbClr val="C00000"/>
                </a:solidFill>
                <a:latin typeface="+mj-lt"/>
                <a:cs typeface="Helvetica" pitchFamily="2" charset="0"/>
              </a:rPr>
              <a:t>[not to include– unit size]</a:t>
            </a:r>
          </a:p>
          <a:p>
            <a:pPr marL="0" indent="0">
              <a:buNone/>
            </a:pPr>
            <a:r>
              <a:rPr lang="en-GB" sz="1400" dirty="0">
                <a:solidFill>
                  <a:srgbClr val="C00000"/>
                </a:solidFill>
                <a:latin typeface="+mj-lt"/>
                <a:cs typeface="Helvetica" pitchFamily="2" charset="0"/>
              </a:rPr>
              <a:t>US prison standard minimum 6.5 sqm</a:t>
            </a:r>
          </a:p>
          <a:p>
            <a:pPr marL="0" indent="0">
              <a:buNone/>
            </a:pPr>
            <a:r>
              <a:rPr lang="en-GB" sz="1400" dirty="0">
                <a:solidFill>
                  <a:srgbClr val="C00000"/>
                </a:solidFill>
                <a:latin typeface="+mj-lt"/>
                <a:cs typeface="Helvetica" pitchFamily="2" charset="0"/>
              </a:rPr>
              <a:t>Europe prison standard minimum 6 sqm</a:t>
            </a:r>
          </a:p>
          <a:p>
            <a:pPr marL="0" indent="0">
              <a:buNone/>
            </a:pPr>
            <a:r>
              <a:rPr lang="en-GB" sz="1400" dirty="0">
                <a:solidFill>
                  <a:srgbClr val="C00000"/>
                </a:solidFill>
                <a:latin typeface="+mj-lt"/>
                <a:cs typeface="Helvetica" pitchFamily="2" charset="0"/>
              </a:rPr>
              <a:t>UK cell sharing minimum 4.5 sqm/person</a:t>
            </a:r>
          </a:p>
          <a:p>
            <a:pPr marL="0" indent="0">
              <a:buNone/>
            </a:pPr>
            <a:r>
              <a:rPr lang="en-GB" sz="1400" dirty="0">
                <a:solidFill>
                  <a:srgbClr val="C00000"/>
                </a:solidFill>
                <a:latin typeface="+mj-lt"/>
                <a:cs typeface="Helvetica" pitchFamily="2" charset="0"/>
              </a:rPr>
              <a:t>ISS sleeping quarter 2.5 sqm/person (2.5x1x1)</a:t>
            </a:r>
          </a:p>
          <a:p>
            <a:pPr marL="0" indent="0">
              <a:buNone/>
            </a:pPr>
            <a:r>
              <a:rPr lang="en-GB" sz="1400" dirty="0">
                <a:solidFill>
                  <a:srgbClr val="C00000"/>
                </a:solidFill>
                <a:latin typeface="+mj-lt"/>
                <a:cs typeface="Helvetica" pitchFamily="2" charset="0"/>
              </a:rPr>
              <a:t>Recommended minimum NHV 25 sqm/person</a:t>
            </a:r>
          </a:p>
          <a:p>
            <a:pPr marL="0" indent="0">
              <a:buNone/>
            </a:pPr>
            <a:endParaRPr lang="en-GB" sz="1400" dirty="0">
              <a:solidFill>
                <a:srgbClr val="C00000"/>
              </a:solidFill>
              <a:latin typeface="+mj-lt"/>
              <a:cs typeface="Helvetica" pitchFamily="2" charset="0"/>
            </a:endParaRPr>
          </a:p>
        </p:txBody>
      </p:sp>
      <p:sp>
        <p:nvSpPr>
          <p:cNvPr id="6" name="Titel 1">
            <a:extLst>
              <a:ext uri="{FF2B5EF4-FFF2-40B4-BE49-F238E27FC236}">
                <a16:creationId xmlns:a16="http://schemas.microsoft.com/office/drawing/2014/main" id="{E6A01357-F822-C083-DEFF-C204F5737D63}"/>
              </a:ext>
            </a:extLst>
          </p:cNvPr>
          <p:cNvSpPr txBox="1">
            <a:spLocks/>
          </p:cNvSpPr>
          <p:nvPr/>
        </p:nvSpPr>
        <p:spPr>
          <a:xfrm>
            <a:off x="391322" y="546297"/>
            <a:ext cx="11333156" cy="39363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b="1" dirty="0">
                <a:solidFill>
                  <a:schemeClr val="bg1"/>
                </a:solidFill>
                <a:latin typeface="+mn-lt"/>
              </a:rPr>
              <a:t>Human de-</a:t>
            </a:r>
            <a:r>
              <a:rPr lang="nl-NL" sz="2400" b="1" dirty="0" err="1">
                <a:solidFill>
                  <a:schemeClr val="bg1"/>
                </a:solidFill>
                <a:latin typeface="+mn-lt"/>
              </a:rPr>
              <a:t>centered</a:t>
            </a:r>
            <a:r>
              <a:rPr lang="nl-NL" sz="2400" b="1" dirty="0">
                <a:solidFill>
                  <a:schemeClr val="bg1"/>
                </a:solidFill>
                <a:latin typeface="+mn-lt"/>
              </a:rPr>
              <a:t> design</a:t>
            </a:r>
          </a:p>
        </p:txBody>
      </p:sp>
      <p:pic>
        <p:nvPicPr>
          <p:cNvPr id="1028" name="Picture 4" descr="Matterport Scans – Mars Desert Research Station">
            <a:extLst>
              <a:ext uri="{FF2B5EF4-FFF2-40B4-BE49-F238E27FC236}">
                <a16:creationId xmlns:a16="http://schemas.microsoft.com/office/drawing/2014/main" id="{B9156B3A-0AFB-99B1-6A87-108322EE1FEC}"/>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7025" b="94353" l="8018" r="93343">
                        <a14:foregroundMark x1="8321" y1="28512" x2="10439" y2="39118"/>
                        <a14:foregroundMark x1="11346" y1="27135" x2="13464" y2="52617"/>
                        <a14:foregroundMark x1="41755" y1="18044" x2="48865" y2="16667"/>
                        <a14:foregroundMark x1="29955" y1="15978" x2="44024" y2="11983"/>
                        <a14:foregroundMark x1="44024" y1="11983" x2="44781" y2="11983"/>
                        <a14:foregroundMark x1="32678" y1="13361" x2="46596" y2="11708"/>
                        <a14:foregroundMark x1="47050" y1="7300" x2="51135" y2="8402"/>
                        <a14:foregroundMark x1="48563" y1="7025" x2="48865" y2="25482"/>
                        <a14:foregroundMark x1="55068" y1="27410" x2="56581" y2="32782"/>
                        <a14:foregroundMark x1="57791" y1="28512" x2="50227" y2="49587"/>
                        <a14:foregroundMark x1="50227" y1="49587" x2="48865" y2="50964"/>
                        <a14:foregroundMark x1="45840" y1="52342" x2="55068" y2="57300"/>
                        <a14:foregroundMark x1="89410" y1="22176" x2="86384" y2="29063"/>
                        <a14:foregroundMark x1="93343" y1="21350" x2="88956" y2="28512"/>
                        <a14:foregroundMark x1="87595" y1="36226" x2="82451" y2="49311"/>
                        <a14:foregroundMark x1="82451" y1="49311" x2="82451" y2="49587"/>
                        <a14:foregroundMark x1="51437" y1="23140" x2="55825" y2="15014"/>
                        <a14:foregroundMark x1="54766" y1="15014" x2="38880" y2="28512"/>
                        <a14:foregroundMark x1="38880" y1="28512" x2="39637" y2="29477"/>
                        <a14:foregroundMark x1="51740" y1="21488" x2="24962" y2="30579"/>
                        <a14:foregroundMark x1="32678" y1="12121" x2="33737" y2="12121"/>
                        <a14:foregroundMark x1="36762" y1="11708" x2="40393" y2="11295"/>
                        <a14:foregroundMark x1="42511" y1="10331" x2="17549" y2="22452"/>
                        <a14:foregroundMark x1="33283" y1="19008" x2="24357" y2="27135"/>
                        <a14:foregroundMark x1="24357" y1="27135" x2="26475" y2="39532"/>
                        <a14:foregroundMark x1="65507" y1="28375" x2="70197" y2="39118"/>
                        <a14:foregroundMark x1="70197" y1="39118" x2="71407" y2="51377"/>
                        <a14:foregroundMark x1="86384" y1="44628" x2="86082" y2="50551"/>
                        <a14:foregroundMark x1="87595" y1="44628" x2="87595" y2="49311"/>
                        <a14:foregroundMark x1="87141" y1="43939" x2="79425" y2="54683"/>
                        <a14:foregroundMark x1="78669" y1="26033" x2="70953" y2="73691"/>
                        <a14:foregroundMark x1="50378" y1="82782" x2="64448" y2="88292"/>
                        <a14:foregroundMark x1="64448" y1="88292" x2="67927" y2="88154"/>
                        <a14:foregroundMark x1="67322" y1="87466" x2="57035" y2="90220"/>
                        <a14:foregroundMark x1="49168" y1="85124" x2="47806" y2="89945"/>
                        <a14:foregroundMark x1="51135" y1="89118" x2="47655" y2="87879"/>
                        <a14:foregroundMark x1="47655" y1="86088" x2="49622" y2="93251"/>
                        <a14:foregroundMark x1="49319" y1="90634" x2="47352" y2="94490"/>
                        <a14:foregroundMark x1="47352" y1="89256" x2="57337" y2="93526"/>
                        <a14:foregroundMark x1="49622" y1="93526" x2="60363" y2="93251"/>
                        <a14:foregroundMark x1="48865" y1="93939" x2="61573" y2="93664"/>
                        <a14:foregroundMark x1="61573" y1="93664" x2="62179" y2="93664"/>
                        <a14:foregroundMark x1="62179" y1="89256" x2="48109" y2="93664"/>
                        <a14:foregroundMark x1="48411" y1="93664" x2="60666" y2="92975"/>
                        <a14:foregroundMark x1="48109" y1="93664" x2="61120" y2="93664"/>
                        <a14:foregroundMark x1="48109" y1="93526" x2="62179" y2="93939"/>
                        <a14:foregroundMark x1="80182" y1="34435" x2="79425" y2="55372"/>
                        <a14:foregroundMark x1="48109" y1="88154" x2="47655" y2="84160"/>
                        <a14:foregroundMark x1="48865" y1="80441" x2="48109" y2="89807"/>
                        <a14:foregroundMark x1="46596" y1="74518" x2="48411" y2="85813"/>
                        <a14:foregroundMark x1="59153" y1="74105" x2="47806" y2="84573"/>
                        <a14:foregroundMark x1="47806" y1="84573" x2="60666" y2="91736"/>
                        <a14:foregroundMark x1="60666" y1="91736" x2="72163" y2="81405"/>
                        <a14:foregroundMark x1="72163" y1="81405" x2="82300" y2="64050"/>
                        <a14:foregroundMark x1="82300" y1="64050" x2="82905" y2="38981"/>
                        <a14:foregroundMark x1="82905" y1="38981" x2="76097" y2="24242"/>
                        <a14:foregroundMark x1="76097" y1="24242" x2="54463" y2="22590"/>
                        <a14:foregroundMark x1="54463" y1="22590" x2="26626" y2="28650"/>
                        <a14:foregroundMark x1="26626" y1="28650" x2="37216" y2="45317"/>
                        <a14:foregroundMark x1="37216" y1="45317" x2="51437" y2="47658"/>
                        <a14:foregroundMark x1="51437" y1="47658" x2="61120" y2="73967"/>
                        <a14:foregroundMark x1="61120" y1="73967" x2="58850" y2="76722"/>
                        <a14:foregroundMark x1="55068" y1="36501" x2="50983" y2="89118"/>
                        <a14:foregroundMark x1="50983" y1="89118" x2="65961" y2="86501"/>
                        <a14:foregroundMark x1="65961" y1="86501" x2="77761" y2="76309"/>
                        <a14:foregroundMark x1="77761" y1="76309" x2="78366" y2="75069"/>
                        <a14:foregroundMark x1="41150" y1="10744" x2="15582" y2="22727"/>
                        <a14:foregroundMark x1="30408" y1="27135" x2="13918" y2="46281"/>
                      </a14:backgroundRemoval>
                    </a14:imgEffect>
                  </a14:imgLayer>
                </a14:imgProps>
              </a:ext>
              <a:ext uri="{28A0092B-C50C-407E-A947-70E740481C1C}">
                <a14:useLocalDpi xmlns:a14="http://schemas.microsoft.com/office/drawing/2010/main" val="0"/>
              </a:ext>
            </a:extLst>
          </a:blip>
          <a:srcRect/>
          <a:stretch/>
        </p:blipFill>
        <p:spPr bwMode="auto">
          <a:xfrm>
            <a:off x="149161" y="1720348"/>
            <a:ext cx="3911129" cy="4296622"/>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ESA - Welcome to Concordia">
            <a:extLst>
              <a:ext uri="{FF2B5EF4-FFF2-40B4-BE49-F238E27FC236}">
                <a16:creationId xmlns:a16="http://schemas.microsoft.com/office/drawing/2014/main" id="{47965066-B8AE-8C3F-A0C6-51DE3DC4E1F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4324045" y="1666488"/>
            <a:ext cx="3911129" cy="4569350"/>
          </a:xfrm>
          <a:prstGeom prst="rect">
            <a:avLst/>
          </a:prstGeom>
          <a:noFill/>
          <a:extLst>
            <a:ext uri="{909E8E84-426E-40DD-AFC4-6F175D3DCCD1}">
              <a14:hiddenFill xmlns:a14="http://schemas.microsoft.com/office/drawing/2010/main">
                <a:solidFill>
                  <a:srgbClr val="FFFFFF"/>
                </a:solidFill>
              </a14:hiddenFill>
            </a:ext>
          </a:extLst>
        </p:spPr>
      </p:pic>
      <p:sp>
        <p:nvSpPr>
          <p:cNvPr id="11" name="Tijdelijke aanduiding voor inhoud 2">
            <a:extLst>
              <a:ext uri="{FF2B5EF4-FFF2-40B4-BE49-F238E27FC236}">
                <a16:creationId xmlns:a16="http://schemas.microsoft.com/office/drawing/2014/main" id="{A1E96115-DCA2-49E3-42F1-8B74AA82F794}"/>
              </a:ext>
            </a:extLst>
          </p:cNvPr>
          <p:cNvSpPr txBox="1">
            <a:spLocks/>
          </p:cNvSpPr>
          <p:nvPr/>
        </p:nvSpPr>
        <p:spPr>
          <a:xfrm>
            <a:off x="4428518" y="6378008"/>
            <a:ext cx="3814913" cy="39363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latin typeface="+mj-lt"/>
                <a:cs typeface="Helvetica" pitchFamily="2" charset="0"/>
                <a:sym typeface="Wingdings" panose="05000000000000000000" pitchFamily="2" charset="2"/>
              </a:rPr>
              <a:t>Concordia Research Station, Antarctica</a:t>
            </a:r>
          </a:p>
        </p:txBody>
      </p:sp>
      <p:sp>
        <p:nvSpPr>
          <p:cNvPr id="8" name="Tijdelijke aanduiding voor inhoud 2">
            <a:extLst>
              <a:ext uri="{FF2B5EF4-FFF2-40B4-BE49-F238E27FC236}">
                <a16:creationId xmlns:a16="http://schemas.microsoft.com/office/drawing/2014/main" id="{ADFFB067-81F7-4C20-EF5C-30179843C34F}"/>
              </a:ext>
            </a:extLst>
          </p:cNvPr>
          <p:cNvSpPr txBox="1">
            <a:spLocks/>
          </p:cNvSpPr>
          <p:nvPr/>
        </p:nvSpPr>
        <p:spPr>
          <a:xfrm>
            <a:off x="-3231773" y="546297"/>
            <a:ext cx="2159893" cy="39363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latin typeface="+mj-lt"/>
                <a:cs typeface="Helvetica" pitchFamily="2" charset="0"/>
              </a:rPr>
              <a:t>Efficient form for transportability and environment protection (</a:t>
            </a:r>
            <a:r>
              <a:rPr lang="en-US" sz="1400" u="sng" dirty="0">
                <a:latin typeface="+mj-lt"/>
                <a:cs typeface="Helvetica" pitchFamily="2" charset="0"/>
              </a:rPr>
              <a:t>non-human actor</a:t>
            </a:r>
            <a:r>
              <a:rPr lang="en-US" sz="1400" dirty="0">
                <a:latin typeface="+mj-lt"/>
                <a:cs typeface="Helvetica" pitchFamily="2" charset="0"/>
              </a:rPr>
              <a:t>)</a:t>
            </a:r>
          </a:p>
        </p:txBody>
      </p:sp>
      <p:sp>
        <p:nvSpPr>
          <p:cNvPr id="9" name="Tijdelijke aanduiding voor inhoud 2">
            <a:extLst>
              <a:ext uri="{FF2B5EF4-FFF2-40B4-BE49-F238E27FC236}">
                <a16:creationId xmlns:a16="http://schemas.microsoft.com/office/drawing/2014/main" id="{CC16DF47-478D-0483-9A8B-B8456AFF9CB1}"/>
              </a:ext>
            </a:extLst>
          </p:cNvPr>
          <p:cNvSpPr txBox="1">
            <a:spLocks/>
          </p:cNvSpPr>
          <p:nvPr/>
        </p:nvSpPr>
        <p:spPr>
          <a:xfrm>
            <a:off x="391322" y="894208"/>
            <a:ext cx="8960068" cy="24622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bg1"/>
                </a:solidFill>
                <a:cs typeface="Helvetica" pitchFamily="2" charset="0"/>
                <a:sym typeface="Wingdings" panose="05000000000000000000" pitchFamily="2" charset="2"/>
              </a:rPr>
              <a:t>Current schemes developed from functional aspect (not focusing on human behavior)</a:t>
            </a:r>
          </a:p>
        </p:txBody>
      </p:sp>
      <p:pic>
        <p:nvPicPr>
          <p:cNvPr id="2050" name="Picture 2" descr="Gallery of SOM Collaborates with the European Space Agency to Research  Habitation on the Moon - 11">
            <a:extLst>
              <a:ext uri="{FF2B5EF4-FFF2-40B4-BE49-F238E27FC236}">
                <a16:creationId xmlns:a16="http://schemas.microsoft.com/office/drawing/2014/main" id="{6CE0E291-3C4F-F093-B26A-6629400291C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a:stretch/>
        </p:blipFill>
        <p:spPr bwMode="auto">
          <a:xfrm>
            <a:off x="14413199" y="3620617"/>
            <a:ext cx="1743673" cy="281490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oon Village – SOM">
            <a:extLst>
              <a:ext uri="{FF2B5EF4-FFF2-40B4-BE49-F238E27FC236}">
                <a16:creationId xmlns:a16="http://schemas.microsoft.com/office/drawing/2014/main" id="{B2C9A66B-375E-3B74-113F-BDA73BF64B99}"/>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a:stretch/>
        </p:blipFill>
        <p:spPr bwMode="auto">
          <a:xfrm>
            <a:off x="12496756" y="3645870"/>
            <a:ext cx="1742314" cy="290524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oon Village is a &quot;human-centric&quot; inflatable habitat designed for the moon">
            <a:extLst>
              <a:ext uri="{FF2B5EF4-FFF2-40B4-BE49-F238E27FC236}">
                <a16:creationId xmlns:a16="http://schemas.microsoft.com/office/drawing/2014/main" id="{4281B9E8-622B-9FFB-41D5-D489FCA7F65D}"/>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a:stretch/>
        </p:blipFill>
        <p:spPr bwMode="auto">
          <a:xfrm>
            <a:off x="12496756" y="-111649"/>
            <a:ext cx="2238076" cy="3614003"/>
          </a:xfrm>
          <a:prstGeom prst="rect">
            <a:avLst/>
          </a:prstGeom>
          <a:noFill/>
          <a:extLst>
            <a:ext uri="{909E8E84-426E-40DD-AFC4-6F175D3DCCD1}">
              <a14:hiddenFill xmlns:a14="http://schemas.microsoft.com/office/drawing/2010/main">
                <a:solidFill>
                  <a:srgbClr val="FFFFFF"/>
                </a:solidFill>
              </a14:hiddenFill>
            </a:ext>
          </a:extLst>
        </p:spPr>
      </p:pic>
      <p:sp>
        <p:nvSpPr>
          <p:cNvPr id="20" name="Tijdelijke aanduiding voor inhoud 2">
            <a:extLst>
              <a:ext uri="{FF2B5EF4-FFF2-40B4-BE49-F238E27FC236}">
                <a16:creationId xmlns:a16="http://schemas.microsoft.com/office/drawing/2014/main" id="{2F741059-A5B3-F053-FB32-CCF84C429523}"/>
              </a:ext>
            </a:extLst>
          </p:cNvPr>
          <p:cNvSpPr txBox="1">
            <a:spLocks/>
          </p:cNvSpPr>
          <p:nvPr/>
        </p:nvSpPr>
        <p:spPr>
          <a:xfrm>
            <a:off x="-1877127" y="-492407"/>
            <a:ext cx="5737598" cy="24622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cs typeface="Helvetica" pitchFamily="2" charset="0"/>
                <a:sym typeface="Wingdings" panose="05000000000000000000" pitchFamily="2" charset="2"/>
              </a:rPr>
              <a:t>Engineered for non-human subjects, limited to feasibility</a:t>
            </a:r>
          </a:p>
        </p:txBody>
      </p:sp>
      <p:pic>
        <p:nvPicPr>
          <p:cNvPr id="7" name="Picture 6">
            <a:extLst>
              <a:ext uri="{FF2B5EF4-FFF2-40B4-BE49-F238E27FC236}">
                <a16:creationId xmlns:a16="http://schemas.microsoft.com/office/drawing/2014/main" id="{DE8FDCE0-5C52-1BD3-1F77-100B7A4089F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78531" y="1358926"/>
            <a:ext cx="1506515" cy="4906433"/>
          </a:xfrm>
          <a:prstGeom prst="rect">
            <a:avLst/>
          </a:prstGeom>
        </p:spPr>
      </p:pic>
      <p:sp>
        <p:nvSpPr>
          <p:cNvPr id="10" name="Slide Number Placeholder 9">
            <a:extLst>
              <a:ext uri="{FF2B5EF4-FFF2-40B4-BE49-F238E27FC236}">
                <a16:creationId xmlns:a16="http://schemas.microsoft.com/office/drawing/2014/main" id="{2D51BB57-E386-938E-A97F-EB21E977CCBD}"/>
              </a:ext>
            </a:extLst>
          </p:cNvPr>
          <p:cNvSpPr>
            <a:spLocks noGrp="1"/>
          </p:cNvSpPr>
          <p:nvPr>
            <p:ph type="sldNum" sz="quarter" idx="12"/>
          </p:nvPr>
        </p:nvSpPr>
        <p:spPr/>
        <p:txBody>
          <a:bodyPr/>
          <a:lstStyle/>
          <a:p>
            <a:fld id="{EBBC2D6B-7327-483D-AD2A-1E5D09D2763D}" type="slidenum">
              <a:rPr lang="LID4096" smtClean="0"/>
              <a:t>8</a:t>
            </a:fld>
            <a:endParaRPr lang="LID4096"/>
          </a:p>
        </p:txBody>
      </p:sp>
    </p:spTree>
    <p:extLst>
      <p:ext uri="{BB962C8B-B14F-4D97-AF65-F5344CB8AC3E}">
        <p14:creationId xmlns:p14="http://schemas.microsoft.com/office/powerpoint/2010/main" val="814708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63C97-3431-D9C7-B0D7-D21BD91B2D04}"/>
            </a:ext>
          </a:extLst>
        </p:cNvPr>
        <p:cNvGrpSpPr/>
        <p:nvPr/>
      </p:nvGrpSpPr>
      <p:grpSpPr>
        <a:xfrm>
          <a:off x="0" y="0"/>
          <a:ext cx="0" cy="0"/>
          <a:chOff x="0" y="0"/>
          <a:chExt cx="0" cy="0"/>
        </a:xfrm>
      </p:grpSpPr>
      <p:pic>
        <p:nvPicPr>
          <p:cNvPr id="12" name="Picture 11" descr="A white circles with black text&#10;&#10;Description automatically generated">
            <a:extLst>
              <a:ext uri="{FF2B5EF4-FFF2-40B4-BE49-F238E27FC236}">
                <a16:creationId xmlns:a16="http://schemas.microsoft.com/office/drawing/2014/main" id="{EDB77788-40D9-94D7-A08F-3F0E6D018E2F}"/>
              </a:ext>
            </a:extLst>
          </p:cNvPr>
          <p:cNvPicPr>
            <a:picLocks noChangeAspect="1"/>
          </p:cNvPicPr>
          <p:nvPr/>
        </p:nvPicPr>
        <p:blipFill>
          <a:blip r:embed="rId3">
            <a:extLst>
              <a:ext uri="{28A0092B-C50C-407E-A947-70E740481C1C}">
                <a14:useLocalDpi xmlns:a14="http://schemas.microsoft.com/office/drawing/2010/main" val="0"/>
              </a:ext>
            </a:extLst>
          </a:blip>
          <a:srcRect r="-6349"/>
          <a:stretch>
            <a:fillRect/>
          </a:stretch>
        </p:blipFill>
        <p:spPr>
          <a:xfrm>
            <a:off x="9531626" y="2390643"/>
            <a:ext cx="2269052" cy="2574988"/>
          </a:xfrm>
          <a:prstGeom prst="rect">
            <a:avLst/>
          </a:prstGeom>
        </p:spPr>
      </p:pic>
      <p:pic>
        <p:nvPicPr>
          <p:cNvPr id="13" name="Picture 12" descr="A white circles with black text&#10;&#10;Description automatically generated">
            <a:extLst>
              <a:ext uri="{FF2B5EF4-FFF2-40B4-BE49-F238E27FC236}">
                <a16:creationId xmlns:a16="http://schemas.microsoft.com/office/drawing/2014/main" id="{DDF8E9C7-684B-E5CF-7A0C-8093CE1B497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7931426" y="2390643"/>
            <a:ext cx="1600200" cy="1038357"/>
          </a:xfrm>
          <a:prstGeom prst="rect">
            <a:avLst/>
          </a:prstGeom>
        </p:spPr>
      </p:pic>
      <p:sp>
        <p:nvSpPr>
          <p:cNvPr id="11" name="Rectangle 10">
            <a:extLst>
              <a:ext uri="{FF2B5EF4-FFF2-40B4-BE49-F238E27FC236}">
                <a16:creationId xmlns:a16="http://schemas.microsoft.com/office/drawing/2014/main" id="{6C0ED023-8033-4D9D-D979-D1442E4B1C52}"/>
              </a:ext>
            </a:extLst>
          </p:cNvPr>
          <p:cNvSpPr/>
          <p:nvPr/>
        </p:nvSpPr>
        <p:spPr>
          <a:xfrm>
            <a:off x="0" y="0"/>
            <a:ext cx="12192000" cy="128260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 name="Rectangle 1">
            <a:extLst>
              <a:ext uri="{FF2B5EF4-FFF2-40B4-BE49-F238E27FC236}">
                <a16:creationId xmlns:a16="http://schemas.microsoft.com/office/drawing/2014/main" id="{F9E63FD7-07F6-CE2A-A77A-911DF9399FBF}"/>
              </a:ext>
            </a:extLst>
          </p:cNvPr>
          <p:cNvSpPr/>
          <p:nvPr/>
        </p:nvSpPr>
        <p:spPr>
          <a:xfrm>
            <a:off x="76722" y="87400"/>
            <a:ext cx="7935163" cy="39157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r>
              <a:rPr lang="en-US" sz="1200" dirty="0">
                <a:solidFill>
                  <a:schemeClr val="bg1">
                    <a:lumMod val="75000"/>
                  </a:schemeClr>
                </a:solidFill>
                <a:latin typeface="+mj-lt"/>
              </a:rPr>
              <a:t>Background | Problem</a:t>
            </a:r>
          </a:p>
        </p:txBody>
      </p:sp>
      <p:sp>
        <p:nvSpPr>
          <p:cNvPr id="22" name="Tijdelijke aanduiding voor inhoud 2">
            <a:extLst>
              <a:ext uri="{FF2B5EF4-FFF2-40B4-BE49-F238E27FC236}">
                <a16:creationId xmlns:a16="http://schemas.microsoft.com/office/drawing/2014/main" id="{CCB5A5DC-9314-4404-2AC8-EA18BA5BC905}"/>
              </a:ext>
            </a:extLst>
          </p:cNvPr>
          <p:cNvSpPr txBox="1">
            <a:spLocks/>
          </p:cNvSpPr>
          <p:nvPr/>
        </p:nvSpPr>
        <p:spPr>
          <a:xfrm>
            <a:off x="391322" y="2899568"/>
            <a:ext cx="3245013" cy="96392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latin typeface="+mj-lt"/>
              </a:rPr>
              <a:t>“We were stuffed in the capsule [Salyut] like sardines in a can.”</a:t>
            </a:r>
          </a:p>
          <a:p>
            <a:pPr marL="0" indent="0">
              <a:buFont typeface="Arial" panose="020B0604020202020204" pitchFamily="34" charset="0"/>
              <a:buNone/>
            </a:pPr>
            <a:r>
              <a:rPr lang="en-US" sz="1400" i="1" dirty="0">
                <a:latin typeface="+mj-lt"/>
              </a:rPr>
              <a:t>Jerry </a:t>
            </a:r>
            <a:r>
              <a:rPr lang="en-US" sz="1400" i="1" dirty="0" err="1">
                <a:latin typeface="+mj-lt"/>
              </a:rPr>
              <a:t>Linenger</a:t>
            </a:r>
            <a:r>
              <a:rPr lang="en-US" sz="1400" i="1" dirty="0">
                <a:latin typeface="+mj-lt"/>
              </a:rPr>
              <a:t>, 2000</a:t>
            </a:r>
            <a:endParaRPr lang="nl-NL" sz="1400" i="1" dirty="0">
              <a:latin typeface="+mj-lt"/>
              <a:cs typeface="Helvetica" pitchFamily="2" charset="0"/>
            </a:endParaRPr>
          </a:p>
        </p:txBody>
      </p:sp>
      <p:sp>
        <p:nvSpPr>
          <p:cNvPr id="4" name="Tijdelijke aanduiding voor inhoud 2">
            <a:extLst>
              <a:ext uri="{FF2B5EF4-FFF2-40B4-BE49-F238E27FC236}">
                <a16:creationId xmlns:a16="http://schemas.microsoft.com/office/drawing/2014/main" id="{4D952A82-44E4-AABC-6DEC-E9047556E080}"/>
              </a:ext>
            </a:extLst>
          </p:cNvPr>
          <p:cNvSpPr txBox="1">
            <a:spLocks/>
          </p:cNvSpPr>
          <p:nvPr/>
        </p:nvSpPr>
        <p:spPr>
          <a:xfrm>
            <a:off x="12421866" y="2030580"/>
            <a:ext cx="4060935" cy="86898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solidFill>
                  <a:srgbClr val="C00000"/>
                </a:solidFill>
                <a:latin typeface="+mj-lt"/>
                <a:cs typeface="Helvetica" pitchFamily="2" charset="0"/>
              </a:rPr>
              <a:t>[not to include– unit size]</a:t>
            </a:r>
          </a:p>
          <a:p>
            <a:pPr marL="0" indent="0">
              <a:buNone/>
            </a:pPr>
            <a:r>
              <a:rPr lang="en-GB" sz="1400" dirty="0">
                <a:solidFill>
                  <a:srgbClr val="C00000"/>
                </a:solidFill>
                <a:latin typeface="+mj-lt"/>
                <a:cs typeface="Helvetica" pitchFamily="2" charset="0"/>
              </a:rPr>
              <a:t>US prison standard minimum 6.5 sqm</a:t>
            </a:r>
          </a:p>
          <a:p>
            <a:pPr marL="0" indent="0">
              <a:buNone/>
            </a:pPr>
            <a:r>
              <a:rPr lang="en-GB" sz="1400" dirty="0">
                <a:solidFill>
                  <a:srgbClr val="C00000"/>
                </a:solidFill>
                <a:latin typeface="+mj-lt"/>
                <a:cs typeface="Helvetica" pitchFamily="2" charset="0"/>
              </a:rPr>
              <a:t>Europe prison standard minimum 6 sqm</a:t>
            </a:r>
          </a:p>
          <a:p>
            <a:pPr marL="0" indent="0">
              <a:buNone/>
            </a:pPr>
            <a:r>
              <a:rPr lang="en-GB" sz="1400" dirty="0">
                <a:solidFill>
                  <a:srgbClr val="C00000"/>
                </a:solidFill>
                <a:latin typeface="+mj-lt"/>
                <a:cs typeface="Helvetica" pitchFamily="2" charset="0"/>
              </a:rPr>
              <a:t>UK cell sharing minimum 4.5 sqm/person</a:t>
            </a:r>
          </a:p>
          <a:p>
            <a:pPr marL="0" indent="0">
              <a:buNone/>
            </a:pPr>
            <a:r>
              <a:rPr lang="en-GB" sz="1400" dirty="0">
                <a:solidFill>
                  <a:srgbClr val="C00000"/>
                </a:solidFill>
                <a:latin typeface="+mj-lt"/>
                <a:cs typeface="Helvetica" pitchFamily="2" charset="0"/>
              </a:rPr>
              <a:t>ISS sleeping quarter 2.5 sqm/person (2.5x1x1)</a:t>
            </a:r>
          </a:p>
          <a:p>
            <a:pPr marL="0" indent="0">
              <a:buNone/>
            </a:pPr>
            <a:r>
              <a:rPr lang="en-GB" sz="1400" dirty="0">
                <a:solidFill>
                  <a:srgbClr val="C00000"/>
                </a:solidFill>
                <a:latin typeface="+mj-lt"/>
                <a:cs typeface="Helvetica" pitchFamily="2" charset="0"/>
              </a:rPr>
              <a:t>Recommended minimum NHV 25 sqm/person</a:t>
            </a:r>
          </a:p>
          <a:p>
            <a:pPr marL="0" indent="0">
              <a:buNone/>
            </a:pPr>
            <a:endParaRPr lang="en-GB" sz="1400" dirty="0">
              <a:solidFill>
                <a:srgbClr val="C00000"/>
              </a:solidFill>
              <a:latin typeface="+mj-lt"/>
              <a:cs typeface="Helvetica" pitchFamily="2" charset="0"/>
            </a:endParaRPr>
          </a:p>
        </p:txBody>
      </p:sp>
      <p:sp>
        <p:nvSpPr>
          <p:cNvPr id="6" name="Titel 1">
            <a:extLst>
              <a:ext uri="{FF2B5EF4-FFF2-40B4-BE49-F238E27FC236}">
                <a16:creationId xmlns:a16="http://schemas.microsoft.com/office/drawing/2014/main" id="{98E9CA08-A16E-98CD-309E-C4734B954ABB}"/>
              </a:ext>
            </a:extLst>
          </p:cNvPr>
          <p:cNvSpPr txBox="1">
            <a:spLocks/>
          </p:cNvSpPr>
          <p:nvPr/>
        </p:nvSpPr>
        <p:spPr>
          <a:xfrm>
            <a:off x="391322" y="546297"/>
            <a:ext cx="11333156" cy="39363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b="1" dirty="0">
                <a:solidFill>
                  <a:schemeClr val="bg1"/>
                </a:solidFill>
                <a:latin typeface="+mn-lt"/>
              </a:rPr>
              <a:t>Human de-</a:t>
            </a:r>
            <a:r>
              <a:rPr lang="nl-NL" sz="2400" b="1" dirty="0" err="1">
                <a:solidFill>
                  <a:schemeClr val="bg1"/>
                </a:solidFill>
                <a:latin typeface="+mn-lt"/>
              </a:rPr>
              <a:t>centered</a:t>
            </a:r>
            <a:r>
              <a:rPr lang="nl-NL" sz="2400" b="1" dirty="0">
                <a:solidFill>
                  <a:schemeClr val="bg1"/>
                </a:solidFill>
                <a:latin typeface="+mn-lt"/>
              </a:rPr>
              <a:t> design</a:t>
            </a:r>
          </a:p>
        </p:txBody>
      </p:sp>
      <p:pic>
        <p:nvPicPr>
          <p:cNvPr id="21" name="Picture 20" descr="A white circles with black text&#10;&#10;Description automatically generated">
            <a:extLst>
              <a:ext uri="{FF2B5EF4-FFF2-40B4-BE49-F238E27FC236}">
                <a16:creationId xmlns:a16="http://schemas.microsoft.com/office/drawing/2014/main" id="{8BFD22DD-E9B3-CD0E-B678-6065DE111C1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4358540" y="2390643"/>
            <a:ext cx="3493374" cy="2574988"/>
          </a:xfrm>
          <a:prstGeom prst="rect">
            <a:avLst/>
          </a:prstGeom>
        </p:spPr>
      </p:pic>
      <p:sp>
        <p:nvSpPr>
          <p:cNvPr id="23" name="TextBox 22">
            <a:extLst>
              <a:ext uri="{FF2B5EF4-FFF2-40B4-BE49-F238E27FC236}">
                <a16:creationId xmlns:a16="http://schemas.microsoft.com/office/drawing/2014/main" id="{BFA39D44-0A1A-6A1A-592D-07104257DDBD}"/>
              </a:ext>
            </a:extLst>
          </p:cNvPr>
          <p:cNvSpPr txBox="1"/>
          <p:nvPr/>
        </p:nvSpPr>
        <p:spPr>
          <a:xfrm>
            <a:off x="8365609" y="4253250"/>
            <a:ext cx="765544" cy="307777"/>
          </a:xfrm>
          <a:prstGeom prst="rect">
            <a:avLst/>
          </a:prstGeom>
          <a:noFill/>
        </p:spPr>
        <p:txBody>
          <a:bodyPr wrap="square" rtlCol="0">
            <a:spAutoFit/>
          </a:bodyPr>
          <a:lstStyle/>
          <a:p>
            <a:pPr algn="ctr"/>
            <a:r>
              <a:rPr lang="en-GB" sz="1400" i="1" dirty="0"/>
              <a:t>2.5 m</a:t>
            </a:r>
            <a:r>
              <a:rPr lang="en-NL" sz="1400" b="0" i="1" dirty="0">
                <a:solidFill>
                  <a:srgbClr val="1F1F1F"/>
                </a:solidFill>
                <a:effectLst/>
                <a:latin typeface="Google Sans"/>
              </a:rPr>
              <a:t>³</a:t>
            </a:r>
            <a:endParaRPr lang="LID4096" sz="1400" i="1" dirty="0"/>
          </a:p>
        </p:txBody>
      </p:sp>
      <p:sp>
        <p:nvSpPr>
          <p:cNvPr id="24" name="TextBox 23">
            <a:extLst>
              <a:ext uri="{FF2B5EF4-FFF2-40B4-BE49-F238E27FC236}">
                <a16:creationId xmlns:a16="http://schemas.microsoft.com/office/drawing/2014/main" id="{E418C2D3-3DC4-169D-F69A-C0374C06A240}"/>
              </a:ext>
            </a:extLst>
          </p:cNvPr>
          <p:cNvSpPr txBox="1"/>
          <p:nvPr/>
        </p:nvSpPr>
        <p:spPr>
          <a:xfrm>
            <a:off x="10223028" y="4253249"/>
            <a:ext cx="765544" cy="307777"/>
          </a:xfrm>
          <a:prstGeom prst="rect">
            <a:avLst/>
          </a:prstGeom>
          <a:noFill/>
        </p:spPr>
        <p:txBody>
          <a:bodyPr wrap="square" rtlCol="0">
            <a:spAutoFit/>
          </a:bodyPr>
          <a:lstStyle/>
          <a:p>
            <a:pPr algn="ctr"/>
            <a:r>
              <a:rPr lang="en-GB" sz="1400" i="1" dirty="0"/>
              <a:t>25 m</a:t>
            </a:r>
            <a:r>
              <a:rPr lang="en-NL" sz="1400" b="0" i="1" dirty="0">
                <a:solidFill>
                  <a:srgbClr val="1F1F1F"/>
                </a:solidFill>
                <a:effectLst/>
                <a:latin typeface="Google Sans"/>
              </a:rPr>
              <a:t>³</a:t>
            </a:r>
            <a:endParaRPr lang="LID4096" sz="1400" i="1" dirty="0"/>
          </a:p>
        </p:txBody>
      </p:sp>
      <p:sp>
        <p:nvSpPr>
          <p:cNvPr id="5" name="TextBox 4">
            <a:extLst>
              <a:ext uri="{FF2B5EF4-FFF2-40B4-BE49-F238E27FC236}">
                <a16:creationId xmlns:a16="http://schemas.microsoft.com/office/drawing/2014/main" id="{A0326A46-8A1F-9B09-C088-688795EF9A1D}"/>
              </a:ext>
            </a:extLst>
          </p:cNvPr>
          <p:cNvSpPr txBox="1"/>
          <p:nvPr/>
        </p:nvSpPr>
        <p:spPr>
          <a:xfrm>
            <a:off x="12361583" y="4407137"/>
            <a:ext cx="3009046" cy="1200329"/>
          </a:xfrm>
          <a:prstGeom prst="rect">
            <a:avLst/>
          </a:prstGeom>
          <a:noFill/>
        </p:spPr>
        <p:txBody>
          <a:bodyPr wrap="square" rtlCol="0">
            <a:spAutoFit/>
          </a:bodyPr>
          <a:lstStyle/>
          <a:p>
            <a:r>
              <a:rPr lang="en-GB" dirty="0"/>
              <a:t>NHV for long-term mission</a:t>
            </a:r>
          </a:p>
          <a:p>
            <a:r>
              <a:rPr lang="en-GB" dirty="0"/>
              <a:t>130 m3</a:t>
            </a:r>
          </a:p>
          <a:p>
            <a:endParaRPr lang="en-GB" dirty="0"/>
          </a:p>
          <a:p>
            <a:r>
              <a:rPr lang="en-GB" dirty="0"/>
              <a:t>NHV </a:t>
            </a:r>
            <a:r>
              <a:rPr lang="en-GB" b="1" dirty="0"/>
              <a:t>private-only</a:t>
            </a:r>
            <a:r>
              <a:rPr lang="en-GB" dirty="0"/>
              <a:t> areas?</a:t>
            </a:r>
            <a:endParaRPr lang="LID4096" dirty="0"/>
          </a:p>
        </p:txBody>
      </p:sp>
      <p:sp>
        <p:nvSpPr>
          <p:cNvPr id="7" name="Slide Number Placeholder 6">
            <a:extLst>
              <a:ext uri="{FF2B5EF4-FFF2-40B4-BE49-F238E27FC236}">
                <a16:creationId xmlns:a16="http://schemas.microsoft.com/office/drawing/2014/main" id="{2F39B30F-3D46-6A94-41E3-7A6EDE9053EB}"/>
              </a:ext>
            </a:extLst>
          </p:cNvPr>
          <p:cNvSpPr>
            <a:spLocks noGrp="1"/>
          </p:cNvSpPr>
          <p:nvPr>
            <p:ph type="sldNum" sz="quarter" idx="12"/>
          </p:nvPr>
        </p:nvSpPr>
        <p:spPr/>
        <p:txBody>
          <a:bodyPr/>
          <a:lstStyle/>
          <a:p>
            <a:fld id="{EBBC2D6B-7327-483D-AD2A-1E5D09D2763D}" type="slidenum">
              <a:rPr lang="LID4096" smtClean="0"/>
              <a:t>9</a:t>
            </a:fld>
            <a:endParaRPr lang="LID4096"/>
          </a:p>
        </p:txBody>
      </p:sp>
      <p:pic>
        <p:nvPicPr>
          <p:cNvPr id="14" name="Picture 13" descr="A white circles with black text&#10;&#10;Description automatically generated">
            <a:extLst>
              <a:ext uri="{FF2B5EF4-FFF2-40B4-BE49-F238E27FC236}">
                <a16:creationId xmlns:a16="http://schemas.microsoft.com/office/drawing/2014/main" id="{68011815-B728-34C9-28A4-4B2533E545BF}"/>
              </a:ext>
            </a:extLst>
          </p:cNvPr>
          <p:cNvPicPr>
            <a:picLocks noChangeAspect="1"/>
          </p:cNvPicPr>
          <p:nvPr/>
        </p:nvPicPr>
        <p:blipFill>
          <a:blip r:embed="rId6">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a:xfrm>
            <a:off x="7931426" y="3428999"/>
            <a:ext cx="1600200" cy="1536631"/>
          </a:xfrm>
          <a:prstGeom prst="rect">
            <a:avLst/>
          </a:prstGeom>
        </p:spPr>
      </p:pic>
      <p:sp>
        <p:nvSpPr>
          <p:cNvPr id="3" name="Tijdelijke aanduiding voor inhoud 2">
            <a:extLst>
              <a:ext uri="{FF2B5EF4-FFF2-40B4-BE49-F238E27FC236}">
                <a16:creationId xmlns:a16="http://schemas.microsoft.com/office/drawing/2014/main" id="{C6A3E194-9490-3781-2F49-F4116159055B}"/>
              </a:ext>
            </a:extLst>
          </p:cNvPr>
          <p:cNvSpPr txBox="1">
            <a:spLocks/>
          </p:cNvSpPr>
          <p:nvPr/>
        </p:nvSpPr>
        <p:spPr>
          <a:xfrm>
            <a:off x="391322" y="894208"/>
            <a:ext cx="8960068" cy="24622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bg1"/>
                </a:solidFill>
                <a:cs typeface="Helvetica" pitchFamily="2" charset="0"/>
                <a:sym typeface="Wingdings" panose="05000000000000000000" pitchFamily="2" charset="2"/>
              </a:rPr>
              <a:t>Limited private area</a:t>
            </a:r>
          </a:p>
        </p:txBody>
      </p:sp>
    </p:spTree>
    <p:extLst>
      <p:ext uri="{BB962C8B-B14F-4D97-AF65-F5344CB8AC3E}">
        <p14:creationId xmlns:p14="http://schemas.microsoft.com/office/powerpoint/2010/main" val="3492117792"/>
      </p:ext>
    </p:extLst>
  </p:cSld>
  <p:clrMapOvr>
    <a:masterClrMapping/>
  </p:clrMapOvr>
</p:sld>
</file>

<file path=ppt/theme/theme1.xml><?xml version="1.0" encoding="utf-8"?>
<a:theme xmlns:a="http://schemas.openxmlformats.org/drawingml/2006/main" name="Office 2013 - 2022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ustom 1">
      <a:majorFont>
        <a:latin typeface="Avenir Next LT Pro"/>
        <a:ea typeface=""/>
        <a:cs typeface=""/>
      </a:majorFont>
      <a:minorFont>
        <a:latin typeface="Avenir Next LT Pro"/>
        <a:ea typeface=""/>
        <a:cs typeface=""/>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79883</TotalTime>
  <Words>1724</Words>
  <Application>Microsoft Office PowerPoint</Application>
  <PresentationFormat>Widescreen</PresentationFormat>
  <Paragraphs>250</Paragraphs>
  <Slides>13</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Google Sans</vt:lpstr>
      <vt:lpstr>Aptos</vt:lpstr>
      <vt:lpstr>Arial</vt:lpstr>
      <vt:lpstr>Avenir Next LT Pro</vt:lpstr>
      <vt:lpstr>Helvetica</vt:lpstr>
      <vt:lpstr>Segoe UI Historic</vt:lpstr>
      <vt:lpstr>Wingdings</vt:lpstr>
      <vt:lpstr>Office 2013 - 2022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Regina Regina Tania Tan</dc:creator>
  <cp:lastModifiedBy>Regina Regina Tania Tan</cp:lastModifiedBy>
  <cp:revision>32</cp:revision>
  <dcterms:created xsi:type="dcterms:W3CDTF">2024-11-03T15:20:49Z</dcterms:created>
  <dcterms:modified xsi:type="dcterms:W3CDTF">2025-08-31T22:45:15Z</dcterms:modified>
</cp:coreProperties>
</file>