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93" r:id="rId2"/>
    <p:sldId id="292" r:id="rId3"/>
    <p:sldId id="327" r:id="rId4"/>
    <p:sldId id="322" r:id="rId5"/>
    <p:sldId id="362" r:id="rId6"/>
    <p:sldId id="381" r:id="rId7"/>
    <p:sldId id="372" r:id="rId8"/>
    <p:sldId id="463" r:id="rId9"/>
    <p:sldId id="339" r:id="rId10"/>
    <p:sldId id="397" r:id="rId11"/>
    <p:sldId id="396" r:id="rId12"/>
    <p:sldId id="404" r:id="rId13"/>
    <p:sldId id="409" r:id="rId14"/>
    <p:sldId id="505" r:id="rId15"/>
    <p:sldId id="483" r:id="rId16"/>
    <p:sldId id="512" r:id="rId17"/>
    <p:sldId id="538" r:id="rId18"/>
    <p:sldId id="497" r:id="rId19"/>
    <p:sldId id="545" r:id="rId20"/>
    <p:sldId id="419" r:id="rId21"/>
    <p:sldId id="535" r:id="rId22"/>
    <p:sldId id="486" r:id="rId23"/>
    <p:sldId id="411" r:id="rId24"/>
    <p:sldId id="491" r:id="rId25"/>
    <p:sldId id="511" r:id="rId26"/>
    <p:sldId id="492" r:id="rId27"/>
    <p:sldId id="493" r:id="rId28"/>
    <p:sldId id="510" r:id="rId29"/>
    <p:sldId id="473" r:id="rId30"/>
    <p:sldId id="543" r:id="rId31"/>
    <p:sldId id="523" r:id="rId3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E512F7-10C6-27E0-6D87-F6A78E067AAF}" name="Sophia Benfield" initials="SB" userId="Sophia Benfield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4C8"/>
    <a:srgbClr val="2B2B2B"/>
    <a:srgbClr val="706D6E"/>
    <a:srgbClr val="908D8E"/>
    <a:srgbClr val="D1EBEB"/>
    <a:srgbClr val="CCCDCD"/>
    <a:srgbClr val="E3EFF9"/>
    <a:srgbClr val="CADAEC"/>
    <a:srgbClr val="55A9D5"/>
    <a:srgbClr val="4E95D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5185BA-F90F-48F4-B74D-52160BC0EAEC}" v="7" dt="2025-06-25T18:34:50.5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3" autoAdjust="0"/>
    <p:restoredTop sz="86417" autoAdjust="0"/>
  </p:normalViewPr>
  <p:slideViewPr>
    <p:cSldViewPr snapToGrid="0">
      <p:cViewPr varScale="1">
        <p:scale>
          <a:sx n="64" d="100"/>
          <a:sy n="64" d="100"/>
        </p:scale>
        <p:origin x="1243" y="278"/>
      </p:cViewPr>
      <p:guideLst>
        <p:guide orient="horz" pos="2160"/>
        <p:guide pos="37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a Benfield" userId="5e30cf816f1da6e7" providerId="LiveId" clId="{E65185BA-F90F-48F4-B74D-52160BC0EAEC}"/>
    <pc:docChg chg="delSld modSld">
      <pc:chgData name="Sophia Benfield" userId="5e30cf816f1da6e7" providerId="LiveId" clId="{E65185BA-F90F-48F4-B74D-52160BC0EAEC}" dt="2025-06-25T18:29:28.804" v="63" actId="20577"/>
      <pc:docMkLst>
        <pc:docMk/>
      </pc:docMkLst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629318438" sldId="257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531625967" sldId="263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2206251906" sldId="265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2601495184" sldId="272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687147486" sldId="276"/>
        </pc:sldMkLst>
      </pc:sldChg>
      <pc:sldChg chg="modNotesTx">
        <pc:chgData name="Sophia Benfield" userId="5e30cf816f1da6e7" providerId="LiveId" clId="{E65185BA-F90F-48F4-B74D-52160BC0EAEC}" dt="2025-06-25T18:26:24.728" v="8" actId="20577"/>
        <pc:sldMkLst>
          <pc:docMk/>
          <pc:sldMk cId="1080068535" sldId="292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1018794813" sldId="307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1251604274" sldId="312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610700510" sldId="314"/>
        </pc:sldMkLst>
      </pc:sldChg>
      <pc:sldChg chg="modNotesTx">
        <pc:chgData name="Sophia Benfield" userId="5e30cf816f1da6e7" providerId="LiveId" clId="{E65185BA-F90F-48F4-B74D-52160BC0EAEC}" dt="2025-06-25T18:26:35.403" v="38" actId="6549"/>
        <pc:sldMkLst>
          <pc:docMk/>
          <pc:sldMk cId="499987109" sldId="322"/>
        </pc:sldMkLst>
      </pc:sldChg>
      <pc:sldChg chg="modNotesTx">
        <pc:chgData name="Sophia Benfield" userId="5e30cf816f1da6e7" providerId="LiveId" clId="{E65185BA-F90F-48F4-B74D-52160BC0EAEC}" dt="2025-06-25T18:26:28.798" v="9" actId="20577"/>
        <pc:sldMkLst>
          <pc:docMk/>
          <pc:sldMk cId="3232418408" sldId="327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3933741328" sldId="330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1760483146" sldId="332"/>
        </pc:sldMkLst>
      </pc:sldChg>
      <pc:sldChg chg="modNotesTx">
        <pc:chgData name="Sophia Benfield" userId="5e30cf816f1da6e7" providerId="LiveId" clId="{E65185BA-F90F-48F4-B74D-52160BC0EAEC}" dt="2025-06-25T18:27:52.443" v="44" actId="20577"/>
        <pc:sldMkLst>
          <pc:docMk/>
          <pc:sldMk cId="2611635952" sldId="339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3228402464" sldId="343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2778840329" sldId="355"/>
        </pc:sldMkLst>
      </pc:sldChg>
      <pc:sldChg chg="modNotesTx">
        <pc:chgData name="Sophia Benfield" userId="5e30cf816f1da6e7" providerId="LiveId" clId="{E65185BA-F90F-48F4-B74D-52160BC0EAEC}" dt="2025-06-25T18:27:22.926" v="39" actId="20577"/>
        <pc:sldMkLst>
          <pc:docMk/>
          <pc:sldMk cId="700037400" sldId="362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425618210" sldId="365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396286647" sldId="367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4279248938" sldId="368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1133218145" sldId="371"/>
        </pc:sldMkLst>
      </pc:sldChg>
      <pc:sldChg chg="modNotesTx">
        <pc:chgData name="Sophia Benfield" userId="5e30cf816f1da6e7" providerId="LiveId" clId="{E65185BA-F90F-48F4-B74D-52160BC0EAEC}" dt="2025-06-25T18:27:32.464" v="41" actId="20577"/>
        <pc:sldMkLst>
          <pc:docMk/>
          <pc:sldMk cId="340676716" sldId="372"/>
        </pc:sldMkLst>
      </pc:sldChg>
      <pc:sldChg chg="modNotesTx">
        <pc:chgData name="Sophia Benfield" userId="5e30cf816f1da6e7" providerId="LiveId" clId="{E65185BA-F90F-48F4-B74D-52160BC0EAEC}" dt="2025-06-25T18:27:27.822" v="40" actId="20577"/>
        <pc:sldMkLst>
          <pc:docMk/>
          <pc:sldMk cId="1484022383" sldId="381"/>
        </pc:sldMkLst>
      </pc:sldChg>
      <pc:sldChg chg="modNotesTx">
        <pc:chgData name="Sophia Benfield" userId="5e30cf816f1da6e7" providerId="LiveId" clId="{E65185BA-F90F-48F4-B74D-52160BC0EAEC}" dt="2025-06-25T18:26:18.727" v="7" actId="20577"/>
        <pc:sldMkLst>
          <pc:docMk/>
          <pc:sldMk cId="719293991" sldId="393"/>
        </pc:sldMkLst>
      </pc:sldChg>
      <pc:sldChg chg="modNotesTx">
        <pc:chgData name="Sophia Benfield" userId="5e30cf816f1da6e7" providerId="LiveId" clId="{E65185BA-F90F-48F4-B74D-52160BC0EAEC}" dt="2025-06-25T18:28:02.227" v="46" actId="20577"/>
        <pc:sldMkLst>
          <pc:docMk/>
          <pc:sldMk cId="1656288263" sldId="396"/>
        </pc:sldMkLst>
      </pc:sldChg>
      <pc:sldChg chg="modNotesTx">
        <pc:chgData name="Sophia Benfield" userId="5e30cf816f1da6e7" providerId="LiveId" clId="{E65185BA-F90F-48F4-B74D-52160BC0EAEC}" dt="2025-06-25T18:27:58.242" v="45" actId="20577"/>
        <pc:sldMkLst>
          <pc:docMk/>
          <pc:sldMk cId="591052621" sldId="397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744732014" sldId="399"/>
        </pc:sldMkLst>
      </pc:sldChg>
      <pc:sldChg chg="modNotesTx">
        <pc:chgData name="Sophia Benfield" userId="5e30cf816f1da6e7" providerId="LiveId" clId="{E65185BA-F90F-48F4-B74D-52160BC0EAEC}" dt="2025-06-25T18:28:06.446" v="47" actId="20577"/>
        <pc:sldMkLst>
          <pc:docMk/>
          <pc:sldMk cId="2656636752" sldId="404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1874074856" sldId="406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658411221" sldId="407"/>
        </pc:sldMkLst>
      </pc:sldChg>
      <pc:sldChg chg="modNotesTx">
        <pc:chgData name="Sophia Benfield" userId="5e30cf816f1da6e7" providerId="LiveId" clId="{E65185BA-F90F-48F4-B74D-52160BC0EAEC}" dt="2025-06-25T18:28:14.636" v="48" actId="20577"/>
        <pc:sldMkLst>
          <pc:docMk/>
          <pc:sldMk cId="4288579637" sldId="409"/>
        </pc:sldMkLst>
      </pc:sldChg>
      <pc:sldChg chg="modNotesTx">
        <pc:chgData name="Sophia Benfield" userId="5e30cf816f1da6e7" providerId="LiveId" clId="{E65185BA-F90F-48F4-B74D-52160BC0EAEC}" dt="2025-06-25T18:29:05.109" v="58" actId="20577"/>
        <pc:sldMkLst>
          <pc:docMk/>
          <pc:sldMk cId="4078552068" sldId="411"/>
        </pc:sldMkLst>
      </pc:sldChg>
      <pc:sldChg chg="modSp mod modNotesTx">
        <pc:chgData name="Sophia Benfield" userId="5e30cf816f1da6e7" providerId="LiveId" clId="{E65185BA-F90F-48F4-B74D-52160BC0EAEC}" dt="2025-06-25T18:28:52.731" v="55" actId="20577"/>
        <pc:sldMkLst>
          <pc:docMk/>
          <pc:sldMk cId="2676935261" sldId="419"/>
        </pc:sldMkLst>
        <pc:picChg chg="mod modCrop">
          <ac:chgData name="Sophia Benfield" userId="5e30cf816f1da6e7" providerId="LiveId" clId="{E65185BA-F90F-48F4-B74D-52160BC0EAEC}" dt="2025-06-25T17:31:51.242" v="2" actId="732"/>
          <ac:picMkLst>
            <pc:docMk/>
            <pc:sldMk cId="2676935261" sldId="419"/>
            <ac:picMk id="5" creationId="{7E2844E1-D721-191C-A298-A716414FF0A4}"/>
          </ac:picMkLst>
        </pc:picChg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3293026967" sldId="443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3810293963" sldId="449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286419528" sldId="456"/>
        </pc:sldMkLst>
      </pc:sldChg>
      <pc:sldChg chg="modNotesTx">
        <pc:chgData name="Sophia Benfield" userId="5e30cf816f1da6e7" providerId="LiveId" clId="{E65185BA-F90F-48F4-B74D-52160BC0EAEC}" dt="2025-06-25T18:27:46.176" v="43" actId="20577"/>
        <pc:sldMkLst>
          <pc:docMk/>
          <pc:sldMk cId="1926734149" sldId="463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2553019345" sldId="472"/>
        </pc:sldMkLst>
      </pc:sldChg>
      <pc:sldChg chg="modAnim modNotesTx">
        <pc:chgData name="Sophia Benfield" userId="5e30cf816f1da6e7" providerId="LiveId" clId="{E65185BA-F90F-48F4-B74D-52160BC0EAEC}" dt="2025-06-25T18:29:28.804" v="63" actId="20577"/>
        <pc:sldMkLst>
          <pc:docMk/>
          <pc:sldMk cId="3867184888" sldId="473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319502461" sldId="474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403483099" sldId="475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802702718" sldId="478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4288743998" sldId="479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1987370837" sldId="480"/>
        </pc:sldMkLst>
      </pc:sldChg>
      <pc:sldChg chg="modNotesTx">
        <pc:chgData name="Sophia Benfield" userId="5e30cf816f1da6e7" providerId="LiveId" clId="{E65185BA-F90F-48F4-B74D-52160BC0EAEC}" dt="2025-06-25T18:28:25.639" v="50" actId="20577"/>
        <pc:sldMkLst>
          <pc:docMk/>
          <pc:sldMk cId="2963859996" sldId="483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3249176571" sldId="484"/>
        </pc:sldMkLst>
      </pc:sldChg>
      <pc:sldChg chg="modNotesTx">
        <pc:chgData name="Sophia Benfield" userId="5e30cf816f1da6e7" providerId="LiveId" clId="{E65185BA-F90F-48F4-B74D-52160BC0EAEC}" dt="2025-06-25T18:29:00.874" v="57" actId="20577"/>
        <pc:sldMkLst>
          <pc:docMk/>
          <pc:sldMk cId="2029345531" sldId="486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2365153006" sldId="490"/>
        </pc:sldMkLst>
      </pc:sldChg>
      <pc:sldChg chg="modNotesTx">
        <pc:chgData name="Sophia Benfield" userId="5e30cf816f1da6e7" providerId="LiveId" clId="{E65185BA-F90F-48F4-B74D-52160BC0EAEC}" dt="2025-06-25T18:29:08.078" v="59" actId="20577"/>
        <pc:sldMkLst>
          <pc:docMk/>
          <pc:sldMk cId="2320191203" sldId="491"/>
        </pc:sldMkLst>
      </pc:sldChg>
      <pc:sldChg chg="modNotesTx">
        <pc:chgData name="Sophia Benfield" userId="5e30cf816f1da6e7" providerId="LiveId" clId="{E65185BA-F90F-48F4-B74D-52160BC0EAEC}" dt="2025-06-25T18:29:16.459" v="61" actId="20577"/>
        <pc:sldMkLst>
          <pc:docMk/>
          <pc:sldMk cId="3621154408" sldId="492"/>
        </pc:sldMkLst>
      </pc:sldChg>
      <pc:sldChg chg="modNotesTx">
        <pc:chgData name="Sophia Benfield" userId="5e30cf816f1da6e7" providerId="LiveId" clId="{E65185BA-F90F-48F4-B74D-52160BC0EAEC}" dt="2025-06-25T18:29:20.304" v="62" actId="20577"/>
        <pc:sldMkLst>
          <pc:docMk/>
          <pc:sldMk cId="3240669345" sldId="493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4144883848" sldId="494"/>
        </pc:sldMkLst>
      </pc:sldChg>
      <pc:sldChg chg="modNotesTx">
        <pc:chgData name="Sophia Benfield" userId="5e30cf816f1da6e7" providerId="LiveId" clId="{E65185BA-F90F-48F4-B74D-52160BC0EAEC}" dt="2025-06-25T18:28:42.984" v="53" actId="20577"/>
        <pc:sldMkLst>
          <pc:docMk/>
          <pc:sldMk cId="3210769068" sldId="497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540478875" sldId="500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574217599" sldId="501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2287997659" sldId="502"/>
        </pc:sldMkLst>
      </pc:sldChg>
      <pc:sldChg chg="modNotesTx">
        <pc:chgData name="Sophia Benfield" userId="5e30cf816f1da6e7" providerId="LiveId" clId="{E65185BA-F90F-48F4-B74D-52160BC0EAEC}" dt="2025-06-25T18:28:20.215" v="49" actId="20577"/>
        <pc:sldMkLst>
          <pc:docMk/>
          <pc:sldMk cId="2563635899" sldId="505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3253742679" sldId="506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1444499618" sldId="507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421418075" sldId="508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598494546" sldId="509"/>
        </pc:sldMkLst>
      </pc:sldChg>
      <pc:sldChg chg="modNotesTx">
        <pc:chgData name="Sophia Benfield" userId="5e30cf816f1da6e7" providerId="LiveId" clId="{E65185BA-F90F-48F4-B74D-52160BC0EAEC}" dt="2025-06-25T18:29:12.004" v="60" actId="20577"/>
        <pc:sldMkLst>
          <pc:docMk/>
          <pc:sldMk cId="1717404114" sldId="511"/>
        </pc:sldMkLst>
      </pc:sldChg>
      <pc:sldChg chg="modNotesTx">
        <pc:chgData name="Sophia Benfield" userId="5e30cf816f1da6e7" providerId="LiveId" clId="{E65185BA-F90F-48F4-B74D-52160BC0EAEC}" dt="2025-06-25T18:28:32.609" v="51" actId="20577"/>
        <pc:sldMkLst>
          <pc:docMk/>
          <pc:sldMk cId="1486371327" sldId="512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1782832114" sldId="517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3087796572" sldId="519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3899795506" sldId="528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740461481" sldId="531"/>
        </pc:sldMkLst>
      </pc:sldChg>
      <pc:sldChg chg="del">
        <pc:chgData name="Sophia Benfield" userId="5e30cf816f1da6e7" providerId="LiveId" clId="{E65185BA-F90F-48F4-B74D-52160BC0EAEC}" dt="2025-06-25T17:31:08.485" v="0" actId="47"/>
        <pc:sldMkLst>
          <pc:docMk/>
          <pc:sldMk cId="1502365306" sldId="532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3438303378" sldId="533"/>
        </pc:sldMkLst>
      </pc:sldChg>
      <pc:sldChg chg="modNotesTx">
        <pc:chgData name="Sophia Benfield" userId="5e30cf816f1da6e7" providerId="LiveId" clId="{E65185BA-F90F-48F4-B74D-52160BC0EAEC}" dt="2025-06-25T18:28:56.809" v="56" actId="20577"/>
        <pc:sldMkLst>
          <pc:docMk/>
          <pc:sldMk cId="3335618925" sldId="535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479821777" sldId="537"/>
        </pc:sldMkLst>
      </pc:sldChg>
      <pc:sldChg chg="modNotesTx">
        <pc:chgData name="Sophia Benfield" userId="5e30cf816f1da6e7" providerId="LiveId" clId="{E65185BA-F90F-48F4-B74D-52160BC0EAEC}" dt="2025-06-25T18:28:36.969" v="52" actId="20577"/>
        <pc:sldMkLst>
          <pc:docMk/>
          <pc:sldMk cId="3214789270" sldId="538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2561433652" sldId="539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1363826185" sldId="540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1725188516" sldId="541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1521162155" sldId="542"/>
        </pc:sldMkLst>
      </pc:sldChg>
      <pc:sldChg chg="modAnim">
        <pc:chgData name="Sophia Benfield" userId="5e30cf816f1da6e7" providerId="LiveId" clId="{E65185BA-F90F-48F4-B74D-52160BC0EAEC}" dt="2025-06-25T17:35:29.361" v="4"/>
        <pc:sldMkLst>
          <pc:docMk/>
          <pc:sldMk cId="918815991" sldId="543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2152751670" sldId="544"/>
        </pc:sldMkLst>
      </pc:sldChg>
      <pc:sldChg chg="modNotesTx">
        <pc:chgData name="Sophia Benfield" userId="5e30cf816f1da6e7" providerId="LiveId" clId="{E65185BA-F90F-48F4-B74D-52160BC0EAEC}" dt="2025-06-25T18:28:49.745" v="54" actId="20577"/>
        <pc:sldMkLst>
          <pc:docMk/>
          <pc:sldMk cId="123506334" sldId="545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203259971" sldId="547"/>
        </pc:sldMkLst>
      </pc:sldChg>
      <pc:sldChg chg="del">
        <pc:chgData name="Sophia Benfield" userId="5e30cf816f1da6e7" providerId="LiveId" clId="{E65185BA-F90F-48F4-B74D-52160BC0EAEC}" dt="2025-06-25T17:31:19.791" v="1" actId="47"/>
        <pc:sldMkLst>
          <pc:docMk/>
          <pc:sldMk cId="3774092533" sldId="54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C98FF-96F8-4C47-B908-F9648D9ECD68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7E379-6E1D-48E5-83B0-DA901741A2E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623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470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028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775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623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472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817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665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0B9CA-7A14-CECC-005E-D9E6E4120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BAC2860-8E18-0583-4FD5-BFAF180C9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CC18B58-786B-9F86-FFB0-33D3F5098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E1206B-B643-0A22-05A3-7E82CB9D9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854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9A569-FB04-94C7-9C15-798B0D7BE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5C76CFB-5DE8-C79E-A680-9D8BC1BFF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CAE9C5C-AE07-2E7F-9CE1-C19C8FA0A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7D9A23-1BD3-6515-9BDD-BBFC6AF9C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89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68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267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1C675-764B-5031-ABA5-627C124BB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91259F-2828-DF27-0FD0-AB7EEADEE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4E6F2E6-B524-E87A-982B-0A9FD6747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1FB367D-FB04-8DCF-638A-52EF5996D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024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E1681-300D-2563-2F61-2939CA688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24C9211-D8A3-EFA7-6958-E46A791995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B956FB5-64B4-09BE-F494-432381150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4E1B1F-4604-1366-68E4-CF1E5FA4B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174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4BED7-7782-4571-7E99-12C80EEE9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4A60046-E521-999F-B702-3EB593DB1A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3D8DD8-F9F7-FB3A-BE34-3E2344577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0180E5-56F9-67F2-03DB-D88DBEE3F8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177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7E379-6E1D-48E5-83B0-DA901741A2E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59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5EAED-B949-3E5C-3168-94735F7B1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68AD649-41E4-520A-3F4C-A76ECC13AA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6812BA1-9953-308F-8B45-DBD5D653D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DF9E7E-F285-297C-F627-F33877E06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537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878A8-A9BF-B31E-2D1D-BBFFF6278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7DE9BE5-2617-F94C-0245-5E6994057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891D2C4-4820-5F0E-39C9-067E2F330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1D8B304-6CD6-8B3B-D7BA-C88E6CE721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9705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60449-F628-2AE0-EB4F-0D4B7A255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11C7D81-CF8A-1B34-FFCC-85331FC05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903BB62-F0DF-2A5F-1CDB-89E941224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D9FD18-C492-7340-3E6E-2284E4294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297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1902-6FF1-78BB-BD4B-B063707C8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CE6EAB-859A-6F3C-2875-0D19E0242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81FEF3C-F1BF-1D85-E0B9-6F828B2EA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42D1F1-29D5-E1F2-51F6-48BE85B49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0555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E7242-9733-D4A8-D446-CEACD5D9C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FB4D4DC-3CB1-5009-4FA6-9EBC1D09B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D42E6F1-8BA7-EA93-C37B-78B943CB8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B99FF4-950A-E3B1-CB79-B3C1B8823F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6479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999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49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AF5E2-D4F8-9DD6-230D-C64FF071E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86D6DA1-DACB-9DCC-5FDB-70DB14C6F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1BE71FC-6964-B01A-0ADC-DE176309E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7BA4B8-A9BA-3FA8-E2FA-85DF5E91E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3457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388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617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881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458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225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492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7E379-6E1D-48E5-83B0-DA901741A2E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12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104DC-8BED-04C6-F67D-4382DEA52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282C847-8273-2925-37A7-4C75B095E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572043-DAA1-4CF4-7C47-14809180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F7E1F2-5A43-4A90-03E9-C113A621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1022A4-46B0-8C82-6164-756ABE8FF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907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DD470-611D-238D-49E4-885F4B5A8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3CB156F-F2A9-8DA7-214B-CD94D0EE6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C630E-493B-1ADE-4380-D4653698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C75793-53EE-2FEE-7B66-B067C9CB5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3471E4-331B-7286-3A0D-0A03F9F8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61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EEFA994-1B96-D997-97E5-031FB85A02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8E1502D-227A-2CFC-B068-C400C506E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1A8E8A-AAC1-D626-0727-BA060C9E0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E45285-7386-2D6B-07A5-E68AD28D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4120F8-CEE5-128F-2027-7D08A2B0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46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3AD45-B619-BD93-9A59-5E00101A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A98AAF-66E2-A824-73C1-B9FD82B1D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7C221-1FB1-0C71-F955-46ECB1B7A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7F1582-BBE5-5C10-83B6-0D2D3134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97C158-A3ED-8BBF-DAFD-0F2946BC7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82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0D4CF-0F0C-F1C8-1EF6-9177B702D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75FBFF-9ECD-FF18-927B-2AD171898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91C57D-C942-C7F8-DF17-48FC81AD6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41235A-E780-E20A-07FA-21F2EA030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F7225A-D75D-54F7-3F66-4836E1F66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44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62F28-90E2-2A16-2628-FCC67FD2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C9A76A-3EA0-C6C8-555B-A135ABD98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9F3EB36-27BE-DF5E-BC0E-C4C1E06E8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690AD65-5B28-273A-EB97-2B3A4BEE4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FCF29F-4E62-B8F5-03E5-4D9EF4D9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BB13C4-8ED5-FC3A-30EF-B10FE41F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2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D82AAC-2B3E-0626-F6D2-A74F75427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11E0DD-8475-5AEA-ADB9-6D89A35FD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863812-04CD-109A-C114-01A677290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2417B70-1082-2F49-D78E-E0351774F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F21B86F-3494-DE94-D5C1-1E8549590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F52969A-7B4B-4D96-3675-6DBDE5CE0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9A2F217-0FF7-2AA1-298C-9DCC95AA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2DBA6B2-9E4F-49E8-C363-B18AD728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4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1C029-E0DE-F041-BC8F-A97641CE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A03FAFE-F092-3433-1E9E-CE7C23E0A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8C78CD4-339B-C022-BABA-8DFCD3F53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E1ED33-C3B0-C464-DE5C-11849A2D0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062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24C1513-15CC-04CD-F169-E571FEEF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F54C8DA-7BFD-4130-C3E6-0E331B3CE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14874A-6F7B-59C4-47B0-18C3C488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86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B629C-2360-12AD-FB7C-B4DFE864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8D9BD8-3430-5110-C7BA-4D155E80F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2BF8171-5444-41CC-D531-7E1EB68EA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30F41F2-0040-416E-5963-C71A22AE1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196473-5ACB-EF63-5DA0-033EF67C7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A7C5D73-2E07-F27E-5E4A-9C10278D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66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7B7F1-0A82-0E3C-CFB7-85028DF1F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2FE4585-8512-F823-DB53-3D5A8ABDA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C0575E-BEDA-CA50-731E-6C888564D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4F58429-64EC-2748-3AF5-5A5874D7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3F5-D549-4548-8619-D2C7BA6456AF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26A318-25A7-7B55-B5B8-DF50EBF5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B63456-59C4-CA46-9A65-5BF4E2905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5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30E45FC-FA4E-7F68-1514-FC6CA4F8C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AAB089-3129-6387-995D-5B8064C2C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197C63-72E1-B41A-4A36-1A845B39F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1E03F5-D549-4548-8619-D2C7BA6456AF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69457A-13CA-48A8-CBE3-64164F42C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C07A2B-FF99-1C6A-B5E0-E5289E6D4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6D0452-1BEA-4860-83E7-B811050F2CD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71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hyperlink" Target="https://www.archdaily.com/296426/st-joseph-house-wolfgang-tschapeller?ad_medium=gallery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E58C0-0F05-3585-5D30-8AF9CCB68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E0D0F1E3-5F22-77F3-F970-014367D346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F23FA8-EC9A-E900-976A-F96F9555D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>
                <a:solidFill>
                  <a:srgbClr val="6494C8"/>
                </a:solidFill>
                <a:latin typeface="Quicksand" pitchFamily="2" charset="0"/>
              </a:rPr>
              <a:t>Designing</a:t>
            </a:r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 Lunar Architecture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E2A31E-015A-9AE2-3700-A703D22CE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GB" sz="1600" dirty="0"/>
          </a:p>
          <a:p>
            <a:endParaRPr lang="en-GB" dirty="0"/>
          </a:p>
        </p:txBody>
      </p:sp>
      <p:pic>
        <p:nvPicPr>
          <p:cNvPr id="1028" name="Picture 4" descr="Moon at Last Quarter phase">
            <a:extLst>
              <a:ext uri="{FF2B5EF4-FFF2-40B4-BE49-F238E27FC236}">
                <a16:creationId xmlns:a16="http://schemas.microsoft.com/office/drawing/2014/main" id="{83B945D5-0168-F531-517A-3DE5F981C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8987" y="1429966"/>
            <a:ext cx="5057573" cy="499028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293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AEE57-7BA3-975D-CCC3-7FA11366B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unst, licht, zwart-wit&#10;&#10;Automatisch gegenereerde beschrijving">
            <a:extLst>
              <a:ext uri="{FF2B5EF4-FFF2-40B4-BE49-F238E27FC236}">
                <a16:creationId xmlns:a16="http://schemas.microsoft.com/office/drawing/2014/main" id="{713A9F44-A6BE-2C0C-A23C-A8615EF7F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782"/>
            <a:ext cx="12120881" cy="7893103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11B1F1DA-95A7-5DC1-43E4-4083CB638A8A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A1A39C2-6265-188A-7E1E-75BA6D4B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Permeability: computational script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19AD4AB-171E-CE14-A98E-589F5EFF0D91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10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917AD84-30A2-0B87-EB95-06A36D2ED14D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</p:spTree>
    <p:extLst>
      <p:ext uri="{BB962C8B-B14F-4D97-AF65-F5344CB8AC3E}">
        <p14:creationId xmlns:p14="http://schemas.microsoft.com/office/powerpoint/2010/main" val="591052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4430C-0EE8-15E3-FCD7-916BDAF61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98DEFF0-3560-F4F5-3C4D-6263C7D7AF93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06BA36B-FD36-F871-78CC-C71F724A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Connecting 3D: double atrium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72EA655-4008-8137-BA64-574C4AFCF71E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11</a:t>
            </a:fld>
            <a:endParaRPr lang="en-GB" sz="1400" dirty="0">
              <a:latin typeface="Quicksand" pitchFamily="2" charset="0"/>
            </a:endParaRPr>
          </a:p>
        </p:txBody>
      </p:sp>
      <p:pic>
        <p:nvPicPr>
          <p:cNvPr id="8" name="Second iteration">
            <a:hlinkClick r:id="" action="ppaction://media"/>
            <a:extLst>
              <a:ext uri="{FF2B5EF4-FFF2-40B4-BE49-F238E27FC236}">
                <a16:creationId xmlns:a16="http://schemas.microsoft.com/office/drawing/2014/main" id="{C24C16A2-82BE-729F-7020-1805FF7DB9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3430" t="5766" r="16219" b="5960"/>
          <a:stretch/>
        </p:blipFill>
        <p:spPr>
          <a:xfrm>
            <a:off x="4456314" y="2378643"/>
            <a:ext cx="4880569" cy="3444642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A398218C-E9D9-563B-3097-D21A7211D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915180"/>
              </p:ext>
            </p:extLst>
          </p:nvPr>
        </p:nvGraphicFramePr>
        <p:xfrm>
          <a:off x="9665584" y="1709793"/>
          <a:ext cx="2537846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296">
                  <a:extLst>
                    <a:ext uri="{9D8B030D-6E8A-4147-A177-3AD203B41FA5}">
                      <a16:colId xmlns:a16="http://schemas.microsoft.com/office/drawing/2014/main" val="1246313903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084026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6494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Function</a:t>
                      </a:r>
                    </a:p>
                  </a:txBody>
                  <a:tcPr>
                    <a:solidFill>
                      <a:srgbClr val="649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9F98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004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E8B6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Kitchen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182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A08F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Storage main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917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CCA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Meditation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269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60AC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Garden-gym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38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A05C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Medical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116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3B41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Private quarters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01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55A9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Bathroom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840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36384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Storage private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6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632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79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EVA chamber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12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Storage research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35482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0D3DA7CA-B1E8-B58B-D460-9D8109B0BA07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pic>
        <p:nvPicPr>
          <p:cNvPr id="2" name="First iteration">
            <a:hlinkClick r:id="" action="ppaction://media"/>
            <a:extLst>
              <a:ext uri="{FF2B5EF4-FFF2-40B4-BE49-F238E27FC236}">
                <a16:creationId xmlns:a16="http://schemas.microsoft.com/office/drawing/2014/main" id="{ECAE9605-1CF2-C8DE-2137-219FEAAD7D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13631" t="6939" r="24615" b="6438"/>
          <a:stretch/>
        </p:blipFill>
        <p:spPr>
          <a:xfrm>
            <a:off x="0" y="2387482"/>
            <a:ext cx="4343247" cy="3426963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65628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73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AEE57-7BA3-975D-CCC3-7FA11366B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1B1F1DA-95A7-5DC1-43E4-4083CB638A8A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A1A39C2-6265-188A-7E1E-75BA6D4B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Permeability: Voronoi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19AD4AB-171E-CE14-A98E-589F5EFF0D91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12</a:t>
            </a:fld>
            <a:endParaRPr lang="en-GB" sz="1400" dirty="0">
              <a:latin typeface="Quicksand" pitchFamily="2" charset="0"/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47ADCA06-7001-D28D-169A-FF9764E39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111801"/>
              </p:ext>
            </p:extLst>
          </p:nvPr>
        </p:nvGraphicFramePr>
        <p:xfrm>
          <a:off x="8121316" y="1704639"/>
          <a:ext cx="4070683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60">
                  <a:extLst>
                    <a:ext uri="{9D8B030D-6E8A-4147-A177-3AD203B41FA5}">
                      <a16:colId xmlns:a16="http://schemas.microsoft.com/office/drawing/2014/main" val="1246313903"/>
                    </a:ext>
                  </a:extLst>
                </a:gridCol>
                <a:gridCol w="2051371">
                  <a:extLst>
                    <a:ext uri="{9D8B030D-6E8A-4147-A177-3AD203B41FA5}">
                      <a16:colId xmlns:a16="http://schemas.microsoft.com/office/drawing/2014/main" val="1084026582"/>
                    </a:ext>
                  </a:extLst>
                </a:gridCol>
                <a:gridCol w="1544052">
                  <a:extLst>
                    <a:ext uri="{9D8B030D-6E8A-4147-A177-3AD203B41FA5}">
                      <a16:colId xmlns:a16="http://schemas.microsoft.com/office/drawing/2014/main" val="3165785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Permeability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5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9F98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004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E8B6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Kitchen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182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A08F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Storage 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917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CCA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Meditation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269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60AC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Garden-gym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38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A05C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Medical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116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3B41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Private quarters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01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55A9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Bathroom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840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36384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Storage private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6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632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79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EVA 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12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Storage research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35482"/>
                  </a:ext>
                </a:extLst>
              </a:tr>
            </a:tbl>
          </a:graphicData>
        </a:graphic>
      </p:graphicFrame>
      <p:pic>
        <p:nvPicPr>
          <p:cNvPr id="22" name="Video zonder titel (1)">
            <a:hlinkClick r:id="" action="ppaction://media"/>
            <a:extLst>
              <a:ext uri="{FF2B5EF4-FFF2-40B4-BE49-F238E27FC236}">
                <a16:creationId xmlns:a16="http://schemas.microsoft.com/office/drawing/2014/main" id="{C0F880E9-DD87-B454-07BC-1D400F694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9873" t="6919" r="14367" b="4848"/>
          <a:stretch/>
        </p:blipFill>
        <p:spPr>
          <a:xfrm>
            <a:off x="962886" y="2140404"/>
            <a:ext cx="6643868" cy="435247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23A38B9-313A-FB2B-AC6C-B7ACFF2CC43B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</p:spTree>
    <p:extLst>
      <p:ext uri="{BB962C8B-B14F-4D97-AF65-F5344CB8AC3E}">
        <p14:creationId xmlns:p14="http://schemas.microsoft.com/office/powerpoint/2010/main" val="265663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C1E07-020E-D84F-6B9E-C8FE69AD8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0CCAAA2-F36E-D9D4-BC8C-5585B16643F5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D0BC9DA-D4DF-1F5E-BCC5-ADF9E6D67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Permeability: iterations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C66D649-F8C0-961E-3C73-AF2EB3B682BA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13</a:t>
            </a:fld>
            <a:endParaRPr lang="en-GB" sz="1400" dirty="0">
              <a:latin typeface="Quicksand" pitchFamily="2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EC00109-2A42-BB5F-335B-2F713D587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7632" y="1760962"/>
            <a:ext cx="3820078" cy="36371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863AEFA-FA82-45D3-C161-CE8BD20B4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6463" y="2320897"/>
            <a:ext cx="3742839" cy="284688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ECCC6EC-5C52-E6C0-BD08-DF127E4B4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0" y="2127521"/>
            <a:ext cx="3648630" cy="347392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A05B994-9637-838F-5954-557469FE6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800133" y="4900686"/>
            <a:ext cx="1331899" cy="168755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7AD68D4-7E8B-555B-D987-D05C2841E3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823608" y="4932002"/>
            <a:ext cx="1331899" cy="168755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6E148C2-DDBA-3365-D234-A481AE2DEC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41"/>
          <a:stretch/>
        </p:blipFill>
        <p:spPr>
          <a:xfrm rot="16200000">
            <a:off x="865874" y="4989957"/>
            <a:ext cx="1331901" cy="1687559"/>
          </a:xfrm>
          <a:prstGeom prst="rect">
            <a:avLst/>
          </a:prstGeom>
        </p:spPr>
      </p:pic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855510D0-7B45-BD3A-E578-4D42C0369D58}"/>
              </a:ext>
            </a:extLst>
          </p:cNvPr>
          <p:cNvSpPr/>
          <p:nvPr/>
        </p:nvSpPr>
        <p:spPr>
          <a:xfrm>
            <a:off x="6201128" y="5714493"/>
            <a:ext cx="108000" cy="105112"/>
          </a:xfrm>
          <a:prstGeom prst="triangle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id="{C68C7300-5BCE-E59E-53F6-85DC5A07E923}"/>
              </a:ext>
            </a:extLst>
          </p:cNvPr>
          <p:cNvSpPr/>
          <p:nvPr/>
        </p:nvSpPr>
        <p:spPr>
          <a:xfrm>
            <a:off x="4518855" y="5714493"/>
            <a:ext cx="108000" cy="105112"/>
          </a:xfrm>
          <a:prstGeom prst="triangle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243B96A5-9C7A-69B6-E918-710CD08F0546}"/>
              </a:ext>
            </a:extLst>
          </p:cNvPr>
          <p:cNvSpPr/>
          <p:nvPr/>
        </p:nvSpPr>
        <p:spPr>
          <a:xfrm>
            <a:off x="10248339" y="5698228"/>
            <a:ext cx="108000" cy="105112"/>
          </a:xfrm>
          <a:prstGeom prst="triangle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Gelijkbenige driehoek 15">
            <a:extLst>
              <a:ext uri="{FF2B5EF4-FFF2-40B4-BE49-F238E27FC236}">
                <a16:creationId xmlns:a16="http://schemas.microsoft.com/office/drawing/2014/main" id="{ABE005EE-F208-926A-BCF1-3A413470A3EF}"/>
              </a:ext>
            </a:extLst>
          </p:cNvPr>
          <p:cNvSpPr/>
          <p:nvPr/>
        </p:nvSpPr>
        <p:spPr>
          <a:xfrm>
            <a:off x="8586386" y="5698228"/>
            <a:ext cx="108000" cy="105112"/>
          </a:xfrm>
          <a:prstGeom prst="triangle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id="{328DC64D-6A4B-C677-8588-0A2A7108E312}"/>
              </a:ext>
            </a:extLst>
          </p:cNvPr>
          <p:cNvSpPr/>
          <p:nvPr/>
        </p:nvSpPr>
        <p:spPr>
          <a:xfrm>
            <a:off x="2207161" y="5739714"/>
            <a:ext cx="108000" cy="105112"/>
          </a:xfrm>
          <a:prstGeom prst="triangle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Gelijkbenige driehoek 17">
            <a:extLst>
              <a:ext uri="{FF2B5EF4-FFF2-40B4-BE49-F238E27FC236}">
                <a16:creationId xmlns:a16="http://schemas.microsoft.com/office/drawing/2014/main" id="{789BC031-4383-87D8-811E-06DFC0D7E6FC}"/>
              </a:ext>
            </a:extLst>
          </p:cNvPr>
          <p:cNvSpPr/>
          <p:nvPr/>
        </p:nvSpPr>
        <p:spPr>
          <a:xfrm>
            <a:off x="606168" y="5739714"/>
            <a:ext cx="108000" cy="108000"/>
          </a:xfrm>
          <a:prstGeom prst="triangle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F60481E-1EFE-2074-50E9-EA67E9D300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0491" y="5094308"/>
            <a:ext cx="1430008" cy="238539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FD9C5C3F-2E52-3FE2-394F-4F042DFB32A4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</p:spTree>
    <p:extLst>
      <p:ext uri="{BB962C8B-B14F-4D97-AF65-F5344CB8AC3E}">
        <p14:creationId xmlns:p14="http://schemas.microsoft.com/office/powerpoint/2010/main" val="4288579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AA974-2020-1C48-A5D0-2B9D5F3F9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43A47E4-F7F3-0FFC-E9EA-8717AEDBFB89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811B8A8-FCB0-95A0-1054-2F3F8D817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Exterior: Lunar </a:t>
            </a:r>
            <a:r>
              <a:rPr lang="en-GB" dirty="0" err="1">
                <a:solidFill>
                  <a:srgbClr val="6494C8"/>
                </a:solidFill>
                <a:latin typeface="Quicksand" pitchFamily="2" charset="0"/>
              </a:rPr>
              <a:t>Regolith</a:t>
            </a:r>
            <a:endParaRPr lang="en-GB" dirty="0">
              <a:solidFill>
                <a:srgbClr val="6494C8"/>
              </a:solidFill>
              <a:latin typeface="Quicksand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AD683C0-E510-2821-4CCC-8180E3A12C4A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14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9CA74DF-BF2E-8FFE-2F07-56FCFB4186AD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BCD8D32B-46D9-F654-19FC-FF117C2800DB}"/>
              </a:ext>
            </a:extLst>
          </p:cNvPr>
          <p:cNvSpPr txBox="1">
            <a:spLocks/>
          </p:cNvSpPr>
          <p:nvPr/>
        </p:nvSpPr>
        <p:spPr>
          <a:xfrm>
            <a:off x="300942" y="2055812"/>
            <a:ext cx="5329837" cy="4364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dirty="0">
                <a:latin typeface="Quicksand" pitchFamily="2" charset="0"/>
              </a:rPr>
              <a:t>Main material:</a:t>
            </a:r>
          </a:p>
          <a:p>
            <a:pPr>
              <a:lnSpc>
                <a:spcPct val="110000"/>
              </a:lnSpc>
            </a:pPr>
            <a:r>
              <a:rPr lang="en-GB" sz="2600" dirty="0">
                <a:latin typeface="Quicksand" pitchFamily="2" charset="0"/>
              </a:rPr>
              <a:t>Lunar </a:t>
            </a:r>
            <a:r>
              <a:rPr lang="en-GB" sz="2600" dirty="0" err="1">
                <a:latin typeface="Quicksand" pitchFamily="2" charset="0"/>
              </a:rPr>
              <a:t>Regolith</a:t>
            </a:r>
            <a:endParaRPr lang="en-GB" sz="2600" dirty="0">
              <a:latin typeface="Quicksand" pitchFamily="2" charset="0"/>
            </a:endParaRPr>
          </a:p>
          <a:p>
            <a:pPr lvl="1">
              <a:lnSpc>
                <a:spcPct val="110000"/>
              </a:lnSpc>
            </a:pPr>
            <a:r>
              <a:rPr lang="en-GB" sz="2200" b="1" dirty="0">
                <a:latin typeface="Quicksand" pitchFamily="2" charset="0"/>
              </a:rPr>
              <a:t>Strong compressive properties</a:t>
            </a:r>
          </a:p>
          <a:p>
            <a:pPr lvl="1">
              <a:lnSpc>
                <a:spcPct val="110000"/>
              </a:lnSpc>
            </a:pPr>
            <a:r>
              <a:rPr lang="en-GB" sz="2200" dirty="0">
                <a:latin typeface="Quicksand" pitchFamily="2" charset="0"/>
              </a:rPr>
              <a:t>Weak tensile properties</a:t>
            </a:r>
          </a:p>
          <a:p>
            <a:pPr lvl="1">
              <a:lnSpc>
                <a:spcPct val="110000"/>
              </a:lnSpc>
            </a:pPr>
            <a:r>
              <a:rPr lang="en-GB" sz="2200" dirty="0">
                <a:latin typeface="Quicksand" pitchFamily="2" charset="0"/>
              </a:rPr>
              <a:t>Radiation protection: will require thick walls (1,5+ m)</a:t>
            </a:r>
          </a:p>
        </p:txBody>
      </p:sp>
      <p:pic>
        <p:nvPicPr>
          <p:cNvPr id="1026" name="Picture 2" descr="Regolith - an overview | ScienceDirect Topics">
            <a:extLst>
              <a:ext uri="{FF2B5EF4-FFF2-40B4-BE49-F238E27FC236}">
                <a16:creationId xmlns:a16="http://schemas.microsoft.com/office/drawing/2014/main" id="{71D65F54-7483-5500-B097-DAD9B53B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01" y="1690687"/>
            <a:ext cx="6308100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635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9E87-33EA-28C0-85B8-DDED249DC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duisternis, zwart, schermopname, licht&#10;&#10;Door AI gegenereerde inhoud is mogelijk onjuist.">
            <a:extLst>
              <a:ext uri="{FF2B5EF4-FFF2-40B4-BE49-F238E27FC236}">
                <a16:creationId xmlns:a16="http://schemas.microsoft.com/office/drawing/2014/main" id="{0C145F4A-C101-5151-1DC1-715209256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829" y="2217487"/>
            <a:ext cx="5424491" cy="1707535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83BC7442-6367-3665-CD10-16F6A34F4539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F2A8BFF-2983-C865-76A0-BBC5655D0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Catenary action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58A1B43-8302-13A5-BE0E-07E754E49751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15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8FAB5269-8937-4619-27FB-7B310078AF75}"/>
              </a:ext>
            </a:extLst>
          </p:cNvPr>
          <p:cNvSpPr txBox="1">
            <a:spLocks/>
          </p:cNvSpPr>
          <p:nvPr/>
        </p:nvSpPr>
        <p:spPr>
          <a:xfrm>
            <a:off x="4247458" y="4663338"/>
            <a:ext cx="1848542" cy="1432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latin typeface="Quicksand" pitchFamily="2" charset="0"/>
              </a:rPr>
              <a:t>Mapping tensile forces by hanging weights on a cord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06B5169-2F68-8014-7E0D-EAE94BE703F3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8A4DAB69-5082-2289-EBAD-3F60BFD573AB}"/>
              </a:ext>
            </a:extLst>
          </p:cNvPr>
          <p:cNvSpPr txBox="1">
            <a:spLocks/>
          </p:cNvSpPr>
          <p:nvPr/>
        </p:nvSpPr>
        <p:spPr>
          <a:xfrm>
            <a:off x="1130420" y="2021489"/>
            <a:ext cx="1754220" cy="541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2600" dirty="0">
                <a:latin typeface="Quicksand" pitchFamily="2" charset="0"/>
              </a:rPr>
              <a:t>1 weight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1A751BCB-DCC0-EB79-62EC-C0D34884C65D}"/>
              </a:ext>
            </a:extLst>
          </p:cNvPr>
          <p:cNvSpPr txBox="1">
            <a:spLocks/>
          </p:cNvSpPr>
          <p:nvPr/>
        </p:nvSpPr>
        <p:spPr>
          <a:xfrm>
            <a:off x="3493242" y="2021489"/>
            <a:ext cx="1754219" cy="541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2600" dirty="0">
                <a:latin typeface="Quicksand" pitchFamily="2" charset="0"/>
              </a:rPr>
              <a:t>2 weights</a:t>
            </a:r>
          </a:p>
        </p:txBody>
      </p:sp>
      <p:pic>
        <p:nvPicPr>
          <p:cNvPr id="15" name="Afbeelding 14" descr="Afbeelding met duisternis, zwart, schermopname, nacht&#10;&#10;Door AI gegenereerde inhoud is mogelijk onjuist.">
            <a:extLst>
              <a:ext uri="{FF2B5EF4-FFF2-40B4-BE49-F238E27FC236}">
                <a16:creationId xmlns:a16="http://schemas.microsoft.com/office/drawing/2014/main" id="{C94796F4-C14D-8932-782F-1C5B034853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174" y="4454127"/>
            <a:ext cx="3445412" cy="1850727"/>
          </a:xfrm>
          <a:prstGeom prst="rect">
            <a:avLst/>
          </a:prstGeom>
        </p:spPr>
      </p:pic>
      <p:pic>
        <p:nvPicPr>
          <p:cNvPr id="2" name="Afbeelding 1" descr="Afbeelding met duisternis, zwart, schermopname&#10;&#10;Door AI gegenereerde inhoud is mogelijk onjuist.">
            <a:extLst>
              <a:ext uri="{FF2B5EF4-FFF2-40B4-BE49-F238E27FC236}">
                <a16:creationId xmlns:a16="http://schemas.microsoft.com/office/drawing/2014/main" id="{86CF2E17-5B5B-7F15-E0D4-F42B8FAE36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1121" y="2158787"/>
            <a:ext cx="5424491" cy="1766235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0AB199-E9BA-12F4-D4A9-414B3368C709}"/>
              </a:ext>
            </a:extLst>
          </p:cNvPr>
          <p:cNvSpPr txBox="1">
            <a:spLocks/>
          </p:cNvSpPr>
          <p:nvPr/>
        </p:nvSpPr>
        <p:spPr>
          <a:xfrm>
            <a:off x="10139680" y="4663338"/>
            <a:ext cx="1686560" cy="14324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2600" dirty="0">
                <a:latin typeface="Quicksand" pitchFamily="2" charset="0"/>
              </a:rPr>
              <a:t>Inverted tension shows compression forces</a:t>
            </a:r>
          </a:p>
        </p:txBody>
      </p:sp>
      <p:pic>
        <p:nvPicPr>
          <p:cNvPr id="13" name="Afbeelding 12" descr="Afbeelding met duisternis, zwart, schermopname&#10;&#10;Door AI gegenereerde inhoud is mogelijk onjuist.">
            <a:extLst>
              <a:ext uri="{FF2B5EF4-FFF2-40B4-BE49-F238E27FC236}">
                <a16:creationId xmlns:a16="http://schemas.microsoft.com/office/drawing/2014/main" id="{CDE34189-DA1B-7AD8-5AAC-83919B1BE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668" y="4241332"/>
            <a:ext cx="3445412" cy="20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59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4A8FC-87FD-57EF-CFE5-4252E2CD7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7B972AF-D7C3-97D5-B4D6-2A843BA773E6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426D34D-A79B-E81E-FCCC-FA7ECB90A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Carbon fibre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F0D27FA-22B9-9CBF-9E76-B3F3C3FA9077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16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EF7E42D-77F9-6BF5-BE5B-DA7B4FD38957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46D4691E-4D3A-5DBA-9CC4-CAB2A8DB9924}"/>
              </a:ext>
            </a:extLst>
          </p:cNvPr>
          <p:cNvSpPr txBox="1">
            <a:spLocks/>
          </p:cNvSpPr>
          <p:nvPr/>
        </p:nvSpPr>
        <p:spPr>
          <a:xfrm>
            <a:off x="300942" y="2055812"/>
            <a:ext cx="5329837" cy="4364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dirty="0">
                <a:latin typeface="Quicksand" pitchFamily="2" charset="0"/>
              </a:rPr>
              <a:t>Reinforcing Lunar </a:t>
            </a:r>
            <a:r>
              <a:rPr lang="en-GB" dirty="0" err="1">
                <a:latin typeface="Quicksand" pitchFamily="2" charset="0"/>
              </a:rPr>
              <a:t>Regolith</a:t>
            </a:r>
            <a:endParaRPr lang="en-GB" dirty="0">
              <a:latin typeface="Quicksand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600" dirty="0">
                <a:latin typeface="Quicksand" pitchFamily="2" charset="0"/>
              </a:rPr>
              <a:t>Extract carbon to produce small fibres</a:t>
            </a:r>
          </a:p>
          <a:p>
            <a:pPr>
              <a:lnSpc>
                <a:spcPct val="110000"/>
              </a:lnSpc>
            </a:pPr>
            <a:r>
              <a:rPr lang="en-GB" sz="2600" dirty="0">
                <a:latin typeface="Quicksand" pitchFamily="2" charset="0"/>
              </a:rPr>
              <a:t>Already applied in concrete</a:t>
            </a:r>
          </a:p>
          <a:p>
            <a:pPr>
              <a:lnSpc>
                <a:spcPct val="110000"/>
              </a:lnSpc>
            </a:pPr>
            <a:r>
              <a:rPr lang="en-GB" sz="2600" dirty="0">
                <a:latin typeface="Quicksand" pitchFamily="2" charset="0"/>
              </a:rPr>
              <a:t>Add to </a:t>
            </a:r>
            <a:r>
              <a:rPr lang="en-GB" sz="2600" dirty="0" err="1">
                <a:latin typeface="Quicksand" pitchFamily="2" charset="0"/>
              </a:rPr>
              <a:t>Regolith</a:t>
            </a:r>
            <a:r>
              <a:rPr lang="en-GB" sz="2600" dirty="0">
                <a:latin typeface="Quicksand" pitchFamily="2" charset="0"/>
              </a:rPr>
              <a:t> mixture</a:t>
            </a:r>
          </a:p>
          <a:p>
            <a:pPr lvl="1">
              <a:lnSpc>
                <a:spcPct val="110000"/>
              </a:lnSpc>
            </a:pPr>
            <a:r>
              <a:rPr lang="en-GB" sz="2200" dirty="0">
                <a:latin typeface="Quicksand" pitchFamily="2" charset="0"/>
              </a:rPr>
              <a:t>improves tensile strength for static and dynamic loading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13EA00D-9AA0-0526-958E-AA9F47C11307}"/>
              </a:ext>
            </a:extLst>
          </p:cNvPr>
          <p:cNvSpPr txBox="1"/>
          <p:nvPr/>
        </p:nvSpPr>
        <p:spPr>
          <a:xfrm>
            <a:off x="300943" y="5847440"/>
            <a:ext cx="51373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Hambach, M., Möller, H., Neumann, T., &amp; Volkmer, D. (2016). Portland cement paste with aligned carbon </a:t>
            </a:r>
            <a:r>
              <a:rPr lang="en-GB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fibers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exhibiting exceptionally high flexural strength (&gt; 100 MPa). </a:t>
            </a:r>
            <a:r>
              <a:rPr lang="en-GB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Cement and Concrete Research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89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80-86.</a:t>
            </a:r>
            <a:endParaRPr lang="en-GB" sz="1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64B090-4205-1EC4-11CA-610245340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75" y="2043834"/>
            <a:ext cx="6753725" cy="19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62D5DA3-5E38-7684-0B54-093918F8A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92" b="-442"/>
          <a:stretch>
            <a:fillRect/>
          </a:stretch>
        </p:blipFill>
        <p:spPr bwMode="auto">
          <a:xfrm>
            <a:off x="7038473" y="4310749"/>
            <a:ext cx="3128211" cy="19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371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B54B2-2CAF-8EC8-119F-B0A2974D6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74CE06B-324D-6267-B2EB-A2AFB9B39310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17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A122E94-7D4D-DDFD-D3CF-F6C2E4E53369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DFD1901-90FA-73A9-DD1C-B50E7250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Catenary action: building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7583658-F356-ADAC-AB79-27B4B107D5AB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pic>
        <p:nvPicPr>
          <p:cNvPr id="6" name="Afbeelding 5" descr="Afbeelding met schermopname, kunst, lijn&#10;&#10;Door AI gegenereerde inhoud is mogelijk onjuist.">
            <a:extLst>
              <a:ext uri="{FF2B5EF4-FFF2-40B4-BE49-F238E27FC236}">
                <a16:creationId xmlns:a16="http://schemas.microsoft.com/office/drawing/2014/main" id="{269AA4BE-EE37-DF67-E763-0F4FA1D1B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52" y="595578"/>
            <a:ext cx="12380495" cy="80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89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FFA6-F473-88B1-0C9B-0853D8E71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Afbeelding 68" descr="Afbeelding met koekjesvorm, schets, keukenaccessoires, origami&#10;&#10;Door AI gegenereerde inhoud is mogelijk onjuist.">
            <a:extLst>
              <a:ext uri="{FF2B5EF4-FFF2-40B4-BE49-F238E27FC236}">
                <a16:creationId xmlns:a16="http://schemas.microsoft.com/office/drawing/2014/main" id="{F0AA02B2-44BC-8CC3-34A9-C2C75303F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1"/>
          <a:stretch/>
        </p:blipFill>
        <p:spPr>
          <a:xfrm>
            <a:off x="7975599" y="3616311"/>
            <a:ext cx="3805033" cy="2545881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571B0A69-87FC-C591-7841-7AFFEDBF6738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3FFE6F5-EB82-7694-CDD8-ADDD9643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Creating views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EB326BE-CFD8-3DF8-650A-242035C4F99A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18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E7B50C4-85D9-0AA4-0375-12C262FF0011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pic>
        <p:nvPicPr>
          <p:cNvPr id="12" name="Picture 2" descr="Earth Png Images - Free Download on Freepik">
            <a:extLst>
              <a:ext uri="{FF2B5EF4-FFF2-40B4-BE49-F238E27FC236}">
                <a16:creationId xmlns:a16="http://schemas.microsoft.com/office/drawing/2014/main" id="{0F2FEF29-CF4C-6102-F757-B06B2FFDE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30467" y="2504422"/>
            <a:ext cx="423042" cy="42375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8353C12E-B884-BB20-1530-62A00B71ED06}"/>
              </a:ext>
            </a:extLst>
          </p:cNvPr>
          <p:cNvSpPr txBox="1"/>
          <p:nvPr/>
        </p:nvSpPr>
        <p:spPr>
          <a:xfrm>
            <a:off x="7209798" y="2069966"/>
            <a:ext cx="1542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</a:rPr>
              <a:t>Sky 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Quicksand" pitchFamily="2" charset="0"/>
              </a:rPr>
              <a:t>Latitude: 20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EE52D29-7ED9-3921-7ED1-870AA776C1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3884" y="2540216"/>
            <a:ext cx="4801339" cy="3918952"/>
          </a:xfrm>
          <a:prstGeom prst="rect">
            <a:avLst/>
          </a:prstGeom>
        </p:spPr>
      </p:pic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8A524598-1CF2-24E5-F529-1141ACA81C43}"/>
              </a:ext>
            </a:extLst>
          </p:cNvPr>
          <p:cNvCxnSpPr>
            <a:cxnSpLocks/>
            <a:stCxn id="3" idx="0"/>
            <a:endCxn id="3" idx="2"/>
          </p:cNvCxnSpPr>
          <p:nvPr/>
        </p:nvCxnSpPr>
        <p:spPr>
          <a:xfrm>
            <a:off x="4714554" y="2540216"/>
            <a:ext cx="0" cy="391895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5A4885B1-D8C3-6A6D-FBEE-C9154C19875C}"/>
              </a:ext>
            </a:extLst>
          </p:cNvPr>
          <p:cNvCxnSpPr>
            <a:cxnSpLocks/>
            <a:stCxn id="3" idx="0"/>
          </p:cNvCxnSpPr>
          <p:nvPr/>
        </p:nvCxnSpPr>
        <p:spPr>
          <a:xfrm flipH="1">
            <a:off x="3633754" y="2540216"/>
            <a:ext cx="1080800" cy="373921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B953F524-BF25-CB9E-4A64-FBEA8E8F9790}"/>
              </a:ext>
            </a:extLst>
          </p:cNvPr>
          <p:cNvSpPr txBox="1"/>
          <p:nvPr/>
        </p:nvSpPr>
        <p:spPr>
          <a:xfrm>
            <a:off x="3933452" y="6191259"/>
            <a:ext cx="50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°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2E40002-B85C-3C68-1BF0-00D5A30CDFE6}"/>
              </a:ext>
            </a:extLst>
          </p:cNvPr>
          <p:cNvSpPr txBox="1"/>
          <p:nvPr/>
        </p:nvSpPr>
        <p:spPr>
          <a:xfrm>
            <a:off x="4532533" y="2069461"/>
            <a:ext cx="82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</a:p>
        </p:txBody>
      </p:sp>
      <p:sp>
        <p:nvSpPr>
          <p:cNvPr id="28" name="Pijl: gekromd omlaag 27">
            <a:extLst>
              <a:ext uri="{FF2B5EF4-FFF2-40B4-BE49-F238E27FC236}">
                <a16:creationId xmlns:a16="http://schemas.microsoft.com/office/drawing/2014/main" id="{9EE1A7FD-D38E-9C42-C33F-AACB312C57E5}"/>
              </a:ext>
            </a:extLst>
          </p:cNvPr>
          <p:cNvSpPr/>
          <p:nvPr/>
        </p:nvSpPr>
        <p:spPr>
          <a:xfrm rot="11105895">
            <a:off x="3888890" y="6403858"/>
            <a:ext cx="524439" cy="152503"/>
          </a:xfrm>
          <a:prstGeom prst="curvedDownArrow">
            <a:avLst>
              <a:gd name="adj1" fmla="val 0"/>
              <a:gd name="adj2" fmla="val 59755"/>
              <a:gd name="adj3" fmla="val 34678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CBBAF789-E553-6984-9B03-901BCCD21517}"/>
              </a:ext>
            </a:extLst>
          </p:cNvPr>
          <p:cNvSpPr txBox="1"/>
          <p:nvPr/>
        </p:nvSpPr>
        <p:spPr>
          <a:xfrm>
            <a:off x="971869" y="4555389"/>
            <a:ext cx="2492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800" b="1" dirty="0">
                <a:solidFill>
                  <a:prstClr val="black"/>
                </a:solidFill>
                <a:latin typeface="Quicksand" pitchFamily="2" charset="0"/>
              </a:rPr>
              <a:t>Orientation </a:t>
            </a:r>
            <a:r>
              <a:rPr lang="en-GB" sz="1800" dirty="0">
                <a:solidFill>
                  <a:prstClr val="black"/>
                </a:solidFill>
                <a:latin typeface="Quicksand" pitchFamily="2" charset="0"/>
              </a:rPr>
              <a:t>Longitude: 10</a:t>
            </a:r>
          </a:p>
        </p:txBody>
      </p:sp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8328D36B-487C-E04D-B7D3-BE09FBB8F320}"/>
              </a:ext>
            </a:extLst>
          </p:cNvPr>
          <p:cNvCxnSpPr>
            <a:cxnSpLocks/>
          </p:cNvCxnSpPr>
          <p:nvPr/>
        </p:nvCxnSpPr>
        <p:spPr>
          <a:xfrm>
            <a:off x="9519712" y="2596002"/>
            <a:ext cx="0" cy="316369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414460E1-0549-EA8C-190C-8ADB76892919}"/>
              </a:ext>
            </a:extLst>
          </p:cNvPr>
          <p:cNvCxnSpPr>
            <a:cxnSpLocks/>
          </p:cNvCxnSpPr>
          <p:nvPr/>
        </p:nvCxnSpPr>
        <p:spPr>
          <a:xfrm flipV="1">
            <a:off x="9527808" y="3010112"/>
            <a:ext cx="1302659" cy="268566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Pijl: gekromd omlaag 53">
            <a:extLst>
              <a:ext uri="{FF2B5EF4-FFF2-40B4-BE49-F238E27FC236}">
                <a16:creationId xmlns:a16="http://schemas.microsoft.com/office/drawing/2014/main" id="{8FD4140E-57C9-8ABF-DA6A-A6BBD7594F07}"/>
              </a:ext>
            </a:extLst>
          </p:cNvPr>
          <p:cNvSpPr/>
          <p:nvPr/>
        </p:nvSpPr>
        <p:spPr>
          <a:xfrm rot="743010">
            <a:off x="9726307" y="3422704"/>
            <a:ext cx="524439" cy="152503"/>
          </a:xfrm>
          <a:prstGeom prst="curvedDownArrow">
            <a:avLst>
              <a:gd name="adj1" fmla="val 0"/>
              <a:gd name="adj2" fmla="val 59755"/>
              <a:gd name="adj3" fmla="val 34678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D1B069A9-66FB-6822-427C-D7D344EF3DBD}"/>
              </a:ext>
            </a:extLst>
          </p:cNvPr>
          <p:cNvSpPr txBox="1"/>
          <p:nvPr/>
        </p:nvSpPr>
        <p:spPr>
          <a:xfrm>
            <a:off x="9751599" y="2978564"/>
            <a:ext cx="50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Aptos" panose="02110004020202020204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°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F847D373-75DD-C999-F06A-C9837EB6C521}"/>
              </a:ext>
            </a:extLst>
          </p:cNvPr>
          <p:cNvSpPr txBox="1"/>
          <p:nvPr/>
        </p:nvSpPr>
        <p:spPr>
          <a:xfrm>
            <a:off x="8813464" y="2842718"/>
            <a:ext cx="82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Zenith</a:t>
            </a:r>
          </a:p>
        </p:txBody>
      </p:sp>
      <p:pic>
        <p:nvPicPr>
          <p:cNvPr id="67" name="Afbeelding 66" descr="Afbeelding met koekjesvorm, schets, keukenaccessoires, ontwerp&#10;&#10;Door AI gegenereerde inhoud is mogelijk onjuist.">
            <a:extLst>
              <a:ext uri="{FF2B5EF4-FFF2-40B4-BE49-F238E27FC236}">
                <a16:creationId xmlns:a16="http://schemas.microsoft.com/office/drawing/2014/main" id="{17C969EF-833E-A175-FE60-DC802670C6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7920" y="6162192"/>
            <a:ext cx="1454244" cy="319597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4418A61C-4B2F-779C-926F-37E88ECF43BB}"/>
              </a:ext>
            </a:extLst>
          </p:cNvPr>
          <p:cNvSpPr txBox="1"/>
          <p:nvPr/>
        </p:nvSpPr>
        <p:spPr>
          <a:xfrm>
            <a:off x="325824" y="1974503"/>
            <a:ext cx="31633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</a:rPr>
              <a:t>Meditation space: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Quicksand" pitchFamily="2" charset="0"/>
              </a:rPr>
              <a:t>Map Earth view</a:t>
            </a:r>
            <a:endParaRPr kumimoji="0" lang="en-GB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</a:endParaRPr>
          </a:p>
          <a:p>
            <a:pPr lvl="0">
              <a:defRPr/>
            </a:pPr>
            <a:endParaRPr lang="en-GB" sz="2800" dirty="0">
              <a:solidFill>
                <a:prstClr val="black"/>
              </a:solidFill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769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C5EAD-0684-9D36-88A6-672758E73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zonder titel (9)">
            <a:hlinkClick r:id="" action="ppaction://media"/>
            <a:extLst>
              <a:ext uri="{FF2B5EF4-FFF2-40B4-BE49-F238E27FC236}">
                <a16:creationId xmlns:a16="http://schemas.microsoft.com/office/drawing/2014/main" id="{09007D97-4824-25D2-5F9D-40098C4F1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2331" r="11201"/>
          <a:stretch>
            <a:fillRect/>
          </a:stretch>
        </p:blipFill>
        <p:spPr>
          <a:xfrm>
            <a:off x="5749088" y="1740108"/>
            <a:ext cx="6442912" cy="473939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951CF79-DFC0-7CF6-9A85-BFFA370035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0208"/>
            <a:ext cx="5759116" cy="4809291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FA96006-0EE7-E2AB-A80E-D5C7ACA476F5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CA4DB20-784E-FACE-2B4C-C366F539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Building in location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71CAF9B-EE73-DE2A-0ADC-457A723809F8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19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49979A8-9FD9-F7B6-807B-F3FDBF853B22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877E2CB-2946-DF96-BE2B-2B22383A9D8C}"/>
              </a:ext>
            </a:extLst>
          </p:cNvPr>
          <p:cNvSpPr txBox="1"/>
          <p:nvPr/>
        </p:nvSpPr>
        <p:spPr>
          <a:xfrm>
            <a:off x="6008330" y="1871146"/>
            <a:ext cx="2558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Quicksand" pitchFamily="2" charset="0"/>
              </a:rPr>
              <a:t>Dynamic section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9394EFD-89B6-BC50-AD5A-B8D9FAC9C643}"/>
              </a:ext>
            </a:extLst>
          </p:cNvPr>
          <p:cNvSpPr txBox="1"/>
          <p:nvPr/>
        </p:nvSpPr>
        <p:spPr>
          <a:xfrm>
            <a:off x="300942" y="1865427"/>
            <a:ext cx="1600048" cy="375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Quicksand" pitchFamily="2" charset="0"/>
              </a:rPr>
              <a:t>Surface view</a:t>
            </a:r>
          </a:p>
        </p:txBody>
      </p:sp>
    </p:spTree>
    <p:extLst>
      <p:ext uri="{BB962C8B-B14F-4D97-AF65-F5344CB8AC3E}">
        <p14:creationId xmlns:p14="http://schemas.microsoft.com/office/powerpoint/2010/main" val="12350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4CF0C-0384-5DD0-5A39-E8440A67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266766"/>
            <a:ext cx="3735978" cy="7429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b="1" dirty="0">
                <a:latin typeface="Quicksand" pitchFamily="2" charset="0"/>
              </a:rPr>
              <a:t>Near side of the Moon</a:t>
            </a:r>
            <a:br>
              <a:rPr lang="en-US" sz="2800" b="1" dirty="0">
                <a:latin typeface="Quicksand" pitchFamily="2" charset="0"/>
              </a:rPr>
            </a:br>
            <a:br>
              <a:rPr lang="en-US" sz="2800" b="1" dirty="0">
                <a:latin typeface="Quicksand" pitchFamily="2" charset="0"/>
              </a:rPr>
            </a:br>
            <a:r>
              <a:rPr lang="en-US" sz="2800" b="1" dirty="0">
                <a:latin typeface="Quicksand" pitchFamily="2" charset="0"/>
              </a:rPr>
              <a:t>Lunar Equator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696C840-7193-BD5A-3B34-BB987F1C6BFB}"/>
              </a:ext>
            </a:extLst>
          </p:cNvPr>
          <p:cNvSpPr/>
          <p:nvPr/>
        </p:nvSpPr>
        <p:spPr>
          <a:xfrm>
            <a:off x="6515100" y="1542500"/>
            <a:ext cx="5676900" cy="495747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1EDE8FF-F839-0BB9-5A25-296ECAC76440}"/>
              </a:ext>
            </a:extLst>
          </p:cNvPr>
          <p:cNvSpPr txBox="1"/>
          <p:nvPr/>
        </p:nvSpPr>
        <p:spPr>
          <a:xfrm>
            <a:off x="838200" y="3137709"/>
            <a:ext cx="4173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Quicksand" pitchFamily="2" charset="0"/>
              </a:rPr>
              <a:t>Earth directly overhead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Quicksand" pitchFamily="2" charset="0"/>
              </a:rPr>
              <a:t>Desirable for earth view from above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9B9641A-9CF0-603B-E26D-4137AA48DDEC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36DA388-7B6F-8C36-0DE5-E842A241789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Location: Earth view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C4BFA0F-9F02-0762-D1F6-85B67FC42CCC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2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3AE5CF6-E685-FDA2-4346-5E720308B36A}"/>
              </a:ext>
            </a:extLst>
          </p:cNvPr>
          <p:cNvSpPr txBox="1">
            <a:spLocks/>
          </p:cNvSpPr>
          <p:nvPr/>
        </p:nvSpPr>
        <p:spPr>
          <a:xfrm>
            <a:off x="838200" y="4311301"/>
            <a:ext cx="2621531" cy="742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Quicksand" pitchFamily="2" charset="0"/>
              </a:rPr>
              <a:t>Lunar Poles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18D9539-F943-2F70-3266-69F3D456AD3C}"/>
              </a:ext>
            </a:extLst>
          </p:cNvPr>
          <p:cNvSpPr txBox="1"/>
          <p:nvPr/>
        </p:nvSpPr>
        <p:spPr>
          <a:xfrm>
            <a:off x="838200" y="4952672"/>
            <a:ext cx="452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itchFamily="2" charset="0"/>
              </a:rPr>
              <a:t>Earth visible at the horizon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itchFamily="2" charset="0"/>
              </a:rPr>
              <a:t>Sometimes drops below horizon – not visible</a:t>
            </a:r>
          </a:p>
        </p:txBody>
      </p:sp>
      <p:pic>
        <p:nvPicPr>
          <p:cNvPr id="5124" name="Picture 4" descr="The Earth as Seen from the Moon — The Nature Institute">
            <a:extLst>
              <a:ext uri="{FF2B5EF4-FFF2-40B4-BE49-F238E27FC236}">
                <a16:creationId xmlns:a16="http://schemas.microsoft.com/office/drawing/2014/main" id="{FD578F23-C5EF-3E2E-C165-ECE1C42ED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15100" y="3973088"/>
            <a:ext cx="5676900" cy="25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he Earth as Seen from the Moon — The Nature Institute">
            <a:extLst>
              <a:ext uri="{FF2B5EF4-FFF2-40B4-BE49-F238E27FC236}">
                <a16:creationId xmlns:a16="http://schemas.microsoft.com/office/drawing/2014/main" id="{EAB3E5D7-E1B9-E501-5AD1-5DF03C1EB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02716" y="2790651"/>
            <a:ext cx="1412111" cy="9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he Earth as Seen from the Moon — The Nature Institute">
            <a:extLst>
              <a:ext uri="{FF2B5EF4-FFF2-40B4-BE49-F238E27FC236}">
                <a16:creationId xmlns:a16="http://schemas.microsoft.com/office/drawing/2014/main" id="{5428D405-8D8B-8091-E3C5-CC165DA91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9566" y="1681026"/>
            <a:ext cx="1412111" cy="9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he Earth as Seen from the Moon — The Nature Institute">
            <a:extLst>
              <a:ext uri="{FF2B5EF4-FFF2-40B4-BE49-F238E27FC236}">
                <a16:creationId xmlns:a16="http://schemas.microsoft.com/office/drawing/2014/main" id="{CAE32B43-05BB-BFF1-4AEF-1F42BEDD7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9565" y="630932"/>
            <a:ext cx="1412111" cy="9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e Earth as Seen from the Moon — The Nature Institute">
            <a:extLst>
              <a:ext uri="{FF2B5EF4-FFF2-40B4-BE49-F238E27FC236}">
                <a16:creationId xmlns:a16="http://schemas.microsoft.com/office/drawing/2014/main" id="{32ADF858-5552-4608-CE7B-F0AB86938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5960" y="3821615"/>
            <a:ext cx="1412111" cy="9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46895C15-D0B8-0AF9-8D23-03E8BE435F54}"/>
              </a:ext>
            </a:extLst>
          </p:cNvPr>
          <p:cNvSpPr/>
          <p:nvPr/>
        </p:nvSpPr>
        <p:spPr>
          <a:xfrm>
            <a:off x="8644840" y="3775754"/>
            <a:ext cx="1632030" cy="931449"/>
          </a:xfrm>
          <a:prstGeom prst="rect">
            <a:avLst/>
          </a:prstGeom>
          <a:solidFill>
            <a:schemeClr val="dk1">
              <a:alpha val="72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8024CD05-4CD8-C9CC-44C6-7ED91A8C8B0F}"/>
              </a:ext>
            </a:extLst>
          </p:cNvPr>
          <p:cNvSpPr/>
          <p:nvPr/>
        </p:nvSpPr>
        <p:spPr>
          <a:xfrm>
            <a:off x="8482797" y="2884912"/>
            <a:ext cx="1632030" cy="931449"/>
          </a:xfrm>
          <a:prstGeom prst="rect">
            <a:avLst/>
          </a:prstGeom>
          <a:solidFill>
            <a:schemeClr val="dk1">
              <a:alpha val="51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83B3DA07-97C5-1A4D-1807-56B15E2057DC}"/>
              </a:ext>
            </a:extLst>
          </p:cNvPr>
          <p:cNvSpPr/>
          <p:nvPr/>
        </p:nvSpPr>
        <p:spPr>
          <a:xfrm>
            <a:off x="8588568" y="1735080"/>
            <a:ext cx="1632030" cy="931449"/>
          </a:xfrm>
          <a:prstGeom prst="rect">
            <a:avLst/>
          </a:prstGeom>
          <a:solidFill>
            <a:schemeClr val="dk1">
              <a:alpha val="22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A406272-BE7B-1A40-0FC1-2C43F9C4B3D1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</p:spTree>
    <p:extLst>
      <p:ext uri="{BB962C8B-B14F-4D97-AF65-F5344CB8AC3E}">
        <p14:creationId xmlns:p14="http://schemas.microsoft.com/office/powerpoint/2010/main" val="1080068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D2E95-5DDA-D44C-EEDD-39FDF92CF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ts, kunst, ontwerp&#10;&#10;Door AI gegenereerde inhoud is mogelijk onjuist.">
            <a:extLst>
              <a:ext uri="{FF2B5EF4-FFF2-40B4-BE49-F238E27FC236}">
                <a16:creationId xmlns:a16="http://schemas.microsoft.com/office/drawing/2014/main" id="{7E2844E1-D721-191C-A298-A716414FF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/>
          <a:stretch>
            <a:fillRect/>
          </a:stretch>
        </p:blipFill>
        <p:spPr>
          <a:xfrm>
            <a:off x="0" y="1853267"/>
            <a:ext cx="6574204" cy="480060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AEECBDE9-4B2B-3FDE-0FA2-04EBE57D72D7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3A967C3-8BF7-B60D-2D3F-43134C7EF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Plans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3C337A6-6A62-CA83-0FB5-710F608000D7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20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979BE798-91B2-2DE4-2CAC-890A56D98B20}"/>
              </a:ext>
            </a:extLst>
          </p:cNvPr>
          <p:cNvSpPr txBox="1"/>
          <p:nvPr/>
        </p:nvSpPr>
        <p:spPr>
          <a:xfrm>
            <a:off x="461773" y="2033336"/>
            <a:ext cx="179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Quicksand" pitchFamily="2" charset="0"/>
              </a:rPr>
              <a:t>Section A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7621BD2-9136-CD1B-5CCB-5D4469531A12}"/>
              </a:ext>
            </a:extLst>
          </p:cNvPr>
          <p:cNvSpPr txBox="1"/>
          <p:nvPr/>
        </p:nvSpPr>
        <p:spPr>
          <a:xfrm>
            <a:off x="5103278" y="5819496"/>
            <a:ext cx="1231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Quicksand" pitchFamily="2" charset="0"/>
              </a:rPr>
              <a:t>1 : 100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92ED3C6-FD96-6726-2199-C3991709DC26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0E17C35-A20A-A151-1453-A639D286989E}"/>
              </a:ext>
            </a:extLst>
          </p:cNvPr>
          <p:cNvSpPr txBox="1"/>
          <p:nvPr/>
        </p:nvSpPr>
        <p:spPr>
          <a:xfrm>
            <a:off x="6574204" y="2055812"/>
            <a:ext cx="1301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Quicksand" pitchFamily="2" charset="0"/>
              </a:rPr>
              <a:t>Section B</a:t>
            </a:r>
          </a:p>
          <a:p>
            <a:endParaRPr lang="en-GB" sz="1200" dirty="0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935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B7C90-C486-DA72-DB28-FE0C15EA7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EBECC092-A4ED-F482-54E1-D921B70E2A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2210" y="2614507"/>
            <a:ext cx="3869527" cy="367825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84BA0EB-0BDD-B90A-C342-59F0A0161754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5602872-C688-C8D7-F69F-CADC2D0D5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Plans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AF8557C-A026-0DAF-74C8-242168906828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21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DFDFB463-12D6-F533-6309-1C5F26EE2D46}"/>
              </a:ext>
            </a:extLst>
          </p:cNvPr>
          <p:cNvSpPr txBox="1"/>
          <p:nvPr/>
        </p:nvSpPr>
        <p:spPr>
          <a:xfrm>
            <a:off x="9013655" y="2031362"/>
            <a:ext cx="1793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Quicksand" pitchFamily="2" charset="0"/>
              </a:rPr>
              <a:t>Plan +1</a:t>
            </a:r>
          </a:p>
          <a:p>
            <a:pPr algn="ctr"/>
            <a:r>
              <a:rPr lang="en-GB" sz="1200" dirty="0">
                <a:latin typeface="Quicksand" pitchFamily="2" charset="0"/>
              </a:rPr>
              <a:t>+3.6 m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B3A95FAF-6CDC-C6AE-44BE-6AAA20FE834C}"/>
              </a:ext>
            </a:extLst>
          </p:cNvPr>
          <p:cNvSpPr txBox="1"/>
          <p:nvPr/>
        </p:nvSpPr>
        <p:spPr>
          <a:xfrm>
            <a:off x="5176292" y="2031362"/>
            <a:ext cx="1301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Quicksand" pitchFamily="2" charset="0"/>
              </a:rPr>
              <a:t>Plan 0</a:t>
            </a:r>
          </a:p>
          <a:p>
            <a:pPr algn="ctr"/>
            <a:r>
              <a:rPr lang="en-GB" sz="1200" dirty="0">
                <a:latin typeface="Quicksand" pitchFamily="2" charset="0"/>
              </a:rPr>
              <a:t>0 m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C275FB2-6936-2973-CA7B-B1C5ED21DDFB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pic>
        <p:nvPicPr>
          <p:cNvPr id="8" name="Afbeelding 7" descr="Afbeelding met schets, Creatieve kunsten, vakwerk, kunst&#10;&#10;Door AI gegenereerde inhoud is mogelijk onjuist.">
            <a:extLst>
              <a:ext uri="{FF2B5EF4-FFF2-40B4-BE49-F238E27FC236}">
                <a16:creationId xmlns:a16="http://schemas.microsoft.com/office/drawing/2014/main" id="{6A4C6907-D6BD-CD29-721E-54B4780A6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81"/>
          <a:stretch/>
        </p:blipFill>
        <p:spPr>
          <a:xfrm>
            <a:off x="2949881" y="5980672"/>
            <a:ext cx="1854530" cy="40210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8A42A2F-9496-29C9-3479-F35C92356DEC}"/>
              </a:ext>
            </a:extLst>
          </p:cNvPr>
          <p:cNvSpPr txBox="1"/>
          <p:nvPr/>
        </p:nvSpPr>
        <p:spPr>
          <a:xfrm>
            <a:off x="1129187" y="2031362"/>
            <a:ext cx="1301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Quicksand" pitchFamily="2" charset="0"/>
              </a:rPr>
              <a:t>Plan -1</a:t>
            </a:r>
          </a:p>
          <a:p>
            <a:pPr algn="ctr"/>
            <a:r>
              <a:rPr lang="en-GB" sz="1200" dirty="0">
                <a:latin typeface="Quicksand" pitchFamily="2" charset="0"/>
              </a:rPr>
              <a:t>-6.6 m</a:t>
            </a:r>
          </a:p>
        </p:txBody>
      </p:sp>
      <p:pic>
        <p:nvPicPr>
          <p:cNvPr id="1032" name="Picture 8" descr="Architectural North Arrow">
            <a:extLst>
              <a:ext uri="{FF2B5EF4-FFF2-40B4-BE49-F238E27FC236}">
                <a16:creationId xmlns:a16="http://schemas.microsoft.com/office/drawing/2014/main" id="{15700BAC-9FA0-5578-CE3D-7A28B6D71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30" y="5681245"/>
            <a:ext cx="35433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 descr="Afbeelding met schets, tekening, ontwerp&#10;&#10;Door AI gegenereerde inhoud is mogelijk onjuist.">
            <a:extLst>
              <a:ext uri="{FF2B5EF4-FFF2-40B4-BE49-F238E27FC236}">
                <a16:creationId xmlns:a16="http://schemas.microsoft.com/office/drawing/2014/main" id="{045FB7CA-4041-899D-5338-C3AE70252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942" y="2624667"/>
            <a:ext cx="2957853" cy="36782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E20811F-EAA0-E996-6122-0D2AFDB1BE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5811" y="2624667"/>
            <a:ext cx="3869527" cy="3678250"/>
          </a:xfrm>
          <a:prstGeom prst="rect">
            <a:avLst/>
          </a:prstGeom>
        </p:spPr>
      </p:pic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869B3CD7-6871-61EB-32C1-2941ED5B6FE4}"/>
              </a:ext>
            </a:extLst>
          </p:cNvPr>
          <p:cNvSpPr/>
          <p:nvPr/>
        </p:nvSpPr>
        <p:spPr>
          <a:xfrm rot="10981202">
            <a:off x="6448483" y="2817458"/>
            <a:ext cx="146304" cy="133186"/>
          </a:xfrm>
          <a:prstGeom prst="triangle">
            <a:avLst/>
          </a:prstGeom>
          <a:solidFill>
            <a:srgbClr val="6494C8"/>
          </a:solidFill>
          <a:ln>
            <a:solidFill>
              <a:srgbClr val="6494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618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AB6A1-2F78-6A2E-E8D8-0FE249C9C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41ADB0F-50AC-39B0-88A8-45E84653D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999" y="1876926"/>
            <a:ext cx="3865733" cy="4301518"/>
          </a:xfrm>
          <a:prstGeom prst="rect">
            <a:avLst/>
          </a:prstGeom>
          <a:ln w="12700">
            <a:solidFill>
              <a:srgbClr val="6494C8"/>
            </a:solidFill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A3E013B-3BF7-871F-EE79-B8C7CAC41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25171"/>
            <a:ext cx="5883443" cy="480218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C1F3C34B-BC7A-0FD1-EC70-4599CCC94B2A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6F86675-9340-165C-96A3-97BAD3CA7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Meditation space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B9C72D8-C430-B866-8745-BC13C68E56DC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22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E11E4DD-12CA-657D-CD76-51B8C8D6214C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7E07152-65D2-1E08-967E-B853D1074AEF}"/>
              </a:ext>
            </a:extLst>
          </p:cNvPr>
          <p:cNvSpPr/>
          <p:nvPr/>
        </p:nvSpPr>
        <p:spPr>
          <a:xfrm>
            <a:off x="1058780" y="4285368"/>
            <a:ext cx="1756610" cy="2207507"/>
          </a:xfrm>
          <a:prstGeom prst="rect">
            <a:avLst/>
          </a:prstGeom>
          <a:noFill/>
          <a:ln w="12700">
            <a:solidFill>
              <a:srgbClr val="4E95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0FC5DEC-5BCA-1EF1-A31D-F8358A9C4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7874" y="5773045"/>
            <a:ext cx="717884" cy="380999"/>
          </a:xfrm>
          <a:prstGeom prst="rect">
            <a:avLst/>
          </a:prstGeom>
          <a:ln>
            <a:noFill/>
          </a:ln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707AF41E-C1DF-A84C-E84C-55D31797B542}"/>
              </a:ext>
            </a:extLst>
          </p:cNvPr>
          <p:cNvCxnSpPr/>
          <p:nvPr/>
        </p:nvCxnSpPr>
        <p:spPr>
          <a:xfrm>
            <a:off x="2815390" y="5773045"/>
            <a:ext cx="40426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345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ECED5-C90C-8DDA-41F9-A19DCFB43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2CFE2DF0-D113-499C-CD98-063292DB9A54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C205F18-A815-E482-891E-E94D46BC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Asymmetric geometry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7316513-DCA5-9212-CCAE-62883092223C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159D2-B34F-4E77-82E2-E642AFA3FEE3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77875A39-60ED-905D-92E8-8920AB22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39"/>
          <a:stretch/>
        </p:blipFill>
        <p:spPr>
          <a:xfrm>
            <a:off x="1" y="2511470"/>
            <a:ext cx="6095999" cy="395956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F323238-9439-EF76-B5AF-CE34CD9F3805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Sophia Benfield |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MoonSane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 | Lunar Architecture | Tutors: H. Bier &amp; A. Hidding &amp; F. Adema  | 2024/25 | TU Delft 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86F1323-3F69-B1FE-918D-049196D8E83E}"/>
              </a:ext>
            </a:extLst>
          </p:cNvPr>
          <p:cNvSpPr txBox="1"/>
          <p:nvPr/>
        </p:nvSpPr>
        <p:spPr>
          <a:xfrm>
            <a:off x="94121" y="1931800"/>
            <a:ext cx="590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St. Joseph House </a:t>
            </a: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-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Wolfgang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Tschapeller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 ZT GmbH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74E28E1-4C6C-AB19-33CF-1236724FCF0F}"/>
              </a:ext>
            </a:extLst>
          </p:cNvPr>
          <p:cNvSpPr txBox="1"/>
          <p:nvPr/>
        </p:nvSpPr>
        <p:spPr>
          <a:xfrm>
            <a:off x="6418614" y="1901023"/>
            <a:ext cx="577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Interior meditation space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9850D51-7DFB-461B-F39B-0B9864295C74}"/>
              </a:ext>
            </a:extLst>
          </p:cNvPr>
          <p:cNvSpPr txBox="1"/>
          <p:nvPr/>
        </p:nvSpPr>
        <p:spPr>
          <a:xfrm>
            <a:off x="0" y="6217122"/>
            <a:ext cx="42367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>
                <a:latin typeface="Quicksand" pitchFamily="2" charset="0"/>
              </a:rPr>
              <a:t>Source: </a:t>
            </a:r>
            <a:r>
              <a:rPr lang="en-GB" sz="1050" dirty="0">
                <a:hlinkClick r:id="rId4"/>
              </a:rPr>
              <a:t>St. Joseph House / Wolfgang </a:t>
            </a:r>
            <a:r>
              <a:rPr lang="en-GB" sz="1050" dirty="0" err="1">
                <a:hlinkClick r:id="rId4"/>
              </a:rPr>
              <a:t>Tschapeller</a:t>
            </a:r>
            <a:r>
              <a:rPr lang="en-GB" sz="1050" dirty="0">
                <a:hlinkClick r:id="rId4"/>
              </a:rPr>
              <a:t> ZT GmbH | </a:t>
            </a:r>
            <a:r>
              <a:rPr lang="en-GB" sz="1050" dirty="0" err="1">
                <a:hlinkClick r:id="rId4"/>
              </a:rPr>
              <a:t>ArchDaily</a:t>
            </a:r>
            <a:endParaRPr lang="en-GB" sz="1050" dirty="0">
              <a:latin typeface="Quicksand" pitchFamily="2" charset="0"/>
            </a:endParaRPr>
          </a:p>
        </p:txBody>
      </p:sp>
      <p:pic>
        <p:nvPicPr>
          <p:cNvPr id="8" name="Afbeelding 7" descr="Afbeelding met zwart-wit, auto, overdekt&#10;&#10;Door AI gegenereerde inhoud is mogelijk onjuist.">
            <a:extLst>
              <a:ext uri="{FF2B5EF4-FFF2-40B4-BE49-F238E27FC236}">
                <a16:creationId xmlns:a16="http://schemas.microsoft.com/office/drawing/2014/main" id="{7C556A06-5D2F-40A1-0FFC-D71716A78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23" y="2511466"/>
            <a:ext cx="6280777" cy="39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2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D74E1-B49C-ED73-AF4E-852D41DFA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CEF08699-0FD0-241C-ED13-5125C0F3A3AF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AE9C91F7-4080-CAC8-EDDC-5B7864628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Methodology: computational design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B7DE897-42C7-2C04-2590-3F0F8CB7A5E2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24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17BD4D0-638F-E052-844C-0E5F9DFCA22D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4C02AF5-E9A3-5383-5C88-6681932232C1}"/>
              </a:ext>
            </a:extLst>
          </p:cNvPr>
          <p:cNvSpPr txBox="1"/>
          <p:nvPr/>
        </p:nvSpPr>
        <p:spPr>
          <a:xfrm>
            <a:off x="442930" y="2127483"/>
            <a:ext cx="6992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Permeability study: furniture scale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E02F67-5D96-FDA4-84CE-09A7E1842959}"/>
              </a:ext>
            </a:extLst>
          </p:cNvPr>
          <p:cNvSpPr txBox="1"/>
          <p:nvPr/>
        </p:nvSpPr>
        <p:spPr>
          <a:xfrm>
            <a:off x="2484288" y="5307295"/>
            <a:ext cx="2268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Quicksand" pitchFamily="2" charset="0"/>
              </a:rPr>
              <a:t>1. triangulation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55F26F4-2D2C-2440-E233-3C5D932B5C5C}"/>
              </a:ext>
            </a:extLst>
          </p:cNvPr>
          <p:cNvSpPr txBox="1"/>
          <p:nvPr/>
        </p:nvSpPr>
        <p:spPr>
          <a:xfrm>
            <a:off x="5384575" y="5307293"/>
            <a:ext cx="246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Quicksand" pitchFamily="2" charset="0"/>
              </a:rPr>
              <a:t>2. opening size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005D8EE-A75D-3938-16EA-2FDB87AF4AF5}"/>
              </a:ext>
            </a:extLst>
          </p:cNvPr>
          <p:cNvSpPr txBox="1"/>
          <p:nvPr/>
        </p:nvSpPr>
        <p:spPr>
          <a:xfrm>
            <a:off x="8477367" y="5307293"/>
            <a:ext cx="246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Quicksand" pitchFamily="2" charset="0"/>
              </a:rPr>
              <a:t>3. thickness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555BF9-C704-4482-F69D-A1B79CED33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65"/>
          <a:stretch/>
        </p:blipFill>
        <p:spPr>
          <a:xfrm>
            <a:off x="0" y="2878856"/>
            <a:ext cx="12192000" cy="210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91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020E1-56A2-ADA9-31A4-33E691A1E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3FDC24C-1C4B-E0CB-B118-AE96833C0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3553714" y="2070769"/>
            <a:ext cx="2158584" cy="238177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3AE36E8-FC96-1D71-02B6-95E8D4C10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9021718" y="1872303"/>
            <a:ext cx="2717236" cy="2452544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8A0CBB51-4358-80AC-32AD-4A44751030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481"/>
          <a:stretch/>
        </p:blipFill>
        <p:spPr>
          <a:xfrm rot="2700000">
            <a:off x="6511538" y="2038269"/>
            <a:ext cx="2104924" cy="2436572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412E577-F694-F165-7AD2-C3E04CEF7CC9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3C9DE84-033E-A463-D552-2EB1C1EF0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Permeability script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344620F-61A7-5093-AF5E-230D14C6C014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25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B47A834-5D1F-7BE2-9CF7-C980BBE180E5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455A90A-2A4A-88E3-C08D-E72E8EB932C1}"/>
              </a:ext>
            </a:extLst>
          </p:cNvPr>
          <p:cNvSpPr txBox="1"/>
          <p:nvPr/>
        </p:nvSpPr>
        <p:spPr>
          <a:xfrm>
            <a:off x="384540" y="3043360"/>
            <a:ext cx="276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Quicksand" pitchFamily="2" charset="0"/>
              </a:rPr>
              <a:t>triangulation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99A0E952-EEFA-174B-EDBD-1DAE3A081228}"/>
              </a:ext>
            </a:extLst>
          </p:cNvPr>
          <p:cNvSpPr txBox="1"/>
          <p:nvPr/>
        </p:nvSpPr>
        <p:spPr>
          <a:xfrm>
            <a:off x="300942" y="5090059"/>
            <a:ext cx="2460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Quicksand" pitchFamily="2" charset="0"/>
              </a:rPr>
              <a:t>opening</a:t>
            </a:r>
            <a:r>
              <a:rPr lang="en-GB" sz="2400" dirty="0">
                <a:solidFill>
                  <a:prstClr val="black"/>
                </a:solidFill>
                <a:latin typeface="Quicksand" pitchFamily="2" charset="0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Quicksand" pitchFamily="2" charset="0"/>
              </a:rPr>
              <a:t>size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6CFBA379-FDD7-AB0C-77D6-277CCD296379}"/>
              </a:ext>
            </a:extLst>
          </p:cNvPr>
          <p:cNvSpPr txBox="1"/>
          <p:nvPr/>
        </p:nvSpPr>
        <p:spPr>
          <a:xfrm>
            <a:off x="4075187" y="2075792"/>
            <a:ext cx="276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Quicksand" pitchFamily="2" charset="0"/>
              </a:rPr>
              <a:t>high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4F007B54-DD6E-83CE-204A-5DDDF34E35A4}"/>
              </a:ext>
            </a:extLst>
          </p:cNvPr>
          <p:cNvSpPr txBox="1"/>
          <p:nvPr/>
        </p:nvSpPr>
        <p:spPr>
          <a:xfrm>
            <a:off x="9663286" y="2075792"/>
            <a:ext cx="276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Quicksand" pitchFamily="2" charset="0"/>
              </a:rPr>
              <a:t>low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00529610-54E7-AB6E-D70E-4DE974B0D09F}"/>
              </a:ext>
            </a:extLst>
          </p:cNvPr>
          <p:cNvCxnSpPr>
            <a:cxnSpLocks/>
          </p:cNvCxnSpPr>
          <p:nvPr/>
        </p:nvCxnSpPr>
        <p:spPr>
          <a:xfrm>
            <a:off x="5064228" y="2337402"/>
            <a:ext cx="435649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72BD8598-0708-A17C-328F-7955303944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705"/>
          <a:stretch/>
        </p:blipFill>
        <p:spPr>
          <a:xfrm>
            <a:off x="8728702" y="4296531"/>
            <a:ext cx="2820440" cy="1820638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E0C64DFC-3AA5-D225-EA16-F55171A2E0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900"/>
          <a:stretch/>
        </p:blipFill>
        <p:spPr>
          <a:xfrm>
            <a:off x="5836327" y="4335602"/>
            <a:ext cx="2820439" cy="1781567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953D343A-EFA3-27BE-8CDC-E826170B64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224"/>
          <a:stretch/>
        </p:blipFill>
        <p:spPr>
          <a:xfrm>
            <a:off x="2954943" y="4402916"/>
            <a:ext cx="2833255" cy="17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04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7697A-E198-7B23-5345-E2A61F7FF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schets, ontwerp, kunst, zwart-wit&#10;&#10;Door AI gegenereerde inhoud is mogelijk onjuist.">
            <a:extLst>
              <a:ext uri="{FF2B5EF4-FFF2-40B4-BE49-F238E27FC236}">
                <a16:creationId xmlns:a16="http://schemas.microsoft.com/office/drawing/2014/main" id="{90DBEE2C-4F42-7377-2FB1-4C22A56F7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3"/>
          <a:stretch>
            <a:fillRect/>
          </a:stretch>
        </p:blipFill>
        <p:spPr>
          <a:xfrm>
            <a:off x="2702561" y="1760307"/>
            <a:ext cx="6849410" cy="4768605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12BBFC0C-2724-215D-3F5F-1C5E0A15F345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DA93936-65B5-6BD9-42C0-E7D605E70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Interior division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054D5CC-31AD-D327-EC49-EB44C2622AD8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26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D0DC31F-CA3C-99A1-F37D-208AFCBCD821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0DD4409-32A9-9A0D-D03E-0F7F3C9C6F53}"/>
              </a:ext>
            </a:extLst>
          </p:cNvPr>
          <p:cNvSpPr txBox="1"/>
          <p:nvPr/>
        </p:nvSpPr>
        <p:spPr>
          <a:xfrm>
            <a:off x="497840" y="5057362"/>
            <a:ext cx="276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Quicksand" pitchFamily="2" charset="0"/>
              </a:rPr>
              <a:t>Relaxing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064A0EB-818E-7532-72C7-4750ACD5C446}"/>
              </a:ext>
            </a:extLst>
          </p:cNvPr>
          <p:cNvSpPr txBox="1"/>
          <p:nvPr/>
        </p:nvSpPr>
        <p:spPr>
          <a:xfrm>
            <a:off x="9427768" y="3386148"/>
            <a:ext cx="276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Earth viewing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B589C795-44E3-2112-49B2-CCEA0087D2FF}"/>
              </a:ext>
            </a:extLst>
          </p:cNvPr>
          <p:cNvSpPr txBox="1"/>
          <p:nvPr/>
        </p:nvSpPr>
        <p:spPr>
          <a:xfrm>
            <a:off x="9427768" y="5106937"/>
            <a:ext cx="276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Quicksand" pitchFamily="2" charset="0"/>
              </a:rPr>
              <a:t>Reflecting 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B696EE7-1DA6-A08A-FC3E-5B9C9D841A91}"/>
              </a:ext>
            </a:extLst>
          </p:cNvPr>
          <p:cNvCxnSpPr>
            <a:cxnSpLocks/>
          </p:cNvCxnSpPr>
          <p:nvPr/>
        </p:nvCxnSpPr>
        <p:spPr>
          <a:xfrm>
            <a:off x="497840" y="5580583"/>
            <a:ext cx="4368800" cy="0"/>
          </a:xfrm>
          <a:prstGeom prst="line">
            <a:avLst/>
          </a:prstGeom>
          <a:ln>
            <a:solidFill>
              <a:srgbClr val="6494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A864AE2-616B-0EE9-938D-85C62B860DAD}"/>
              </a:ext>
            </a:extLst>
          </p:cNvPr>
          <p:cNvCxnSpPr>
            <a:cxnSpLocks/>
          </p:cNvCxnSpPr>
          <p:nvPr/>
        </p:nvCxnSpPr>
        <p:spPr>
          <a:xfrm>
            <a:off x="8034020" y="5630157"/>
            <a:ext cx="3162300" cy="0"/>
          </a:xfrm>
          <a:prstGeom prst="line">
            <a:avLst/>
          </a:prstGeom>
          <a:ln>
            <a:solidFill>
              <a:srgbClr val="6494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B4FC00D1-DC06-4557-FC88-F55F2EC1C826}"/>
              </a:ext>
            </a:extLst>
          </p:cNvPr>
          <p:cNvCxnSpPr>
            <a:cxnSpLocks/>
          </p:cNvCxnSpPr>
          <p:nvPr/>
        </p:nvCxnSpPr>
        <p:spPr>
          <a:xfrm flipV="1">
            <a:off x="8034020" y="3909368"/>
            <a:ext cx="3680460" cy="3"/>
          </a:xfrm>
          <a:prstGeom prst="line">
            <a:avLst/>
          </a:prstGeom>
          <a:ln>
            <a:solidFill>
              <a:srgbClr val="6494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154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A72E-4453-72A7-E3B8-9DC9A5316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261B7AAA-7632-D698-6F77-21F4D28F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030" y="-99351"/>
            <a:ext cx="12520060" cy="69573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0368140-CA82-7629-C26B-2884922F7F55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solidFill>
                  <a:schemeClr val="bg1"/>
                </a:solidFill>
                <a:latin typeface="Quicksand" pitchFamily="2" charset="0"/>
              </a:rPr>
              <a:t>27</a:t>
            </a:fld>
            <a:endParaRPr lang="en-GB" sz="1400" dirty="0">
              <a:solidFill>
                <a:schemeClr val="bg1"/>
              </a:solidFill>
              <a:latin typeface="Quicksand" pitchFamily="2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6156954-5CD5-4925-04F7-C1CABFE3FA24}"/>
              </a:ext>
            </a:extLst>
          </p:cNvPr>
          <p:cNvSpPr txBox="1">
            <a:spLocks/>
          </p:cNvSpPr>
          <p:nvPr/>
        </p:nvSpPr>
        <p:spPr>
          <a:xfrm>
            <a:off x="480465" y="1"/>
            <a:ext cx="10515600" cy="1095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6494C8"/>
                </a:solidFill>
                <a:latin typeface="Quicksand" pitchFamily="2" charset="0"/>
              </a:rPr>
              <a:t>Relaxing</a:t>
            </a:r>
          </a:p>
        </p:txBody>
      </p:sp>
    </p:spTree>
    <p:extLst>
      <p:ext uri="{BB962C8B-B14F-4D97-AF65-F5344CB8AC3E}">
        <p14:creationId xmlns:p14="http://schemas.microsoft.com/office/powerpoint/2010/main" val="3240669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B6925-3A6E-C26E-AB63-E5936CFFA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maan, schermopname, kunst&#10;&#10;Door AI gegenereerde inhoud is mogelijk onjuist.">
            <a:extLst>
              <a:ext uri="{FF2B5EF4-FFF2-40B4-BE49-F238E27FC236}">
                <a16:creationId xmlns:a16="http://schemas.microsoft.com/office/drawing/2014/main" id="{4FBBDB57-CD2C-6FBE-B0EC-A44F72515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E68B300-F9E9-6B63-2CE2-3AD96A101109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28</a:t>
            </a:fld>
            <a:endParaRPr lang="en-GB" sz="1400" dirty="0">
              <a:latin typeface="Quicksand" pitchFamily="2" charset="0"/>
            </a:endParaRPr>
          </a:p>
        </p:txBody>
      </p:sp>
      <p:pic>
        <p:nvPicPr>
          <p:cNvPr id="6" name="Afbeelding 5" descr="Afbeelding met planeet, Aarde, bol, (kosmische) ruimte&#10;&#10;Door AI gegenereerde inhoud is mogelijk onjuist.">
            <a:extLst>
              <a:ext uri="{FF2B5EF4-FFF2-40B4-BE49-F238E27FC236}">
                <a16:creationId xmlns:a16="http://schemas.microsoft.com/office/drawing/2014/main" id="{9D6F4E95-5B21-D029-4703-1BC4E159A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47" y="530130"/>
            <a:ext cx="1805473" cy="1805473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E47A2BF6-1B4B-CA06-56D7-07214850CE5F}"/>
              </a:ext>
            </a:extLst>
          </p:cNvPr>
          <p:cNvSpPr/>
          <p:nvPr/>
        </p:nvSpPr>
        <p:spPr>
          <a:xfrm rot="20764987">
            <a:off x="5725782" y="619944"/>
            <a:ext cx="2302462" cy="29015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 descr="Afbeelding met maan, schermopname, blauw, verlichting&#10;&#10;Door AI gegenereerde inhoud is mogelijk onjuist.">
            <a:extLst>
              <a:ext uri="{FF2B5EF4-FFF2-40B4-BE49-F238E27FC236}">
                <a16:creationId xmlns:a16="http://schemas.microsoft.com/office/drawing/2014/main" id="{8FC6A265-3B04-EC8F-32E1-B35437E70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6" y="116708"/>
            <a:ext cx="4620126" cy="2598821"/>
          </a:xfrm>
          <a:prstGeom prst="rect">
            <a:avLst/>
          </a:prstGeom>
          <a:ln w="28575">
            <a:solidFill>
              <a:srgbClr val="2B2B2B"/>
            </a:solidFill>
          </a:ln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C026CDA0-3D58-2C86-A872-022922605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9558" y="5547106"/>
            <a:ext cx="3119922" cy="110154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Quicksand" pitchFamily="2" charset="0"/>
              </a:rPr>
              <a:t>Earth viewing</a:t>
            </a:r>
          </a:p>
        </p:txBody>
      </p:sp>
      <p:pic>
        <p:nvPicPr>
          <p:cNvPr id="8" name="Afbeelding 7" descr="Afbeelding met planeet, Aarde, bol, (kosmische) ruimte&#10;&#10;Door AI gegenereerde inhoud is mogelijk onjuist.">
            <a:extLst>
              <a:ext uri="{FF2B5EF4-FFF2-40B4-BE49-F238E27FC236}">
                <a16:creationId xmlns:a16="http://schemas.microsoft.com/office/drawing/2014/main" id="{ECF97472-03CD-6AB2-CC48-F7B8FCF9BB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02" y="318760"/>
            <a:ext cx="666579" cy="66657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5EE2F68E-ABFE-D20D-7E43-A69BF74B5427}"/>
              </a:ext>
            </a:extLst>
          </p:cNvPr>
          <p:cNvSpPr/>
          <p:nvPr/>
        </p:nvSpPr>
        <p:spPr>
          <a:xfrm rot="20640978">
            <a:off x="2418597" y="385099"/>
            <a:ext cx="533696" cy="8522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024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6E6F-BA01-59DD-182F-6E4D7821E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7B23BF1C-C3B8-A459-2599-41A4B9EFD344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1993979-0799-C670-E0B8-AE2F31527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Interior solitude space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D06BD98-3C3D-4FF1-7DB2-7C4331F97402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29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A60C10E-3E7F-FD04-B5A2-3372EAE4A00F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2882FCE-BE0A-7447-EB14-8B5F5F276598}"/>
              </a:ext>
            </a:extLst>
          </p:cNvPr>
          <p:cNvSpPr txBox="1"/>
          <p:nvPr/>
        </p:nvSpPr>
        <p:spPr>
          <a:xfrm>
            <a:off x="5974421" y="1832740"/>
            <a:ext cx="594887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Quicksand" pitchFamily="2" charset="0"/>
              </a:rPr>
              <a:t>Flexible OLED screens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itchFamily="2" charset="0"/>
              </a:rPr>
              <a:t>Possible in irregular polygons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itchFamily="2" charset="0"/>
              </a:rPr>
              <a:t>Lightweight &amp; energy saving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itchFamily="2" charset="0"/>
              </a:rPr>
              <a:t>Easy front-side maintenance and replacement</a:t>
            </a:r>
          </a:p>
        </p:txBody>
      </p:sp>
      <p:pic>
        <p:nvPicPr>
          <p:cNvPr id="3" name="FLEXMod-Hero-Video">
            <a:hlinkClick r:id="" action="ppaction://media"/>
            <a:extLst>
              <a:ext uri="{FF2B5EF4-FFF2-40B4-BE49-F238E27FC236}">
                <a16:creationId xmlns:a16="http://schemas.microsoft.com/office/drawing/2014/main" id="{09C36721-54DE-792A-B8E2-5C1EE3AA5A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4838" r="40434" b="24102"/>
          <a:stretch>
            <a:fillRect/>
          </a:stretch>
        </p:blipFill>
        <p:spPr>
          <a:xfrm>
            <a:off x="601885" y="2363588"/>
            <a:ext cx="4343096" cy="385673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F363AD7-8278-4D8A-F36D-878175F7ABD4}"/>
              </a:ext>
            </a:extLst>
          </p:cNvPr>
          <p:cNvSpPr txBox="1"/>
          <p:nvPr/>
        </p:nvSpPr>
        <p:spPr>
          <a:xfrm>
            <a:off x="5974422" y="4141064"/>
            <a:ext cx="594887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Quicksand" pitchFamily="2" charset="0"/>
              </a:rPr>
              <a:t>Adjustable colour and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itchFamily="2" charset="0"/>
              </a:rPr>
              <a:t>Monitoring physical state: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itchFamily="2" charset="0"/>
              </a:rPr>
              <a:t>Heart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itchFamily="2" charset="0"/>
              </a:rPr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itchFamily="2" charset="0"/>
              </a:rPr>
              <a:t>Indicators of stress can inform visuals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itchFamily="2" charset="0"/>
              </a:rPr>
              <a:t>Calming or uplifting effects</a:t>
            </a:r>
          </a:p>
        </p:txBody>
      </p:sp>
    </p:spTree>
    <p:extLst>
      <p:ext uri="{BB962C8B-B14F-4D97-AF65-F5344CB8AC3E}">
        <p14:creationId xmlns:p14="http://schemas.microsoft.com/office/powerpoint/2010/main" val="386718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63072-A24A-8094-CA2D-D3BA17EE8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6B2422F-32AE-E39C-B675-2ED81534CF2F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3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98FA2D-8726-93FB-1C5D-E1C01232D05F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C0BE92B-22B2-432D-12A7-45E4A5989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Location: Mare Serenitatis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76F9E86-4229-7641-CFA4-B522A8ADA9C8}"/>
              </a:ext>
            </a:extLst>
          </p:cNvPr>
          <p:cNvSpPr txBox="1"/>
          <p:nvPr/>
        </p:nvSpPr>
        <p:spPr>
          <a:xfrm>
            <a:off x="397850" y="5101616"/>
            <a:ext cx="4450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Quicksand" pitchFamily="2" charset="0"/>
              </a:rPr>
              <a:t>Edge of </a:t>
            </a:r>
            <a:r>
              <a:rPr lang="en-GB" sz="2400" i="1" dirty="0">
                <a:latin typeface="Quicksand" pitchFamily="2" charset="0"/>
              </a:rPr>
              <a:t>Mare Serenitatis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itchFamily="2" charset="0"/>
              </a:rPr>
              <a:t>Presumed water/ice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itchFamily="2" charset="0"/>
              </a:rPr>
              <a:t>Near Apollo 15 landing site</a:t>
            </a:r>
            <a:endParaRPr lang="en-GB" sz="2400" i="1" dirty="0">
              <a:latin typeface="Quicksand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2144D54-6D7F-1AA3-0E63-86336838B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63" b="6287"/>
          <a:stretch/>
        </p:blipFill>
        <p:spPr>
          <a:xfrm>
            <a:off x="4944980" y="1881440"/>
            <a:ext cx="6946078" cy="4402764"/>
          </a:xfrm>
          <a:prstGeom prst="rect">
            <a:avLst/>
          </a:prstGeom>
          <a:ln w="19050">
            <a:solidFill>
              <a:srgbClr val="6494C8"/>
            </a:solidFill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45EEA4C-FD8B-4884-05B6-6F1589655B14}"/>
              </a:ext>
            </a:extLst>
          </p:cNvPr>
          <p:cNvSpPr txBox="1"/>
          <p:nvPr/>
        </p:nvSpPr>
        <p:spPr>
          <a:xfrm>
            <a:off x="6462113" y="2209486"/>
            <a:ext cx="1127439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Apollo 15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5EE3C95-C07C-4A5B-3C7A-AAF7E6B03E48}"/>
              </a:ext>
            </a:extLst>
          </p:cNvPr>
          <p:cNvSpPr/>
          <p:nvPr/>
        </p:nvSpPr>
        <p:spPr>
          <a:xfrm>
            <a:off x="8575040" y="4318000"/>
            <a:ext cx="1503680" cy="660400"/>
          </a:xfrm>
          <a:prstGeom prst="rect">
            <a:avLst/>
          </a:prstGeom>
          <a:noFill/>
          <a:ln w="12700" cap="flat" cmpd="sng" algn="ctr">
            <a:solidFill>
              <a:srgbClr val="6494C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98CEC21-37E8-F4EF-65E5-A9B66930A0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606" t="53077" r="11636"/>
          <a:stretch/>
        </p:blipFill>
        <p:spPr>
          <a:xfrm>
            <a:off x="11286502" y="5949726"/>
            <a:ext cx="507648" cy="277314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3AF063D-8443-89EA-EF2D-A675D88C1956}"/>
              </a:ext>
            </a:extLst>
          </p:cNvPr>
          <p:cNvSpPr txBox="1"/>
          <p:nvPr/>
        </p:nvSpPr>
        <p:spPr>
          <a:xfrm>
            <a:off x="2789112" y="6287121"/>
            <a:ext cx="42367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>
                <a:latin typeface="Quicksand" pitchFamily="2" charset="0"/>
              </a:rPr>
              <a:t>Source: Lunar/LROC </a:t>
            </a:r>
            <a:r>
              <a:rPr lang="en-GB" sz="1050" dirty="0" err="1">
                <a:latin typeface="Quicksand" pitchFamily="2" charset="0"/>
              </a:rPr>
              <a:t>Quickmap</a:t>
            </a:r>
            <a:endParaRPr lang="en-GB" sz="1050" dirty="0">
              <a:latin typeface="Quicksand" pitchFamily="2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5E48D10-EA73-8EBF-EC87-93CF21C9736B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30296F1-2671-C06D-7436-2D24C5082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942" y="1996677"/>
            <a:ext cx="3883058" cy="270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FFC58E3-5E15-DE93-DBB8-0545158B4030}"/>
              </a:ext>
            </a:extLst>
          </p:cNvPr>
          <p:cNvSpPr/>
          <p:nvPr/>
        </p:nvSpPr>
        <p:spPr>
          <a:xfrm>
            <a:off x="1737360" y="3466495"/>
            <a:ext cx="778850" cy="519503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F7F8A640-F407-FB82-53C4-A427E45FF39B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516210" y="3726247"/>
            <a:ext cx="2428770" cy="0"/>
          </a:xfrm>
          <a:prstGeom prst="line">
            <a:avLst/>
          </a:prstGeom>
          <a:ln>
            <a:solidFill>
              <a:srgbClr val="6494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CDC72824-89A0-9163-F149-EF1570593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761"/>
          <a:stretch/>
        </p:blipFill>
        <p:spPr bwMode="auto">
          <a:xfrm>
            <a:off x="99431" y="2036609"/>
            <a:ext cx="690121" cy="269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B79FEEC-62ED-38F4-AC80-77A5FEDFEF8D}"/>
              </a:ext>
            </a:extLst>
          </p:cNvPr>
          <p:cNvSpPr txBox="1"/>
          <p:nvPr/>
        </p:nvSpPr>
        <p:spPr>
          <a:xfrm>
            <a:off x="2579595" y="4729008"/>
            <a:ext cx="29311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Quicksand" pitchFamily="2" charset="0"/>
              </a:rPr>
              <a:t>Source: Brown University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C00CA2E-3A23-CB8D-523D-276ABF61FDF4}"/>
              </a:ext>
            </a:extLst>
          </p:cNvPr>
          <p:cNvSpPr txBox="1"/>
          <p:nvPr/>
        </p:nvSpPr>
        <p:spPr>
          <a:xfrm>
            <a:off x="975360" y="1835584"/>
            <a:ext cx="43842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Quicksand" pitchFamily="2" charset="0"/>
              </a:rPr>
              <a:t>330 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GB" sz="1000" dirty="0">
                <a:latin typeface="Quicksand" pitchFamily="2" charset="0"/>
              </a:rPr>
              <a:t>              0 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° </a:t>
            </a:r>
            <a:r>
              <a:rPr lang="en-GB" sz="1000" dirty="0">
                <a:latin typeface="Quicksand" pitchFamily="2" charset="0"/>
              </a:rPr>
              <a:t>              30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 ° </a:t>
            </a:r>
            <a:r>
              <a:rPr lang="en-GB" sz="1000" dirty="0">
                <a:latin typeface="Quicksand" pitchFamily="2" charset="0"/>
              </a:rPr>
              <a:t>	            60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 °</a:t>
            </a:r>
            <a:r>
              <a:rPr lang="en-GB" sz="1000" dirty="0">
                <a:latin typeface="Quicksand" pitchFamily="2" charset="0"/>
              </a:rPr>
              <a:t>             90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 °</a:t>
            </a:r>
            <a:endParaRPr lang="en-GB" sz="1000" dirty="0">
              <a:latin typeface="Quicksand" pitchFamily="2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2BD4496-4114-CEFC-43A4-83F031AFCD1A}"/>
              </a:ext>
            </a:extLst>
          </p:cNvPr>
          <p:cNvSpPr txBox="1"/>
          <p:nvPr/>
        </p:nvSpPr>
        <p:spPr>
          <a:xfrm>
            <a:off x="4154139" y="1868246"/>
            <a:ext cx="530946" cy="28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29000"/>
              </a:lnSpc>
            </a:pPr>
            <a:r>
              <a:rPr lang="en-GB" sz="1000" dirty="0">
                <a:latin typeface="Quicksand" pitchFamily="2" charset="0"/>
              </a:rPr>
              <a:t>90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 °</a:t>
            </a:r>
          </a:p>
          <a:p>
            <a:pPr>
              <a:lnSpc>
                <a:spcPct val="229000"/>
              </a:lnSpc>
            </a:pP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29000"/>
              </a:lnSpc>
            </a:pPr>
            <a:r>
              <a:rPr lang="en-GB" sz="1000" dirty="0">
                <a:latin typeface="Quicksand" pitchFamily="2" charset="0"/>
              </a:rPr>
              <a:t>60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 °</a:t>
            </a:r>
            <a:endParaRPr lang="en-GB" sz="1000" dirty="0">
              <a:latin typeface="Quicksand" pitchFamily="2" charset="0"/>
            </a:endParaRPr>
          </a:p>
          <a:p>
            <a:pPr>
              <a:lnSpc>
                <a:spcPct val="229000"/>
              </a:lnSpc>
            </a:pPr>
            <a:endParaRPr lang="en-GB" sz="1000" dirty="0">
              <a:latin typeface="Quicksand" pitchFamily="2" charset="0"/>
            </a:endParaRPr>
          </a:p>
          <a:p>
            <a:pPr>
              <a:lnSpc>
                <a:spcPct val="229000"/>
              </a:lnSpc>
            </a:pPr>
            <a:r>
              <a:rPr lang="en-GB" sz="1000" dirty="0">
                <a:latin typeface="Quicksand" pitchFamily="2" charset="0"/>
              </a:rPr>
              <a:t>30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 °</a:t>
            </a:r>
          </a:p>
          <a:p>
            <a:pPr>
              <a:lnSpc>
                <a:spcPct val="250000"/>
              </a:lnSpc>
            </a:pP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50000"/>
              </a:lnSpc>
            </a:pPr>
            <a:r>
              <a:rPr lang="en-GB" sz="1000" dirty="0">
                <a:latin typeface="Quicksand" pitchFamily="2" charset="0"/>
              </a:rPr>
              <a:t>0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 ° </a:t>
            </a:r>
          </a:p>
          <a:p>
            <a:pPr>
              <a:lnSpc>
                <a:spcPct val="150000"/>
              </a:lnSpc>
            </a:pP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2418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72363-0384-2BF9-35E7-B95EA20C1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zonder titel (8)">
            <a:hlinkClick r:id="" action="ppaction://media"/>
            <a:extLst>
              <a:ext uri="{FF2B5EF4-FFF2-40B4-BE49-F238E27FC236}">
                <a16:creationId xmlns:a16="http://schemas.microsoft.com/office/drawing/2014/main" id="{15AA2C77-9C62-F23B-B0BD-276165B9F8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20000"/>
          </a:blip>
          <a:srcRect t="984" b="984"/>
          <a:stretch>
            <a:fillRect/>
          </a:stretch>
        </p:blipFill>
        <p:spPr>
          <a:xfrm>
            <a:off x="0" y="0"/>
            <a:ext cx="12436712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64AD3A4-DF11-1194-8054-124F0D5BCF6B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30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D5319A8-CF5F-FF63-A0AA-CC8D72F81C6B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00179BA-FEDB-06DF-8B96-4D1E5EBBC21C}"/>
              </a:ext>
            </a:extLst>
          </p:cNvPr>
          <p:cNvSpPr txBox="1">
            <a:spLocks/>
          </p:cNvSpPr>
          <p:nvPr/>
        </p:nvSpPr>
        <p:spPr>
          <a:xfrm>
            <a:off x="9859878" y="0"/>
            <a:ext cx="10515600" cy="1095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2"/>
                </a:solidFill>
                <a:latin typeface="Quicksand" pitchFamily="2" charset="0"/>
              </a:rPr>
              <a:t>Reflecting</a:t>
            </a:r>
          </a:p>
        </p:txBody>
      </p:sp>
    </p:spTree>
    <p:extLst>
      <p:ext uri="{BB962C8B-B14F-4D97-AF65-F5344CB8AC3E}">
        <p14:creationId xmlns:p14="http://schemas.microsoft.com/office/powerpoint/2010/main" val="9188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383DD-BDD0-4E6C-215C-AFAE02A15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2DD58F8B-77DC-5FFA-4C05-CF676ED45600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F6DA34F-660B-545F-D632-4DAE15CD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Impression daylight simulation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276B8BB-87F6-FF01-D7F0-19AB1989809E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31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06DAA1E-0CBA-532C-BEAB-A5AA7AADB1E6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pic>
        <p:nvPicPr>
          <p:cNvPr id="6" name="Afbeelding 5" descr="Afbeelding met muur, overdekt, interieurontwerp, spiegel&#10;&#10;Door AI gegenereerde inhoud is mogelijk onjuist.">
            <a:extLst>
              <a:ext uri="{FF2B5EF4-FFF2-40B4-BE49-F238E27FC236}">
                <a16:creationId xmlns:a16="http://schemas.microsoft.com/office/drawing/2014/main" id="{248E121B-E1C8-3F85-C577-CF6A0FF4E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3501" y="1690690"/>
            <a:ext cx="4098549" cy="2777924"/>
          </a:xfrm>
          <a:prstGeom prst="rect">
            <a:avLst/>
          </a:prstGeom>
        </p:spPr>
      </p:pic>
      <p:pic>
        <p:nvPicPr>
          <p:cNvPr id="8" name="Afbeelding 7" descr="Afbeelding met muur, overdekt, interieurontwerp, kunst&#10;&#10;Door AI gegenereerde inhoud is mogelijk onjuist.">
            <a:extLst>
              <a:ext uri="{FF2B5EF4-FFF2-40B4-BE49-F238E27FC236}">
                <a16:creationId xmlns:a16="http://schemas.microsoft.com/office/drawing/2014/main" id="{FBAC1F69-F8D2-D659-A111-4D00AA82E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2050" y="1690690"/>
            <a:ext cx="4089950" cy="2777924"/>
          </a:xfrm>
          <a:prstGeom prst="rect">
            <a:avLst/>
          </a:prstGeom>
        </p:spPr>
      </p:pic>
      <p:pic>
        <p:nvPicPr>
          <p:cNvPr id="18" name="Afbeelding 17" descr="Afbeelding met muur, overdekt, lamp, interieurontwerp&#10;&#10;Door AI gegenereerde inhoud is mogelijk onjuist.">
            <a:extLst>
              <a:ext uri="{FF2B5EF4-FFF2-40B4-BE49-F238E27FC236}">
                <a16:creationId xmlns:a16="http://schemas.microsoft.com/office/drawing/2014/main" id="{3BF90EEE-7CB7-D1A5-60D3-DEED1223D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5" y="1690689"/>
            <a:ext cx="3991926" cy="2777925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DF25805F-7F9C-23E2-6181-2360144543D8}"/>
              </a:ext>
            </a:extLst>
          </p:cNvPr>
          <p:cNvSpPr txBox="1"/>
          <p:nvPr/>
        </p:nvSpPr>
        <p:spPr>
          <a:xfrm>
            <a:off x="1187543" y="4965546"/>
            <a:ext cx="276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Quicksand" pitchFamily="2" charset="0"/>
              </a:rPr>
              <a:t>Sunrise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123B077-6433-57C8-3836-B6F7A2910B05}"/>
              </a:ext>
            </a:extLst>
          </p:cNvPr>
          <p:cNvSpPr txBox="1"/>
          <p:nvPr/>
        </p:nvSpPr>
        <p:spPr>
          <a:xfrm>
            <a:off x="5337818" y="4965546"/>
            <a:ext cx="276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Quicksand" pitchFamily="2" charset="0"/>
              </a:rPr>
              <a:t>Midday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D168658-9591-9A70-D061-A96D1241AA0F}"/>
              </a:ext>
            </a:extLst>
          </p:cNvPr>
          <p:cNvSpPr txBox="1"/>
          <p:nvPr/>
        </p:nvSpPr>
        <p:spPr>
          <a:xfrm>
            <a:off x="9488093" y="4965546"/>
            <a:ext cx="276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Quicksand" pitchFamily="2" charset="0"/>
              </a:rPr>
              <a:t>Sunset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pic>
        <p:nvPicPr>
          <p:cNvPr id="23" name="Afbeelding 22" descr="Afbeelding met muur, televisie, overdekt, spiegel&#10;&#10;Door AI gegenereerde inhoud is mogelijk onjuist.">
            <a:extLst>
              <a:ext uri="{FF2B5EF4-FFF2-40B4-BE49-F238E27FC236}">
                <a16:creationId xmlns:a16="http://schemas.microsoft.com/office/drawing/2014/main" id="{97D7C800-185E-6305-91C5-485B4B05DF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8156" y="1690688"/>
            <a:ext cx="4105479" cy="27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99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76145-7A36-E0BE-AE44-8D7480177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FEF08A-3D83-C182-87F7-07AB6FD3E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421" y="2158580"/>
            <a:ext cx="11109158" cy="4334295"/>
          </a:xfrm>
        </p:spPr>
        <p:txBody>
          <a:bodyPr numCol="2" spcCol="144000">
            <a:no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6494C8"/>
                </a:solidFill>
                <a:latin typeface="Quicksand" pitchFamily="2" charset="0"/>
              </a:rPr>
              <a:t>Main rooms</a:t>
            </a:r>
          </a:p>
          <a:p>
            <a:r>
              <a:rPr lang="en-GB" sz="2000" dirty="0">
                <a:latin typeface="Quicksand" pitchFamily="2" charset="0"/>
              </a:rPr>
              <a:t>Private quarters</a:t>
            </a:r>
          </a:p>
          <a:p>
            <a:pPr lvl="1"/>
            <a:r>
              <a:rPr lang="en-GB" sz="2000" dirty="0">
                <a:latin typeface="Quicksand" pitchFamily="2" charset="0"/>
              </a:rPr>
              <a:t>Sleeping area</a:t>
            </a:r>
          </a:p>
          <a:p>
            <a:r>
              <a:rPr lang="en-GB" sz="2000" dirty="0">
                <a:latin typeface="Quicksand" pitchFamily="2" charset="0"/>
              </a:rPr>
              <a:t>Living quarters</a:t>
            </a:r>
          </a:p>
          <a:p>
            <a:pPr lvl="1"/>
            <a:r>
              <a:rPr lang="en-GB" sz="2000" dirty="0">
                <a:latin typeface="Quicksand" pitchFamily="2" charset="0"/>
              </a:rPr>
              <a:t>Social area, eating area, kitchen</a:t>
            </a:r>
          </a:p>
          <a:p>
            <a:r>
              <a:rPr lang="en-GB" sz="2000" dirty="0">
                <a:latin typeface="Quicksand" pitchFamily="2" charset="0"/>
              </a:rPr>
              <a:t>Research facility</a:t>
            </a:r>
          </a:p>
          <a:p>
            <a:pPr lvl="1"/>
            <a:r>
              <a:rPr lang="en-GB" sz="2000" dirty="0">
                <a:latin typeface="Quicksand" pitchFamily="2" charset="0"/>
              </a:rPr>
              <a:t>Command and control</a:t>
            </a:r>
          </a:p>
          <a:p>
            <a:pPr lvl="1"/>
            <a:r>
              <a:rPr lang="en-GB" sz="2000" dirty="0">
                <a:latin typeface="Quicksand" pitchFamily="2" charset="0"/>
              </a:rPr>
              <a:t>Workspace </a:t>
            </a:r>
          </a:p>
          <a:p>
            <a:r>
              <a:rPr lang="en-GB" sz="2000" dirty="0">
                <a:latin typeface="Quicksand" pitchFamily="2" charset="0"/>
              </a:rPr>
              <a:t>Gym</a:t>
            </a:r>
          </a:p>
          <a:p>
            <a:r>
              <a:rPr lang="en-GB" sz="2000" dirty="0">
                <a:latin typeface="Quicksand" pitchFamily="2" charset="0"/>
              </a:rPr>
              <a:t>Bathroom (&amp;toilet)</a:t>
            </a:r>
          </a:p>
          <a:p>
            <a:r>
              <a:rPr lang="en-GB" sz="2000" dirty="0">
                <a:latin typeface="Quicksand" pitchFamily="2" charset="0"/>
              </a:rPr>
              <a:t>Medical facility</a:t>
            </a:r>
          </a:p>
          <a:p>
            <a:r>
              <a:rPr lang="en-GB" sz="2000" dirty="0">
                <a:latin typeface="Quicksand" pitchFamily="2" charset="0"/>
              </a:rPr>
              <a:t>Antechamber for EVA’s </a:t>
            </a:r>
          </a:p>
          <a:p>
            <a:pPr lvl="1"/>
            <a:r>
              <a:rPr lang="en-GB" sz="2000" dirty="0">
                <a:latin typeface="Quicksand" pitchFamily="2" charset="0"/>
              </a:rPr>
              <a:t>(</a:t>
            </a:r>
            <a:r>
              <a:rPr lang="en-GB" sz="2000" dirty="0" err="1">
                <a:latin typeface="Quicksand" pitchFamily="2" charset="0"/>
              </a:rPr>
              <a:t>regolith</a:t>
            </a:r>
            <a:r>
              <a:rPr lang="en-GB" sz="2000" dirty="0">
                <a:latin typeface="Quicksand" pitchFamily="2" charset="0"/>
              </a:rPr>
              <a:t> cleaning and suit doffing)</a:t>
            </a:r>
          </a:p>
          <a:p>
            <a:r>
              <a:rPr lang="en-GB" sz="2000" dirty="0">
                <a:latin typeface="Quicksand" pitchFamily="2" charset="0"/>
              </a:rPr>
              <a:t>Stowage</a:t>
            </a:r>
          </a:p>
          <a:p>
            <a:endParaRPr lang="en-GB" sz="2000" dirty="0">
              <a:latin typeface="Quicksand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6494C8"/>
                </a:solidFill>
                <a:latin typeface="Quicksand" pitchFamily="2" charset="0"/>
              </a:rPr>
              <a:t>Additional rooms</a:t>
            </a:r>
          </a:p>
          <a:p>
            <a:r>
              <a:rPr lang="en-GB" sz="2000" b="1" dirty="0">
                <a:latin typeface="Quicksand" pitchFamily="2" charset="0"/>
              </a:rPr>
              <a:t>Garden</a:t>
            </a:r>
          </a:p>
          <a:p>
            <a:r>
              <a:rPr lang="en-GB" sz="2000" b="1" dirty="0">
                <a:latin typeface="Quicksand" pitchFamily="2" charset="0"/>
              </a:rPr>
              <a:t>Meditation space</a:t>
            </a:r>
          </a:p>
          <a:p>
            <a:pPr lvl="1"/>
            <a:r>
              <a:rPr lang="en-GB" sz="2000" dirty="0">
                <a:latin typeface="Quicksand" pitchFamily="2" charset="0"/>
              </a:rPr>
              <a:t>earth viewing</a:t>
            </a:r>
          </a:p>
          <a:p>
            <a:pPr lvl="1"/>
            <a:endParaRPr lang="en-GB" sz="2000" dirty="0">
              <a:latin typeface="Quicksand" pitchFamily="2" charset="0"/>
            </a:endParaRPr>
          </a:p>
          <a:p>
            <a:pPr marL="0" indent="0">
              <a:buNone/>
            </a:pPr>
            <a:r>
              <a:rPr lang="en-GB" sz="2000" dirty="0">
                <a:latin typeface="Quicksand" pitchFamily="2" charset="0"/>
              </a:rPr>
              <a:t>“Minimum volume of </a:t>
            </a:r>
            <a:r>
              <a:rPr lang="en-GB" sz="2000" b="1" dirty="0">
                <a:latin typeface="Quicksand" pitchFamily="2" charset="0"/>
              </a:rPr>
              <a:t>80m3 per person</a:t>
            </a:r>
            <a:r>
              <a:rPr lang="en-GB" sz="2000" dirty="0">
                <a:latin typeface="Quicksand" pitchFamily="2" charset="0"/>
              </a:rPr>
              <a:t>” (ESA)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5A12274-2831-88F4-F3A5-294A2DC36B00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4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D5B9CEF-2B5F-EA12-C3EC-C43CB036EE65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DEA3876-BCFD-2462-7EDC-32F8DD5B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Program: main rooms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2589F4D-4252-7737-A665-B7D8A5E7205E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</p:spTree>
    <p:extLst>
      <p:ext uri="{BB962C8B-B14F-4D97-AF65-F5344CB8AC3E}">
        <p14:creationId xmlns:p14="http://schemas.microsoft.com/office/powerpoint/2010/main" val="499987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72909-B495-FD2E-DD3A-251E5E80D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7256B99-76C6-40EA-D840-29CF9F892FD3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5</a:t>
            </a:fld>
            <a:endParaRPr lang="en-GB" sz="1400" dirty="0">
              <a:latin typeface="Quicksand" pitchFamily="2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7480817-6C25-755B-C925-772FECAF683E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D9D1386-0DA6-703C-F5FB-0A7BA2119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Program: minimum size</a:t>
            </a:r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id="{2CE8C6F1-5B08-4B70-911D-55FE59B15A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816169"/>
              </p:ext>
            </p:extLst>
          </p:nvPr>
        </p:nvGraphicFramePr>
        <p:xfrm>
          <a:off x="1" y="1690688"/>
          <a:ext cx="12191997" cy="4736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199">
                  <a:extLst>
                    <a:ext uri="{9D8B030D-6E8A-4147-A177-3AD203B41FA5}">
                      <a16:colId xmlns:a16="http://schemas.microsoft.com/office/drawing/2014/main" val="206686855"/>
                    </a:ext>
                  </a:extLst>
                </a:gridCol>
                <a:gridCol w="1981888">
                  <a:extLst>
                    <a:ext uri="{9D8B030D-6E8A-4147-A177-3AD203B41FA5}">
                      <a16:colId xmlns:a16="http://schemas.microsoft.com/office/drawing/2014/main" val="4129596257"/>
                    </a:ext>
                  </a:extLst>
                </a:gridCol>
                <a:gridCol w="960990">
                  <a:extLst>
                    <a:ext uri="{9D8B030D-6E8A-4147-A177-3AD203B41FA5}">
                      <a16:colId xmlns:a16="http://schemas.microsoft.com/office/drawing/2014/main" val="3383876304"/>
                    </a:ext>
                  </a:extLst>
                </a:gridCol>
                <a:gridCol w="1828093">
                  <a:extLst>
                    <a:ext uri="{9D8B030D-6E8A-4147-A177-3AD203B41FA5}">
                      <a16:colId xmlns:a16="http://schemas.microsoft.com/office/drawing/2014/main" val="3813025263"/>
                    </a:ext>
                  </a:extLst>
                </a:gridCol>
                <a:gridCol w="1875576">
                  <a:extLst>
                    <a:ext uri="{9D8B030D-6E8A-4147-A177-3AD203B41FA5}">
                      <a16:colId xmlns:a16="http://schemas.microsoft.com/office/drawing/2014/main" val="2225851660"/>
                    </a:ext>
                  </a:extLst>
                </a:gridCol>
                <a:gridCol w="1828093">
                  <a:extLst>
                    <a:ext uri="{9D8B030D-6E8A-4147-A177-3AD203B41FA5}">
                      <a16:colId xmlns:a16="http://schemas.microsoft.com/office/drawing/2014/main" val="1428719362"/>
                    </a:ext>
                  </a:extLst>
                </a:gridCol>
                <a:gridCol w="974158">
                  <a:extLst>
                    <a:ext uri="{9D8B030D-6E8A-4147-A177-3AD203B41FA5}">
                      <a16:colId xmlns:a16="http://schemas.microsoft.com/office/drawing/2014/main" val="1557182950"/>
                    </a:ext>
                  </a:extLst>
                </a:gridCol>
              </a:tblGrid>
              <a:tr h="357049">
                <a:tc>
                  <a:txBody>
                    <a:bodyPr/>
                    <a:lstStyle/>
                    <a:p>
                      <a:r>
                        <a:rPr lang="en-GB" sz="1600" dirty="0"/>
                        <a:t>Room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494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m3 (1 person)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494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494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Same time use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494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Multiply factor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494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m3 (6 persons)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494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49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564004"/>
                  </a:ext>
                </a:extLst>
              </a:tr>
              <a:tr h="343485">
                <a:tc>
                  <a:txBody>
                    <a:bodyPr/>
                    <a:lstStyle/>
                    <a:p>
                      <a:r>
                        <a:rPr lang="en-GB" sz="1600" dirty="0"/>
                        <a:t>Private crew quarters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Yes - but separate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x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15</a:t>
                      </a:r>
                    </a:p>
                  </a:txBody>
                  <a:tcPr>
                    <a:solidFill>
                      <a:srgbClr val="A2BFD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3,5%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50874001"/>
                  </a:ext>
                </a:extLst>
              </a:tr>
              <a:tr h="343485">
                <a:tc>
                  <a:txBody>
                    <a:bodyPr/>
                    <a:lstStyle/>
                    <a:p>
                      <a:r>
                        <a:rPr lang="en-GB" sz="1600" dirty="0"/>
                        <a:t>Living quarters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x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81</a:t>
                      </a:r>
                    </a:p>
                  </a:txBody>
                  <a:tcPr>
                    <a:solidFill>
                      <a:srgbClr val="CADA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19,5%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33191565"/>
                  </a:ext>
                </a:extLst>
              </a:tr>
              <a:tr h="3434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         Kitchen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Not 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x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</a:t>
                      </a:r>
                    </a:p>
                  </a:txBody>
                  <a:tcPr>
                    <a:solidFill>
                      <a:srgbClr val="A2BFD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1%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45316990"/>
                  </a:ext>
                </a:extLst>
              </a:tr>
              <a:tr h="343485">
                <a:tc>
                  <a:txBody>
                    <a:bodyPr/>
                    <a:lstStyle/>
                    <a:p>
                      <a:r>
                        <a:rPr lang="en-GB" sz="1600" dirty="0"/>
                        <a:t>Research facility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x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66</a:t>
                      </a:r>
                    </a:p>
                  </a:txBody>
                  <a:tcPr>
                    <a:solidFill>
                      <a:srgbClr val="CADA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16%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40086279"/>
                  </a:ext>
                </a:extLst>
              </a:tr>
              <a:tr h="601099">
                <a:tc>
                  <a:txBody>
                    <a:bodyPr/>
                    <a:lstStyle/>
                    <a:p>
                      <a:r>
                        <a:rPr lang="en-GB" sz="1600" dirty="0"/>
                        <a:t>Garden</a:t>
                      </a:r>
                    </a:p>
                    <a:p>
                      <a:r>
                        <a:rPr lang="en-GB" sz="1600" dirty="0"/>
                        <a:t>          Gym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13,5</a:t>
                      </a:r>
                    </a:p>
                    <a:p>
                      <a:pPr algn="ctr"/>
                      <a:r>
                        <a:rPr lang="en-GB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15%</a:t>
                      </a:r>
                    </a:p>
                    <a:p>
                      <a:pPr algn="r"/>
                      <a:r>
                        <a:rPr lang="en-GB" sz="16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Yes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Not 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x 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x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81</a:t>
                      </a:r>
                    </a:p>
                    <a:p>
                      <a:pPr algn="ctr"/>
                      <a:r>
                        <a:rPr lang="en-GB" sz="1600" dirty="0"/>
                        <a:t>24</a:t>
                      </a:r>
                    </a:p>
                  </a:txBody>
                  <a:tcPr>
                    <a:solidFill>
                      <a:srgbClr val="A2BFD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19,5%</a:t>
                      </a:r>
                    </a:p>
                    <a:p>
                      <a:pPr algn="r"/>
                      <a:r>
                        <a:rPr lang="en-GB" sz="1600" dirty="0"/>
                        <a:t>5,5%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7169772"/>
                  </a:ext>
                </a:extLst>
              </a:tr>
              <a:tr h="343485">
                <a:tc>
                  <a:txBody>
                    <a:bodyPr/>
                    <a:lstStyle/>
                    <a:p>
                      <a:r>
                        <a:rPr lang="en-GB" sz="1600" dirty="0"/>
                        <a:t>Bathroom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Not 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x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10</a:t>
                      </a:r>
                    </a:p>
                  </a:txBody>
                  <a:tcPr>
                    <a:solidFill>
                      <a:srgbClr val="CADA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2,5%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43074085"/>
                  </a:ext>
                </a:extLst>
              </a:tr>
              <a:tr h="343485">
                <a:tc>
                  <a:txBody>
                    <a:bodyPr/>
                    <a:lstStyle/>
                    <a:p>
                      <a:r>
                        <a:rPr lang="en-GB" sz="1600" dirty="0"/>
                        <a:t>Medical facility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Not 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x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16</a:t>
                      </a:r>
                    </a:p>
                  </a:txBody>
                  <a:tcPr>
                    <a:solidFill>
                      <a:srgbClr val="A2BFD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4%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02105662"/>
                  </a:ext>
                </a:extLst>
              </a:tr>
              <a:tr h="343485">
                <a:tc>
                  <a:txBody>
                    <a:bodyPr/>
                    <a:lstStyle/>
                    <a:p>
                      <a:r>
                        <a:rPr lang="en-GB" sz="1600" dirty="0"/>
                        <a:t>EVA antechamber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Not 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x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24</a:t>
                      </a:r>
                    </a:p>
                  </a:txBody>
                  <a:tcPr>
                    <a:solidFill>
                      <a:srgbClr val="CADA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5,5%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22571776"/>
                  </a:ext>
                </a:extLst>
              </a:tr>
              <a:tr h="343485">
                <a:tc>
                  <a:txBody>
                    <a:bodyPr/>
                    <a:lstStyle/>
                    <a:p>
                      <a:r>
                        <a:rPr lang="en-GB" sz="1600" dirty="0"/>
                        <a:t>Storage general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x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48</a:t>
                      </a:r>
                    </a:p>
                  </a:txBody>
                  <a:tcPr>
                    <a:solidFill>
                      <a:srgbClr val="A2BFD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11,5%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49916678"/>
                  </a:ext>
                </a:extLst>
              </a:tr>
              <a:tr h="343485"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/>
                        <a:t>Subtotal: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/>
                        <a:t>91%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370</a:t>
                      </a:r>
                    </a:p>
                  </a:txBody>
                  <a:tcPr>
                    <a:solidFill>
                      <a:srgbClr val="CADA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/>
                        <a:t>88,5%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238326"/>
                  </a:ext>
                </a:extLst>
              </a:tr>
              <a:tr h="343485">
                <a:tc>
                  <a:txBody>
                    <a:bodyPr/>
                    <a:lstStyle/>
                    <a:p>
                      <a:r>
                        <a:rPr lang="en-GB" sz="1600" dirty="0"/>
                        <a:t>Meditation space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x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48</a:t>
                      </a:r>
                    </a:p>
                  </a:txBody>
                  <a:tcPr>
                    <a:solidFill>
                      <a:srgbClr val="A2BFD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/>
                        <a:t>11,5%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5389577"/>
                  </a:ext>
                </a:extLst>
              </a:tr>
              <a:tr h="343485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Total: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88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100%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418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A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/>
                        <a:t>100%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873123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360B44BC-F4EC-A4E8-014C-063F38974A4D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31C8BDF-13BE-141E-5C1A-07974CBDE404}"/>
              </a:ext>
            </a:extLst>
          </p:cNvPr>
          <p:cNvSpPr/>
          <p:nvPr/>
        </p:nvSpPr>
        <p:spPr>
          <a:xfrm>
            <a:off x="0" y="3433814"/>
            <a:ext cx="12192000" cy="584734"/>
          </a:xfrm>
          <a:prstGeom prst="rect">
            <a:avLst/>
          </a:prstGeom>
          <a:solidFill>
            <a:srgbClr val="6494C8">
              <a:alpha val="18039"/>
            </a:srgb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B39F7CF-65E3-BC7B-03F9-FCA36694CBD1}"/>
              </a:ext>
            </a:extLst>
          </p:cNvPr>
          <p:cNvSpPr/>
          <p:nvPr/>
        </p:nvSpPr>
        <p:spPr>
          <a:xfrm>
            <a:off x="-2" y="5761673"/>
            <a:ext cx="12192000" cy="307777"/>
          </a:xfrm>
          <a:prstGeom prst="rect">
            <a:avLst/>
          </a:prstGeom>
          <a:solidFill>
            <a:srgbClr val="6494C8">
              <a:alpha val="18039"/>
            </a:srgb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037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BE843-6977-60D4-8C93-42AF50820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CAF3083D-25F9-4ED8-4D34-9F4854F48039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647D2A3-6318-8281-25CA-5F83C76E1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Connecting functions 2D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1782CE4-F281-D563-9D71-47482432A51B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latin typeface="Quicksand" pitchFamily="2" charset="0"/>
              </a:rPr>
              <a:t>6</a:t>
            </a:fld>
            <a:endParaRPr lang="en-GB" sz="1400" dirty="0">
              <a:latin typeface="Quicksand" pitchFamily="2" charset="0"/>
            </a:endParaRPr>
          </a:p>
        </p:txBody>
      </p:sp>
      <p:pic>
        <p:nvPicPr>
          <p:cNvPr id="15" name="Afbeelding 14" descr="Afbeelding met tekst, kaart, diagram, Lettertype&#10;&#10;Door AI gegenereerde inhoud is mogelijk onjuist.">
            <a:extLst>
              <a:ext uri="{FF2B5EF4-FFF2-40B4-BE49-F238E27FC236}">
                <a16:creationId xmlns:a16="http://schemas.microsoft.com/office/drawing/2014/main" id="{B9CBC85B-25FB-402D-4D5E-A484603910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28" y="1867651"/>
            <a:ext cx="3772935" cy="4625224"/>
          </a:xfrm>
          <a:prstGeom prst="rect">
            <a:avLst/>
          </a:prstGeom>
        </p:spPr>
      </p:pic>
      <p:pic>
        <p:nvPicPr>
          <p:cNvPr id="17" name="Afbeelding 16" descr="Afbeelding met tekst, schermopname, diagram, Lettertype&#10;&#10;Door AI gegenereerde inhoud is mogelijk onjuist.">
            <a:extLst>
              <a:ext uri="{FF2B5EF4-FFF2-40B4-BE49-F238E27FC236}">
                <a16:creationId xmlns:a16="http://schemas.microsoft.com/office/drawing/2014/main" id="{FC6ADB02-509D-24FC-9E53-7D71C2ABC0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38" y="1867651"/>
            <a:ext cx="3772935" cy="462522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88A10D8-B00C-D1AF-FB72-CAD7DF3BB74B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Quicksand" pitchFamily="2" charset="0"/>
              </a:rPr>
              <a:t>Sophia Benfield | </a:t>
            </a:r>
            <a:r>
              <a:rPr lang="en-GB" sz="1100" dirty="0" err="1">
                <a:latin typeface="Quicksand" pitchFamily="2" charset="0"/>
              </a:rPr>
              <a:t>MoonSane</a:t>
            </a:r>
            <a:r>
              <a:rPr lang="en-GB" sz="1100" dirty="0"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</p:spTree>
    <p:extLst>
      <p:ext uri="{BB962C8B-B14F-4D97-AF65-F5344CB8AC3E}">
        <p14:creationId xmlns:p14="http://schemas.microsoft.com/office/powerpoint/2010/main" val="1484022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28019-CEB8-CC5A-E1EF-2796D02EB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596B48E-B485-DAC5-B696-C5D16732DE3A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3B6433D-9F47-7E31-9B18-B0C37E94F37B}"/>
              </a:ext>
            </a:extLst>
          </p:cNvPr>
          <p:cNvSpPr/>
          <p:nvPr/>
        </p:nvSpPr>
        <p:spPr>
          <a:xfrm>
            <a:off x="0" y="5187120"/>
            <a:ext cx="6757622" cy="133305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88766E7-EF43-14F4-3D9E-B6DBF620FEB3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A65A6B1B-6944-8878-9C76-0D13995B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Lava tube mission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21E7B23-7CAF-B7EE-CD94-ED840BB1198C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solidFill>
                  <a:srgbClr val="55A9D5"/>
                </a:solidFill>
                <a:latin typeface="Quicksand" pitchFamily="2" charset="0"/>
              </a:rPr>
              <a:t>7</a:t>
            </a:fld>
            <a:endParaRPr lang="en-GB" sz="1400" dirty="0">
              <a:solidFill>
                <a:srgbClr val="55A9D5"/>
              </a:solidFill>
              <a:latin typeface="Quicksand" pitchFamily="2" charset="0"/>
            </a:endParaRPr>
          </a:p>
        </p:txBody>
      </p:sp>
      <p:pic>
        <p:nvPicPr>
          <p:cNvPr id="6" name="Afbeelding 5" descr="Afbeelding met grot, natuur, Speleologie, Lavatunnel&#10;&#10;Automatisch gegenereerde beschrijving">
            <a:extLst>
              <a:ext uri="{FF2B5EF4-FFF2-40B4-BE49-F238E27FC236}">
                <a16:creationId xmlns:a16="http://schemas.microsoft.com/office/drawing/2014/main" id="{A9F11C41-92E5-7D06-D3B4-B25D71D5A3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622" y="1690687"/>
            <a:ext cx="5434378" cy="483964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45C269D-C78F-8399-7FB2-11BF250BB0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14" r="11128" b="6152"/>
          <a:stretch/>
        </p:blipFill>
        <p:spPr>
          <a:xfrm>
            <a:off x="0" y="1690687"/>
            <a:ext cx="6757622" cy="3506593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DE6920-21EF-8EFE-CC22-D18E5325B4A8}"/>
              </a:ext>
            </a:extLst>
          </p:cNvPr>
          <p:cNvSpPr txBox="1">
            <a:spLocks/>
          </p:cNvSpPr>
          <p:nvPr/>
        </p:nvSpPr>
        <p:spPr>
          <a:xfrm>
            <a:off x="300942" y="5598057"/>
            <a:ext cx="7688676" cy="702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2400" dirty="0">
                <a:solidFill>
                  <a:schemeClr val="bg1"/>
                </a:solidFill>
                <a:latin typeface="Quicksand" pitchFamily="2" charset="0"/>
              </a:rPr>
              <a:t>Corridors branching out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A041BD0-5F42-719E-AE52-681704EF3957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6494C8"/>
                </a:solidFill>
                <a:latin typeface="Quicksand" pitchFamily="2" charset="0"/>
              </a:rPr>
              <a:t>Sophia Benfield | </a:t>
            </a:r>
            <a:r>
              <a:rPr lang="en-GB" sz="1100" dirty="0" err="1">
                <a:solidFill>
                  <a:srgbClr val="6494C8"/>
                </a:solidFill>
                <a:latin typeface="Quicksand" pitchFamily="2" charset="0"/>
              </a:rPr>
              <a:t>MoonSane</a:t>
            </a:r>
            <a:r>
              <a:rPr lang="en-GB" sz="1100" dirty="0">
                <a:solidFill>
                  <a:srgbClr val="6494C8"/>
                </a:solidFill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</p:spTree>
    <p:extLst>
      <p:ext uri="{BB962C8B-B14F-4D97-AF65-F5344CB8AC3E}">
        <p14:creationId xmlns:p14="http://schemas.microsoft.com/office/powerpoint/2010/main" val="340676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1C83C-4856-7A15-CD9C-74447169B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21A823EC-EF5E-D419-9A4F-E1E808BCB866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CA02834-B8F7-CBC5-E0A8-71B50AA9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Lava tube mission: sketching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E36006-8294-069F-998A-843FBBEEB0B4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159D2-B34F-4E77-82E2-E642AFA3FEE3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A20A0D-B778-A94C-E647-C492070D0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90" y="1688622"/>
            <a:ext cx="3619087" cy="4825449"/>
          </a:xfrm>
          <a:prstGeom prst="rect">
            <a:avLst/>
          </a:prstGeom>
        </p:spPr>
      </p:pic>
      <p:pic>
        <p:nvPicPr>
          <p:cNvPr id="9" name="Afbeelding 8" descr="Afbeelding met grot, rots, buitenshuis, natuur&#10;&#10;Automatisch gegenereerde beschrijving">
            <a:extLst>
              <a:ext uri="{FF2B5EF4-FFF2-40B4-BE49-F238E27FC236}">
                <a16:creationId xmlns:a16="http://schemas.microsoft.com/office/drawing/2014/main" id="{479F4C50-2E8C-63B8-3F26-F44E9863E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87" y="1676407"/>
            <a:ext cx="3424420" cy="4837854"/>
          </a:xfrm>
          <a:prstGeom prst="rect">
            <a:avLst/>
          </a:prstGeom>
        </p:spPr>
      </p:pic>
      <p:pic>
        <p:nvPicPr>
          <p:cNvPr id="6" name="Afbeelding 5" descr="Afbeelding met schets, Kinderkunst, Lijnillustraties, illustratie&#10;&#10;Automatisch gegenereerde beschrijving">
            <a:extLst>
              <a:ext uri="{FF2B5EF4-FFF2-40B4-BE49-F238E27FC236}">
                <a16:creationId xmlns:a16="http://schemas.microsoft.com/office/drawing/2014/main" id="{127A4115-D2DA-ADB6-8B48-47F3FAB4AC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804" y="1676407"/>
            <a:ext cx="3850196" cy="483559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DD1F795-2185-4B3C-8EBB-015C326F8C12}"/>
              </a:ext>
            </a:extLst>
          </p:cNvPr>
          <p:cNvSpPr txBox="1"/>
          <p:nvPr/>
        </p:nvSpPr>
        <p:spPr>
          <a:xfrm>
            <a:off x="5750560" y="6512004"/>
            <a:ext cx="6370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Sophia Benfield |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MoonSane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 | Lunar Architecture | Tutor: H. Bier &amp; A. Hidding | 2024/25 | TU Delft  </a:t>
            </a:r>
          </a:p>
        </p:txBody>
      </p:sp>
    </p:spTree>
    <p:extLst>
      <p:ext uri="{BB962C8B-B14F-4D97-AF65-F5344CB8AC3E}">
        <p14:creationId xmlns:p14="http://schemas.microsoft.com/office/powerpoint/2010/main" val="1926734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DD09C-7AFA-0200-1C55-97E2B61F9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B2D08D62-2F9D-9310-8368-12D51CF3F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3815" y="-6636"/>
            <a:ext cx="6728185" cy="686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413B22F-C59F-A8BB-09B9-CE7144EF32AC}"/>
              </a:ext>
            </a:extLst>
          </p:cNvPr>
          <p:cNvSpPr/>
          <p:nvPr/>
        </p:nvSpPr>
        <p:spPr>
          <a:xfrm>
            <a:off x="0" y="1"/>
            <a:ext cx="12192000" cy="1690688"/>
          </a:xfrm>
          <a:prstGeom prst="rect">
            <a:avLst/>
          </a:prstGeom>
          <a:gradFill>
            <a:gsLst>
              <a:gs pos="35000">
                <a:schemeClr val="tx1"/>
              </a:gs>
              <a:gs pos="43000">
                <a:srgbClr val="000000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CEF68AA-A792-409A-AFA0-3C9FB4AC0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6494C8"/>
                </a:solidFill>
                <a:latin typeface="Quicksand" pitchFamily="2" charset="0"/>
              </a:rPr>
              <a:t>Spatial connection: 3D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22BC5A47-1CEE-0A72-F8B8-3581041BE444}"/>
              </a:ext>
            </a:extLst>
          </p:cNvPr>
          <p:cNvSpPr txBox="1">
            <a:spLocks/>
          </p:cNvSpPr>
          <p:nvPr/>
        </p:nvSpPr>
        <p:spPr>
          <a:xfrm>
            <a:off x="601884" y="2373326"/>
            <a:ext cx="4705052" cy="3833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Quicksand" pitchFamily="2" charset="0"/>
              </a:rPr>
              <a:t>Visually connecting spaces– decreasing confinement</a:t>
            </a:r>
          </a:p>
          <a:p>
            <a:r>
              <a:rPr lang="en-GB" sz="3200" dirty="0">
                <a:latin typeface="Quicksand" pitchFamily="2" charset="0"/>
              </a:rPr>
              <a:t>Dynamic views </a:t>
            </a:r>
          </a:p>
          <a:p>
            <a:r>
              <a:rPr lang="en-GB" sz="3200" dirty="0">
                <a:latin typeface="Quicksand" pitchFamily="2" charset="0"/>
              </a:rPr>
              <a:t>Big atrium that branches out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0E221FC-ABB5-D67F-BB41-FFFC69942CB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5FE773-FBED-FDC3-B1D7-0B70C6F4B922}"/>
              </a:ext>
            </a:extLst>
          </p:cNvPr>
          <p:cNvSpPr txBox="1"/>
          <p:nvPr/>
        </p:nvSpPr>
        <p:spPr>
          <a:xfrm>
            <a:off x="0" y="6499979"/>
            <a:ext cx="60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1159D2-B34F-4E77-82E2-E642AFA3FEE3}" type="slidenum">
              <a:rPr lang="en-GB" sz="1400" smtClean="0">
                <a:solidFill>
                  <a:srgbClr val="55A9D5"/>
                </a:solidFill>
                <a:latin typeface="Quicksand" pitchFamily="2" charset="0"/>
              </a:rPr>
              <a:t>9</a:t>
            </a:fld>
            <a:endParaRPr lang="en-GB" sz="1400" dirty="0">
              <a:solidFill>
                <a:srgbClr val="55A9D5"/>
              </a:solidFill>
              <a:latin typeface="Quicksand" pitchFamily="2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7AE570E-B5C8-8B6E-64B8-D3E83A25423C}"/>
              </a:ext>
            </a:extLst>
          </p:cNvPr>
          <p:cNvSpPr txBox="1"/>
          <p:nvPr/>
        </p:nvSpPr>
        <p:spPr>
          <a:xfrm>
            <a:off x="4944980" y="6528919"/>
            <a:ext cx="791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6494C8"/>
                </a:solidFill>
                <a:latin typeface="Quicksand" pitchFamily="2" charset="0"/>
              </a:rPr>
              <a:t>Sophia Benfield | </a:t>
            </a:r>
            <a:r>
              <a:rPr lang="en-GB" sz="1100" dirty="0" err="1">
                <a:solidFill>
                  <a:srgbClr val="6494C8"/>
                </a:solidFill>
                <a:latin typeface="Quicksand" pitchFamily="2" charset="0"/>
              </a:rPr>
              <a:t>MoonSane</a:t>
            </a:r>
            <a:r>
              <a:rPr lang="en-GB" sz="1100" dirty="0">
                <a:solidFill>
                  <a:srgbClr val="6494C8"/>
                </a:solidFill>
                <a:latin typeface="Quicksand" pitchFamily="2" charset="0"/>
              </a:rPr>
              <a:t> | Lunar Architecture | Tutors: H. Bier &amp; A. Hidding &amp; F. Adema  | 2024/25 | TU Delft  </a:t>
            </a:r>
          </a:p>
        </p:txBody>
      </p:sp>
      <p:pic>
        <p:nvPicPr>
          <p:cNvPr id="5" name="Picture 2" descr="Architects of Air creates Daedalum inflatable architecture maze">
            <a:extLst>
              <a:ext uri="{FF2B5EF4-FFF2-40B4-BE49-F238E27FC236}">
                <a16:creationId xmlns:a16="http://schemas.microsoft.com/office/drawing/2014/main" id="{B48F270F-1C4F-6345-00EB-BECDEC3A5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53040" y="1690688"/>
            <a:ext cx="3352287" cy="48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63595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TM04033925[[fn=Druppel]]</Template>
  <TotalTime>26055</TotalTime>
  <Words>1497</Words>
  <Application>Microsoft Office PowerPoint</Application>
  <PresentationFormat>Breedbeeld</PresentationFormat>
  <Paragraphs>361</Paragraphs>
  <Slides>31</Slides>
  <Notes>31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Google Sans</vt:lpstr>
      <vt:lpstr>Quicksand</vt:lpstr>
      <vt:lpstr>Kantoorthema</vt:lpstr>
      <vt:lpstr>Designing Lunar Architecture</vt:lpstr>
      <vt:lpstr>Near side of the Moon  Lunar Equator</vt:lpstr>
      <vt:lpstr>Location: Mare Serenitatis</vt:lpstr>
      <vt:lpstr>Program: main rooms</vt:lpstr>
      <vt:lpstr>Program: minimum size</vt:lpstr>
      <vt:lpstr>Connecting functions 2D</vt:lpstr>
      <vt:lpstr>Lava tube mission</vt:lpstr>
      <vt:lpstr>Lava tube mission: sketching</vt:lpstr>
      <vt:lpstr>Spatial connection: 3D</vt:lpstr>
      <vt:lpstr>Permeability: computational script</vt:lpstr>
      <vt:lpstr>Connecting 3D: double atrium</vt:lpstr>
      <vt:lpstr>Permeability: Voronoi</vt:lpstr>
      <vt:lpstr>Permeability: iterations</vt:lpstr>
      <vt:lpstr>Exterior: Lunar Regolith</vt:lpstr>
      <vt:lpstr>Catenary action</vt:lpstr>
      <vt:lpstr>Carbon fibre</vt:lpstr>
      <vt:lpstr>Catenary action: building</vt:lpstr>
      <vt:lpstr>Creating views</vt:lpstr>
      <vt:lpstr>Building in location</vt:lpstr>
      <vt:lpstr>Plans</vt:lpstr>
      <vt:lpstr>Plans</vt:lpstr>
      <vt:lpstr>Meditation space</vt:lpstr>
      <vt:lpstr>Asymmetric geometry</vt:lpstr>
      <vt:lpstr>Methodology: computational design</vt:lpstr>
      <vt:lpstr>Permeability script</vt:lpstr>
      <vt:lpstr>Interior division</vt:lpstr>
      <vt:lpstr>PowerPoint-presentatie</vt:lpstr>
      <vt:lpstr>Earth viewing</vt:lpstr>
      <vt:lpstr>Interior solitude space</vt:lpstr>
      <vt:lpstr>PowerPoint-presentatie</vt:lpstr>
      <vt:lpstr>Impression daylight simulation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Sophia Benfield</dc:creator>
  <cp:lastModifiedBy>Sophia Benfield</cp:lastModifiedBy>
  <cp:revision>16</cp:revision>
  <dcterms:created xsi:type="dcterms:W3CDTF">2024-10-23T12:13:34Z</dcterms:created>
  <dcterms:modified xsi:type="dcterms:W3CDTF">2025-06-25T18:35:00Z</dcterms:modified>
</cp:coreProperties>
</file>