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43" r:id="rId2"/>
    <p:sldId id="343" r:id="rId3"/>
    <p:sldId id="538" r:id="rId4"/>
    <p:sldId id="537" r:id="rId5"/>
    <p:sldId id="500" r:id="rId6"/>
    <p:sldId id="502" r:id="rId7"/>
    <p:sldId id="517" r:id="rId8"/>
    <p:sldId id="507" r:id="rId9"/>
    <p:sldId id="501" r:id="rId10"/>
    <p:sldId id="549" r:id="rId11"/>
    <p:sldId id="355" r:id="rId12"/>
    <p:sldId id="554" r:id="rId13"/>
    <p:sldId id="475" r:id="rId14"/>
    <p:sldId id="478" r:id="rId15"/>
    <p:sldId id="508" r:id="rId16"/>
    <p:sldId id="449" r:id="rId17"/>
    <p:sldId id="509" r:id="rId18"/>
    <p:sldId id="263" r:id="rId19"/>
    <p:sldId id="494" r:id="rId20"/>
    <p:sldId id="552" r:id="rId21"/>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25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A3802-BB6B-45E1-9C86-C30E56E29346}" type="datetimeFigureOut">
              <a:rPr lang="en-GB" smtClean="0"/>
              <a:t>01/07/2025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CA1D-7976-4BA3-890E-95544E455B96}" type="slidenum">
              <a:rPr lang="en-GB" smtClean="0"/>
              <a:t>‹nr.›</a:t>
            </a:fld>
            <a:endParaRPr lang="en-GB"/>
          </a:p>
        </p:txBody>
      </p:sp>
    </p:spTree>
    <p:extLst>
      <p:ext uri="{BB962C8B-B14F-4D97-AF65-F5344CB8AC3E}">
        <p14:creationId xmlns:p14="http://schemas.microsoft.com/office/powerpoint/2010/main" val="210746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4B468-D11F-6697-C493-E2370E2EFC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AA5B09-DAAB-9893-99BE-6F788CA727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F07460-9C09-6341-2A76-3DD903598F38}"/>
              </a:ext>
            </a:extLst>
          </p:cNvPr>
          <p:cNvSpPr>
            <a:spLocks noGrp="1"/>
          </p:cNvSpPr>
          <p:nvPr>
            <p:ph type="body" idx="1"/>
          </p:nvPr>
        </p:nvSpPr>
        <p:spPr/>
        <p:txBody>
          <a:bodyPr/>
          <a:lstStyle/>
          <a:p>
            <a:r>
              <a:rPr lang="en-GB" dirty="0"/>
              <a:t>Now its time for construction</a:t>
            </a:r>
          </a:p>
        </p:txBody>
      </p:sp>
      <p:sp>
        <p:nvSpPr>
          <p:cNvPr id="4" name="Tijdelijke aanduiding voor dianummer 3">
            <a:extLst>
              <a:ext uri="{FF2B5EF4-FFF2-40B4-BE49-F238E27FC236}">
                <a16:creationId xmlns:a16="http://schemas.microsoft.com/office/drawing/2014/main" id="{8423C8F6-42AA-A6CB-0DEA-477B0B4AC7DC}"/>
              </a:ext>
            </a:extLst>
          </p:cNvPr>
          <p:cNvSpPr>
            <a:spLocks noGrp="1"/>
          </p:cNvSpPr>
          <p:nvPr>
            <p:ph type="sldNum" sz="quarter" idx="5"/>
          </p:nvPr>
        </p:nvSpPr>
        <p:spPr/>
        <p:txBody>
          <a:bodyPr/>
          <a:lstStyle/>
          <a:p>
            <a:fld id="{B8B7E379-6E1D-48E5-83B0-DA901741A2EB}" type="slidenum">
              <a:rPr lang="en-GB" smtClean="0"/>
              <a:t>1</a:t>
            </a:fld>
            <a:endParaRPr lang="en-GB"/>
          </a:p>
        </p:txBody>
      </p:sp>
    </p:spTree>
    <p:extLst>
      <p:ext uri="{BB962C8B-B14F-4D97-AF65-F5344CB8AC3E}">
        <p14:creationId xmlns:p14="http://schemas.microsoft.com/office/powerpoint/2010/main" val="13864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 shows some of those components and how they would be stacked together. It is also necessary to add grip holes for robots to carry them.</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10</a:t>
            </a:fld>
            <a:endParaRPr lang="en-GB"/>
          </a:p>
        </p:txBody>
      </p:sp>
    </p:spTree>
    <p:extLst>
      <p:ext uri="{BB962C8B-B14F-4D97-AF65-F5344CB8AC3E}">
        <p14:creationId xmlns:p14="http://schemas.microsoft.com/office/powerpoint/2010/main" val="299380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construction will be done by a swarm of small robots. They will help with excavation and collecting the </a:t>
            </a:r>
            <a:r>
              <a:rPr lang="en-GB" dirty="0" err="1"/>
              <a:t>Regolith</a:t>
            </a:r>
            <a:r>
              <a:rPr lang="en-GB" dirty="0"/>
              <a:t> for 3D printing the components. Robots will then take the components and place them in their proper location. This will probably be done using human-robot interaction.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11</a:t>
            </a:fld>
            <a:endParaRPr lang="en-GB"/>
          </a:p>
        </p:txBody>
      </p:sp>
    </p:spTree>
    <p:extLst>
      <p:ext uri="{BB962C8B-B14F-4D97-AF65-F5344CB8AC3E}">
        <p14:creationId xmlns:p14="http://schemas.microsoft.com/office/powerpoint/2010/main" val="421031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01BD-E514-03A3-A077-755552D253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525FAC4-215A-CA81-D561-99E32BDC3F8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A02199-9864-0360-D7A8-05BBAA396F4C}"/>
              </a:ext>
            </a:extLst>
          </p:cNvPr>
          <p:cNvSpPr>
            <a:spLocks noGrp="1"/>
          </p:cNvSpPr>
          <p:nvPr>
            <p:ph type="body" idx="1"/>
          </p:nvPr>
        </p:nvSpPr>
        <p:spPr/>
        <p:txBody>
          <a:bodyPr/>
          <a:lstStyle/>
          <a:p>
            <a:r>
              <a:rPr lang="en-GB" dirty="0"/>
              <a:t>The construction will be done by a swarm of small robots. They will help with excavation and collecting the </a:t>
            </a:r>
            <a:r>
              <a:rPr lang="en-GB" dirty="0" err="1"/>
              <a:t>Regolith</a:t>
            </a:r>
            <a:r>
              <a:rPr lang="en-GB" dirty="0"/>
              <a:t> for 3D printing the components. Robots will then take the components and place them in their proper location. This will probably be done using human-robot interaction.</a:t>
            </a:r>
          </a:p>
        </p:txBody>
      </p:sp>
      <p:sp>
        <p:nvSpPr>
          <p:cNvPr id="4" name="Tijdelijke aanduiding voor dianummer 3">
            <a:extLst>
              <a:ext uri="{FF2B5EF4-FFF2-40B4-BE49-F238E27FC236}">
                <a16:creationId xmlns:a16="http://schemas.microsoft.com/office/drawing/2014/main" id="{FD89A6EB-D9BB-D9E6-07C0-20A805DFDCB1}"/>
              </a:ext>
            </a:extLst>
          </p:cNvPr>
          <p:cNvSpPr>
            <a:spLocks noGrp="1"/>
          </p:cNvSpPr>
          <p:nvPr>
            <p:ph type="sldNum" sz="quarter" idx="5"/>
          </p:nvPr>
        </p:nvSpPr>
        <p:spPr/>
        <p:txBody>
          <a:bodyPr/>
          <a:lstStyle/>
          <a:p>
            <a:fld id="{B8B7E379-6E1D-48E5-83B0-DA901741A2EB}" type="slidenum">
              <a:rPr lang="en-GB" smtClean="0"/>
              <a:t>12</a:t>
            </a:fld>
            <a:endParaRPr lang="en-GB"/>
          </a:p>
        </p:txBody>
      </p:sp>
    </p:spTree>
    <p:extLst>
      <p:ext uri="{BB962C8B-B14F-4D97-AF65-F5344CB8AC3E}">
        <p14:creationId xmlns:p14="http://schemas.microsoft.com/office/powerpoint/2010/main" val="109392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At this moment in time, robots are not developed enough to do the placing of components by themselves. This is where HRI – or Human robot interaction will be implemented. This is about making the most of each others strengths. The robot can lift, while the human guides, as the robots motor skills are not developed yet.</a:t>
            </a:r>
          </a:p>
          <a:p>
            <a:r>
              <a:rPr lang="en-GB" dirty="0"/>
              <a:t>The end goal is that the robot learns and will be able to do it by himself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13</a:t>
            </a:fld>
            <a:endParaRPr lang="en-GB"/>
          </a:p>
        </p:txBody>
      </p:sp>
    </p:spTree>
    <p:extLst>
      <p:ext uri="{BB962C8B-B14F-4D97-AF65-F5344CB8AC3E}">
        <p14:creationId xmlns:p14="http://schemas.microsoft.com/office/powerpoint/2010/main" val="4210003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14</a:t>
            </a:fld>
            <a:endParaRPr lang="en-GB"/>
          </a:p>
        </p:txBody>
      </p:sp>
    </p:spTree>
    <p:extLst>
      <p:ext uri="{BB962C8B-B14F-4D97-AF65-F5344CB8AC3E}">
        <p14:creationId xmlns:p14="http://schemas.microsoft.com/office/powerpoint/2010/main" val="418002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15</a:t>
            </a:fld>
            <a:endParaRPr lang="en-GB"/>
          </a:p>
        </p:txBody>
      </p:sp>
    </p:spTree>
    <p:extLst>
      <p:ext uri="{BB962C8B-B14F-4D97-AF65-F5344CB8AC3E}">
        <p14:creationId xmlns:p14="http://schemas.microsoft.com/office/powerpoint/2010/main" val="191888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200F1-4653-3A5D-AB13-6D7B4F9F78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802E55-6985-9BDF-33E6-5495930356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0269ED-97A2-7AD3-6CCD-79EF3CFA12C2}"/>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56ECEDA0-B0A7-D99B-95D4-6D7256B47E32}"/>
              </a:ext>
            </a:extLst>
          </p:cNvPr>
          <p:cNvSpPr>
            <a:spLocks noGrp="1"/>
          </p:cNvSpPr>
          <p:nvPr>
            <p:ph type="sldNum" sz="quarter" idx="5"/>
          </p:nvPr>
        </p:nvSpPr>
        <p:spPr/>
        <p:txBody>
          <a:bodyPr/>
          <a:lstStyle/>
          <a:p>
            <a:fld id="{B8B7E379-6E1D-48E5-83B0-DA901741A2EB}" type="slidenum">
              <a:rPr lang="en-GB" smtClean="0"/>
              <a:t>17</a:t>
            </a:fld>
            <a:endParaRPr lang="en-GB"/>
          </a:p>
        </p:txBody>
      </p:sp>
    </p:spTree>
    <p:extLst>
      <p:ext uri="{BB962C8B-B14F-4D97-AF65-F5344CB8AC3E}">
        <p14:creationId xmlns:p14="http://schemas.microsoft.com/office/powerpoint/2010/main" val="4269149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A940-B37F-82AF-DDE3-AC69CAFC09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957C91-179A-327F-A15A-2E1353EE5EC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38B8CD-97A5-695F-59C7-7358BC630C34}"/>
              </a:ext>
            </a:extLst>
          </p:cNvPr>
          <p:cNvSpPr>
            <a:spLocks noGrp="1"/>
          </p:cNvSpPr>
          <p:nvPr>
            <p:ph type="body" idx="1"/>
          </p:nvPr>
        </p:nvSpPr>
        <p:spPr/>
        <p:txBody>
          <a:bodyPr/>
          <a:lstStyle/>
          <a:p>
            <a:r>
              <a:rPr lang="en-GB" dirty="0"/>
              <a:t>To summarise, I propose to design a Lunar habitat that improves mental wellness by combining a dynamic lighting system with spatial geometry and views, both real and artificial. I also propose to add a meditation space combining the overview effect with mood lighting, where crew members can find peace of mind.</a:t>
            </a:r>
          </a:p>
        </p:txBody>
      </p:sp>
      <p:sp>
        <p:nvSpPr>
          <p:cNvPr id="4" name="Tijdelijke aanduiding voor dianummer 3">
            <a:extLst>
              <a:ext uri="{FF2B5EF4-FFF2-40B4-BE49-F238E27FC236}">
                <a16:creationId xmlns:a16="http://schemas.microsoft.com/office/drawing/2014/main" id="{31D0922E-2854-11FC-DCD1-7BF321A54E12}"/>
              </a:ext>
            </a:extLst>
          </p:cNvPr>
          <p:cNvSpPr>
            <a:spLocks noGrp="1"/>
          </p:cNvSpPr>
          <p:nvPr>
            <p:ph type="sldNum" sz="quarter" idx="5"/>
          </p:nvPr>
        </p:nvSpPr>
        <p:spPr/>
        <p:txBody>
          <a:bodyPr/>
          <a:lstStyle/>
          <a:p>
            <a:fld id="{B8B7E379-6E1D-48E5-83B0-DA901741A2EB}" type="slidenum">
              <a:rPr lang="en-GB" smtClean="0"/>
              <a:t>19</a:t>
            </a:fld>
            <a:endParaRPr lang="en-GB"/>
          </a:p>
        </p:txBody>
      </p:sp>
    </p:spTree>
    <p:extLst>
      <p:ext uri="{BB962C8B-B14F-4D97-AF65-F5344CB8AC3E}">
        <p14:creationId xmlns:p14="http://schemas.microsoft.com/office/powerpoint/2010/main" val="298624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25D2C-C183-92AF-3B91-733A807612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6A76C4-F2DB-5C63-128D-C1B478958F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8C139F-F037-72AE-FB8C-7DE5A357CF84}"/>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8F2D7B31-A52B-E879-DB43-714DBB7B89B0}"/>
              </a:ext>
            </a:extLst>
          </p:cNvPr>
          <p:cNvSpPr>
            <a:spLocks noGrp="1"/>
          </p:cNvSpPr>
          <p:nvPr>
            <p:ph type="sldNum" sz="quarter" idx="5"/>
          </p:nvPr>
        </p:nvSpPr>
        <p:spPr/>
        <p:txBody>
          <a:bodyPr/>
          <a:lstStyle/>
          <a:p>
            <a:fld id="{B8B7E379-6E1D-48E5-83B0-DA901741A2EB}" type="slidenum">
              <a:rPr lang="en-GB" smtClean="0"/>
              <a:t>20</a:t>
            </a:fld>
            <a:endParaRPr lang="en-GB"/>
          </a:p>
        </p:txBody>
      </p:sp>
    </p:spTree>
    <p:extLst>
      <p:ext uri="{BB962C8B-B14F-4D97-AF65-F5344CB8AC3E}">
        <p14:creationId xmlns:p14="http://schemas.microsoft.com/office/powerpoint/2010/main" val="297510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F524-0EE0-F70F-BCF0-F7B9385B1D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052CC8-67CF-BC91-1733-0CE26A8AA5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A552C0-3BDE-FF47-C480-63144F25142C}"/>
              </a:ext>
            </a:extLst>
          </p:cNvPr>
          <p:cNvSpPr>
            <a:spLocks noGrp="1"/>
          </p:cNvSpPr>
          <p:nvPr>
            <p:ph type="body" idx="1"/>
          </p:nvPr>
        </p:nvSpPr>
        <p:spPr/>
        <p:txBody>
          <a:bodyPr/>
          <a:lstStyle/>
          <a:p>
            <a:r>
              <a:rPr lang="en-GB" dirty="0"/>
              <a:t>The construction principle is based on PHD research from our faculty. Voronoi based components are stacked to create the thick wall that will protect against the harsh environment.</a:t>
            </a:r>
          </a:p>
          <a:p>
            <a:r>
              <a:rPr lang="en-GB" dirty="0"/>
              <a:t>We did a workshop on the fabrication of these components, left shows the additive method and right shows the subtractive method. The additive method is what will be done with Lunar </a:t>
            </a:r>
            <a:r>
              <a:rPr lang="en-GB" dirty="0" err="1"/>
              <a:t>Regolith</a:t>
            </a:r>
            <a:r>
              <a:rPr lang="en-GB" dirty="0"/>
              <a:t>.</a:t>
            </a:r>
          </a:p>
        </p:txBody>
      </p:sp>
      <p:sp>
        <p:nvSpPr>
          <p:cNvPr id="4" name="Tijdelijke aanduiding voor dianummer 3">
            <a:extLst>
              <a:ext uri="{FF2B5EF4-FFF2-40B4-BE49-F238E27FC236}">
                <a16:creationId xmlns:a16="http://schemas.microsoft.com/office/drawing/2014/main" id="{F4D088E0-FB59-0FF5-973D-53B4C3523878}"/>
              </a:ext>
            </a:extLst>
          </p:cNvPr>
          <p:cNvSpPr>
            <a:spLocks noGrp="1"/>
          </p:cNvSpPr>
          <p:nvPr>
            <p:ph type="sldNum" sz="quarter" idx="5"/>
          </p:nvPr>
        </p:nvSpPr>
        <p:spPr/>
        <p:txBody>
          <a:bodyPr/>
          <a:lstStyle/>
          <a:p>
            <a:fld id="{B8B7E379-6E1D-48E5-83B0-DA901741A2EB}" type="slidenum">
              <a:rPr lang="en-GB" smtClean="0"/>
              <a:t>2</a:t>
            </a:fld>
            <a:endParaRPr lang="en-GB"/>
          </a:p>
        </p:txBody>
      </p:sp>
    </p:spTree>
    <p:extLst>
      <p:ext uri="{BB962C8B-B14F-4D97-AF65-F5344CB8AC3E}">
        <p14:creationId xmlns:p14="http://schemas.microsoft.com/office/powerpoint/2010/main" val="424469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0B9CA-7A14-CECC-005E-D9E6E41203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BAC2860-8E18-0583-4FD5-BFAF180C92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CC18B58-786B-9F86-FFB0-33D3F509879E}"/>
              </a:ext>
            </a:extLst>
          </p:cNvPr>
          <p:cNvSpPr>
            <a:spLocks noGrp="1"/>
          </p:cNvSpPr>
          <p:nvPr>
            <p:ph type="body" idx="1"/>
          </p:nvPr>
        </p:nvSpPr>
        <p:spPr/>
        <p:txBody>
          <a:bodyPr/>
          <a:lstStyle/>
          <a:p>
            <a:r>
              <a:rPr lang="en-GB" dirty="0"/>
              <a:t>The geometry of the building has been adjusted to facilitate the compressive forces, with help of the Voronoi geometry I started with. When </a:t>
            </a:r>
          </a:p>
        </p:txBody>
      </p:sp>
      <p:sp>
        <p:nvSpPr>
          <p:cNvPr id="4" name="Tijdelijke aanduiding voor dianummer 3">
            <a:extLst>
              <a:ext uri="{FF2B5EF4-FFF2-40B4-BE49-F238E27FC236}">
                <a16:creationId xmlns:a16="http://schemas.microsoft.com/office/drawing/2014/main" id="{81E1206B-B643-0A22-05A3-7E82CB9D9668}"/>
              </a:ext>
            </a:extLst>
          </p:cNvPr>
          <p:cNvSpPr>
            <a:spLocks noGrp="1"/>
          </p:cNvSpPr>
          <p:nvPr>
            <p:ph type="sldNum" sz="quarter" idx="5"/>
          </p:nvPr>
        </p:nvSpPr>
        <p:spPr/>
        <p:txBody>
          <a:bodyPr/>
          <a:lstStyle/>
          <a:p>
            <a:fld id="{B8B7E379-6E1D-48E5-83B0-DA901741A2EB}" type="slidenum">
              <a:rPr lang="en-GB" smtClean="0"/>
              <a:t>3</a:t>
            </a:fld>
            <a:endParaRPr lang="en-GB"/>
          </a:p>
        </p:txBody>
      </p:sp>
    </p:spTree>
    <p:extLst>
      <p:ext uri="{BB962C8B-B14F-4D97-AF65-F5344CB8AC3E}">
        <p14:creationId xmlns:p14="http://schemas.microsoft.com/office/powerpoint/2010/main" val="378785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47ED2-3E76-37C5-CB96-B6EAD1A38D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76AA7D-CF5B-26E9-4594-9238BCA88E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016262-BCEF-AD7D-5813-083065E82FB8}"/>
              </a:ext>
            </a:extLst>
          </p:cNvPr>
          <p:cNvSpPr>
            <a:spLocks noGrp="1"/>
          </p:cNvSpPr>
          <p:nvPr>
            <p:ph type="body" idx="1"/>
          </p:nvPr>
        </p:nvSpPr>
        <p:spPr/>
        <p:txBody>
          <a:bodyPr/>
          <a:lstStyle/>
          <a:p>
            <a:r>
              <a:rPr lang="en-GB" dirty="0"/>
              <a:t>Like I have in my meditation space. </a:t>
            </a:r>
          </a:p>
          <a:p>
            <a:r>
              <a:rPr lang="en-GB" dirty="0"/>
              <a:t>This is the fragment I chose, which is part of the meditation space, as it is most representative of my work and concept.</a:t>
            </a:r>
          </a:p>
          <a:p>
            <a:endParaRPr lang="en-GB" dirty="0"/>
          </a:p>
        </p:txBody>
      </p:sp>
      <p:sp>
        <p:nvSpPr>
          <p:cNvPr id="4" name="Tijdelijke aanduiding voor dianummer 3">
            <a:extLst>
              <a:ext uri="{FF2B5EF4-FFF2-40B4-BE49-F238E27FC236}">
                <a16:creationId xmlns:a16="http://schemas.microsoft.com/office/drawing/2014/main" id="{343F2B74-FC7F-FF84-5926-149784661A12}"/>
              </a:ext>
            </a:extLst>
          </p:cNvPr>
          <p:cNvSpPr>
            <a:spLocks noGrp="1"/>
          </p:cNvSpPr>
          <p:nvPr>
            <p:ph type="sldNum" sz="quarter" idx="5"/>
          </p:nvPr>
        </p:nvSpPr>
        <p:spPr/>
        <p:txBody>
          <a:bodyPr/>
          <a:lstStyle/>
          <a:p>
            <a:fld id="{B8B7E379-6E1D-48E5-83B0-DA901741A2EB}" type="slidenum">
              <a:rPr lang="en-GB" smtClean="0"/>
              <a:t>4</a:t>
            </a:fld>
            <a:endParaRPr lang="en-GB"/>
          </a:p>
        </p:txBody>
      </p:sp>
    </p:spTree>
    <p:extLst>
      <p:ext uri="{BB962C8B-B14F-4D97-AF65-F5344CB8AC3E}">
        <p14:creationId xmlns:p14="http://schemas.microsoft.com/office/powerpoint/2010/main" val="408872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components are designed using a computational script. I have applied it to a fragment of a fragment, to get the right size components.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5</a:t>
            </a:fld>
            <a:endParaRPr lang="en-GB"/>
          </a:p>
        </p:txBody>
      </p:sp>
    </p:spTree>
    <p:extLst>
      <p:ext uri="{BB962C8B-B14F-4D97-AF65-F5344CB8AC3E}">
        <p14:creationId xmlns:p14="http://schemas.microsoft.com/office/powerpoint/2010/main" val="159066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An important part of my design is of course the window in the meditation space, that provides the Earth view. This detail shows how this window is connected to the wall made of the components. The window has several layers to withstand the pressure difference of outside and inside and was based on the ISS windows.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6</a:t>
            </a:fld>
            <a:endParaRPr lang="en-GB"/>
          </a:p>
        </p:txBody>
      </p:sp>
    </p:spTree>
    <p:extLst>
      <p:ext uri="{BB962C8B-B14F-4D97-AF65-F5344CB8AC3E}">
        <p14:creationId xmlns:p14="http://schemas.microsoft.com/office/powerpoint/2010/main" val="3893281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It is important to choose a fragment with a change in inclination, as this turning point is where most errors occur. The script is extensive, going through many steps.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7</a:t>
            </a:fld>
            <a:endParaRPr lang="en-GB"/>
          </a:p>
        </p:txBody>
      </p:sp>
    </p:spTree>
    <p:extLst>
      <p:ext uri="{BB962C8B-B14F-4D97-AF65-F5344CB8AC3E}">
        <p14:creationId xmlns:p14="http://schemas.microsoft.com/office/powerpoint/2010/main" val="391100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Several iterations are necessary, evaluating the shape of the components. It’s best to have flatter components for stacking, think like bricks would be, with a diameter of about 200 mm, this creates components the printing and transport robots can work with.</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8</a:t>
            </a:fld>
            <a:endParaRPr lang="en-GB"/>
          </a:p>
        </p:txBody>
      </p:sp>
    </p:spTree>
    <p:extLst>
      <p:ext uri="{BB962C8B-B14F-4D97-AF65-F5344CB8AC3E}">
        <p14:creationId xmlns:p14="http://schemas.microsoft.com/office/powerpoint/2010/main" val="379907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Next, it’s important to evaluate the components at the changing inclination. For mine it was iteration 6 that had the most even components along that line.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9</a:t>
            </a:fld>
            <a:endParaRPr lang="en-GB"/>
          </a:p>
        </p:txBody>
      </p:sp>
    </p:spTree>
    <p:extLst>
      <p:ext uri="{BB962C8B-B14F-4D97-AF65-F5344CB8AC3E}">
        <p14:creationId xmlns:p14="http://schemas.microsoft.com/office/powerpoint/2010/main" val="199488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5DEB1-747B-A187-575D-A2BC7696533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D05BEEA-7B34-97D0-2D8D-13B9BF310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632E5BAA-B4C3-0392-BA69-43B3D87F3295}"/>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24AA240A-F0F3-31A3-1C0A-FAB1C15F1C45}"/>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7B0E14A-8B17-440F-9DE3-6739F1D97BB9}"/>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407819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6D367-585C-720A-3823-8A0055C32057}"/>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4A26F6F0-A1F2-3365-CEBA-169C296BCD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EA779AE9-7EDB-E214-8705-EE2F150E41E9}"/>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50CA118F-1A2E-E5B3-85DB-89CC6FA7CE2D}"/>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CD9B9D14-1FA8-ABA4-B4F7-463083CB9C83}"/>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328243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BA36BAB-5CCF-9280-5ABB-D0859E62A4CB}"/>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D461E2AD-9A37-DEBD-D0BF-3AD44834F88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B0CCDEBD-F515-C82D-A2C2-87A3B3888EB1}"/>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7E3C55BD-2B1F-C227-4537-83509365FEAA}"/>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0FE2205-20B0-2975-22AC-B884C76DF83D}"/>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426552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5CA2C-8032-726D-8BCF-0C67916A874F}"/>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5A0136B-9446-11CC-FB0E-8097122F762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187A956-7D56-58DF-54B4-50C7AA9E4B78}"/>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67195A8E-70CF-F8EA-D6B2-E49DE9DED2B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EEA41DC7-37B7-1A0A-13C5-E1B7E757266F}"/>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46175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5B23F-4725-AD1B-1567-6EDF01F9C43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43CD3EBB-D63B-DC32-3F71-7081E500FD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801A712-FF94-C398-D0FE-F6E20C8E4BFE}"/>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9243BF55-6D56-EAE3-A58E-226528E09A8B}"/>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26F60E71-212B-C925-AAAE-87B3AD2645F1}"/>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429113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F485D-20BC-D141-F2CD-FB3D5593DCB0}"/>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E890B90-E410-8F12-2D8F-9872586AF1D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105BA150-FF59-896C-4FD7-35877509E7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4D3E5BEE-DD5B-BB4B-D9DB-F56C12CC0065}"/>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1E84748F-C8C0-FC48-93FE-12B9CE16F330}"/>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8D43594A-C70D-6A71-72CD-6C934CA7880F}"/>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249500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B57ED6-DECE-BAB2-6A3B-89D956F7B5D0}"/>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B4570515-D777-0673-F06C-38C6F1B2B5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243924A-7D6F-A57A-6C7C-812244E85CF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00792A6C-D172-A0E3-4F64-038DC366B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0E4B4EA-2B7B-4D9B-30CD-BF6B45E52CE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212C59F5-E805-CA00-C850-0D42E9010447}"/>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8" name="Tijdelijke aanduiding voor voettekst 7">
            <a:extLst>
              <a:ext uri="{FF2B5EF4-FFF2-40B4-BE49-F238E27FC236}">
                <a16:creationId xmlns:a16="http://schemas.microsoft.com/office/drawing/2014/main" id="{DBE2DE41-EDD3-852C-9242-B806E8400CA8}"/>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E833BDD5-36A7-95A4-7350-D355041EAF85}"/>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15453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77E7B-80E5-3697-F892-E211B4843D94}"/>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94231FA7-A090-7B01-CDC3-37665827662D}"/>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4" name="Tijdelijke aanduiding voor voettekst 3">
            <a:extLst>
              <a:ext uri="{FF2B5EF4-FFF2-40B4-BE49-F238E27FC236}">
                <a16:creationId xmlns:a16="http://schemas.microsoft.com/office/drawing/2014/main" id="{BBB83DA3-0DE8-4FCD-F4F8-3D9CA63135CA}"/>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7FB7860C-D1FD-E859-BD15-49E5D6E0E4DF}"/>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1131087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A7F9404-281A-062D-170D-7A563F84BF5F}"/>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3" name="Tijdelijke aanduiding voor voettekst 2">
            <a:extLst>
              <a:ext uri="{FF2B5EF4-FFF2-40B4-BE49-F238E27FC236}">
                <a16:creationId xmlns:a16="http://schemas.microsoft.com/office/drawing/2014/main" id="{5170A5C9-7287-A4C2-67CE-B35C4782B75F}"/>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D385B96E-185F-044E-F72B-01D0F561A9B8}"/>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2316609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D22632-2A62-1DE5-FCB6-B7530EECA6D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BBE3AF95-5DA2-A0C7-D725-53A1CCCD8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D00E7AFB-95A6-0908-C678-F5A2F4071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E7AD0C0-B23B-91A6-1583-03825F33D41D}"/>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252FD425-FC17-B927-7BCF-9C2899640B71}"/>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F6B2D50A-91E5-817A-D866-9CC5DA025365}"/>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40007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1F2CE-5F6C-1343-D04B-0D8F40AA618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3735CA7D-C339-FE55-5A3D-0F471F2D52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584424D6-6BDB-C175-A34A-BB3C323C7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EADABD-8546-CCDC-3375-AF05AD14525E}"/>
              </a:ext>
            </a:extLst>
          </p:cNvPr>
          <p:cNvSpPr>
            <a:spLocks noGrp="1"/>
          </p:cNvSpPr>
          <p:nvPr>
            <p:ph type="dt" sz="half" idx="10"/>
          </p:nvPr>
        </p:nvSpPr>
        <p:spPr/>
        <p:txBody>
          <a:bodyPr/>
          <a:lstStyle/>
          <a:p>
            <a:fld id="{84028484-9E7B-40C4-A245-9066DC95AAEE}"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39885BAD-73D0-C6C7-B377-00E6D0F99A3E}"/>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91307BD5-12E4-7BF9-8184-D167524B3909}"/>
              </a:ext>
            </a:extLst>
          </p:cNvPr>
          <p:cNvSpPr>
            <a:spLocks noGrp="1"/>
          </p:cNvSpPr>
          <p:nvPr>
            <p:ph type="sldNum" sz="quarter" idx="12"/>
          </p:nvPr>
        </p:nvSpPr>
        <p:spPr/>
        <p:txBody>
          <a:bodyPr/>
          <a:lstStyle/>
          <a:p>
            <a:fld id="{F3892803-3FB6-439B-A769-8E73886D222D}" type="slidenum">
              <a:rPr lang="en-GB" smtClean="0"/>
              <a:t>‹nr.›</a:t>
            </a:fld>
            <a:endParaRPr lang="en-GB"/>
          </a:p>
        </p:txBody>
      </p:sp>
    </p:spTree>
    <p:extLst>
      <p:ext uri="{BB962C8B-B14F-4D97-AF65-F5344CB8AC3E}">
        <p14:creationId xmlns:p14="http://schemas.microsoft.com/office/powerpoint/2010/main" val="145001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2A8CBCB-9912-C4C2-F9BA-F391F236B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7045C607-F513-B365-E17A-72F9D825A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448A4BBA-408A-96AC-56D9-2280E17E5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028484-9E7B-40C4-A245-9066DC95AAEE}"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09A5A16D-E29E-077C-E342-88F63B3AB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78B28C02-0741-9356-F243-6EDAAD219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892803-3FB6-439B-A769-8E73886D222D}" type="slidenum">
              <a:rPr lang="en-GB" smtClean="0"/>
              <a:t>‹nr.›</a:t>
            </a:fld>
            <a:endParaRPr lang="en-GB"/>
          </a:p>
        </p:txBody>
      </p:sp>
    </p:spTree>
    <p:extLst>
      <p:ext uri="{BB962C8B-B14F-4D97-AF65-F5344CB8AC3E}">
        <p14:creationId xmlns:p14="http://schemas.microsoft.com/office/powerpoint/2010/main" val="2072584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58AB-6F21-1F87-E7CD-864DFF27A93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C4BBBD-8229-B808-A11F-B699BA01D0AC}"/>
              </a:ext>
            </a:extLst>
          </p:cNvPr>
          <p:cNvSpPr/>
          <p:nvPr/>
        </p:nvSpPr>
        <p:spPr>
          <a:xfrm>
            <a:off x="0" y="0"/>
            <a:ext cx="12192000"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8ACD7F6D-08F6-40EC-F2C4-92BA21FAD169}"/>
              </a:ext>
            </a:extLst>
          </p:cNvPr>
          <p:cNvSpPr>
            <a:spLocks noGrp="1"/>
          </p:cNvSpPr>
          <p:nvPr>
            <p:ph type="title"/>
          </p:nvPr>
        </p:nvSpPr>
        <p:spPr/>
        <p:txBody>
          <a:bodyPr/>
          <a:lstStyle/>
          <a:p>
            <a:pPr algn="ctr"/>
            <a:r>
              <a:rPr lang="en-GB" sz="2800" dirty="0">
                <a:solidFill>
                  <a:srgbClr val="6494C8"/>
                </a:solidFill>
                <a:latin typeface="Quicksand" pitchFamily="2" charset="0"/>
              </a:rPr>
              <a:t>Constructing</a:t>
            </a:r>
            <a:r>
              <a:rPr lang="en-GB" dirty="0">
                <a:solidFill>
                  <a:srgbClr val="6494C8"/>
                </a:solidFill>
                <a:latin typeface="Quicksand" pitchFamily="2" charset="0"/>
              </a:rPr>
              <a:t> Lunar Architecture</a:t>
            </a:r>
          </a:p>
        </p:txBody>
      </p:sp>
      <p:sp>
        <p:nvSpPr>
          <p:cNvPr id="3" name="Tijdelijke aanduiding voor inhoud 2">
            <a:extLst>
              <a:ext uri="{FF2B5EF4-FFF2-40B4-BE49-F238E27FC236}">
                <a16:creationId xmlns:a16="http://schemas.microsoft.com/office/drawing/2014/main" id="{9F36C668-364A-78DB-4DDC-E74DEB212D40}"/>
              </a:ext>
            </a:extLst>
          </p:cNvPr>
          <p:cNvSpPr>
            <a:spLocks noGrp="1"/>
          </p:cNvSpPr>
          <p:nvPr>
            <p:ph idx="1"/>
          </p:nvPr>
        </p:nvSpPr>
        <p:spPr/>
        <p:txBody>
          <a:bodyPr/>
          <a:lstStyle/>
          <a:p>
            <a:pPr marL="0" lvl="0" indent="0">
              <a:buNone/>
            </a:pPr>
            <a:endParaRPr lang="en-GB" sz="1600" dirty="0"/>
          </a:p>
          <a:p>
            <a:endParaRPr lang="en-GB" dirty="0"/>
          </a:p>
        </p:txBody>
      </p:sp>
      <p:pic>
        <p:nvPicPr>
          <p:cNvPr id="1028" name="Picture 4" descr="Moon at Last Quarter phase">
            <a:extLst>
              <a:ext uri="{FF2B5EF4-FFF2-40B4-BE49-F238E27FC236}">
                <a16:creationId xmlns:a16="http://schemas.microsoft.com/office/drawing/2014/main" id="{D058C019-7BB7-D16A-DD86-788F9C63B1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8987" y="1429966"/>
            <a:ext cx="5057573" cy="499028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2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FD2B1-C9CE-5795-9DAF-31BEE5C5DA63}"/>
            </a:ext>
          </a:extLst>
        </p:cNvPr>
        <p:cNvGrpSpPr/>
        <p:nvPr/>
      </p:nvGrpSpPr>
      <p:grpSpPr>
        <a:xfrm>
          <a:off x="0" y="0"/>
          <a:ext cx="0" cy="0"/>
          <a:chOff x="0" y="0"/>
          <a:chExt cx="0" cy="0"/>
        </a:xfrm>
      </p:grpSpPr>
      <p:pic>
        <p:nvPicPr>
          <p:cNvPr id="21" name="Afbeelding 20" descr="Afbeelding met Kinderkunst, tekening&#10;&#10;Door AI gegenereerde inhoud is mogelijk onjuist.">
            <a:extLst>
              <a:ext uri="{FF2B5EF4-FFF2-40B4-BE49-F238E27FC236}">
                <a16:creationId xmlns:a16="http://schemas.microsoft.com/office/drawing/2014/main" id="{ACB74E02-9FF7-977B-5BE6-3CFE28304522}"/>
              </a:ext>
            </a:extLst>
          </p:cNvPr>
          <p:cNvPicPr>
            <a:picLocks noChangeAspect="1"/>
          </p:cNvPicPr>
          <p:nvPr/>
        </p:nvPicPr>
        <p:blipFill>
          <a:blip r:embed="rId3">
            <a:extLst>
              <a:ext uri="{28A0092B-C50C-407E-A947-70E740481C1C}">
                <a14:useLocalDpi xmlns:a14="http://schemas.microsoft.com/office/drawing/2010/main" val="0"/>
              </a:ext>
            </a:extLst>
          </a:blip>
          <a:srcRect l="59177" t="19408" r="11915" b="12423"/>
          <a:stretch>
            <a:fillRect/>
          </a:stretch>
        </p:blipFill>
        <p:spPr>
          <a:xfrm>
            <a:off x="9181565" y="2672571"/>
            <a:ext cx="2291080" cy="3820304"/>
          </a:xfrm>
          <a:prstGeom prst="rect">
            <a:avLst/>
          </a:prstGeom>
          <a:ln>
            <a:noFill/>
          </a:ln>
        </p:spPr>
      </p:pic>
      <p:pic>
        <p:nvPicPr>
          <p:cNvPr id="16" name="Afbeelding 15" descr="Afbeelding met Kinderkunst, tekening&#10;&#10;Door AI gegenereerde inhoud is mogelijk onjuist.">
            <a:extLst>
              <a:ext uri="{FF2B5EF4-FFF2-40B4-BE49-F238E27FC236}">
                <a16:creationId xmlns:a16="http://schemas.microsoft.com/office/drawing/2014/main" id="{8BB2B4A7-C007-1525-1744-1DA49D443E75}"/>
              </a:ext>
            </a:extLst>
          </p:cNvPr>
          <p:cNvPicPr>
            <a:picLocks noChangeAspect="1"/>
          </p:cNvPicPr>
          <p:nvPr/>
        </p:nvPicPr>
        <p:blipFill>
          <a:blip r:embed="rId3">
            <a:extLst>
              <a:ext uri="{28A0092B-C50C-407E-A947-70E740481C1C}">
                <a14:useLocalDpi xmlns:a14="http://schemas.microsoft.com/office/drawing/2010/main" val="0"/>
              </a:ext>
            </a:extLst>
          </a:blip>
          <a:srcRect r="40703"/>
          <a:stretch>
            <a:fillRect/>
          </a:stretch>
        </p:blipFill>
        <p:spPr>
          <a:xfrm>
            <a:off x="3773989" y="1264991"/>
            <a:ext cx="4699451" cy="5604148"/>
          </a:xfrm>
          <a:prstGeom prst="rect">
            <a:avLst/>
          </a:prstGeom>
        </p:spPr>
      </p:pic>
      <p:pic>
        <p:nvPicPr>
          <p:cNvPr id="14" name="Afbeelding 13" descr="Afbeelding met vakwerk, Papierprodcut&#10;&#10;Door AI gegenereerde inhoud is mogelijk onjuist.">
            <a:extLst>
              <a:ext uri="{FF2B5EF4-FFF2-40B4-BE49-F238E27FC236}">
                <a16:creationId xmlns:a16="http://schemas.microsoft.com/office/drawing/2014/main" id="{13E8E19F-7BDD-1E2E-B61C-41D30A6B6B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40" y="2126453"/>
            <a:ext cx="3677371" cy="3693579"/>
          </a:xfrm>
          <a:prstGeom prst="rect">
            <a:avLst/>
          </a:prstGeom>
        </p:spPr>
      </p:pic>
      <p:sp>
        <p:nvSpPr>
          <p:cNvPr id="10" name="Rechthoek 9">
            <a:extLst>
              <a:ext uri="{FF2B5EF4-FFF2-40B4-BE49-F238E27FC236}">
                <a16:creationId xmlns:a16="http://schemas.microsoft.com/office/drawing/2014/main" id="{EBF9EE03-B2B1-CA86-2DD3-7CE1190A4F7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21767704-B40B-647A-0604-8407643F942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5" name="Tekstvak 4">
            <a:extLst>
              <a:ext uri="{FF2B5EF4-FFF2-40B4-BE49-F238E27FC236}">
                <a16:creationId xmlns:a16="http://schemas.microsoft.com/office/drawing/2014/main" id="{7F5696F2-4295-0F63-E12B-F68CA09A53A5}"/>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53F53A96-AACC-F25C-6D60-F80FADD06476}"/>
              </a:ext>
            </a:extLst>
          </p:cNvPr>
          <p:cNvSpPr txBox="1"/>
          <p:nvPr/>
        </p:nvSpPr>
        <p:spPr>
          <a:xfrm>
            <a:off x="1250067" y="1928641"/>
            <a:ext cx="1030146" cy="400110"/>
          </a:xfrm>
          <a:prstGeom prst="rect">
            <a:avLst/>
          </a:prstGeom>
          <a:noFill/>
        </p:spPr>
        <p:txBody>
          <a:bodyPr wrap="square" rtlCol="0">
            <a:spAutoFit/>
          </a:bodyPr>
          <a:lstStyle/>
          <a:p>
            <a:r>
              <a:rPr lang="en-GB" sz="2000" dirty="0">
                <a:latin typeface="Quicksand" pitchFamily="2" charset="0"/>
              </a:rPr>
              <a:t>Seed 6</a:t>
            </a:r>
          </a:p>
        </p:txBody>
      </p:sp>
      <p:sp>
        <p:nvSpPr>
          <p:cNvPr id="2" name="Rechthoek 1">
            <a:extLst>
              <a:ext uri="{FF2B5EF4-FFF2-40B4-BE49-F238E27FC236}">
                <a16:creationId xmlns:a16="http://schemas.microsoft.com/office/drawing/2014/main" id="{CEBA3DF7-8D02-EEA4-0110-998585EBE50A}"/>
              </a:ext>
            </a:extLst>
          </p:cNvPr>
          <p:cNvSpPr/>
          <p:nvPr/>
        </p:nvSpPr>
        <p:spPr>
          <a:xfrm>
            <a:off x="1864895" y="4529249"/>
            <a:ext cx="612280" cy="581231"/>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9" name="Rechthoek 8">
            <a:extLst>
              <a:ext uri="{FF2B5EF4-FFF2-40B4-BE49-F238E27FC236}">
                <a16:creationId xmlns:a16="http://schemas.microsoft.com/office/drawing/2014/main" id="{AB813EB6-4CDF-1317-B1E4-F13D57C2B088}"/>
              </a:ext>
            </a:extLst>
          </p:cNvPr>
          <p:cNvSpPr/>
          <p:nvPr/>
        </p:nvSpPr>
        <p:spPr>
          <a:xfrm>
            <a:off x="4150894" y="1916019"/>
            <a:ext cx="1720517"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13" name="Rechte verbindingslijn 12">
            <a:extLst>
              <a:ext uri="{FF2B5EF4-FFF2-40B4-BE49-F238E27FC236}">
                <a16:creationId xmlns:a16="http://schemas.microsoft.com/office/drawing/2014/main" id="{E66C1420-F945-17FB-6EAB-6890E15EFAA1}"/>
              </a:ext>
            </a:extLst>
          </p:cNvPr>
          <p:cNvCxnSpPr>
            <a:cxnSpLocks/>
            <a:stCxn id="2" idx="3"/>
          </p:cNvCxnSpPr>
          <p:nvPr/>
        </p:nvCxnSpPr>
        <p:spPr>
          <a:xfrm>
            <a:off x="2477175" y="4819865"/>
            <a:ext cx="1673719" cy="0"/>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18" name="Tekstvak 17">
            <a:extLst>
              <a:ext uri="{FF2B5EF4-FFF2-40B4-BE49-F238E27FC236}">
                <a16:creationId xmlns:a16="http://schemas.microsoft.com/office/drawing/2014/main" id="{CBD52A7A-10AC-1B46-6A99-CC35D7439FA4}"/>
              </a:ext>
            </a:extLst>
          </p:cNvPr>
          <p:cNvSpPr txBox="1"/>
          <p:nvPr/>
        </p:nvSpPr>
        <p:spPr>
          <a:xfrm>
            <a:off x="8995608" y="1928641"/>
            <a:ext cx="2581827" cy="707886"/>
          </a:xfrm>
          <a:prstGeom prst="rect">
            <a:avLst/>
          </a:prstGeom>
          <a:noFill/>
        </p:spPr>
        <p:txBody>
          <a:bodyPr wrap="square" rtlCol="0">
            <a:spAutoFit/>
          </a:bodyPr>
          <a:lstStyle/>
          <a:p>
            <a:pPr algn="ctr"/>
            <a:r>
              <a:rPr lang="en-GB" sz="2000" dirty="0">
                <a:latin typeface="Quicksand" pitchFamily="2" charset="0"/>
              </a:rPr>
              <a:t>Add gripping holes for the robot</a:t>
            </a:r>
          </a:p>
        </p:txBody>
      </p:sp>
      <p:sp>
        <p:nvSpPr>
          <p:cNvPr id="24" name="Rechthoek 23">
            <a:extLst>
              <a:ext uri="{FF2B5EF4-FFF2-40B4-BE49-F238E27FC236}">
                <a16:creationId xmlns:a16="http://schemas.microsoft.com/office/drawing/2014/main" id="{C2DE032F-BB19-DDA5-8F4D-671A3BD54308}"/>
              </a:ext>
            </a:extLst>
          </p:cNvPr>
          <p:cNvSpPr/>
          <p:nvPr/>
        </p:nvSpPr>
        <p:spPr>
          <a:xfrm>
            <a:off x="6735081" y="2351612"/>
            <a:ext cx="966200" cy="94209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28" name="Rechte verbindingslijn 27">
            <a:extLst>
              <a:ext uri="{FF2B5EF4-FFF2-40B4-BE49-F238E27FC236}">
                <a16:creationId xmlns:a16="http://schemas.microsoft.com/office/drawing/2014/main" id="{6B6891F7-ADE7-81E7-9742-FA8DA4A62333}"/>
              </a:ext>
            </a:extLst>
          </p:cNvPr>
          <p:cNvCxnSpPr>
            <a:cxnSpLocks/>
          </p:cNvCxnSpPr>
          <p:nvPr/>
        </p:nvCxnSpPr>
        <p:spPr>
          <a:xfrm>
            <a:off x="7701280" y="2882564"/>
            <a:ext cx="1181675"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sp>
        <p:nvSpPr>
          <p:cNvPr id="3" name="Vrije vorm: vorm 2">
            <a:extLst>
              <a:ext uri="{FF2B5EF4-FFF2-40B4-BE49-F238E27FC236}">
                <a16:creationId xmlns:a16="http://schemas.microsoft.com/office/drawing/2014/main" id="{EFD0F3D5-ABCF-D084-03DB-395EC62AC6DA}"/>
              </a:ext>
            </a:extLst>
          </p:cNvPr>
          <p:cNvSpPr/>
          <p:nvPr/>
        </p:nvSpPr>
        <p:spPr>
          <a:xfrm rot="1647589">
            <a:off x="9191325" y="3531879"/>
            <a:ext cx="1616660" cy="594168"/>
          </a:xfrm>
          <a:custGeom>
            <a:avLst/>
            <a:gdLst>
              <a:gd name="connsiteX0" fmla="*/ 22940 w 2171780"/>
              <a:gd name="connsiteY0" fmla="*/ 0 h 693420"/>
              <a:gd name="connsiteX1" fmla="*/ 22940 w 2171780"/>
              <a:gd name="connsiteY1" fmla="*/ 0 h 693420"/>
              <a:gd name="connsiteX2" fmla="*/ 80 w 2171780"/>
              <a:gd name="connsiteY2" fmla="*/ 83820 h 693420"/>
              <a:gd name="connsiteX3" fmla="*/ 2126060 w 2171780"/>
              <a:gd name="connsiteY3" fmla="*/ 693420 h 693420"/>
              <a:gd name="connsiteX4" fmla="*/ 2171780 w 2171780"/>
              <a:gd name="connsiteY4" fmla="*/ 624840 h 693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80" h="693420">
                <a:moveTo>
                  <a:pt x="22940" y="0"/>
                </a:moveTo>
                <a:lnTo>
                  <a:pt x="22940" y="0"/>
                </a:lnTo>
                <a:cubicBezTo>
                  <a:pt x="-2596" y="68095"/>
                  <a:pt x="80" y="39258"/>
                  <a:pt x="80" y="83820"/>
                </a:cubicBezTo>
                <a:lnTo>
                  <a:pt x="2126060" y="693420"/>
                </a:lnTo>
                <a:lnTo>
                  <a:pt x="2171780" y="624840"/>
                </a:ln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kstvak 11">
            <a:extLst>
              <a:ext uri="{FF2B5EF4-FFF2-40B4-BE49-F238E27FC236}">
                <a16:creationId xmlns:a16="http://schemas.microsoft.com/office/drawing/2014/main" id="{689327A1-9BE9-FD75-3B23-A1647E712A1C}"/>
              </a:ext>
            </a:extLst>
          </p:cNvPr>
          <p:cNvSpPr txBox="1"/>
          <p:nvPr/>
        </p:nvSpPr>
        <p:spPr>
          <a:xfrm>
            <a:off x="9158785" y="3848194"/>
            <a:ext cx="958401" cy="261610"/>
          </a:xfrm>
          <a:prstGeom prst="rect">
            <a:avLst/>
          </a:prstGeom>
          <a:noFill/>
        </p:spPr>
        <p:txBody>
          <a:bodyPr wrap="square" rtlCol="0">
            <a:spAutoFit/>
          </a:bodyPr>
          <a:lstStyle/>
          <a:p>
            <a:pPr algn="ctr"/>
            <a:r>
              <a:rPr lang="en-GB" sz="1100" dirty="0">
                <a:latin typeface="Quicksand" pitchFamily="2" charset="0"/>
              </a:rPr>
              <a:t>595 mm</a:t>
            </a:r>
          </a:p>
        </p:txBody>
      </p:sp>
      <p:pic>
        <p:nvPicPr>
          <p:cNvPr id="22" name="Afbeelding 21" descr="Afbeelding met Kinderkunst, tekening&#10;&#10;Door AI gegenereerde inhoud is mogelijk onjuist.">
            <a:extLst>
              <a:ext uri="{FF2B5EF4-FFF2-40B4-BE49-F238E27FC236}">
                <a16:creationId xmlns:a16="http://schemas.microsoft.com/office/drawing/2014/main" id="{8BAA4DBE-56F2-6CC0-0975-15F377F2ABD7}"/>
              </a:ext>
            </a:extLst>
          </p:cNvPr>
          <p:cNvPicPr>
            <a:picLocks noChangeAspect="1"/>
          </p:cNvPicPr>
          <p:nvPr/>
        </p:nvPicPr>
        <p:blipFill>
          <a:blip r:embed="rId3">
            <a:extLst>
              <a:ext uri="{28A0092B-C50C-407E-A947-70E740481C1C}">
                <a14:useLocalDpi xmlns:a14="http://schemas.microsoft.com/office/drawing/2010/main" val="0"/>
              </a:ext>
            </a:extLst>
          </a:blip>
          <a:srcRect l="59615" t="88162" r="20985" b="7736"/>
          <a:stretch>
            <a:fillRect/>
          </a:stretch>
        </p:blipFill>
        <p:spPr>
          <a:xfrm>
            <a:off x="9215120" y="6220416"/>
            <a:ext cx="1537555" cy="229894"/>
          </a:xfrm>
          <a:prstGeom prst="rect">
            <a:avLst/>
          </a:prstGeom>
        </p:spPr>
      </p:pic>
      <p:sp>
        <p:nvSpPr>
          <p:cNvPr id="25" name="Vrije vorm: vorm 24">
            <a:extLst>
              <a:ext uri="{FF2B5EF4-FFF2-40B4-BE49-F238E27FC236}">
                <a16:creationId xmlns:a16="http://schemas.microsoft.com/office/drawing/2014/main" id="{905FCDD3-D7AD-8519-D0E8-6A1C901CBFD0}"/>
              </a:ext>
            </a:extLst>
          </p:cNvPr>
          <p:cNvSpPr/>
          <p:nvPr/>
        </p:nvSpPr>
        <p:spPr>
          <a:xfrm>
            <a:off x="9772649" y="3128010"/>
            <a:ext cx="222885" cy="369570"/>
          </a:xfrm>
          <a:custGeom>
            <a:avLst/>
            <a:gdLst>
              <a:gd name="connsiteX0" fmla="*/ 26670 w 232410"/>
              <a:gd name="connsiteY0" fmla="*/ 0 h 369570"/>
              <a:gd name="connsiteX1" fmla="*/ 205740 w 232410"/>
              <a:gd name="connsiteY1" fmla="*/ 72390 h 369570"/>
              <a:gd name="connsiteX2" fmla="*/ 232410 w 232410"/>
              <a:gd name="connsiteY2" fmla="*/ 121920 h 369570"/>
              <a:gd name="connsiteX3" fmla="*/ 209550 w 232410"/>
              <a:gd name="connsiteY3" fmla="*/ 369570 h 369570"/>
              <a:gd name="connsiteX4" fmla="*/ 114300 w 232410"/>
              <a:gd name="connsiteY4" fmla="*/ 354330 h 369570"/>
              <a:gd name="connsiteX5" fmla="*/ 0 w 232410"/>
              <a:gd name="connsiteY5" fmla="*/ 133350 h 369570"/>
              <a:gd name="connsiteX6" fmla="*/ 26670 w 232410"/>
              <a:gd name="connsiteY6" fmla="*/ 0 h 369570"/>
              <a:gd name="connsiteX0" fmla="*/ 26670 w 222885"/>
              <a:gd name="connsiteY0" fmla="*/ 0 h 369570"/>
              <a:gd name="connsiteX1" fmla="*/ 205740 w 222885"/>
              <a:gd name="connsiteY1" fmla="*/ 72390 h 369570"/>
              <a:gd name="connsiteX2" fmla="*/ 222885 w 222885"/>
              <a:gd name="connsiteY2" fmla="*/ 116205 h 369570"/>
              <a:gd name="connsiteX3" fmla="*/ 209550 w 222885"/>
              <a:gd name="connsiteY3" fmla="*/ 369570 h 369570"/>
              <a:gd name="connsiteX4" fmla="*/ 114300 w 222885"/>
              <a:gd name="connsiteY4" fmla="*/ 354330 h 369570"/>
              <a:gd name="connsiteX5" fmla="*/ 0 w 222885"/>
              <a:gd name="connsiteY5" fmla="*/ 133350 h 369570"/>
              <a:gd name="connsiteX6" fmla="*/ 26670 w 222885"/>
              <a:gd name="connsiteY6"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85" h="369570">
                <a:moveTo>
                  <a:pt x="26670" y="0"/>
                </a:moveTo>
                <a:lnTo>
                  <a:pt x="205740" y="72390"/>
                </a:lnTo>
                <a:lnTo>
                  <a:pt x="222885" y="116205"/>
                </a:lnTo>
                <a:lnTo>
                  <a:pt x="209550" y="369570"/>
                </a:lnTo>
                <a:lnTo>
                  <a:pt x="114300" y="354330"/>
                </a:lnTo>
                <a:lnTo>
                  <a:pt x="0" y="133350"/>
                </a:lnTo>
                <a:lnTo>
                  <a:pt x="26670" y="0"/>
                </a:lnTo>
                <a:close/>
              </a:path>
            </a:pathLst>
          </a:custGeom>
          <a:noFill/>
          <a:ln w="12700" cap="flat" cmpd="sng" algn="ctr">
            <a:solidFill>
              <a:schemeClr val="tx2">
                <a:lumMod val="90000"/>
                <a:lumOff val="1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6" name="Vrije vorm: vorm 25">
            <a:extLst>
              <a:ext uri="{FF2B5EF4-FFF2-40B4-BE49-F238E27FC236}">
                <a16:creationId xmlns:a16="http://schemas.microsoft.com/office/drawing/2014/main" id="{90D419B4-7ED7-D651-A6C3-1E91F3EF45BF}"/>
              </a:ext>
            </a:extLst>
          </p:cNvPr>
          <p:cNvSpPr/>
          <p:nvPr/>
        </p:nvSpPr>
        <p:spPr>
          <a:xfrm>
            <a:off x="10165080" y="3177540"/>
            <a:ext cx="392430" cy="264795"/>
          </a:xfrm>
          <a:custGeom>
            <a:avLst/>
            <a:gdLst>
              <a:gd name="connsiteX0" fmla="*/ 0 w 392430"/>
              <a:gd name="connsiteY0" fmla="*/ 80010 h 251460"/>
              <a:gd name="connsiteX1" fmla="*/ 3810 w 392430"/>
              <a:gd name="connsiteY1" fmla="*/ 34290 h 251460"/>
              <a:gd name="connsiteX2" fmla="*/ 91440 w 392430"/>
              <a:gd name="connsiteY2" fmla="*/ 0 h 251460"/>
              <a:gd name="connsiteX3" fmla="*/ 320040 w 392430"/>
              <a:gd name="connsiteY3" fmla="*/ 53340 h 251460"/>
              <a:gd name="connsiteX4" fmla="*/ 392430 w 392430"/>
              <a:gd name="connsiteY4" fmla="*/ 213360 h 251460"/>
              <a:gd name="connsiteX5" fmla="*/ 190500 w 392430"/>
              <a:gd name="connsiteY5" fmla="*/ 251460 h 251460"/>
              <a:gd name="connsiteX6" fmla="*/ 0 w 392430"/>
              <a:gd name="connsiteY6" fmla="*/ 80010 h 251460"/>
              <a:gd name="connsiteX0" fmla="*/ 0 w 392430"/>
              <a:gd name="connsiteY0" fmla="*/ 80010 h 264795"/>
              <a:gd name="connsiteX1" fmla="*/ 3810 w 392430"/>
              <a:gd name="connsiteY1" fmla="*/ 34290 h 264795"/>
              <a:gd name="connsiteX2" fmla="*/ 91440 w 392430"/>
              <a:gd name="connsiteY2" fmla="*/ 0 h 264795"/>
              <a:gd name="connsiteX3" fmla="*/ 320040 w 392430"/>
              <a:gd name="connsiteY3" fmla="*/ 53340 h 264795"/>
              <a:gd name="connsiteX4" fmla="*/ 392430 w 392430"/>
              <a:gd name="connsiteY4" fmla="*/ 213360 h 264795"/>
              <a:gd name="connsiteX5" fmla="*/ 194310 w 392430"/>
              <a:gd name="connsiteY5" fmla="*/ 264795 h 264795"/>
              <a:gd name="connsiteX6" fmla="*/ 0 w 392430"/>
              <a:gd name="connsiteY6" fmla="*/ 80010 h 26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 h="264795">
                <a:moveTo>
                  <a:pt x="0" y="80010"/>
                </a:moveTo>
                <a:lnTo>
                  <a:pt x="3810" y="34290"/>
                </a:lnTo>
                <a:lnTo>
                  <a:pt x="91440" y="0"/>
                </a:lnTo>
                <a:lnTo>
                  <a:pt x="320040" y="53340"/>
                </a:lnTo>
                <a:lnTo>
                  <a:pt x="392430" y="213360"/>
                </a:lnTo>
                <a:lnTo>
                  <a:pt x="194310" y="264795"/>
                </a:lnTo>
                <a:lnTo>
                  <a:pt x="0" y="80010"/>
                </a:lnTo>
                <a:close/>
              </a:path>
            </a:pathLst>
          </a:custGeom>
          <a:noFill/>
          <a:ln w="12700" cap="flat" cmpd="sng" algn="ctr">
            <a:solidFill>
              <a:schemeClr val="tx2">
                <a:lumMod val="90000"/>
                <a:lumOff val="1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8" name="Rechthoek 7">
            <a:extLst>
              <a:ext uri="{FF2B5EF4-FFF2-40B4-BE49-F238E27FC236}">
                <a16:creationId xmlns:a16="http://schemas.microsoft.com/office/drawing/2014/main" id="{4023E50C-68A1-5388-6DE6-6B654276049E}"/>
              </a:ext>
            </a:extLst>
          </p:cNvPr>
          <p:cNvSpPr/>
          <p:nvPr/>
        </p:nvSpPr>
        <p:spPr>
          <a:xfrm>
            <a:off x="6490476" y="1916018"/>
            <a:ext cx="1720517"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15" name="Rechte verbindingslijn 14">
            <a:extLst>
              <a:ext uri="{FF2B5EF4-FFF2-40B4-BE49-F238E27FC236}">
                <a16:creationId xmlns:a16="http://schemas.microsoft.com/office/drawing/2014/main" id="{ACF6D286-4366-2143-BDFA-D43337E64F63}"/>
              </a:ext>
            </a:extLst>
          </p:cNvPr>
          <p:cNvCxnSpPr>
            <a:cxnSpLocks/>
          </p:cNvCxnSpPr>
          <p:nvPr/>
        </p:nvCxnSpPr>
        <p:spPr>
          <a:xfrm>
            <a:off x="5871411" y="4099084"/>
            <a:ext cx="619065" cy="0"/>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19" name="Rechthoek 18">
            <a:extLst>
              <a:ext uri="{FF2B5EF4-FFF2-40B4-BE49-F238E27FC236}">
                <a16:creationId xmlns:a16="http://schemas.microsoft.com/office/drawing/2014/main" id="{2BF318D3-A963-F4C0-3CD6-2AB795817AAB}"/>
              </a:ext>
            </a:extLst>
          </p:cNvPr>
          <p:cNvSpPr/>
          <p:nvPr/>
        </p:nvSpPr>
        <p:spPr>
          <a:xfrm>
            <a:off x="8882955" y="1923123"/>
            <a:ext cx="2694480"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6" name="Tekstvak 5">
            <a:extLst>
              <a:ext uri="{FF2B5EF4-FFF2-40B4-BE49-F238E27FC236}">
                <a16:creationId xmlns:a16="http://schemas.microsoft.com/office/drawing/2014/main" id="{AD95E161-A1EB-82CB-00E3-7DF6E10958F5}"/>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10</a:t>
            </a:fld>
            <a:r>
              <a:rPr lang="en-GB" sz="1400" dirty="0">
                <a:latin typeface="Quicksand" pitchFamily="2" charset="0"/>
              </a:rPr>
              <a:t>/67</a:t>
            </a:r>
          </a:p>
        </p:txBody>
      </p:sp>
    </p:spTree>
    <p:extLst>
      <p:ext uri="{BB962C8B-B14F-4D97-AF65-F5344CB8AC3E}">
        <p14:creationId xmlns:p14="http://schemas.microsoft.com/office/powerpoint/2010/main" val="253572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96F2F-FB23-DDF3-8DBE-4F98FB2A16AB}"/>
            </a:ext>
          </a:extLst>
        </p:cNvPr>
        <p:cNvGrpSpPr/>
        <p:nvPr/>
      </p:nvGrpSpPr>
      <p:grpSpPr>
        <a:xfrm>
          <a:off x="0" y="0"/>
          <a:ext cx="0" cy="0"/>
          <a:chOff x="0" y="0"/>
          <a:chExt cx="0" cy="0"/>
        </a:xfrm>
      </p:grpSpPr>
      <p:pic>
        <p:nvPicPr>
          <p:cNvPr id="3" name="Picture 1">
            <a:extLst>
              <a:ext uri="{FF2B5EF4-FFF2-40B4-BE49-F238E27FC236}">
                <a16:creationId xmlns:a16="http://schemas.microsoft.com/office/drawing/2014/main" id="{6848E5C0-CA57-7B50-8764-142CD243B67D}"/>
              </a:ext>
            </a:extLst>
          </p:cNvPr>
          <p:cNvPicPr>
            <a:picLocks noChangeAspect="1"/>
          </p:cNvPicPr>
          <p:nvPr/>
        </p:nvPicPr>
        <p:blipFill rotWithShape="1">
          <a:blip r:embed="rId3">
            <a:alphaModFix amt="85000"/>
          </a:blip>
          <a:srcRect l="26462" t="21815" r="46490" b="62552"/>
          <a:stretch>
            <a:fillRect/>
          </a:stretch>
        </p:blipFill>
        <p:spPr>
          <a:xfrm>
            <a:off x="0" y="1690688"/>
            <a:ext cx="5871408" cy="4802186"/>
          </a:xfrm>
          <a:prstGeom prst="rect">
            <a:avLst/>
          </a:prstGeom>
        </p:spPr>
      </p:pic>
      <p:sp>
        <p:nvSpPr>
          <p:cNvPr id="10" name="Rechthoek 9">
            <a:extLst>
              <a:ext uri="{FF2B5EF4-FFF2-40B4-BE49-F238E27FC236}">
                <a16:creationId xmlns:a16="http://schemas.microsoft.com/office/drawing/2014/main" id="{2C9B8703-73E7-15EF-A95F-5E529D12C2E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C0C2E46F-EC18-70D4-B603-721E66A12F98}"/>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Construction: swarm robotics</a:t>
            </a:r>
          </a:p>
        </p:txBody>
      </p:sp>
      <p:sp>
        <p:nvSpPr>
          <p:cNvPr id="5" name="Tekstvak 4">
            <a:extLst>
              <a:ext uri="{FF2B5EF4-FFF2-40B4-BE49-F238E27FC236}">
                <a16:creationId xmlns:a16="http://schemas.microsoft.com/office/drawing/2014/main" id="{97CC9BD0-21CD-6121-EEEC-CBD6C52D6CA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3" name="Tijdelijke aanduiding voor inhoud 2">
            <a:extLst>
              <a:ext uri="{FF2B5EF4-FFF2-40B4-BE49-F238E27FC236}">
                <a16:creationId xmlns:a16="http://schemas.microsoft.com/office/drawing/2014/main" id="{A271F402-9AFD-C571-5AC2-C267BFCBE2AD}"/>
              </a:ext>
            </a:extLst>
          </p:cNvPr>
          <p:cNvSpPr txBox="1">
            <a:spLocks/>
          </p:cNvSpPr>
          <p:nvPr/>
        </p:nvSpPr>
        <p:spPr>
          <a:xfrm>
            <a:off x="6292518" y="2006600"/>
            <a:ext cx="528186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latin typeface="Quicksand" pitchFamily="2" charset="0"/>
              </a:rPr>
              <a:t>Based on swarms in nature</a:t>
            </a:r>
          </a:p>
          <a:p>
            <a:pPr>
              <a:lnSpc>
                <a:spcPct val="110000"/>
              </a:lnSpc>
            </a:pPr>
            <a:r>
              <a:rPr lang="en-GB" dirty="0">
                <a:latin typeface="Quicksand" pitchFamily="2" charset="0"/>
              </a:rPr>
              <a:t>Many small robots doing the same task</a:t>
            </a:r>
          </a:p>
          <a:p>
            <a:pPr lvl="1">
              <a:lnSpc>
                <a:spcPct val="110000"/>
              </a:lnSpc>
            </a:pPr>
            <a:r>
              <a:rPr lang="en-GB" dirty="0">
                <a:latin typeface="Quicksand" pitchFamily="2" charset="0"/>
              </a:rPr>
              <a:t>By dividing ground they cover it quickly</a:t>
            </a:r>
          </a:p>
          <a:p>
            <a:pPr>
              <a:lnSpc>
                <a:spcPct val="110000"/>
              </a:lnSpc>
            </a:pPr>
            <a:r>
              <a:rPr lang="en-GB" dirty="0">
                <a:latin typeface="Quicksand" pitchFamily="2" charset="0"/>
              </a:rPr>
              <a:t>Inter-robot communication</a:t>
            </a:r>
          </a:p>
          <a:p>
            <a:pPr lvl="1">
              <a:lnSpc>
                <a:spcPct val="110000"/>
              </a:lnSpc>
            </a:pPr>
            <a:r>
              <a:rPr lang="en-GB" dirty="0">
                <a:latin typeface="Quicksand" pitchFamily="2" charset="0"/>
              </a:rPr>
              <a:t>Cooperation, organisation</a:t>
            </a:r>
          </a:p>
          <a:p>
            <a:pPr>
              <a:lnSpc>
                <a:spcPct val="110000"/>
              </a:lnSpc>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2" name="Tekstvak 1">
            <a:extLst>
              <a:ext uri="{FF2B5EF4-FFF2-40B4-BE49-F238E27FC236}">
                <a16:creationId xmlns:a16="http://schemas.microsoft.com/office/drawing/2014/main" id="{2B5AA0EE-7426-3E94-8DB0-351518623836}"/>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11</a:t>
            </a:fld>
            <a:r>
              <a:rPr lang="en-GB" sz="1400" dirty="0">
                <a:latin typeface="Quicksand" pitchFamily="2" charset="0"/>
              </a:rPr>
              <a:t>/67</a:t>
            </a:r>
          </a:p>
        </p:txBody>
      </p:sp>
    </p:spTree>
    <p:extLst>
      <p:ext uri="{BB962C8B-B14F-4D97-AF65-F5344CB8AC3E}">
        <p14:creationId xmlns:p14="http://schemas.microsoft.com/office/powerpoint/2010/main" val="2778840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0C177-4047-14C9-147E-31A74DAE93FF}"/>
            </a:ext>
          </a:extLst>
        </p:cNvPr>
        <p:cNvGrpSpPr/>
        <p:nvPr/>
      </p:nvGrpSpPr>
      <p:grpSpPr>
        <a:xfrm>
          <a:off x="0" y="0"/>
          <a:ext cx="0" cy="0"/>
          <a:chOff x="0" y="0"/>
          <a:chExt cx="0" cy="0"/>
        </a:xfrm>
      </p:grpSpPr>
      <p:pic>
        <p:nvPicPr>
          <p:cNvPr id="24" name="Afbeelding 23">
            <a:extLst>
              <a:ext uri="{FF2B5EF4-FFF2-40B4-BE49-F238E27FC236}">
                <a16:creationId xmlns:a16="http://schemas.microsoft.com/office/drawing/2014/main" id="{AF3071F4-82D5-57EA-1AE9-F9E5BA66C071}"/>
              </a:ext>
            </a:extLst>
          </p:cNvPr>
          <p:cNvPicPr>
            <a:picLocks noChangeAspect="1"/>
          </p:cNvPicPr>
          <p:nvPr/>
        </p:nvPicPr>
        <p:blipFill>
          <a:blip r:embed="rId3">
            <a:extLst>
              <a:ext uri="{28A0092B-C50C-407E-A947-70E740481C1C}">
                <a14:useLocalDpi xmlns:a14="http://schemas.microsoft.com/office/drawing/2010/main" val="0"/>
              </a:ext>
            </a:extLst>
          </a:blip>
          <a:srcRect t="16080" b="22395"/>
          <a:stretch>
            <a:fillRect/>
          </a:stretch>
        </p:blipFill>
        <p:spPr>
          <a:xfrm>
            <a:off x="-60160" y="1780674"/>
            <a:ext cx="12192000" cy="4884822"/>
          </a:xfrm>
          <a:prstGeom prst="rect">
            <a:avLst/>
          </a:prstGeom>
        </p:spPr>
      </p:pic>
      <p:sp>
        <p:nvSpPr>
          <p:cNvPr id="10" name="Rechthoek 9">
            <a:extLst>
              <a:ext uri="{FF2B5EF4-FFF2-40B4-BE49-F238E27FC236}">
                <a16:creationId xmlns:a16="http://schemas.microsoft.com/office/drawing/2014/main" id="{34E57BD4-2187-0BE5-9B40-23B4DB054DE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A099284E-B06A-D634-ABF7-E5EB93F2FE8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Construction: steps</a:t>
            </a:r>
          </a:p>
        </p:txBody>
      </p:sp>
      <p:sp>
        <p:nvSpPr>
          <p:cNvPr id="2" name="Rechthoek 1">
            <a:extLst>
              <a:ext uri="{FF2B5EF4-FFF2-40B4-BE49-F238E27FC236}">
                <a16:creationId xmlns:a16="http://schemas.microsoft.com/office/drawing/2014/main" id="{7AB2CCD1-7E68-3BED-D6A9-2FA58BFC4F02}"/>
              </a:ext>
            </a:extLst>
          </p:cNvPr>
          <p:cNvSpPr/>
          <p:nvPr/>
        </p:nvSpPr>
        <p:spPr>
          <a:xfrm>
            <a:off x="9192126" y="5847347"/>
            <a:ext cx="2490537" cy="79408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Tekstvak 4">
            <a:extLst>
              <a:ext uri="{FF2B5EF4-FFF2-40B4-BE49-F238E27FC236}">
                <a16:creationId xmlns:a16="http://schemas.microsoft.com/office/drawing/2014/main" id="{2BD389FC-0824-C85D-DB44-EB7493E98C56}"/>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5" name="Afbeelding 14" descr="Afbeelding met tekening, schets, lijn, Kinderkunst&#10;&#10;Door AI gegenereerde inhoud is mogelijk onjuist.">
            <a:extLst>
              <a:ext uri="{FF2B5EF4-FFF2-40B4-BE49-F238E27FC236}">
                <a16:creationId xmlns:a16="http://schemas.microsoft.com/office/drawing/2014/main" id="{C3C6BA45-C47B-582E-3070-00DAFE246136}"/>
              </a:ext>
            </a:extLst>
          </p:cNvPr>
          <p:cNvPicPr>
            <a:picLocks noChangeAspect="1"/>
          </p:cNvPicPr>
          <p:nvPr/>
        </p:nvPicPr>
        <p:blipFill>
          <a:blip r:embed="rId4">
            <a:extLst>
              <a:ext uri="{28A0092B-C50C-407E-A947-70E740481C1C}">
                <a14:useLocalDpi xmlns:a14="http://schemas.microsoft.com/office/drawing/2010/main" val="0"/>
              </a:ext>
            </a:extLst>
          </a:blip>
          <a:srcRect t="1612" b="1"/>
          <a:stretch>
            <a:fillRect/>
          </a:stretch>
        </p:blipFill>
        <p:spPr>
          <a:xfrm>
            <a:off x="325007" y="2634919"/>
            <a:ext cx="2430225" cy="2391038"/>
          </a:xfrm>
          <a:prstGeom prst="rect">
            <a:avLst/>
          </a:prstGeom>
          <a:ln>
            <a:noFill/>
          </a:ln>
        </p:spPr>
      </p:pic>
      <p:sp>
        <p:nvSpPr>
          <p:cNvPr id="3" name="Tekstvak 2">
            <a:extLst>
              <a:ext uri="{FF2B5EF4-FFF2-40B4-BE49-F238E27FC236}">
                <a16:creationId xmlns:a16="http://schemas.microsoft.com/office/drawing/2014/main" id="{AE285F4D-4232-8D0E-4177-2B97EA0906DE}"/>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12</a:t>
            </a:fld>
            <a:r>
              <a:rPr lang="en-GB" sz="1400" dirty="0">
                <a:latin typeface="Quicksand" pitchFamily="2" charset="0"/>
              </a:rPr>
              <a:t>/67</a:t>
            </a:r>
          </a:p>
        </p:txBody>
      </p:sp>
    </p:spTree>
    <p:extLst>
      <p:ext uri="{BB962C8B-B14F-4D97-AF65-F5344CB8AC3E}">
        <p14:creationId xmlns:p14="http://schemas.microsoft.com/office/powerpoint/2010/main" val="3926698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B923-5896-12FA-2022-2FC80FC6E492}"/>
            </a:ext>
          </a:extLst>
        </p:cNvPr>
        <p:cNvGrpSpPr/>
        <p:nvPr/>
      </p:nvGrpSpPr>
      <p:grpSpPr>
        <a:xfrm>
          <a:off x="0" y="0"/>
          <a:ext cx="0" cy="0"/>
          <a:chOff x="0" y="0"/>
          <a:chExt cx="0" cy="0"/>
        </a:xfrm>
      </p:grpSpPr>
      <p:pic>
        <p:nvPicPr>
          <p:cNvPr id="2" name="HRI">
            <a:hlinkClick r:id="" action="ppaction://media"/>
            <a:extLst>
              <a:ext uri="{FF2B5EF4-FFF2-40B4-BE49-F238E27FC236}">
                <a16:creationId xmlns:a16="http://schemas.microsoft.com/office/drawing/2014/main" id="{E8F600E1-9E44-A95A-FB70-90971D0125C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5519" r="16153"/>
          <a:stretch/>
        </p:blipFill>
        <p:spPr>
          <a:xfrm>
            <a:off x="0" y="1725053"/>
            <a:ext cx="5835316" cy="4803866"/>
          </a:xfrm>
          <a:prstGeom prst="rect">
            <a:avLst/>
          </a:prstGeom>
        </p:spPr>
      </p:pic>
      <p:sp>
        <p:nvSpPr>
          <p:cNvPr id="10" name="Rechthoek 9">
            <a:extLst>
              <a:ext uri="{FF2B5EF4-FFF2-40B4-BE49-F238E27FC236}">
                <a16:creationId xmlns:a16="http://schemas.microsoft.com/office/drawing/2014/main" id="{8FF5DB8F-985A-45A3-C935-996C1C4F6B1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7314236A-4069-156F-AD32-F3EBCDFDE92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Construction: human-robot interaction</a:t>
            </a:r>
          </a:p>
        </p:txBody>
      </p:sp>
      <p:sp>
        <p:nvSpPr>
          <p:cNvPr id="5" name="Tekstvak 4">
            <a:extLst>
              <a:ext uri="{FF2B5EF4-FFF2-40B4-BE49-F238E27FC236}">
                <a16:creationId xmlns:a16="http://schemas.microsoft.com/office/drawing/2014/main" id="{6729941C-230B-AAD3-6D38-713CE40EDA5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Tijdelijke aanduiding voor inhoud 2">
            <a:extLst>
              <a:ext uri="{FF2B5EF4-FFF2-40B4-BE49-F238E27FC236}">
                <a16:creationId xmlns:a16="http://schemas.microsoft.com/office/drawing/2014/main" id="{9B8B7188-9A93-F68B-4854-8443B2373F48}"/>
              </a:ext>
            </a:extLst>
          </p:cNvPr>
          <p:cNvSpPr txBox="1">
            <a:spLocks/>
          </p:cNvSpPr>
          <p:nvPr/>
        </p:nvSpPr>
        <p:spPr>
          <a:xfrm>
            <a:off x="6292518" y="2006600"/>
            <a:ext cx="528186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Quicksand" pitchFamily="2" charset="0"/>
              </a:rPr>
              <a:t>Combine strengths:</a:t>
            </a:r>
          </a:p>
          <a:p>
            <a:pPr>
              <a:lnSpc>
                <a:spcPct val="110000"/>
              </a:lnSpc>
            </a:pPr>
            <a:r>
              <a:rPr lang="en-GB" dirty="0">
                <a:latin typeface="Quicksand" pitchFamily="2" charset="0"/>
              </a:rPr>
              <a:t>Robot: heavy lifting</a:t>
            </a:r>
          </a:p>
          <a:p>
            <a:pPr>
              <a:lnSpc>
                <a:spcPct val="110000"/>
              </a:lnSpc>
            </a:pPr>
            <a:r>
              <a:rPr lang="en-GB" dirty="0">
                <a:latin typeface="Quicksand" pitchFamily="2" charset="0"/>
              </a:rPr>
              <a:t>Human: delicate motor skills</a:t>
            </a:r>
          </a:p>
          <a:p>
            <a:pPr marL="0" indent="0">
              <a:lnSpc>
                <a:spcPct val="110000"/>
              </a:lnSpc>
              <a:buNone/>
            </a:pPr>
            <a:r>
              <a:rPr lang="en-GB" dirty="0">
                <a:latin typeface="Quicksand" pitchFamily="2" charset="0"/>
              </a:rPr>
              <a:t>	</a:t>
            </a:r>
          </a:p>
          <a:p>
            <a:pPr marL="0" indent="0">
              <a:lnSpc>
                <a:spcPct val="110000"/>
              </a:lnSpc>
              <a:buNone/>
            </a:pPr>
            <a:r>
              <a:rPr lang="en-GB" dirty="0">
                <a:latin typeface="Quicksand" pitchFamily="2" charset="0"/>
              </a:rPr>
              <a:t>Robot learns</a:t>
            </a:r>
          </a:p>
          <a:p>
            <a:pPr lvl="1">
              <a:lnSpc>
                <a:spcPct val="110000"/>
              </a:lnSpc>
            </a:pPr>
            <a:r>
              <a:rPr lang="en-GB" dirty="0">
                <a:latin typeface="Quicksand" pitchFamily="2" charset="0"/>
              </a:rPr>
              <a:t>End goal is to become </a:t>
            </a:r>
            <a:r>
              <a:rPr lang="en-GB" b="1" dirty="0">
                <a:latin typeface="Quicksand" pitchFamily="2" charset="0"/>
              </a:rPr>
              <a:t>autonomous</a:t>
            </a:r>
          </a:p>
          <a:p>
            <a:pPr lvl="1">
              <a:lnSpc>
                <a:spcPct val="110000"/>
              </a:lnSpc>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6" name="Tekstvak 5">
            <a:extLst>
              <a:ext uri="{FF2B5EF4-FFF2-40B4-BE49-F238E27FC236}">
                <a16:creationId xmlns:a16="http://schemas.microsoft.com/office/drawing/2014/main" id="{23D03C5A-0250-C54B-220B-1A8ED1D98CEB}"/>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13</a:t>
            </a:fld>
            <a:r>
              <a:rPr lang="en-GB" sz="1400" dirty="0">
                <a:latin typeface="Quicksand" pitchFamily="2" charset="0"/>
              </a:rPr>
              <a:t>/67</a:t>
            </a:r>
          </a:p>
        </p:txBody>
      </p:sp>
    </p:spTree>
    <p:extLst>
      <p:ext uri="{BB962C8B-B14F-4D97-AF65-F5344CB8AC3E}">
        <p14:creationId xmlns:p14="http://schemas.microsoft.com/office/powerpoint/2010/main" val="4034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2C27-A56C-8CB3-C437-C09F393AE36C}"/>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CB860CEE-50D1-F000-86C3-3C8883501B2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15CEDD1-CC10-A805-C9D4-44D62E48EA5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waste</a:t>
            </a:r>
          </a:p>
        </p:txBody>
      </p:sp>
      <p:sp>
        <p:nvSpPr>
          <p:cNvPr id="5" name="Tekstvak 4">
            <a:extLst>
              <a:ext uri="{FF2B5EF4-FFF2-40B4-BE49-F238E27FC236}">
                <a16:creationId xmlns:a16="http://schemas.microsoft.com/office/drawing/2014/main" id="{C5FC8643-ED89-D58C-D497-17A0B86E666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ijdelijke aanduiding voor inhoud 2">
            <a:extLst>
              <a:ext uri="{FF2B5EF4-FFF2-40B4-BE49-F238E27FC236}">
                <a16:creationId xmlns:a16="http://schemas.microsoft.com/office/drawing/2014/main" id="{9575C971-944E-4C10-8382-5F7A74E69196}"/>
              </a:ext>
            </a:extLst>
          </p:cNvPr>
          <p:cNvSpPr>
            <a:spLocks noGrp="1"/>
          </p:cNvSpPr>
          <p:nvPr>
            <p:ph idx="1"/>
          </p:nvPr>
        </p:nvSpPr>
        <p:spPr>
          <a:xfrm>
            <a:off x="9414228" y="2160110"/>
            <a:ext cx="2562436" cy="3986047"/>
          </a:xfrm>
        </p:spPr>
        <p:txBody>
          <a:bodyPr>
            <a:normAutofit/>
          </a:bodyPr>
          <a:lstStyle/>
          <a:p>
            <a:pPr marL="0" indent="0">
              <a:buNone/>
            </a:pPr>
            <a:r>
              <a:rPr lang="en-GB" b="1" dirty="0" err="1">
                <a:latin typeface="Quicksand" pitchFamily="2" charset="0"/>
              </a:rPr>
              <a:t>MELiSSA</a:t>
            </a:r>
            <a:r>
              <a:rPr lang="en-GB" dirty="0">
                <a:latin typeface="Quicksand" pitchFamily="2" charset="0"/>
              </a:rPr>
              <a:t> research program</a:t>
            </a:r>
          </a:p>
          <a:p>
            <a:r>
              <a:rPr lang="en-GB" sz="2400" dirty="0">
                <a:latin typeface="Quicksand" pitchFamily="2" charset="0"/>
              </a:rPr>
              <a:t>Closing the waste loop using bacteria and algae</a:t>
            </a:r>
          </a:p>
          <a:p>
            <a:pPr marL="0" indent="0">
              <a:buNone/>
            </a:pPr>
            <a:endParaRPr lang="en-GB" dirty="0">
              <a:latin typeface="Quicksand" pitchFamily="2" charset="0"/>
            </a:endParaRPr>
          </a:p>
          <a:p>
            <a:endParaRPr lang="en-GB" dirty="0">
              <a:latin typeface="Quicksand" pitchFamily="2" charset="0"/>
            </a:endParaRPr>
          </a:p>
        </p:txBody>
      </p:sp>
      <p:pic>
        <p:nvPicPr>
          <p:cNvPr id="9" name="Afbeelding 8" descr="Afbeelding met tekst, diagram, schermopname, kaart&#10;&#10;Door AI gegenereerde inhoud is mogelijk onjuist.">
            <a:extLst>
              <a:ext uri="{FF2B5EF4-FFF2-40B4-BE49-F238E27FC236}">
                <a16:creationId xmlns:a16="http://schemas.microsoft.com/office/drawing/2014/main" id="{89FB9641-7DD6-0B03-BF7B-E6BBE0D02301}"/>
              </a:ext>
            </a:extLst>
          </p:cNvPr>
          <p:cNvPicPr>
            <a:picLocks noChangeAspect="1"/>
          </p:cNvPicPr>
          <p:nvPr/>
        </p:nvPicPr>
        <p:blipFill>
          <a:blip r:embed="rId3" cstate="print">
            <a:extLst>
              <a:ext uri="{28A0092B-C50C-407E-A947-70E740481C1C}">
                <a14:useLocalDpi xmlns:a14="http://schemas.microsoft.com/office/drawing/2010/main" val="0"/>
              </a:ext>
            </a:extLst>
          </a:blip>
          <a:srcRect b="1643"/>
          <a:stretch>
            <a:fillRect/>
          </a:stretch>
        </p:blipFill>
        <p:spPr>
          <a:xfrm>
            <a:off x="3310558" y="1909433"/>
            <a:ext cx="5714532" cy="4553437"/>
          </a:xfrm>
          <a:prstGeom prst="rect">
            <a:avLst/>
          </a:prstGeom>
          <a:ln>
            <a:solidFill>
              <a:srgbClr val="6494C8"/>
            </a:solidFill>
          </a:ln>
        </p:spPr>
      </p:pic>
      <p:pic>
        <p:nvPicPr>
          <p:cNvPr id="2" name="Afbeelding 1" descr="Afbeelding met tekst, diagram, schermopname, kaart&#10;&#10;Door AI gegenereerde inhoud is mogelijk onjuist.">
            <a:extLst>
              <a:ext uri="{FF2B5EF4-FFF2-40B4-BE49-F238E27FC236}">
                <a16:creationId xmlns:a16="http://schemas.microsoft.com/office/drawing/2014/main" id="{BABBEDA0-0FEF-0CC6-E025-E8799FD2FD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5336" y="4612583"/>
            <a:ext cx="856582" cy="1634593"/>
          </a:xfrm>
          <a:prstGeom prst="rect">
            <a:avLst/>
          </a:prstGeom>
        </p:spPr>
      </p:pic>
      <p:sp>
        <p:nvSpPr>
          <p:cNvPr id="3" name="Tijdelijke aanduiding voor inhoud 2">
            <a:extLst>
              <a:ext uri="{FF2B5EF4-FFF2-40B4-BE49-F238E27FC236}">
                <a16:creationId xmlns:a16="http://schemas.microsoft.com/office/drawing/2014/main" id="{7EB121F9-03B4-3086-3273-3A9D87C1CC12}"/>
              </a:ext>
            </a:extLst>
          </p:cNvPr>
          <p:cNvSpPr txBox="1">
            <a:spLocks/>
          </p:cNvSpPr>
          <p:nvPr/>
        </p:nvSpPr>
        <p:spPr>
          <a:xfrm>
            <a:off x="994321" y="4735303"/>
            <a:ext cx="2341072" cy="1946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Quicksand" pitchFamily="2" charset="0"/>
              </a:rPr>
              <a:t>Closed compartment</a:t>
            </a:r>
          </a:p>
          <a:p>
            <a:pPr marL="0" indent="0">
              <a:lnSpc>
                <a:spcPct val="100000"/>
              </a:lnSpc>
              <a:buFont typeface="Arial" panose="020B0604020202020204" pitchFamily="34" charset="0"/>
              <a:buNone/>
            </a:pPr>
            <a:r>
              <a:rPr lang="en-GB" sz="1600" dirty="0">
                <a:latin typeface="Quicksand" pitchFamily="2" charset="0"/>
              </a:rPr>
              <a:t>Component</a:t>
            </a:r>
          </a:p>
          <a:p>
            <a:pPr marL="0" indent="0">
              <a:lnSpc>
                <a:spcPct val="100000"/>
              </a:lnSpc>
              <a:buFont typeface="Arial" panose="020B0604020202020204" pitchFamily="34" charset="0"/>
              <a:buNone/>
            </a:pPr>
            <a:r>
              <a:rPr lang="en-GB" sz="1600" dirty="0">
                <a:latin typeface="Quicksand" pitchFamily="2" charset="0"/>
              </a:rPr>
              <a:t>Waste product</a:t>
            </a:r>
          </a:p>
          <a:p>
            <a:pPr marL="0" indent="0">
              <a:lnSpc>
                <a:spcPct val="100000"/>
              </a:lnSpc>
              <a:buFont typeface="Arial" panose="020B0604020202020204" pitchFamily="34" charset="0"/>
              <a:buNone/>
            </a:pPr>
            <a:r>
              <a:rPr lang="en-GB" sz="1600" dirty="0">
                <a:latin typeface="Quicksand" pitchFamily="2" charset="0"/>
              </a:rPr>
              <a:t>Usable product</a:t>
            </a:r>
          </a:p>
          <a:p>
            <a:pPr>
              <a:lnSpc>
                <a:spcPct val="100000"/>
              </a:lnSpc>
            </a:pPr>
            <a:endParaRPr lang="en-GB" dirty="0">
              <a:latin typeface="Quicksand" pitchFamily="2" charset="0"/>
            </a:endParaRPr>
          </a:p>
        </p:txBody>
      </p:sp>
      <p:pic>
        <p:nvPicPr>
          <p:cNvPr id="6" name="Afbeelding 5">
            <a:extLst>
              <a:ext uri="{FF2B5EF4-FFF2-40B4-BE49-F238E27FC236}">
                <a16:creationId xmlns:a16="http://schemas.microsoft.com/office/drawing/2014/main" id="{5E1C006E-C05C-295B-243A-33F3B500283F}"/>
              </a:ext>
            </a:extLst>
          </p:cNvPr>
          <p:cNvPicPr>
            <a:picLocks noChangeAspect="1"/>
          </p:cNvPicPr>
          <p:nvPr/>
        </p:nvPicPr>
        <p:blipFill>
          <a:blip r:embed="rId5"/>
          <a:stretch>
            <a:fillRect/>
          </a:stretch>
        </p:blipFill>
        <p:spPr>
          <a:xfrm>
            <a:off x="300942" y="2510253"/>
            <a:ext cx="2690802" cy="1837493"/>
          </a:xfrm>
          <a:prstGeom prst="rect">
            <a:avLst/>
          </a:prstGeom>
          <a:ln w="12700">
            <a:noFill/>
          </a:ln>
        </p:spPr>
      </p:pic>
      <p:sp>
        <p:nvSpPr>
          <p:cNvPr id="8" name="Rechthoek 7">
            <a:extLst>
              <a:ext uri="{FF2B5EF4-FFF2-40B4-BE49-F238E27FC236}">
                <a16:creationId xmlns:a16="http://schemas.microsoft.com/office/drawing/2014/main" id="{A74DD6C2-44FF-C0CA-1FD8-062430C6B556}"/>
              </a:ext>
            </a:extLst>
          </p:cNvPr>
          <p:cNvSpPr/>
          <p:nvPr/>
        </p:nvSpPr>
        <p:spPr>
          <a:xfrm>
            <a:off x="513972" y="3429000"/>
            <a:ext cx="1037036" cy="749145"/>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Rechte verbindingslijn 13">
            <a:extLst>
              <a:ext uri="{FF2B5EF4-FFF2-40B4-BE49-F238E27FC236}">
                <a16:creationId xmlns:a16="http://schemas.microsoft.com/office/drawing/2014/main" id="{396CC517-A738-E0C3-F39F-F023123A69DD}"/>
              </a:ext>
            </a:extLst>
          </p:cNvPr>
          <p:cNvCxnSpPr>
            <a:cxnSpLocks/>
            <a:stCxn id="8" idx="3"/>
          </p:cNvCxnSpPr>
          <p:nvPr/>
        </p:nvCxnSpPr>
        <p:spPr>
          <a:xfrm flipV="1">
            <a:off x="1551008" y="3784922"/>
            <a:ext cx="1759550" cy="18651"/>
          </a:xfrm>
          <a:prstGeom prst="line">
            <a:avLst/>
          </a:prstGeom>
          <a:ln>
            <a:solidFill>
              <a:srgbClr val="6494C8"/>
            </a:solidFill>
          </a:ln>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FF539321-9218-1736-E127-20E75ECD9B37}"/>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14</a:t>
            </a:fld>
            <a:r>
              <a:rPr lang="en-GB" sz="1400" dirty="0">
                <a:latin typeface="Quicksand" pitchFamily="2" charset="0"/>
              </a:rPr>
              <a:t>/67</a:t>
            </a:r>
          </a:p>
        </p:txBody>
      </p:sp>
    </p:spTree>
    <p:extLst>
      <p:ext uri="{BB962C8B-B14F-4D97-AF65-F5344CB8AC3E}">
        <p14:creationId xmlns:p14="http://schemas.microsoft.com/office/powerpoint/2010/main" val="80270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4CBA-9E3B-BA95-50BD-8798E224EB84}"/>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634EA6DE-771B-5B4E-FDBE-25367ABE83F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24EDEA7-BD65-7ED1-E518-3065211C6F3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mechanical systems</a:t>
            </a:r>
          </a:p>
        </p:txBody>
      </p:sp>
      <p:sp>
        <p:nvSpPr>
          <p:cNvPr id="5" name="Tekstvak 4">
            <a:extLst>
              <a:ext uri="{FF2B5EF4-FFF2-40B4-BE49-F238E27FC236}">
                <a16:creationId xmlns:a16="http://schemas.microsoft.com/office/drawing/2014/main" id="{7764104E-9EAC-C61A-98C0-93F82157579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8" name="Afbeelding 7" descr="Afbeelding met tekst, schermopname, diagram, kaart&#10;&#10;Door AI gegenereerde inhoud is mogelijk onjuist.">
            <a:extLst>
              <a:ext uri="{FF2B5EF4-FFF2-40B4-BE49-F238E27FC236}">
                <a16:creationId xmlns:a16="http://schemas.microsoft.com/office/drawing/2014/main" id="{2580FD6C-25D0-A229-F38E-8281D580976A}"/>
              </a:ext>
            </a:extLst>
          </p:cNvPr>
          <p:cNvPicPr>
            <a:picLocks noChangeAspect="1"/>
          </p:cNvPicPr>
          <p:nvPr/>
        </p:nvPicPr>
        <p:blipFill>
          <a:blip r:embed="rId3" cstate="print">
            <a:extLst>
              <a:ext uri="{28A0092B-C50C-407E-A947-70E740481C1C}">
                <a14:useLocalDpi xmlns:a14="http://schemas.microsoft.com/office/drawing/2010/main" val="0"/>
              </a:ext>
            </a:extLst>
          </a:blip>
          <a:srcRect b="4459"/>
          <a:stretch>
            <a:fillRect/>
          </a:stretch>
        </p:blipFill>
        <p:spPr>
          <a:xfrm>
            <a:off x="3350271" y="1904819"/>
            <a:ext cx="6730975" cy="4588056"/>
          </a:xfrm>
          <a:prstGeom prst="rect">
            <a:avLst/>
          </a:prstGeom>
          <a:ln w="12700">
            <a:solidFill>
              <a:srgbClr val="6494C8"/>
            </a:solidFill>
          </a:ln>
        </p:spPr>
      </p:pic>
      <p:pic>
        <p:nvPicPr>
          <p:cNvPr id="22" name="Afbeelding 21" descr="Afbeelding met tekst, diagram, schermopname, kaart&#10;&#10;Door AI gegenereerde inhoud is mogelijk onjuist.">
            <a:extLst>
              <a:ext uri="{FF2B5EF4-FFF2-40B4-BE49-F238E27FC236}">
                <a16:creationId xmlns:a16="http://schemas.microsoft.com/office/drawing/2014/main" id="{FA3D4647-610A-1F08-D4BF-48DD2F90CF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5336" y="4612583"/>
            <a:ext cx="856582" cy="1634593"/>
          </a:xfrm>
          <a:prstGeom prst="rect">
            <a:avLst/>
          </a:prstGeom>
        </p:spPr>
      </p:pic>
      <p:sp>
        <p:nvSpPr>
          <p:cNvPr id="23" name="Tijdelijke aanduiding voor inhoud 2">
            <a:extLst>
              <a:ext uri="{FF2B5EF4-FFF2-40B4-BE49-F238E27FC236}">
                <a16:creationId xmlns:a16="http://schemas.microsoft.com/office/drawing/2014/main" id="{CB1CD9EE-4045-222F-CDEF-9440A1AE449A}"/>
              </a:ext>
            </a:extLst>
          </p:cNvPr>
          <p:cNvSpPr txBox="1">
            <a:spLocks/>
          </p:cNvSpPr>
          <p:nvPr/>
        </p:nvSpPr>
        <p:spPr>
          <a:xfrm>
            <a:off x="994321" y="4735303"/>
            <a:ext cx="2341072" cy="1946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a:latin typeface="Quicksand" pitchFamily="2" charset="0"/>
              </a:rPr>
              <a:t>Closed compartment</a:t>
            </a:r>
          </a:p>
          <a:p>
            <a:pPr marL="0" indent="0">
              <a:lnSpc>
                <a:spcPct val="100000"/>
              </a:lnSpc>
              <a:buFont typeface="Arial" panose="020B0604020202020204" pitchFamily="34" charset="0"/>
              <a:buNone/>
            </a:pPr>
            <a:r>
              <a:rPr lang="en-GB" sz="1600" dirty="0">
                <a:latin typeface="Quicksand" pitchFamily="2" charset="0"/>
              </a:rPr>
              <a:t>Component</a:t>
            </a:r>
          </a:p>
          <a:p>
            <a:pPr marL="0" indent="0">
              <a:lnSpc>
                <a:spcPct val="100000"/>
              </a:lnSpc>
              <a:buFont typeface="Arial" panose="020B0604020202020204" pitchFamily="34" charset="0"/>
              <a:buNone/>
            </a:pPr>
            <a:r>
              <a:rPr lang="en-GB" sz="1600" dirty="0">
                <a:latin typeface="Quicksand" pitchFamily="2" charset="0"/>
              </a:rPr>
              <a:t>Waste product</a:t>
            </a:r>
          </a:p>
          <a:p>
            <a:pPr marL="0" indent="0">
              <a:lnSpc>
                <a:spcPct val="100000"/>
              </a:lnSpc>
              <a:buFont typeface="Arial" panose="020B0604020202020204" pitchFamily="34" charset="0"/>
              <a:buNone/>
            </a:pPr>
            <a:r>
              <a:rPr lang="en-GB" sz="1600" dirty="0">
                <a:latin typeface="Quicksand" pitchFamily="2" charset="0"/>
              </a:rPr>
              <a:t>Usable product</a:t>
            </a:r>
          </a:p>
          <a:p>
            <a:pPr>
              <a:lnSpc>
                <a:spcPct val="100000"/>
              </a:lnSpc>
            </a:pPr>
            <a:endParaRPr lang="en-GB" dirty="0">
              <a:latin typeface="Quicksand" pitchFamily="2" charset="0"/>
            </a:endParaRPr>
          </a:p>
        </p:txBody>
      </p:sp>
      <p:pic>
        <p:nvPicPr>
          <p:cNvPr id="24" name="Afbeelding 23">
            <a:extLst>
              <a:ext uri="{FF2B5EF4-FFF2-40B4-BE49-F238E27FC236}">
                <a16:creationId xmlns:a16="http://schemas.microsoft.com/office/drawing/2014/main" id="{744F46C8-E176-CCAF-14FB-0B85271FF92F}"/>
              </a:ext>
            </a:extLst>
          </p:cNvPr>
          <p:cNvPicPr>
            <a:picLocks noChangeAspect="1"/>
          </p:cNvPicPr>
          <p:nvPr/>
        </p:nvPicPr>
        <p:blipFill>
          <a:blip r:embed="rId5"/>
          <a:stretch>
            <a:fillRect/>
          </a:stretch>
        </p:blipFill>
        <p:spPr>
          <a:xfrm>
            <a:off x="300942" y="2510253"/>
            <a:ext cx="2690802" cy="1837493"/>
          </a:xfrm>
          <a:prstGeom prst="rect">
            <a:avLst/>
          </a:prstGeom>
          <a:ln w="12700">
            <a:noFill/>
          </a:ln>
        </p:spPr>
      </p:pic>
      <p:sp>
        <p:nvSpPr>
          <p:cNvPr id="25" name="Rechthoek 24">
            <a:extLst>
              <a:ext uri="{FF2B5EF4-FFF2-40B4-BE49-F238E27FC236}">
                <a16:creationId xmlns:a16="http://schemas.microsoft.com/office/drawing/2014/main" id="{D9B69E95-718C-4B41-B525-ABF170DA9C24}"/>
              </a:ext>
            </a:extLst>
          </p:cNvPr>
          <p:cNvSpPr/>
          <p:nvPr/>
        </p:nvSpPr>
        <p:spPr>
          <a:xfrm>
            <a:off x="1146045" y="3478728"/>
            <a:ext cx="388619" cy="396240"/>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Rechte verbindingslijn 25">
            <a:extLst>
              <a:ext uri="{FF2B5EF4-FFF2-40B4-BE49-F238E27FC236}">
                <a16:creationId xmlns:a16="http://schemas.microsoft.com/office/drawing/2014/main" id="{C2EF5A19-86F5-6EFD-C3A6-63770A8233DC}"/>
              </a:ext>
            </a:extLst>
          </p:cNvPr>
          <p:cNvCxnSpPr>
            <a:cxnSpLocks/>
            <a:stCxn id="25" idx="3"/>
          </p:cNvCxnSpPr>
          <p:nvPr/>
        </p:nvCxnSpPr>
        <p:spPr>
          <a:xfrm>
            <a:off x="1534664" y="3676848"/>
            <a:ext cx="1815607" cy="0"/>
          </a:xfrm>
          <a:prstGeom prst="line">
            <a:avLst/>
          </a:prstGeom>
          <a:ln>
            <a:solidFill>
              <a:srgbClr val="6494C8"/>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8EA278A9-B8C1-8E8B-1205-E95289058EB5}"/>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15</a:t>
            </a:fld>
            <a:r>
              <a:rPr lang="en-GB" sz="1400" dirty="0">
                <a:latin typeface="Quicksand" pitchFamily="2" charset="0"/>
              </a:rPr>
              <a:t>/67</a:t>
            </a:r>
          </a:p>
        </p:txBody>
      </p:sp>
    </p:spTree>
    <p:extLst>
      <p:ext uri="{BB962C8B-B14F-4D97-AF65-F5344CB8AC3E}">
        <p14:creationId xmlns:p14="http://schemas.microsoft.com/office/powerpoint/2010/main" val="42141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DF93-56AD-ED4F-4D0D-DF412B8CB42F}"/>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4FCF0AA8-3350-B732-7F29-ED5104B0C61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5F5AA0B7-3D73-523A-8943-CE0E559E066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Personal climate</a:t>
            </a:r>
          </a:p>
        </p:txBody>
      </p:sp>
      <p:sp>
        <p:nvSpPr>
          <p:cNvPr id="6" name="Tijdelijke aanduiding voor inhoud 2">
            <a:extLst>
              <a:ext uri="{FF2B5EF4-FFF2-40B4-BE49-F238E27FC236}">
                <a16:creationId xmlns:a16="http://schemas.microsoft.com/office/drawing/2014/main" id="{48554C8F-2407-515E-D5EF-95FAFA4168B3}"/>
              </a:ext>
            </a:extLst>
          </p:cNvPr>
          <p:cNvSpPr txBox="1">
            <a:spLocks/>
          </p:cNvSpPr>
          <p:nvPr/>
        </p:nvSpPr>
        <p:spPr>
          <a:xfrm>
            <a:off x="838199" y="2005010"/>
            <a:ext cx="6813885" cy="44862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Heating</a:t>
            </a:r>
          </a:p>
          <a:p>
            <a:pPr marR="0" lvl="0" algn="l" defTabSz="914400" rtl="0" eaLnBrk="1" fontAlgn="auto" latinLnBrk="0" hangingPunct="1">
              <a:lnSpc>
                <a:spcPct val="100000"/>
              </a:lnSpc>
              <a:spcBef>
                <a:spcPts val="0"/>
              </a:spcBef>
              <a:spcAft>
                <a:spcPts val="0"/>
              </a:spcAft>
              <a:buClrTx/>
              <a:buSzTx/>
              <a:tabLst/>
              <a:defRPr/>
            </a:pPr>
            <a:endParaRPr kumimoji="0" lang="en-GB" sz="2600" b="1" i="0" u="none" strike="noStrike" kern="1200" cap="none" spc="0" normalizeH="0" baseline="0" noProof="0" dirty="0">
              <a:ln>
                <a:noFill/>
              </a:ln>
              <a:solidFill>
                <a:prstClr val="black"/>
              </a:solidFill>
              <a:effectLst/>
              <a:uLnTx/>
              <a:uFillTx/>
              <a:latin typeface="Quicksand"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Cooling</a:t>
            </a:r>
          </a:p>
          <a:p>
            <a:pPr marR="0" lvl="0" algn="l" defTabSz="914400" rtl="0" eaLnBrk="1" fontAlgn="auto" latinLnBrk="0" hangingPunct="1">
              <a:lnSpc>
                <a:spcPct val="100000"/>
              </a:lnSpc>
              <a:spcBef>
                <a:spcPts val="0"/>
              </a:spcBef>
              <a:spcAft>
                <a:spcPts val="0"/>
              </a:spcAft>
              <a:buClrTx/>
              <a:buSzTx/>
              <a:tabLst/>
              <a:defRPr/>
            </a:pPr>
            <a:endParaRPr kumimoji="0" lang="en-GB" sz="2600" b="1" i="0" u="none" strike="noStrike" kern="1200" cap="none" spc="0" normalizeH="0" baseline="0" noProof="0" dirty="0">
              <a:ln>
                <a:noFill/>
              </a:ln>
              <a:solidFill>
                <a:prstClr val="black"/>
              </a:solidFill>
              <a:effectLst/>
              <a:uLnTx/>
              <a:uFillTx/>
              <a:latin typeface="Quicksand"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Health monitoring</a:t>
            </a:r>
            <a:r>
              <a:rPr kumimoji="0" lang="en-GB" sz="2600" b="0" i="0" u="none" strike="noStrike" kern="1200" cap="none" spc="0" normalizeH="0" baseline="0" noProof="0" dirty="0">
                <a:ln>
                  <a:noFill/>
                </a:ln>
                <a:solidFill>
                  <a:prstClr val="black"/>
                </a:solidFill>
                <a:effectLst/>
                <a:uLnTx/>
                <a:uFillTx/>
                <a:latin typeface="Quicksand" pitchFamily="2" charset="0"/>
              </a:rPr>
              <a:t> and adapting schedule accordingly</a:t>
            </a:r>
          </a:p>
          <a:p>
            <a:pPr marR="0" lvl="1" algn="l" defTabSz="914400" rtl="0" eaLnBrk="1" fontAlgn="auto" latinLnBrk="0" hangingPunct="1">
              <a:lnSpc>
                <a:spcPct val="100000"/>
              </a:lnSpc>
              <a:spcBef>
                <a:spcPts val="0"/>
              </a:spcBef>
              <a:spcAft>
                <a:spcPts val="0"/>
              </a:spcAft>
              <a:buClrTx/>
              <a:buSzTx/>
              <a:tabLst/>
              <a:defRPr/>
            </a:pPr>
            <a:r>
              <a:rPr kumimoji="0" lang="en-GB" sz="2600" b="0" i="0" u="none" strike="noStrike" kern="1200" cap="none" spc="0" normalizeH="0" baseline="0" noProof="0" dirty="0">
                <a:ln>
                  <a:noFill/>
                </a:ln>
                <a:solidFill>
                  <a:prstClr val="black"/>
                </a:solidFill>
                <a:effectLst/>
                <a:uLnTx/>
                <a:uFillTx/>
                <a:latin typeface="Quicksand" pitchFamily="2" charset="0"/>
              </a:rPr>
              <a:t>Stress – take a break or meditate etc.</a:t>
            </a:r>
          </a:p>
          <a:p>
            <a:pPr marR="0" lvl="1" algn="l" defTabSz="914400" rtl="0" eaLnBrk="1" fontAlgn="auto" latinLnBrk="0" hangingPunct="1">
              <a:lnSpc>
                <a:spcPct val="100000"/>
              </a:lnSpc>
              <a:spcBef>
                <a:spcPts val="0"/>
              </a:spcBef>
              <a:spcAft>
                <a:spcPts val="0"/>
              </a:spcAft>
              <a:buClrTx/>
              <a:buSzTx/>
              <a:tabLst/>
              <a:defRPr/>
            </a:pPr>
            <a:endParaRPr kumimoji="0" lang="en-GB" sz="2600" b="0" i="0" u="none" strike="noStrike" kern="1200" cap="none" spc="0" normalizeH="0" baseline="0" noProof="0" dirty="0">
              <a:ln>
                <a:noFill/>
              </a:ln>
              <a:solidFill>
                <a:prstClr val="black"/>
              </a:solidFill>
              <a:effectLst/>
              <a:uLnTx/>
              <a:uFillTx/>
              <a:latin typeface="Quicksand" pitchFamily="2" charset="0"/>
            </a:endParaRPr>
          </a:p>
          <a:p>
            <a:pPr>
              <a:lnSpc>
                <a:spcPct val="100000"/>
              </a:lnSpc>
              <a:spcBef>
                <a:spcPts val="0"/>
              </a:spcBef>
              <a:defRPr/>
            </a:pPr>
            <a:r>
              <a:rPr lang="en-GB" sz="2600" dirty="0">
                <a:solidFill>
                  <a:prstClr val="black"/>
                </a:solidFill>
                <a:latin typeface="Quicksand" pitchFamily="2" charset="0"/>
              </a:rPr>
              <a:t>Adapting </a:t>
            </a:r>
            <a:r>
              <a:rPr lang="en-GB" sz="2600" b="1" dirty="0">
                <a:solidFill>
                  <a:prstClr val="black"/>
                </a:solidFill>
                <a:latin typeface="Quicksand" pitchFamily="2" charset="0"/>
              </a:rPr>
              <a:t>lighting</a:t>
            </a:r>
          </a:p>
          <a:p>
            <a:pPr lvl="1">
              <a:lnSpc>
                <a:spcPct val="100000"/>
              </a:lnSpc>
              <a:spcBef>
                <a:spcPts val="0"/>
              </a:spcBef>
              <a:defRPr/>
            </a:pPr>
            <a:r>
              <a:rPr lang="en-GB" sz="2600" dirty="0">
                <a:solidFill>
                  <a:prstClr val="black"/>
                </a:solidFill>
                <a:latin typeface="Quicksand" pitchFamily="2" charset="0"/>
              </a:rPr>
              <a:t>Personal settings at workstation, private and meditation room</a:t>
            </a:r>
          </a:p>
          <a:p>
            <a:pPr marR="0" lvl="1"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Quicksand" pitchFamily="2" charset="0"/>
            </a:endParaRPr>
          </a:p>
          <a:p>
            <a:pPr marL="0" indent="0">
              <a:buNone/>
            </a:pPr>
            <a:r>
              <a:rPr lang="en-GB" sz="2400" b="1" dirty="0"/>
              <a:t>Why personalisation?</a:t>
            </a:r>
          </a:p>
          <a:p>
            <a:pPr marL="285750" indent="-285750">
              <a:buFont typeface="Arial" panose="020B0604020202020204" pitchFamily="34" charset="0"/>
              <a:buChar char="•"/>
            </a:pPr>
            <a:r>
              <a:rPr lang="en-GB" sz="2400" dirty="0"/>
              <a:t>Feeling of control in an otherwise uncontrollable setting</a:t>
            </a:r>
            <a:endParaRPr lang="en-GB" sz="2400" b="1" dirty="0"/>
          </a:p>
          <a:p>
            <a:pPr marL="0" indent="0">
              <a:lnSpc>
                <a:spcPct val="100000"/>
              </a:lnSpc>
              <a:spcBef>
                <a:spcPts val="0"/>
              </a:spcBef>
              <a:buNone/>
              <a:defRPr/>
            </a:pPr>
            <a:endParaRPr kumimoji="0" lang="en-GB" sz="2400" b="0" i="0" u="sng" strike="noStrike" kern="1200" cap="none" spc="0" normalizeH="0" baseline="0" noProof="0" dirty="0">
              <a:ln>
                <a:noFill/>
              </a:ln>
              <a:solidFill>
                <a:prstClr val="black"/>
              </a:solidFill>
              <a:effectLst/>
              <a:uLnTx/>
              <a:uFillTx/>
              <a:latin typeface="Quicksand" pitchFamily="2" charset="0"/>
            </a:endParaRPr>
          </a:p>
        </p:txBody>
      </p:sp>
      <p:sp>
        <p:nvSpPr>
          <p:cNvPr id="5" name="Tekstvak 4">
            <a:extLst>
              <a:ext uri="{FF2B5EF4-FFF2-40B4-BE49-F238E27FC236}">
                <a16:creationId xmlns:a16="http://schemas.microsoft.com/office/drawing/2014/main" id="{17B15CBE-C2DD-B193-8CED-9F222617FDC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AutoShape 2" descr="Flexible Smart Textile to PCB Connector for Emg EEG ECG Gsr Suit E Textile  - Conductive Textile, E Textile | Made-in-China.com">
            <a:extLst>
              <a:ext uri="{FF2B5EF4-FFF2-40B4-BE49-F238E27FC236}">
                <a16:creationId xmlns:a16="http://schemas.microsoft.com/office/drawing/2014/main" id="{D16BBB8B-99BE-B349-5B16-32FF00D4C9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Afbeelding 6" descr="Afbeelding met schermopname, tekst, grafische vormgeving, Graphics&#10;&#10;Door AI gegenereerde inhoud is mogelijk onjuist.">
            <a:extLst>
              <a:ext uri="{FF2B5EF4-FFF2-40B4-BE49-F238E27FC236}">
                <a16:creationId xmlns:a16="http://schemas.microsoft.com/office/drawing/2014/main" id="{98EABE05-8AF7-37EE-BC7C-48084F5103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22166" y="1967376"/>
            <a:ext cx="5574633" cy="2932072"/>
          </a:xfrm>
          <a:prstGeom prst="rect">
            <a:avLst/>
          </a:prstGeom>
        </p:spPr>
      </p:pic>
      <p:sp>
        <p:nvSpPr>
          <p:cNvPr id="8" name="Tekstvak 7">
            <a:extLst>
              <a:ext uri="{FF2B5EF4-FFF2-40B4-BE49-F238E27FC236}">
                <a16:creationId xmlns:a16="http://schemas.microsoft.com/office/drawing/2014/main" id="{419C598F-58F3-3874-23A2-E9053A20976E}"/>
              </a:ext>
            </a:extLst>
          </p:cNvPr>
          <p:cNvSpPr txBox="1"/>
          <p:nvPr/>
        </p:nvSpPr>
        <p:spPr>
          <a:xfrm>
            <a:off x="8511233" y="4937082"/>
            <a:ext cx="1968275" cy="369332"/>
          </a:xfrm>
          <a:prstGeom prst="rect">
            <a:avLst/>
          </a:prstGeom>
          <a:noFill/>
        </p:spPr>
        <p:txBody>
          <a:bodyPr wrap="square" rtlCol="0">
            <a:spAutoFit/>
          </a:bodyPr>
          <a:lstStyle/>
          <a:p>
            <a:r>
              <a:rPr lang="en-GB" dirty="0">
                <a:latin typeface="Quicksand" pitchFamily="2" charset="0"/>
              </a:rPr>
              <a:t>Smart textiles</a:t>
            </a:r>
          </a:p>
        </p:txBody>
      </p:sp>
      <p:sp>
        <p:nvSpPr>
          <p:cNvPr id="2" name="Tekstvak 1">
            <a:extLst>
              <a:ext uri="{FF2B5EF4-FFF2-40B4-BE49-F238E27FC236}">
                <a16:creationId xmlns:a16="http://schemas.microsoft.com/office/drawing/2014/main" id="{61A0AA65-5C58-A173-17C3-00C05DE031F3}"/>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16</a:t>
            </a:fld>
            <a:r>
              <a:rPr lang="en-GB" sz="1400" dirty="0">
                <a:latin typeface="Quicksand" pitchFamily="2" charset="0"/>
              </a:rPr>
              <a:t>/67</a:t>
            </a:r>
          </a:p>
        </p:txBody>
      </p:sp>
    </p:spTree>
    <p:extLst>
      <p:ext uri="{BB962C8B-B14F-4D97-AF65-F5344CB8AC3E}">
        <p14:creationId xmlns:p14="http://schemas.microsoft.com/office/powerpoint/2010/main" val="3810293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70D4-D0BB-180D-D59C-2670B9CF873B}"/>
            </a:ext>
          </a:extLst>
        </p:cNvPr>
        <p:cNvGrpSpPr/>
        <p:nvPr/>
      </p:nvGrpSpPr>
      <p:grpSpPr>
        <a:xfrm>
          <a:off x="0" y="0"/>
          <a:ext cx="0" cy="0"/>
          <a:chOff x="0" y="0"/>
          <a:chExt cx="0" cy="0"/>
        </a:xfrm>
      </p:grpSpPr>
      <p:pic>
        <p:nvPicPr>
          <p:cNvPr id="3" name="Afbeelding 2" descr="Afbeelding met tekst, schermopname, ontwerp, lijn&#10;&#10;Door AI gegenereerde inhoud is mogelijk onjuist.">
            <a:extLst>
              <a:ext uri="{FF2B5EF4-FFF2-40B4-BE49-F238E27FC236}">
                <a16:creationId xmlns:a16="http://schemas.microsoft.com/office/drawing/2014/main" id="{5154A8E9-C7C6-755E-8557-E1E9151AD485}"/>
              </a:ext>
            </a:extLst>
          </p:cNvPr>
          <p:cNvPicPr>
            <a:picLocks noChangeAspect="1"/>
          </p:cNvPicPr>
          <p:nvPr/>
        </p:nvPicPr>
        <p:blipFill>
          <a:blip r:embed="rId3">
            <a:extLst>
              <a:ext uri="{28A0092B-C50C-407E-A947-70E740481C1C}">
                <a14:useLocalDpi xmlns:a14="http://schemas.microsoft.com/office/drawing/2010/main" val="0"/>
              </a:ext>
            </a:extLst>
          </a:blip>
          <a:srcRect l="7361" t="18856" r="9115" b="17009"/>
          <a:stretch>
            <a:fillRect/>
          </a:stretch>
        </p:blipFill>
        <p:spPr>
          <a:xfrm>
            <a:off x="287994" y="1960233"/>
            <a:ext cx="8102279" cy="4398381"/>
          </a:xfrm>
          <a:prstGeom prst="rect">
            <a:avLst/>
          </a:prstGeom>
          <a:ln>
            <a:solidFill>
              <a:srgbClr val="6494C8"/>
            </a:solidFill>
          </a:ln>
        </p:spPr>
      </p:pic>
      <p:sp>
        <p:nvSpPr>
          <p:cNvPr id="10" name="Rechthoek 9">
            <a:extLst>
              <a:ext uri="{FF2B5EF4-FFF2-40B4-BE49-F238E27FC236}">
                <a16:creationId xmlns:a16="http://schemas.microsoft.com/office/drawing/2014/main" id="{8D3810E2-3D32-6F74-5327-883BBD6D219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C8FAB20-7EC7-018D-D0FF-148A4B139CA4}"/>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heating/cooling</a:t>
            </a:r>
          </a:p>
        </p:txBody>
      </p:sp>
      <p:sp>
        <p:nvSpPr>
          <p:cNvPr id="5" name="Tekstvak 4">
            <a:extLst>
              <a:ext uri="{FF2B5EF4-FFF2-40B4-BE49-F238E27FC236}">
                <a16:creationId xmlns:a16="http://schemas.microsoft.com/office/drawing/2014/main" id="{41037730-35CC-EA55-4094-D18EA6DA698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7" name="Tijdelijke aanduiding voor inhoud 2">
            <a:extLst>
              <a:ext uri="{FF2B5EF4-FFF2-40B4-BE49-F238E27FC236}">
                <a16:creationId xmlns:a16="http://schemas.microsoft.com/office/drawing/2014/main" id="{5863D325-89E7-2031-1092-612A36F0F8EA}"/>
              </a:ext>
            </a:extLst>
          </p:cNvPr>
          <p:cNvSpPr txBox="1">
            <a:spLocks/>
          </p:cNvSpPr>
          <p:nvPr/>
        </p:nvSpPr>
        <p:spPr>
          <a:xfrm>
            <a:off x="8662737" y="2455844"/>
            <a:ext cx="3416968" cy="2152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dirty="0">
                <a:latin typeface="Quicksand" pitchFamily="2" charset="0"/>
              </a:rPr>
              <a:t>Heat and cold production </a:t>
            </a:r>
          </a:p>
          <a:p>
            <a:pPr>
              <a:lnSpc>
                <a:spcPct val="110000"/>
              </a:lnSpc>
            </a:pPr>
            <a:r>
              <a:rPr lang="en-GB" sz="2400" dirty="0">
                <a:latin typeface="Quicksand" pitchFamily="2" charset="0"/>
              </a:rPr>
              <a:t>Based on ESA research</a:t>
            </a:r>
          </a:p>
          <a:p>
            <a:pPr>
              <a:lnSpc>
                <a:spcPct val="110000"/>
              </a:lnSpc>
            </a:pPr>
            <a:endParaRPr lang="en-GB" sz="4000" dirty="0">
              <a:latin typeface="Quicksand" pitchFamily="2" charset="0"/>
            </a:endParaRPr>
          </a:p>
        </p:txBody>
      </p:sp>
      <p:sp>
        <p:nvSpPr>
          <p:cNvPr id="2" name="Tekstvak 1">
            <a:extLst>
              <a:ext uri="{FF2B5EF4-FFF2-40B4-BE49-F238E27FC236}">
                <a16:creationId xmlns:a16="http://schemas.microsoft.com/office/drawing/2014/main" id="{6A1CCD7D-13F3-FBFB-AD86-B335E6512773}"/>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17</a:t>
            </a:fld>
            <a:r>
              <a:rPr lang="en-GB" sz="1400" dirty="0">
                <a:latin typeface="Quicksand" pitchFamily="2" charset="0"/>
              </a:rPr>
              <a:t>/67</a:t>
            </a:r>
          </a:p>
        </p:txBody>
      </p:sp>
    </p:spTree>
    <p:extLst>
      <p:ext uri="{BB962C8B-B14F-4D97-AF65-F5344CB8AC3E}">
        <p14:creationId xmlns:p14="http://schemas.microsoft.com/office/powerpoint/2010/main" val="59849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459C-6140-6576-8729-6ACA20C8FD76}"/>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ABE61786-DB12-3648-6268-962CCD4E12C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1EB4C74B-D5D5-0C28-7D36-8F57CB0BFB1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Energy supply</a:t>
            </a:r>
          </a:p>
        </p:txBody>
      </p:sp>
      <p:sp>
        <p:nvSpPr>
          <p:cNvPr id="2" name="Tijdelijke aanduiding voor inhoud 2">
            <a:extLst>
              <a:ext uri="{FF2B5EF4-FFF2-40B4-BE49-F238E27FC236}">
                <a16:creationId xmlns:a16="http://schemas.microsoft.com/office/drawing/2014/main" id="{7F1A7DDE-A09D-2BC9-9268-BCAD9137AF26}"/>
              </a:ext>
            </a:extLst>
          </p:cNvPr>
          <p:cNvSpPr>
            <a:spLocks noGrp="1"/>
          </p:cNvSpPr>
          <p:nvPr>
            <p:ph idx="1"/>
          </p:nvPr>
        </p:nvSpPr>
        <p:spPr>
          <a:xfrm>
            <a:off x="838200" y="2055812"/>
            <a:ext cx="6540596" cy="3653408"/>
          </a:xfrm>
        </p:spPr>
        <p:txBody>
          <a:bodyPr>
            <a:normAutofit/>
          </a:bodyPr>
          <a:lstStyle/>
          <a:p>
            <a:pPr marL="0" indent="0">
              <a:buNone/>
            </a:pPr>
            <a:r>
              <a:rPr lang="en-GB" dirty="0">
                <a:latin typeface="Quicksand" pitchFamily="2" charset="0"/>
              </a:rPr>
              <a:t>Space-based Solar Power</a:t>
            </a:r>
          </a:p>
          <a:p>
            <a:r>
              <a:rPr lang="en-GB" sz="2400" dirty="0">
                <a:latin typeface="Quicksand" pitchFamily="2" charset="0"/>
              </a:rPr>
              <a:t>Satellites with solar panels</a:t>
            </a:r>
          </a:p>
          <a:p>
            <a:r>
              <a:rPr lang="en-GB" sz="2400" dirty="0">
                <a:latin typeface="Quicksand" pitchFamily="2" charset="0"/>
              </a:rPr>
              <a:t>Collect energy in space and beamed down to converters on the surface</a:t>
            </a:r>
          </a:p>
          <a:p>
            <a:r>
              <a:rPr lang="en-GB" sz="2400" dirty="0">
                <a:latin typeface="Quicksand" pitchFamily="2" charset="0"/>
              </a:rPr>
              <a:t>Distributed to habitats and equipment</a:t>
            </a:r>
          </a:p>
          <a:p>
            <a:endParaRPr lang="en-GB" sz="2400" dirty="0">
              <a:latin typeface="Quicksand" pitchFamily="2" charset="0"/>
            </a:endParaRPr>
          </a:p>
        </p:txBody>
      </p:sp>
      <p:pic>
        <p:nvPicPr>
          <p:cNvPr id="9" name="Afbeelding 8" descr="Afbeelding met tekst, schermopname, kaart, diagram&#10;&#10;Automatisch gegenereerde beschrijving">
            <a:extLst>
              <a:ext uri="{FF2B5EF4-FFF2-40B4-BE49-F238E27FC236}">
                <a16:creationId xmlns:a16="http://schemas.microsoft.com/office/drawing/2014/main" id="{A89277E2-A2EA-FC2A-9E48-216CC6A93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00" y="0"/>
            <a:ext cx="4318000" cy="6477000"/>
          </a:xfrm>
          <a:prstGeom prst="rect">
            <a:avLst/>
          </a:prstGeom>
        </p:spPr>
      </p:pic>
      <p:sp>
        <p:nvSpPr>
          <p:cNvPr id="4" name="Tekstvak 3">
            <a:extLst>
              <a:ext uri="{FF2B5EF4-FFF2-40B4-BE49-F238E27FC236}">
                <a16:creationId xmlns:a16="http://schemas.microsoft.com/office/drawing/2014/main" id="{B45BB455-02E1-4C32-5E8D-9B6B1DEE01F6}"/>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5" name="Tekstvak 4">
            <a:extLst>
              <a:ext uri="{FF2B5EF4-FFF2-40B4-BE49-F238E27FC236}">
                <a16:creationId xmlns:a16="http://schemas.microsoft.com/office/drawing/2014/main" id="{568B95B7-4BAF-BB4F-F09F-10B2A7396260}"/>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18</a:t>
            </a:fld>
            <a:r>
              <a:rPr lang="en-GB" sz="1400" dirty="0">
                <a:latin typeface="Quicksand" pitchFamily="2" charset="0"/>
              </a:rPr>
              <a:t>/67</a:t>
            </a:r>
          </a:p>
        </p:txBody>
      </p:sp>
    </p:spTree>
    <p:extLst>
      <p:ext uri="{BB962C8B-B14F-4D97-AF65-F5344CB8AC3E}">
        <p14:creationId xmlns:p14="http://schemas.microsoft.com/office/powerpoint/2010/main" val="53162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387C3-BE73-BDEF-69AD-7579DC7154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56113230-A8C1-1DCC-74A5-B1F5841977B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E1526E3-E4BD-8CEF-D9C1-093CD2C7F5F5}"/>
              </a:ext>
            </a:extLst>
          </p:cNvPr>
          <p:cNvSpPr>
            <a:spLocks noGrp="1"/>
          </p:cNvSpPr>
          <p:nvPr>
            <p:ph type="title"/>
          </p:nvPr>
        </p:nvSpPr>
        <p:spPr/>
        <p:txBody>
          <a:bodyPr/>
          <a:lstStyle/>
          <a:p>
            <a:r>
              <a:rPr lang="en-GB" dirty="0"/>
              <a:t>Concept</a:t>
            </a:r>
          </a:p>
        </p:txBody>
      </p:sp>
      <p:sp>
        <p:nvSpPr>
          <p:cNvPr id="3" name="Tijdelijke aanduiding voor inhoud 2">
            <a:extLst>
              <a:ext uri="{FF2B5EF4-FFF2-40B4-BE49-F238E27FC236}">
                <a16:creationId xmlns:a16="http://schemas.microsoft.com/office/drawing/2014/main" id="{48FD2554-4CEF-B8C4-6BBD-EE6D5886FC9B}"/>
              </a:ext>
            </a:extLst>
          </p:cNvPr>
          <p:cNvSpPr>
            <a:spLocks noGrp="1"/>
          </p:cNvSpPr>
          <p:nvPr>
            <p:ph idx="1"/>
          </p:nvPr>
        </p:nvSpPr>
        <p:spPr>
          <a:xfrm>
            <a:off x="601884" y="4704425"/>
            <a:ext cx="3011122" cy="1690688"/>
          </a:xfrm>
        </p:spPr>
        <p:txBody>
          <a:bodyPr numCol="1">
            <a:normAutofit/>
          </a:bodyPr>
          <a:lstStyle/>
          <a:p>
            <a:pPr marL="0" indent="0" algn="ctr">
              <a:buNone/>
            </a:pPr>
            <a:r>
              <a:rPr lang="en-GB" dirty="0">
                <a:latin typeface="Quicksand" pitchFamily="2" charset="0"/>
              </a:rPr>
              <a:t>Mental health improvement by spatial design</a:t>
            </a:r>
          </a:p>
        </p:txBody>
      </p:sp>
      <p:sp>
        <p:nvSpPr>
          <p:cNvPr id="5" name="Titel 1">
            <a:extLst>
              <a:ext uri="{FF2B5EF4-FFF2-40B4-BE49-F238E27FC236}">
                <a16:creationId xmlns:a16="http://schemas.microsoft.com/office/drawing/2014/main" id="{05CC5110-FE8A-DFE5-EC6A-7397D91916FD}"/>
              </a:ext>
            </a:extLst>
          </p:cNvPr>
          <p:cNvSpPr txBox="1">
            <a:spLocks/>
          </p:cNvSpPr>
          <p:nvPr/>
        </p:nvSpPr>
        <p:spPr>
          <a:xfrm>
            <a:off x="849775" y="339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Summary &amp; relevance</a:t>
            </a:r>
          </a:p>
        </p:txBody>
      </p:sp>
      <p:sp>
        <p:nvSpPr>
          <p:cNvPr id="10" name="Tekstvak 9">
            <a:extLst>
              <a:ext uri="{FF2B5EF4-FFF2-40B4-BE49-F238E27FC236}">
                <a16:creationId xmlns:a16="http://schemas.microsoft.com/office/drawing/2014/main" id="{3E46A8A6-1A36-47B0-5AA5-FF34FE3281B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4" name="Tijdelijke aanduiding voor inhoud 2">
            <a:extLst>
              <a:ext uri="{FF2B5EF4-FFF2-40B4-BE49-F238E27FC236}">
                <a16:creationId xmlns:a16="http://schemas.microsoft.com/office/drawing/2014/main" id="{8BBC7598-0151-AE18-935E-ACA379596A6D}"/>
              </a:ext>
            </a:extLst>
          </p:cNvPr>
          <p:cNvSpPr txBox="1">
            <a:spLocks/>
          </p:cNvSpPr>
          <p:nvPr/>
        </p:nvSpPr>
        <p:spPr>
          <a:xfrm>
            <a:off x="5095949" y="4740899"/>
            <a:ext cx="2141186" cy="16906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Quicksand" pitchFamily="2" charset="0"/>
              </a:rPr>
              <a:t>In-situ resource utilisation</a:t>
            </a:r>
          </a:p>
        </p:txBody>
      </p:sp>
      <p:sp>
        <p:nvSpPr>
          <p:cNvPr id="9" name="Tijdelijke aanduiding voor inhoud 2">
            <a:extLst>
              <a:ext uri="{FF2B5EF4-FFF2-40B4-BE49-F238E27FC236}">
                <a16:creationId xmlns:a16="http://schemas.microsoft.com/office/drawing/2014/main" id="{A60F4819-97E4-6C42-1BB5-91CA64C742B8}"/>
              </a:ext>
            </a:extLst>
          </p:cNvPr>
          <p:cNvSpPr txBox="1">
            <a:spLocks/>
          </p:cNvSpPr>
          <p:nvPr/>
        </p:nvSpPr>
        <p:spPr>
          <a:xfrm>
            <a:off x="8629460" y="4704425"/>
            <a:ext cx="2999740" cy="16906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Quicksand" pitchFamily="2" charset="0"/>
              </a:rPr>
              <a:t>3D-printing &amp; robotic assembly</a:t>
            </a:r>
          </a:p>
        </p:txBody>
      </p:sp>
      <p:pic>
        <p:nvPicPr>
          <p:cNvPr id="12" name="Afbeelding 11" descr="Afbeelding met maan, schermopname, blauw, verlichting&#10;&#10;Door AI gegenereerde inhoud is mogelijk onjuist.">
            <a:extLst>
              <a:ext uri="{FF2B5EF4-FFF2-40B4-BE49-F238E27FC236}">
                <a16:creationId xmlns:a16="http://schemas.microsoft.com/office/drawing/2014/main" id="{5DCEED17-AEAA-7866-AFA0-A09FF4476C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49775" y="2330404"/>
            <a:ext cx="2425794" cy="2331979"/>
          </a:xfrm>
          <a:prstGeom prst="rect">
            <a:avLst/>
          </a:prstGeom>
          <a:ln w="12700">
            <a:solidFill>
              <a:srgbClr val="6494C8"/>
            </a:solidFill>
          </a:ln>
        </p:spPr>
      </p:pic>
      <p:pic>
        <p:nvPicPr>
          <p:cNvPr id="13" name="Picture 2" descr="Regolith - an overview | ScienceDirect Topics">
            <a:extLst>
              <a:ext uri="{FF2B5EF4-FFF2-40B4-BE49-F238E27FC236}">
                <a16:creationId xmlns:a16="http://schemas.microsoft.com/office/drawing/2014/main" id="{C7A34BCA-6CE8-B903-B62B-587FAD0659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611"/>
          <a:stretch>
            <a:fillRect/>
          </a:stretch>
        </p:blipFill>
        <p:spPr bwMode="auto">
          <a:xfrm>
            <a:off x="4953645" y="2330404"/>
            <a:ext cx="2425794" cy="2326143"/>
          </a:xfrm>
          <a:prstGeom prst="rect">
            <a:avLst/>
          </a:prstGeom>
          <a:noFill/>
          <a:ln w="12700">
            <a:solidFill>
              <a:srgbClr val="6494C8"/>
            </a:solidFill>
          </a:ln>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85E8CD2B-483F-1F68-37F6-D1F35CE09872}"/>
              </a:ext>
            </a:extLst>
          </p:cNvPr>
          <p:cNvPicPr>
            <a:picLocks noChangeAspect="1"/>
          </p:cNvPicPr>
          <p:nvPr/>
        </p:nvPicPr>
        <p:blipFill>
          <a:blip r:embed="rId5">
            <a:grayscl/>
          </a:blip>
          <a:srcRect l="65362" r="12882" b="58088"/>
          <a:stretch>
            <a:fillRect/>
          </a:stretch>
        </p:blipFill>
        <p:spPr>
          <a:xfrm>
            <a:off x="8916430" y="2324568"/>
            <a:ext cx="2425795" cy="2331979"/>
          </a:xfrm>
          <a:prstGeom prst="rect">
            <a:avLst/>
          </a:prstGeom>
          <a:ln w="12700">
            <a:solidFill>
              <a:srgbClr val="6494C8"/>
            </a:solidFill>
          </a:ln>
        </p:spPr>
      </p:pic>
      <p:pic>
        <p:nvPicPr>
          <p:cNvPr id="15" name="Afbeelding 14" descr="Afbeelding met planeet, Aarde, bol, (kosmische) ruimte&#10;&#10;Door AI gegenereerde inhoud is mogelijk onjuist.">
            <a:extLst>
              <a:ext uri="{FF2B5EF4-FFF2-40B4-BE49-F238E27FC236}">
                <a16:creationId xmlns:a16="http://schemas.microsoft.com/office/drawing/2014/main" id="{1A5430D4-67FC-C37B-7A3A-9848BB80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044" y="2497225"/>
            <a:ext cx="586610" cy="586610"/>
          </a:xfrm>
          <a:prstGeom prst="rect">
            <a:avLst/>
          </a:prstGeom>
        </p:spPr>
      </p:pic>
      <p:sp>
        <p:nvSpPr>
          <p:cNvPr id="16" name="Rechthoek 15">
            <a:extLst>
              <a:ext uri="{FF2B5EF4-FFF2-40B4-BE49-F238E27FC236}">
                <a16:creationId xmlns:a16="http://schemas.microsoft.com/office/drawing/2014/main" id="{EB210EDD-3D83-8A3F-8300-4A7337BA69CB}"/>
              </a:ext>
            </a:extLst>
          </p:cNvPr>
          <p:cNvSpPr/>
          <p:nvPr/>
        </p:nvSpPr>
        <p:spPr>
          <a:xfrm rot="20764987">
            <a:off x="1076916" y="2572186"/>
            <a:ext cx="533696" cy="852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ekstvak 7">
            <a:extLst>
              <a:ext uri="{FF2B5EF4-FFF2-40B4-BE49-F238E27FC236}">
                <a16:creationId xmlns:a16="http://schemas.microsoft.com/office/drawing/2014/main" id="{01F8648C-7D7D-5E9D-8D29-D0E7489F1710}"/>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19</a:t>
            </a:fld>
            <a:r>
              <a:rPr lang="en-GB" sz="1400" dirty="0">
                <a:latin typeface="Quicksand" pitchFamily="2" charset="0"/>
              </a:rPr>
              <a:t>/67</a:t>
            </a:r>
          </a:p>
        </p:txBody>
      </p:sp>
    </p:spTree>
    <p:extLst>
      <p:ext uri="{BB962C8B-B14F-4D97-AF65-F5344CB8AC3E}">
        <p14:creationId xmlns:p14="http://schemas.microsoft.com/office/powerpoint/2010/main" val="414488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A0D5-CB96-5926-5AA0-891EC4807846}"/>
            </a:ext>
          </a:extLst>
        </p:cNvPr>
        <p:cNvGrpSpPr/>
        <p:nvPr/>
      </p:nvGrpSpPr>
      <p:grpSpPr>
        <a:xfrm>
          <a:off x="0" y="0"/>
          <a:ext cx="0" cy="0"/>
          <a:chOff x="0" y="0"/>
          <a:chExt cx="0" cy="0"/>
        </a:xfrm>
      </p:grpSpPr>
      <p:pic>
        <p:nvPicPr>
          <p:cNvPr id="5" name="Video zonder titel (8)">
            <a:hlinkClick r:id="" action="ppaction://media"/>
            <a:extLst>
              <a:ext uri="{FF2B5EF4-FFF2-40B4-BE49-F238E27FC236}">
                <a16:creationId xmlns:a16="http://schemas.microsoft.com/office/drawing/2014/main" id="{B356FC5C-8ED9-BF00-4092-C32F8B0D3DAD}"/>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7909" t="21125" r="41738" b="23337"/>
          <a:stretch/>
        </p:blipFill>
        <p:spPr>
          <a:xfrm>
            <a:off x="-1" y="1699354"/>
            <a:ext cx="3102015" cy="4761479"/>
          </a:xfrm>
          <a:prstGeom prst="rect">
            <a:avLst/>
          </a:prstGeom>
        </p:spPr>
      </p:pic>
      <p:sp>
        <p:nvSpPr>
          <p:cNvPr id="8" name="Rechthoek 7">
            <a:extLst>
              <a:ext uri="{FF2B5EF4-FFF2-40B4-BE49-F238E27FC236}">
                <a16:creationId xmlns:a16="http://schemas.microsoft.com/office/drawing/2014/main" id="{F69BD93E-559F-81F0-DEF2-189C31E676A2}"/>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B39C7825-42BF-0075-BA41-D7D47AFBCCF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Workshop: component fabrication</a:t>
            </a:r>
          </a:p>
        </p:txBody>
      </p:sp>
      <p:sp>
        <p:nvSpPr>
          <p:cNvPr id="3" name="Tekstvak 2">
            <a:extLst>
              <a:ext uri="{FF2B5EF4-FFF2-40B4-BE49-F238E27FC236}">
                <a16:creationId xmlns:a16="http://schemas.microsoft.com/office/drawing/2014/main" id="{EE27B690-44A6-28A9-A0D1-F4AC99A62FB0}"/>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ijdelijke aanduiding voor inhoud 2">
            <a:extLst>
              <a:ext uri="{FF2B5EF4-FFF2-40B4-BE49-F238E27FC236}">
                <a16:creationId xmlns:a16="http://schemas.microsoft.com/office/drawing/2014/main" id="{6E3A5B43-A29F-9B9B-6927-9B9BF791E610}"/>
              </a:ext>
            </a:extLst>
          </p:cNvPr>
          <p:cNvSpPr txBox="1">
            <a:spLocks/>
          </p:cNvSpPr>
          <p:nvPr/>
        </p:nvSpPr>
        <p:spPr>
          <a:xfrm>
            <a:off x="3650647" y="2541658"/>
            <a:ext cx="5252720" cy="3987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Provides f</a:t>
            </a:r>
            <a:r>
              <a:rPr lang="en-GB" sz="2800" dirty="0">
                <a:latin typeface="Quicksand" pitchFamily="2" charset="0"/>
              </a:rPr>
              <a:t>lexibility for Voronoi based geometry</a:t>
            </a:r>
            <a:endParaRPr lang="en-GB" sz="2400" dirty="0">
              <a:latin typeface="Quicksand" pitchFamily="2" charset="0"/>
            </a:endParaRPr>
          </a:p>
          <a:p>
            <a:pPr lvl="2"/>
            <a:r>
              <a:rPr lang="en-GB" sz="2400" u="sng" dirty="0">
                <a:latin typeface="Quicksand" pitchFamily="2" charset="0"/>
              </a:rPr>
              <a:t>Component adapted to form</a:t>
            </a:r>
            <a:r>
              <a:rPr lang="en-GB" sz="2400" dirty="0">
                <a:latin typeface="Quicksand" pitchFamily="2" charset="0"/>
              </a:rPr>
              <a:t> </a:t>
            </a:r>
          </a:p>
          <a:p>
            <a:pPr lvl="1"/>
            <a:endParaRPr lang="en-GB" sz="2800" dirty="0">
              <a:latin typeface="Quicksand" pitchFamily="2" charset="0"/>
            </a:endParaRPr>
          </a:p>
          <a:p>
            <a:pPr lvl="1"/>
            <a:r>
              <a:rPr lang="en-GB" sz="2800" dirty="0">
                <a:latin typeface="Quicksand" pitchFamily="2" charset="0"/>
              </a:rPr>
              <a:t>Tested additive and subtractive method</a:t>
            </a:r>
          </a:p>
          <a:p>
            <a:pPr lvl="1"/>
            <a:endParaRPr lang="en-GB" sz="2800" dirty="0">
              <a:latin typeface="Quicksand" pitchFamily="2" charset="0"/>
            </a:endParaRPr>
          </a:p>
          <a:p>
            <a:endParaRPr lang="en-GB" sz="3200" dirty="0">
              <a:latin typeface="Quicksand" pitchFamily="2" charset="0"/>
            </a:endParaRPr>
          </a:p>
        </p:txBody>
      </p:sp>
      <p:pic>
        <p:nvPicPr>
          <p:cNvPr id="6" name="Video zonder titel (9)">
            <a:hlinkClick r:id="" action="ppaction://media"/>
            <a:extLst>
              <a:ext uri="{FF2B5EF4-FFF2-40B4-BE49-F238E27FC236}">
                <a16:creationId xmlns:a16="http://schemas.microsoft.com/office/drawing/2014/main" id="{D22885BC-59C4-11BD-8FDA-963D26CBD212}"/>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43667" t="25752" r="40550" b="31267"/>
          <a:stretch/>
        </p:blipFill>
        <p:spPr>
          <a:xfrm>
            <a:off x="9081000" y="1690688"/>
            <a:ext cx="3102015" cy="4751825"/>
          </a:xfrm>
          <a:prstGeom prst="rect">
            <a:avLst/>
          </a:prstGeom>
        </p:spPr>
      </p:pic>
      <p:sp>
        <p:nvSpPr>
          <p:cNvPr id="7" name="Tekstvak 6">
            <a:extLst>
              <a:ext uri="{FF2B5EF4-FFF2-40B4-BE49-F238E27FC236}">
                <a16:creationId xmlns:a16="http://schemas.microsoft.com/office/drawing/2014/main" id="{19134E27-3B86-FEBB-D292-70FB44D92F70}"/>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a:t>
            </a:fld>
            <a:r>
              <a:rPr lang="en-GB" sz="1400" dirty="0">
                <a:latin typeface="Quicksand" pitchFamily="2" charset="0"/>
              </a:rPr>
              <a:t>/67</a:t>
            </a:r>
          </a:p>
        </p:txBody>
      </p:sp>
    </p:spTree>
    <p:extLst>
      <p:ext uri="{BB962C8B-B14F-4D97-AF65-F5344CB8AC3E}">
        <p14:creationId xmlns:p14="http://schemas.microsoft.com/office/powerpoint/2010/main" val="32284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6" fill="hold"/>
                                        <p:tgtEl>
                                          <p:spTgt spid="6"/>
                                        </p:tgtEl>
                                      </p:cBhvr>
                                    </p:cmd>
                                  </p:childTnLst>
                                </p:cTn>
                              </p:par>
                            </p:childTnLst>
                          </p:cTn>
                        </p:par>
                        <p:par>
                          <p:cTn id="7" fill="hold">
                            <p:stCondLst>
                              <p:cond delay="14876"/>
                            </p:stCondLst>
                            <p:childTnLst>
                              <p:par>
                                <p:cTn id="8" presetID="1" presetClass="mediacall" presetSubtype="0" fill="hold" nodeType="afterEffect">
                                  <p:stCondLst>
                                    <p:cond delay="0"/>
                                  </p:stCondLst>
                                  <p:childTnLst>
                                    <p:cmd type="call" cmd="playFrom(0.0)">
                                      <p:cBhvr>
                                        <p:cTn id="9" dur="14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3A77-EE89-0E9B-F75C-F062A79E7E4A}"/>
            </a:ext>
          </a:extLst>
        </p:cNvPr>
        <p:cNvGrpSpPr/>
        <p:nvPr/>
      </p:nvGrpSpPr>
      <p:grpSpPr>
        <a:xfrm>
          <a:off x="0" y="0"/>
          <a:ext cx="0" cy="0"/>
          <a:chOff x="0" y="0"/>
          <a:chExt cx="0" cy="0"/>
        </a:xfrm>
      </p:grpSpPr>
      <p:sp>
        <p:nvSpPr>
          <p:cNvPr id="13" name="Rechthoek 12">
            <a:extLst>
              <a:ext uri="{FF2B5EF4-FFF2-40B4-BE49-F238E27FC236}">
                <a16:creationId xmlns:a16="http://schemas.microsoft.com/office/drawing/2014/main" id="{434EC78D-135B-11CE-11AC-56AB6D177686}"/>
              </a:ext>
            </a:extLst>
          </p:cNvPr>
          <p:cNvSpPr/>
          <p:nvPr/>
        </p:nvSpPr>
        <p:spPr>
          <a:xfrm>
            <a:off x="0" y="-11576"/>
            <a:ext cx="12192001" cy="6869575"/>
          </a:xfrm>
          <a:prstGeom prst="rect">
            <a:avLst/>
          </a:prstGeom>
          <a:solidFill>
            <a:srgbClr val="12110F"/>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4" name="Afbeelding 3" descr="Afbeelding met grond, Stillevenfotografie, rots, bloem&#10;&#10;Door AI gegenereerde inhoud is mogelijk onjuist.">
            <a:extLst>
              <a:ext uri="{FF2B5EF4-FFF2-40B4-BE49-F238E27FC236}">
                <a16:creationId xmlns:a16="http://schemas.microsoft.com/office/drawing/2014/main" id="{6104BE60-C739-64C3-862F-680020E7B667}"/>
              </a:ext>
            </a:extLst>
          </p:cNvPr>
          <p:cNvPicPr>
            <a:picLocks noChangeAspect="1"/>
          </p:cNvPicPr>
          <p:nvPr/>
        </p:nvPicPr>
        <p:blipFill>
          <a:blip r:embed="rId3">
            <a:extLst>
              <a:ext uri="{28A0092B-C50C-407E-A947-70E740481C1C}">
                <a14:useLocalDpi xmlns:a14="http://schemas.microsoft.com/office/drawing/2010/main" val="0"/>
              </a:ext>
            </a:extLst>
          </a:blip>
          <a:srcRect b="8320"/>
          <a:stretch>
            <a:fillRect/>
          </a:stretch>
        </p:blipFill>
        <p:spPr>
          <a:xfrm>
            <a:off x="0" y="0"/>
            <a:ext cx="11239500" cy="6869575"/>
          </a:xfrm>
          <a:prstGeom prst="rect">
            <a:avLst/>
          </a:prstGeom>
        </p:spPr>
      </p:pic>
      <p:sp>
        <p:nvSpPr>
          <p:cNvPr id="2" name="Tekstvak 1">
            <a:extLst>
              <a:ext uri="{FF2B5EF4-FFF2-40B4-BE49-F238E27FC236}">
                <a16:creationId xmlns:a16="http://schemas.microsoft.com/office/drawing/2014/main" id="{5D9BC89E-F052-8469-E694-0398B2B9A076}"/>
              </a:ext>
            </a:extLst>
          </p:cNvPr>
          <p:cNvSpPr txBox="1"/>
          <p:nvPr/>
        </p:nvSpPr>
        <p:spPr>
          <a:xfrm>
            <a:off x="1039070" y="5478792"/>
            <a:ext cx="3302000" cy="923330"/>
          </a:xfrm>
          <a:prstGeom prst="rect">
            <a:avLst/>
          </a:prstGeom>
          <a:noFill/>
        </p:spPr>
        <p:txBody>
          <a:bodyPr wrap="square" rtlCol="0">
            <a:spAutoFit/>
          </a:bodyPr>
          <a:lstStyle/>
          <a:p>
            <a:r>
              <a:rPr lang="en-GB" sz="5400" dirty="0">
                <a:solidFill>
                  <a:schemeClr val="bg1"/>
                </a:solidFill>
              </a:rPr>
              <a:t>Q &amp; A</a:t>
            </a:r>
          </a:p>
        </p:txBody>
      </p:sp>
    </p:spTree>
    <p:extLst>
      <p:ext uri="{BB962C8B-B14F-4D97-AF65-F5344CB8AC3E}">
        <p14:creationId xmlns:p14="http://schemas.microsoft.com/office/powerpoint/2010/main" val="406738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B54B2-2CAF-8EC8-119F-B0A2974D69F9}"/>
            </a:ext>
          </a:extLst>
        </p:cNvPr>
        <p:cNvGrpSpPr/>
        <p:nvPr/>
      </p:nvGrpSpPr>
      <p:grpSpPr>
        <a:xfrm>
          <a:off x="0" y="0"/>
          <a:ext cx="0" cy="0"/>
          <a:chOff x="0" y="0"/>
          <a:chExt cx="0" cy="0"/>
        </a:xfrm>
      </p:grpSpPr>
      <p:pic>
        <p:nvPicPr>
          <p:cNvPr id="5" name="Afbeelding 4" descr="Afbeelding met raam, kunst, schermopname, lijn&#10;&#10;Door AI gegenereerde inhoud is mogelijk onjuist.">
            <a:extLst>
              <a:ext uri="{FF2B5EF4-FFF2-40B4-BE49-F238E27FC236}">
                <a16:creationId xmlns:a16="http://schemas.microsoft.com/office/drawing/2014/main" id="{7E7450FD-82D9-BDEF-2700-BE0C4DC4FDB2}"/>
              </a:ext>
            </a:extLst>
          </p:cNvPr>
          <p:cNvPicPr>
            <a:picLocks noChangeAspect="1"/>
          </p:cNvPicPr>
          <p:nvPr/>
        </p:nvPicPr>
        <p:blipFill>
          <a:blip r:embed="rId3">
            <a:extLst>
              <a:ext uri="{28A0092B-C50C-407E-A947-70E740481C1C}">
                <a14:useLocalDpi xmlns:a14="http://schemas.microsoft.com/office/drawing/2010/main" val="0"/>
              </a:ext>
            </a:extLst>
          </a:blip>
          <a:srcRect t="12236"/>
          <a:stretch>
            <a:fillRect/>
          </a:stretch>
        </p:blipFill>
        <p:spPr>
          <a:xfrm>
            <a:off x="204487" y="1554480"/>
            <a:ext cx="11852476" cy="6773898"/>
          </a:xfrm>
          <a:prstGeom prst="rect">
            <a:avLst/>
          </a:prstGeom>
        </p:spPr>
      </p:pic>
      <p:sp>
        <p:nvSpPr>
          <p:cNvPr id="8" name="Rechthoek 7">
            <a:extLst>
              <a:ext uri="{FF2B5EF4-FFF2-40B4-BE49-F238E27FC236}">
                <a16:creationId xmlns:a16="http://schemas.microsoft.com/office/drawing/2014/main" id="{CA122E94-7D4D-DDFD-D3CF-F6C2E4E5336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4DFD1901-90FA-73A9-DD1C-B50E7250C509}"/>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Wall construction</a:t>
            </a:r>
          </a:p>
        </p:txBody>
      </p:sp>
      <p:sp>
        <p:nvSpPr>
          <p:cNvPr id="3" name="Tekstvak 2">
            <a:extLst>
              <a:ext uri="{FF2B5EF4-FFF2-40B4-BE49-F238E27FC236}">
                <a16:creationId xmlns:a16="http://schemas.microsoft.com/office/drawing/2014/main" id="{77583658-F356-ADAC-AB79-27B4B107D5AB}"/>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ekstvak 1">
            <a:extLst>
              <a:ext uri="{FF2B5EF4-FFF2-40B4-BE49-F238E27FC236}">
                <a16:creationId xmlns:a16="http://schemas.microsoft.com/office/drawing/2014/main" id="{EEE0E305-D4E2-B78A-23CE-786A0956F3ED}"/>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3</a:t>
            </a:fld>
            <a:r>
              <a:rPr lang="en-GB" sz="1400" dirty="0">
                <a:latin typeface="Quicksand" pitchFamily="2" charset="0"/>
              </a:rPr>
              <a:t>/67</a:t>
            </a:r>
          </a:p>
        </p:txBody>
      </p:sp>
    </p:spTree>
    <p:extLst>
      <p:ext uri="{BB962C8B-B14F-4D97-AF65-F5344CB8AC3E}">
        <p14:creationId xmlns:p14="http://schemas.microsoft.com/office/powerpoint/2010/main" val="3214789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95A29-74B9-E103-ADAB-83F12241461C}"/>
            </a:ext>
          </a:extLst>
        </p:cNvPr>
        <p:cNvGrpSpPr/>
        <p:nvPr/>
      </p:nvGrpSpPr>
      <p:grpSpPr>
        <a:xfrm>
          <a:off x="0" y="0"/>
          <a:ext cx="0" cy="0"/>
          <a:chOff x="0" y="0"/>
          <a:chExt cx="0" cy="0"/>
        </a:xfrm>
      </p:grpSpPr>
      <p:pic>
        <p:nvPicPr>
          <p:cNvPr id="63" name="Afbeelding 62">
            <a:extLst>
              <a:ext uri="{FF2B5EF4-FFF2-40B4-BE49-F238E27FC236}">
                <a16:creationId xmlns:a16="http://schemas.microsoft.com/office/drawing/2014/main" id="{B8EC3419-C359-F6A5-CCEA-9D0350E5F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6163" y="2941681"/>
            <a:ext cx="3022487" cy="2982409"/>
          </a:xfrm>
          <a:prstGeom prst="rect">
            <a:avLst/>
          </a:prstGeom>
          <a:ln>
            <a:solidFill>
              <a:srgbClr val="6494C8"/>
            </a:solidFill>
          </a:ln>
        </p:spPr>
      </p:pic>
      <p:pic>
        <p:nvPicPr>
          <p:cNvPr id="31" name="Afbeelding 30">
            <a:extLst>
              <a:ext uri="{FF2B5EF4-FFF2-40B4-BE49-F238E27FC236}">
                <a16:creationId xmlns:a16="http://schemas.microsoft.com/office/drawing/2014/main" id="{6A63A8D6-D4C0-3CC6-EAB6-4F54B2B3EE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750767" y="2941681"/>
            <a:ext cx="3022487" cy="2982409"/>
          </a:xfrm>
          <a:prstGeom prst="rect">
            <a:avLst/>
          </a:prstGeom>
          <a:ln>
            <a:solidFill>
              <a:srgbClr val="6494C8"/>
            </a:solidFill>
          </a:ln>
        </p:spPr>
      </p:pic>
      <p:pic>
        <p:nvPicPr>
          <p:cNvPr id="25" name="Afbeelding 24">
            <a:extLst>
              <a:ext uri="{FF2B5EF4-FFF2-40B4-BE49-F238E27FC236}">
                <a16:creationId xmlns:a16="http://schemas.microsoft.com/office/drawing/2014/main" id="{609AA640-30FC-DC63-59B2-5C0D9577ABB2}"/>
              </a:ext>
            </a:extLst>
          </p:cNvPr>
          <p:cNvPicPr>
            <a:picLocks noChangeAspect="1"/>
          </p:cNvPicPr>
          <p:nvPr/>
        </p:nvPicPr>
        <p:blipFill>
          <a:blip r:embed="rId5" cstate="print">
            <a:extLst>
              <a:ext uri="{28A0092B-C50C-407E-A947-70E740481C1C}">
                <a14:useLocalDpi xmlns:a14="http://schemas.microsoft.com/office/drawing/2010/main" val="0"/>
              </a:ext>
            </a:extLst>
          </a:blip>
          <a:srcRect l="-3938"/>
          <a:stretch>
            <a:fillRect/>
          </a:stretch>
        </p:blipFill>
        <p:spPr>
          <a:xfrm>
            <a:off x="7245371" y="2267931"/>
            <a:ext cx="4556221" cy="4245396"/>
          </a:xfrm>
          <a:prstGeom prst="rect">
            <a:avLst/>
          </a:prstGeom>
          <a:ln>
            <a:solidFill>
              <a:srgbClr val="6494C8"/>
            </a:solidFill>
          </a:ln>
        </p:spPr>
      </p:pic>
      <p:pic>
        <p:nvPicPr>
          <p:cNvPr id="37" name="Picture 8" descr="Architectural North Arrow">
            <a:extLst>
              <a:ext uri="{FF2B5EF4-FFF2-40B4-BE49-F238E27FC236}">
                <a16:creationId xmlns:a16="http://schemas.microsoft.com/office/drawing/2014/main" id="{6A8F8B29-5159-038F-17F6-A52CA928DC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rot="13696283">
            <a:off x="2660763" y="5284816"/>
            <a:ext cx="416309" cy="563702"/>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A33D0908-6196-314A-4373-AB15E7834CC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EA886A87-5599-9AAF-ED4E-F7662CC47B12}"/>
              </a:ext>
            </a:extLst>
          </p:cNvPr>
          <p:cNvSpPr>
            <a:spLocks noGrp="1"/>
          </p:cNvSpPr>
          <p:nvPr>
            <p:ph type="title"/>
          </p:nvPr>
        </p:nvSpPr>
        <p:spPr>
          <a:xfrm>
            <a:off x="859998" y="384727"/>
            <a:ext cx="10515600" cy="1325563"/>
          </a:xfrm>
        </p:spPr>
        <p:txBody>
          <a:bodyPr/>
          <a:lstStyle/>
          <a:p>
            <a:r>
              <a:rPr lang="en-GB" dirty="0">
                <a:solidFill>
                  <a:srgbClr val="6494C8"/>
                </a:solidFill>
                <a:latin typeface="Quicksand" pitchFamily="2" charset="0"/>
              </a:rPr>
              <a:t>Fragment</a:t>
            </a:r>
          </a:p>
        </p:txBody>
      </p:sp>
      <p:sp>
        <p:nvSpPr>
          <p:cNvPr id="5" name="Tekstvak 4">
            <a:extLst>
              <a:ext uri="{FF2B5EF4-FFF2-40B4-BE49-F238E27FC236}">
                <a16:creationId xmlns:a16="http://schemas.microsoft.com/office/drawing/2014/main" id="{2AB4CB51-01D3-DA80-0CCD-25560AB060C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6" name="Rechthoek 15">
            <a:extLst>
              <a:ext uri="{FF2B5EF4-FFF2-40B4-BE49-F238E27FC236}">
                <a16:creationId xmlns:a16="http://schemas.microsoft.com/office/drawing/2014/main" id="{C7C751DB-A24A-A5BD-B044-5510F603C0A1}"/>
              </a:ext>
            </a:extLst>
          </p:cNvPr>
          <p:cNvSpPr/>
          <p:nvPr/>
        </p:nvSpPr>
        <p:spPr>
          <a:xfrm>
            <a:off x="1444754" y="3384772"/>
            <a:ext cx="1652722" cy="1692554"/>
          </a:xfrm>
          <a:prstGeom prst="rect">
            <a:avLst/>
          </a:prstGeom>
          <a:noFill/>
          <a:ln w="9525">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hoek 16">
            <a:extLst>
              <a:ext uri="{FF2B5EF4-FFF2-40B4-BE49-F238E27FC236}">
                <a16:creationId xmlns:a16="http://schemas.microsoft.com/office/drawing/2014/main" id="{FCCD2D16-0F60-B403-4A52-724B781878E5}"/>
              </a:ext>
            </a:extLst>
          </p:cNvPr>
          <p:cNvSpPr/>
          <p:nvPr/>
        </p:nvSpPr>
        <p:spPr>
          <a:xfrm>
            <a:off x="2520022" y="3206310"/>
            <a:ext cx="3587348" cy="2688829"/>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kstvak 48">
            <a:extLst>
              <a:ext uri="{FF2B5EF4-FFF2-40B4-BE49-F238E27FC236}">
                <a16:creationId xmlns:a16="http://schemas.microsoft.com/office/drawing/2014/main" id="{B6B7AE09-BF7E-00D4-56CF-503A2A4EDC8A}"/>
              </a:ext>
            </a:extLst>
          </p:cNvPr>
          <p:cNvSpPr txBox="1"/>
          <p:nvPr/>
        </p:nvSpPr>
        <p:spPr>
          <a:xfrm>
            <a:off x="8737600" y="1868769"/>
            <a:ext cx="2529840" cy="372034"/>
          </a:xfrm>
          <a:prstGeom prst="rect">
            <a:avLst/>
          </a:prstGeom>
          <a:noFill/>
        </p:spPr>
        <p:txBody>
          <a:bodyPr wrap="square" rtlCol="0">
            <a:spAutoFit/>
          </a:bodyPr>
          <a:lstStyle/>
          <a:p>
            <a:r>
              <a:rPr lang="en-GB" dirty="0">
                <a:latin typeface="Quicksand" pitchFamily="2" charset="0"/>
              </a:rPr>
              <a:t>Section</a:t>
            </a:r>
          </a:p>
        </p:txBody>
      </p:sp>
      <p:sp>
        <p:nvSpPr>
          <p:cNvPr id="50" name="Tekstvak 49">
            <a:extLst>
              <a:ext uri="{FF2B5EF4-FFF2-40B4-BE49-F238E27FC236}">
                <a16:creationId xmlns:a16="http://schemas.microsoft.com/office/drawing/2014/main" id="{2E8E0CF6-168A-FD0E-5ABA-7700DA33FFD6}"/>
              </a:ext>
            </a:extLst>
          </p:cNvPr>
          <p:cNvSpPr txBox="1"/>
          <p:nvPr/>
        </p:nvSpPr>
        <p:spPr>
          <a:xfrm>
            <a:off x="2116260" y="1871471"/>
            <a:ext cx="2828720" cy="369332"/>
          </a:xfrm>
          <a:prstGeom prst="rect">
            <a:avLst/>
          </a:prstGeom>
          <a:noFill/>
        </p:spPr>
        <p:txBody>
          <a:bodyPr wrap="square" rtlCol="0">
            <a:spAutoFit/>
          </a:bodyPr>
          <a:lstStyle/>
          <a:p>
            <a:r>
              <a:rPr lang="en-GB" dirty="0">
                <a:latin typeface="Quicksand" pitchFamily="2" charset="0"/>
              </a:rPr>
              <a:t>North-west perspective</a:t>
            </a:r>
          </a:p>
        </p:txBody>
      </p:sp>
      <p:cxnSp>
        <p:nvCxnSpPr>
          <p:cNvPr id="8" name="Rechte verbindingslijn 7">
            <a:extLst>
              <a:ext uri="{FF2B5EF4-FFF2-40B4-BE49-F238E27FC236}">
                <a16:creationId xmlns:a16="http://schemas.microsoft.com/office/drawing/2014/main" id="{B8B3C79D-636C-8036-CD2C-E4614A387CE7}"/>
              </a:ext>
            </a:extLst>
          </p:cNvPr>
          <p:cNvCxnSpPr>
            <a:cxnSpLocks/>
            <a:endCxn id="9" idx="3"/>
          </p:cNvCxnSpPr>
          <p:nvPr/>
        </p:nvCxnSpPr>
        <p:spPr>
          <a:xfrm flipH="1">
            <a:off x="8241051" y="5203969"/>
            <a:ext cx="450483" cy="607205"/>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384566AC-B17B-10AF-5B36-F023968B8482}"/>
              </a:ext>
            </a:extLst>
          </p:cNvPr>
          <p:cNvSpPr txBox="1"/>
          <p:nvPr/>
        </p:nvSpPr>
        <p:spPr>
          <a:xfrm>
            <a:off x="7245371" y="5488008"/>
            <a:ext cx="995680" cy="646331"/>
          </a:xfrm>
          <a:prstGeom prst="rect">
            <a:avLst/>
          </a:prstGeom>
          <a:noFill/>
        </p:spPr>
        <p:txBody>
          <a:bodyPr wrap="square" rtlCol="0">
            <a:spAutoFit/>
          </a:bodyPr>
          <a:lstStyle/>
          <a:p>
            <a:pPr algn="ctr"/>
            <a:r>
              <a:rPr lang="en-GB" sz="1200" dirty="0">
                <a:latin typeface="Quicksand" pitchFamily="2" charset="0"/>
              </a:rPr>
              <a:t>Wall cavity for cables and pipes</a:t>
            </a:r>
          </a:p>
        </p:txBody>
      </p:sp>
      <p:cxnSp>
        <p:nvCxnSpPr>
          <p:cNvPr id="32" name="Rechte verbindingslijn 31">
            <a:extLst>
              <a:ext uri="{FF2B5EF4-FFF2-40B4-BE49-F238E27FC236}">
                <a16:creationId xmlns:a16="http://schemas.microsoft.com/office/drawing/2014/main" id="{E4C0BBEF-BC43-B472-5B3D-5FDF662BA561}"/>
              </a:ext>
            </a:extLst>
          </p:cNvPr>
          <p:cNvCxnSpPr>
            <a:cxnSpLocks/>
            <a:endCxn id="33" idx="3"/>
          </p:cNvCxnSpPr>
          <p:nvPr/>
        </p:nvCxnSpPr>
        <p:spPr>
          <a:xfrm flipH="1">
            <a:off x="8277755" y="4790847"/>
            <a:ext cx="581765" cy="92333"/>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33" name="Tekstvak 32">
            <a:extLst>
              <a:ext uri="{FF2B5EF4-FFF2-40B4-BE49-F238E27FC236}">
                <a16:creationId xmlns:a16="http://schemas.microsoft.com/office/drawing/2014/main" id="{E40D7DA0-B921-2F90-FD38-1FA3C49913DF}"/>
              </a:ext>
            </a:extLst>
          </p:cNvPr>
          <p:cNvSpPr txBox="1"/>
          <p:nvPr/>
        </p:nvSpPr>
        <p:spPr>
          <a:xfrm>
            <a:off x="7282075" y="4560014"/>
            <a:ext cx="995680" cy="646331"/>
          </a:xfrm>
          <a:prstGeom prst="rect">
            <a:avLst/>
          </a:prstGeom>
          <a:noFill/>
        </p:spPr>
        <p:txBody>
          <a:bodyPr wrap="square" rtlCol="0">
            <a:spAutoFit/>
          </a:bodyPr>
          <a:lstStyle/>
          <a:p>
            <a:pPr algn="ctr"/>
            <a:r>
              <a:rPr lang="en-GB" sz="1200" dirty="0">
                <a:latin typeface="Quicksand" pitchFamily="2" charset="0"/>
              </a:rPr>
              <a:t>Integrated walking ramp</a:t>
            </a:r>
          </a:p>
        </p:txBody>
      </p:sp>
      <p:sp>
        <p:nvSpPr>
          <p:cNvPr id="36" name="Rechthoek 35">
            <a:extLst>
              <a:ext uri="{FF2B5EF4-FFF2-40B4-BE49-F238E27FC236}">
                <a16:creationId xmlns:a16="http://schemas.microsoft.com/office/drawing/2014/main" id="{33E7E028-93F2-098E-70BF-62A5DD6C1FD6}"/>
              </a:ext>
            </a:extLst>
          </p:cNvPr>
          <p:cNvSpPr/>
          <p:nvPr/>
        </p:nvSpPr>
        <p:spPr>
          <a:xfrm>
            <a:off x="4237627" y="3078480"/>
            <a:ext cx="2237532" cy="2457815"/>
          </a:xfrm>
          <a:prstGeom prst="rect">
            <a:avLst/>
          </a:prstGeom>
          <a:noFill/>
          <a:ln w="9525">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kstvak 42">
            <a:extLst>
              <a:ext uri="{FF2B5EF4-FFF2-40B4-BE49-F238E27FC236}">
                <a16:creationId xmlns:a16="http://schemas.microsoft.com/office/drawing/2014/main" id="{3934648F-F16C-B450-4809-8D71C7B0D764}"/>
              </a:ext>
            </a:extLst>
          </p:cNvPr>
          <p:cNvSpPr txBox="1"/>
          <p:nvPr/>
        </p:nvSpPr>
        <p:spPr>
          <a:xfrm rot="1625109">
            <a:off x="10880920" y="5881794"/>
            <a:ext cx="1181862" cy="261610"/>
          </a:xfrm>
          <a:prstGeom prst="rect">
            <a:avLst/>
          </a:prstGeom>
          <a:noFill/>
        </p:spPr>
        <p:txBody>
          <a:bodyPr wrap="square" rtlCol="0">
            <a:spAutoFit/>
          </a:bodyPr>
          <a:lstStyle/>
          <a:p>
            <a:r>
              <a:rPr lang="en-GB" sz="1050" dirty="0">
                <a:latin typeface="Quicksand" pitchFamily="2" charset="0"/>
              </a:rPr>
              <a:t>Lunar surface</a:t>
            </a:r>
          </a:p>
        </p:txBody>
      </p:sp>
      <p:sp>
        <p:nvSpPr>
          <p:cNvPr id="47" name="Vrije vorm: vorm 46">
            <a:extLst>
              <a:ext uri="{FF2B5EF4-FFF2-40B4-BE49-F238E27FC236}">
                <a16:creationId xmlns:a16="http://schemas.microsoft.com/office/drawing/2014/main" id="{3F692E76-E543-F133-7474-7B11741BFE39}"/>
              </a:ext>
            </a:extLst>
          </p:cNvPr>
          <p:cNvSpPr/>
          <p:nvPr/>
        </p:nvSpPr>
        <p:spPr>
          <a:xfrm>
            <a:off x="4895646" y="3239811"/>
            <a:ext cx="1183688" cy="2092365"/>
          </a:xfrm>
          <a:custGeom>
            <a:avLst/>
            <a:gdLst>
              <a:gd name="connsiteX0" fmla="*/ 1600200 w 1600200"/>
              <a:gd name="connsiteY0" fmla="*/ 2933700 h 2933700"/>
              <a:gd name="connsiteX1" fmla="*/ 1600200 w 1600200"/>
              <a:gd name="connsiteY1" fmla="*/ 967740 h 2933700"/>
              <a:gd name="connsiteX2" fmla="*/ 0 w 1600200"/>
              <a:gd name="connsiteY2" fmla="*/ 0 h 2933700"/>
              <a:gd name="connsiteX0" fmla="*/ 1600200 w 1619024"/>
              <a:gd name="connsiteY0" fmla="*/ 2933700 h 2933700"/>
              <a:gd name="connsiteX1" fmla="*/ 1619024 w 1619024"/>
              <a:gd name="connsiteY1" fmla="*/ 1055971 h 2933700"/>
              <a:gd name="connsiteX2" fmla="*/ 0 w 1619024"/>
              <a:gd name="connsiteY2" fmla="*/ 0 h 2933700"/>
              <a:gd name="connsiteX0" fmla="*/ 1496668 w 1515492"/>
              <a:gd name="connsiteY0" fmla="*/ 2884682 h 2884682"/>
              <a:gd name="connsiteX1" fmla="*/ 1515492 w 1515492"/>
              <a:gd name="connsiteY1" fmla="*/ 1006953 h 2884682"/>
              <a:gd name="connsiteX2" fmla="*/ 0 w 1515492"/>
              <a:gd name="connsiteY2" fmla="*/ 0 h 2884682"/>
            </a:gdLst>
            <a:ahLst/>
            <a:cxnLst>
              <a:cxn ang="0">
                <a:pos x="connsiteX0" y="connsiteY0"/>
              </a:cxn>
              <a:cxn ang="0">
                <a:pos x="connsiteX1" y="connsiteY1"/>
              </a:cxn>
              <a:cxn ang="0">
                <a:pos x="connsiteX2" y="connsiteY2"/>
              </a:cxn>
            </a:cxnLst>
            <a:rect l="l" t="t" r="r" b="b"/>
            <a:pathLst>
              <a:path w="1515492" h="2884682">
                <a:moveTo>
                  <a:pt x="1496668" y="2884682"/>
                </a:moveTo>
                <a:lnTo>
                  <a:pt x="1515492" y="1006953"/>
                </a:lnTo>
                <a:cubicBezTo>
                  <a:pt x="982092" y="684373"/>
                  <a:pt x="533400" y="322580"/>
                  <a:pt x="0" y="0"/>
                </a:cubicBezTo>
              </a:path>
            </a:pathLst>
          </a:custGeom>
          <a:noFill/>
          <a:ln>
            <a:solidFill>
              <a:srgbClr val="6494C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Rechte verbindingslijn 73">
            <a:extLst>
              <a:ext uri="{FF2B5EF4-FFF2-40B4-BE49-F238E27FC236}">
                <a16:creationId xmlns:a16="http://schemas.microsoft.com/office/drawing/2014/main" id="{552BCEA5-7CC3-95EF-303B-CEE9E12EE18A}"/>
              </a:ext>
            </a:extLst>
          </p:cNvPr>
          <p:cNvCxnSpPr>
            <a:cxnSpLocks/>
          </p:cNvCxnSpPr>
          <p:nvPr/>
        </p:nvCxnSpPr>
        <p:spPr>
          <a:xfrm>
            <a:off x="6475158" y="4260090"/>
            <a:ext cx="770213"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EA1D585D-8E62-9003-BBF1-AF046F1E64D8}"/>
              </a:ext>
            </a:extLst>
          </p:cNvPr>
          <p:cNvCxnSpPr>
            <a:cxnSpLocks/>
          </p:cNvCxnSpPr>
          <p:nvPr/>
        </p:nvCxnSpPr>
        <p:spPr>
          <a:xfrm>
            <a:off x="3097476" y="4271775"/>
            <a:ext cx="653291"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542EFFA3-8782-F28C-D9C3-31CDF566CD79}"/>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4</a:t>
            </a:fld>
            <a:r>
              <a:rPr lang="en-GB" sz="1400" dirty="0">
                <a:latin typeface="Quicksand" pitchFamily="2" charset="0"/>
              </a:rPr>
              <a:t>/67</a:t>
            </a:r>
          </a:p>
        </p:txBody>
      </p:sp>
    </p:spTree>
    <p:extLst>
      <p:ext uri="{BB962C8B-B14F-4D97-AF65-F5344CB8AC3E}">
        <p14:creationId xmlns:p14="http://schemas.microsoft.com/office/powerpoint/2010/main" val="479821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B13E2-9E50-E249-FCC7-3EC832CB0873}"/>
            </a:ext>
          </a:extLst>
        </p:cNvPr>
        <p:cNvGrpSpPr/>
        <p:nvPr/>
      </p:nvGrpSpPr>
      <p:grpSpPr>
        <a:xfrm>
          <a:off x="0" y="0"/>
          <a:ext cx="0" cy="0"/>
          <a:chOff x="0" y="0"/>
          <a:chExt cx="0" cy="0"/>
        </a:xfrm>
      </p:grpSpPr>
      <p:pic>
        <p:nvPicPr>
          <p:cNvPr id="17" name="Afbeelding 16" descr="Afbeelding met ontwerp&#10;&#10;Door AI gegenereerde inhoud is mogelijk onjuist.">
            <a:extLst>
              <a:ext uri="{FF2B5EF4-FFF2-40B4-BE49-F238E27FC236}">
                <a16:creationId xmlns:a16="http://schemas.microsoft.com/office/drawing/2014/main" id="{4A0971D8-A4FD-EE2A-877D-52502F7274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92585" y="1957923"/>
            <a:ext cx="4244819" cy="4838230"/>
          </a:xfrm>
          <a:prstGeom prst="rect">
            <a:avLst/>
          </a:prstGeom>
        </p:spPr>
      </p:pic>
      <p:pic>
        <p:nvPicPr>
          <p:cNvPr id="50" name="Afbeelding 49" descr="Afbeelding met ontwerp&#10;&#10;Door AI gegenereerde inhoud is mogelijk onjuist.">
            <a:extLst>
              <a:ext uri="{FF2B5EF4-FFF2-40B4-BE49-F238E27FC236}">
                <a16:creationId xmlns:a16="http://schemas.microsoft.com/office/drawing/2014/main" id="{10B80DA0-D89F-979E-CE76-9E80B753FC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676575" y="1878735"/>
            <a:ext cx="1864001" cy="3829735"/>
          </a:xfrm>
          <a:prstGeom prst="rect">
            <a:avLst/>
          </a:prstGeom>
        </p:spPr>
      </p:pic>
      <p:sp>
        <p:nvSpPr>
          <p:cNvPr id="10" name="Rechthoek 9">
            <a:extLst>
              <a:ext uri="{FF2B5EF4-FFF2-40B4-BE49-F238E27FC236}">
                <a16:creationId xmlns:a16="http://schemas.microsoft.com/office/drawing/2014/main" id="{DB2337EF-A4A4-A1CB-3321-B91E55EC035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BB799FCB-5A15-5DDF-B77C-F89CC5A0F02D}"/>
              </a:ext>
            </a:extLst>
          </p:cNvPr>
          <p:cNvSpPr>
            <a:spLocks noGrp="1"/>
          </p:cNvSpPr>
          <p:nvPr>
            <p:ph type="title"/>
          </p:nvPr>
        </p:nvSpPr>
        <p:spPr>
          <a:xfrm>
            <a:off x="861350" y="376700"/>
            <a:ext cx="10515600" cy="1325563"/>
          </a:xfrm>
        </p:spPr>
        <p:txBody>
          <a:bodyPr/>
          <a:lstStyle/>
          <a:p>
            <a:r>
              <a:rPr lang="en-GB" dirty="0">
                <a:solidFill>
                  <a:srgbClr val="6494C8"/>
                </a:solidFill>
                <a:latin typeface="Quicksand" pitchFamily="2" charset="0"/>
              </a:rPr>
              <a:t>Fragment</a:t>
            </a:r>
          </a:p>
        </p:txBody>
      </p:sp>
      <p:sp>
        <p:nvSpPr>
          <p:cNvPr id="6" name="Tijdelijke aanduiding voor inhoud 2">
            <a:extLst>
              <a:ext uri="{FF2B5EF4-FFF2-40B4-BE49-F238E27FC236}">
                <a16:creationId xmlns:a16="http://schemas.microsoft.com/office/drawing/2014/main" id="{D376D2EC-E5FB-E23E-524D-C9D813023142}"/>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7EBDB32E-5906-75A4-5BF7-8C61080EDB3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cxnSp>
        <p:nvCxnSpPr>
          <p:cNvPr id="13" name="Rechte verbindingslijn met pijl 12">
            <a:extLst>
              <a:ext uri="{FF2B5EF4-FFF2-40B4-BE49-F238E27FC236}">
                <a16:creationId xmlns:a16="http://schemas.microsoft.com/office/drawing/2014/main" id="{61824F80-120C-2694-2B5E-FFE4A4E1EDA7}"/>
              </a:ext>
            </a:extLst>
          </p:cNvPr>
          <p:cNvCxnSpPr>
            <a:cxnSpLocks/>
          </p:cNvCxnSpPr>
          <p:nvPr/>
        </p:nvCxnSpPr>
        <p:spPr>
          <a:xfrm>
            <a:off x="2577636" y="3792572"/>
            <a:ext cx="2933464"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CD1072AE-CEE2-3881-44F9-42DC4B64848E}"/>
              </a:ext>
            </a:extLst>
          </p:cNvPr>
          <p:cNvCxnSpPr>
            <a:cxnSpLocks/>
            <a:stCxn id="2" idx="3"/>
          </p:cNvCxnSpPr>
          <p:nvPr/>
        </p:nvCxnSpPr>
        <p:spPr>
          <a:xfrm flipV="1">
            <a:off x="7301033" y="3792572"/>
            <a:ext cx="1277097" cy="1"/>
          </a:xfrm>
          <a:prstGeom prst="straightConnector1">
            <a:avLst/>
          </a:prstGeom>
          <a:ln w="12700">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383517A8-E4E9-7EA3-9D6D-A772F8AC6DD7}"/>
              </a:ext>
            </a:extLst>
          </p:cNvPr>
          <p:cNvCxnSpPr>
            <a:cxnSpLocks/>
          </p:cNvCxnSpPr>
          <p:nvPr/>
        </p:nvCxnSpPr>
        <p:spPr>
          <a:xfrm flipV="1">
            <a:off x="6746229" y="5554472"/>
            <a:ext cx="585370" cy="220980"/>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ADDF0B07-484F-5B29-37B0-50CFF7784C5C}"/>
              </a:ext>
            </a:extLst>
          </p:cNvPr>
          <p:cNvCxnSpPr>
            <a:cxnSpLocks/>
          </p:cNvCxnSpPr>
          <p:nvPr/>
        </p:nvCxnSpPr>
        <p:spPr>
          <a:xfrm flipH="1" flipV="1">
            <a:off x="5798820" y="5631180"/>
            <a:ext cx="449512" cy="169068"/>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EF56486A-E693-0EF3-6B9F-6385D9CB8C00}"/>
              </a:ext>
            </a:extLst>
          </p:cNvPr>
          <p:cNvCxnSpPr>
            <a:cxnSpLocks/>
          </p:cNvCxnSpPr>
          <p:nvPr/>
        </p:nvCxnSpPr>
        <p:spPr>
          <a:xfrm flipH="1">
            <a:off x="6277243" y="5710449"/>
            <a:ext cx="207576"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2" name="Rechte verbindingslijn 31">
            <a:extLst>
              <a:ext uri="{FF2B5EF4-FFF2-40B4-BE49-F238E27FC236}">
                <a16:creationId xmlns:a16="http://schemas.microsoft.com/office/drawing/2014/main" id="{18E39827-C32F-D2CC-3680-E7CCA6C4CB42}"/>
              </a:ext>
            </a:extLst>
          </p:cNvPr>
          <p:cNvCxnSpPr>
            <a:cxnSpLocks/>
          </p:cNvCxnSpPr>
          <p:nvPr/>
        </p:nvCxnSpPr>
        <p:spPr>
          <a:xfrm flipH="1">
            <a:off x="5795806" y="5534511"/>
            <a:ext cx="197925"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16EC90D8-ECC2-5A7A-2255-4C1E48E8BD4E}"/>
              </a:ext>
            </a:extLst>
          </p:cNvPr>
          <p:cNvCxnSpPr>
            <a:cxnSpLocks/>
          </p:cNvCxnSpPr>
          <p:nvPr/>
        </p:nvCxnSpPr>
        <p:spPr>
          <a:xfrm flipH="1" flipV="1">
            <a:off x="6522352" y="5710936"/>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728AD2F8-9964-32DF-8107-85B6D167CC6F}"/>
              </a:ext>
            </a:extLst>
          </p:cNvPr>
          <p:cNvCxnSpPr>
            <a:cxnSpLocks/>
          </p:cNvCxnSpPr>
          <p:nvPr/>
        </p:nvCxnSpPr>
        <p:spPr>
          <a:xfrm flipH="1" flipV="1">
            <a:off x="7127942" y="5479321"/>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41" name="Tekstvak 40">
            <a:extLst>
              <a:ext uri="{FF2B5EF4-FFF2-40B4-BE49-F238E27FC236}">
                <a16:creationId xmlns:a16="http://schemas.microsoft.com/office/drawing/2014/main" id="{EA81E0A6-9135-3788-A658-2C55BAE9D173}"/>
              </a:ext>
            </a:extLst>
          </p:cNvPr>
          <p:cNvSpPr txBox="1"/>
          <p:nvPr/>
        </p:nvSpPr>
        <p:spPr>
          <a:xfrm>
            <a:off x="5458738" y="5693786"/>
            <a:ext cx="629509" cy="307777"/>
          </a:xfrm>
          <a:prstGeom prst="rect">
            <a:avLst/>
          </a:prstGeom>
          <a:noFill/>
        </p:spPr>
        <p:txBody>
          <a:bodyPr wrap="square" rtlCol="0">
            <a:spAutoFit/>
          </a:bodyPr>
          <a:lstStyle/>
          <a:p>
            <a:r>
              <a:rPr lang="en-GB" sz="1400" dirty="0">
                <a:latin typeface="Quicksand" pitchFamily="2" charset="0"/>
              </a:rPr>
              <a:t>1,2 m</a:t>
            </a:r>
          </a:p>
        </p:txBody>
      </p:sp>
      <p:sp>
        <p:nvSpPr>
          <p:cNvPr id="42" name="Tekstvak 41">
            <a:extLst>
              <a:ext uri="{FF2B5EF4-FFF2-40B4-BE49-F238E27FC236}">
                <a16:creationId xmlns:a16="http://schemas.microsoft.com/office/drawing/2014/main" id="{8CEAD2D5-7E66-118C-5087-F2CE97573784}"/>
              </a:ext>
            </a:extLst>
          </p:cNvPr>
          <p:cNvSpPr txBox="1"/>
          <p:nvPr/>
        </p:nvSpPr>
        <p:spPr>
          <a:xfrm>
            <a:off x="7023464" y="5664233"/>
            <a:ext cx="694467" cy="307777"/>
          </a:xfrm>
          <a:prstGeom prst="rect">
            <a:avLst/>
          </a:prstGeom>
          <a:noFill/>
        </p:spPr>
        <p:txBody>
          <a:bodyPr wrap="square" rtlCol="0">
            <a:spAutoFit/>
          </a:bodyPr>
          <a:lstStyle/>
          <a:p>
            <a:r>
              <a:rPr lang="en-GB" sz="1400" dirty="0">
                <a:latin typeface="Quicksand" pitchFamily="2" charset="0"/>
              </a:rPr>
              <a:t>1,6 m</a:t>
            </a:r>
          </a:p>
        </p:txBody>
      </p:sp>
      <p:pic>
        <p:nvPicPr>
          <p:cNvPr id="53" name="Afbeelding 52" descr="Afbeelding met origami&#10;&#10;Door AI gegenereerde inhoud is mogelijk onjuist.">
            <a:extLst>
              <a:ext uri="{FF2B5EF4-FFF2-40B4-BE49-F238E27FC236}">
                <a16:creationId xmlns:a16="http://schemas.microsoft.com/office/drawing/2014/main" id="{79F461F3-A12C-7C40-9874-B0E664B00C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57648" y="2814320"/>
            <a:ext cx="2763782" cy="2894151"/>
          </a:xfrm>
          <a:prstGeom prst="rect">
            <a:avLst/>
          </a:prstGeom>
          <a:ln>
            <a:noFill/>
          </a:ln>
        </p:spPr>
      </p:pic>
      <p:cxnSp>
        <p:nvCxnSpPr>
          <p:cNvPr id="54" name="Rechte verbindingslijn met pijl 53">
            <a:extLst>
              <a:ext uri="{FF2B5EF4-FFF2-40B4-BE49-F238E27FC236}">
                <a16:creationId xmlns:a16="http://schemas.microsoft.com/office/drawing/2014/main" id="{4EEB8498-5FBC-5619-E935-B43E2C12A14F}"/>
              </a:ext>
            </a:extLst>
          </p:cNvPr>
          <p:cNvCxnSpPr>
            <a:cxnSpLocks/>
          </p:cNvCxnSpPr>
          <p:nvPr/>
        </p:nvCxnSpPr>
        <p:spPr>
          <a:xfrm flipH="1" flipV="1">
            <a:off x="8937776" y="5407660"/>
            <a:ext cx="404745" cy="143322"/>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Rechte verbindingslijn 54">
            <a:extLst>
              <a:ext uri="{FF2B5EF4-FFF2-40B4-BE49-F238E27FC236}">
                <a16:creationId xmlns:a16="http://schemas.microsoft.com/office/drawing/2014/main" id="{42875F91-E73C-031F-7737-3D76B3D19909}"/>
              </a:ext>
            </a:extLst>
          </p:cNvPr>
          <p:cNvCxnSpPr>
            <a:cxnSpLocks/>
          </p:cNvCxnSpPr>
          <p:nvPr/>
        </p:nvCxnSpPr>
        <p:spPr>
          <a:xfrm flipH="1">
            <a:off x="9342521" y="5473766"/>
            <a:ext cx="207576"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56" name="Rechte verbindingslijn 55">
            <a:extLst>
              <a:ext uri="{FF2B5EF4-FFF2-40B4-BE49-F238E27FC236}">
                <a16:creationId xmlns:a16="http://schemas.microsoft.com/office/drawing/2014/main" id="{24F02301-CCFB-D0E8-AB56-17B47F842F7B}"/>
              </a:ext>
            </a:extLst>
          </p:cNvPr>
          <p:cNvCxnSpPr>
            <a:cxnSpLocks/>
          </p:cNvCxnSpPr>
          <p:nvPr/>
        </p:nvCxnSpPr>
        <p:spPr>
          <a:xfrm flipH="1">
            <a:off x="8795887" y="5334066"/>
            <a:ext cx="197925"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57" name="Tekstvak 56">
            <a:extLst>
              <a:ext uri="{FF2B5EF4-FFF2-40B4-BE49-F238E27FC236}">
                <a16:creationId xmlns:a16="http://schemas.microsoft.com/office/drawing/2014/main" id="{721388BB-A6C0-CCA7-A3D2-3B2862497510}"/>
              </a:ext>
            </a:extLst>
          </p:cNvPr>
          <p:cNvSpPr txBox="1"/>
          <p:nvPr/>
        </p:nvSpPr>
        <p:spPr>
          <a:xfrm>
            <a:off x="8578130" y="5469106"/>
            <a:ext cx="833768" cy="276999"/>
          </a:xfrm>
          <a:prstGeom prst="rect">
            <a:avLst/>
          </a:prstGeom>
          <a:noFill/>
        </p:spPr>
        <p:txBody>
          <a:bodyPr wrap="square" rtlCol="0">
            <a:spAutoFit/>
          </a:bodyPr>
          <a:lstStyle/>
          <a:p>
            <a:r>
              <a:rPr lang="en-GB" sz="1200" dirty="0">
                <a:latin typeface="Quicksand" pitchFamily="2" charset="0"/>
              </a:rPr>
              <a:t>0,55 m</a:t>
            </a:r>
          </a:p>
        </p:txBody>
      </p:sp>
      <p:sp>
        <p:nvSpPr>
          <p:cNvPr id="59" name="Rechthoek 58">
            <a:extLst>
              <a:ext uri="{FF2B5EF4-FFF2-40B4-BE49-F238E27FC236}">
                <a16:creationId xmlns:a16="http://schemas.microsoft.com/office/drawing/2014/main" id="{0CB5388B-D799-107E-2004-33913777354D}"/>
              </a:ext>
            </a:extLst>
          </p:cNvPr>
          <p:cNvSpPr/>
          <p:nvPr/>
        </p:nvSpPr>
        <p:spPr>
          <a:xfrm>
            <a:off x="8578130" y="2861486"/>
            <a:ext cx="3121285" cy="2884619"/>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2" name="Rechthoek 1">
            <a:extLst>
              <a:ext uri="{FF2B5EF4-FFF2-40B4-BE49-F238E27FC236}">
                <a16:creationId xmlns:a16="http://schemas.microsoft.com/office/drawing/2014/main" id="{BB539D72-FA71-40E6-47ED-4D142060A631}"/>
              </a:ext>
            </a:extLst>
          </p:cNvPr>
          <p:cNvSpPr/>
          <p:nvPr/>
        </p:nvSpPr>
        <p:spPr>
          <a:xfrm>
            <a:off x="6034064" y="3207121"/>
            <a:ext cx="1266969" cy="1170903"/>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8" name="Rechthoek 7">
            <a:extLst>
              <a:ext uri="{FF2B5EF4-FFF2-40B4-BE49-F238E27FC236}">
                <a16:creationId xmlns:a16="http://schemas.microsoft.com/office/drawing/2014/main" id="{746C0470-2107-3462-3CFD-9D583BF54AB0}"/>
              </a:ext>
            </a:extLst>
          </p:cNvPr>
          <p:cNvSpPr/>
          <p:nvPr/>
        </p:nvSpPr>
        <p:spPr>
          <a:xfrm>
            <a:off x="5515760" y="1967376"/>
            <a:ext cx="2024816" cy="4034187"/>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19" name="Rechthoek 18">
            <a:extLst>
              <a:ext uri="{FF2B5EF4-FFF2-40B4-BE49-F238E27FC236}">
                <a16:creationId xmlns:a16="http://schemas.microsoft.com/office/drawing/2014/main" id="{5CD6B6A4-4A99-928F-DB79-B66DDF681031}"/>
              </a:ext>
            </a:extLst>
          </p:cNvPr>
          <p:cNvSpPr/>
          <p:nvPr/>
        </p:nvSpPr>
        <p:spPr>
          <a:xfrm>
            <a:off x="558682" y="1967376"/>
            <a:ext cx="2018954" cy="4034187"/>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3" name="Rechthoek 2">
            <a:extLst>
              <a:ext uri="{FF2B5EF4-FFF2-40B4-BE49-F238E27FC236}">
                <a16:creationId xmlns:a16="http://schemas.microsoft.com/office/drawing/2014/main" id="{89E63FE2-885F-02BD-2FD1-78F9D64BB3BE}"/>
              </a:ext>
            </a:extLst>
          </p:cNvPr>
          <p:cNvSpPr/>
          <p:nvPr/>
        </p:nvSpPr>
        <p:spPr>
          <a:xfrm>
            <a:off x="6623005" y="2067388"/>
            <a:ext cx="468429" cy="521823"/>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Rechte verbindingslijn met pijl 6">
            <a:extLst>
              <a:ext uri="{FF2B5EF4-FFF2-40B4-BE49-F238E27FC236}">
                <a16:creationId xmlns:a16="http://schemas.microsoft.com/office/drawing/2014/main" id="{4CA3589E-B601-AB69-CECE-7FE8F2E51BB8}"/>
              </a:ext>
            </a:extLst>
          </p:cNvPr>
          <p:cNvCxnSpPr>
            <a:cxnSpLocks/>
            <a:endCxn id="9" idx="1"/>
          </p:cNvCxnSpPr>
          <p:nvPr/>
        </p:nvCxnSpPr>
        <p:spPr>
          <a:xfrm>
            <a:off x="7091434" y="2217773"/>
            <a:ext cx="1303399" cy="10705"/>
          </a:xfrm>
          <a:prstGeom prst="straightConnector1">
            <a:avLst/>
          </a:prstGeom>
          <a:ln w="12700">
            <a:solidFill>
              <a:srgbClr val="6494C8"/>
            </a:solidFill>
            <a:tailEnd type="triangle"/>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EC917F62-8785-F411-667E-D48FDF180528}"/>
              </a:ext>
            </a:extLst>
          </p:cNvPr>
          <p:cNvSpPr txBox="1"/>
          <p:nvPr/>
        </p:nvSpPr>
        <p:spPr>
          <a:xfrm>
            <a:off x="8394833" y="2042461"/>
            <a:ext cx="2529840" cy="372034"/>
          </a:xfrm>
          <a:prstGeom prst="rect">
            <a:avLst/>
          </a:prstGeom>
          <a:noFill/>
        </p:spPr>
        <p:txBody>
          <a:bodyPr wrap="square" rtlCol="0">
            <a:spAutoFit/>
          </a:bodyPr>
          <a:lstStyle/>
          <a:p>
            <a:r>
              <a:rPr lang="en-GB" dirty="0">
                <a:latin typeface="Quicksand" pitchFamily="2" charset="0"/>
              </a:rPr>
              <a:t>Detail</a:t>
            </a:r>
          </a:p>
        </p:txBody>
      </p:sp>
      <p:cxnSp>
        <p:nvCxnSpPr>
          <p:cNvPr id="15" name="Rechte verbindingslijn 14">
            <a:extLst>
              <a:ext uri="{FF2B5EF4-FFF2-40B4-BE49-F238E27FC236}">
                <a16:creationId xmlns:a16="http://schemas.microsoft.com/office/drawing/2014/main" id="{6028B0AB-91C5-A4C3-5881-9094D524F083}"/>
              </a:ext>
            </a:extLst>
          </p:cNvPr>
          <p:cNvCxnSpPr>
            <a:cxnSpLocks/>
          </p:cNvCxnSpPr>
          <p:nvPr/>
        </p:nvCxnSpPr>
        <p:spPr>
          <a:xfrm flipH="1" flipV="1">
            <a:off x="518302" y="4120896"/>
            <a:ext cx="367950" cy="197554"/>
          </a:xfrm>
          <a:prstGeom prst="line">
            <a:avLst/>
          </a:prstGeom>
          <a:ln w="3175">
            <a:solidFill>
              <a:schemeClr val="bg2">
                <a:lumMod val="50000"/>
              </a:schemeClr>
            </a:solidFill>
            <a:prstDash val="lgDash"/>
          </a:ln>
        </p:spPr>
        <p:style>
          <a:lnRef idx="2">
            <a:schemeClr val="dk1"/>
          </a:lnRef>
          <a:fillRef idx="0">
            <a:schemeClr val="dk1"/>
          </a:fillRef>
          <a:effectRef idx="1">
            <a:schemeClr val="dk1"/>
          </a:effectRef>
          <a:fontRef idx="minor">
            <a:schemeClr val="tx1"/>
          </a:fontRef>
        </p:style>
      </p:cxnSp>
      <p:cxnSp>
        <p:nvCxnSpPr>
          <p:cNvPr id="20" name="Rechte verbindingslijn 19">
            <a:extLst>
              <a:ext uri="{FF2B5EF4-FFF2-40B4-BE49-F238E27FC236}">
                <a16:creationId xmlns:a16="http://schemas.microsoft.com/office/drawing/2014/main" id="{58C01E86-EB46-8B0C-CA97-DA5C8F6EC6FE}"/>
              </a:ext>
            </a:extLst>
          </p:cNvPr>
          <p:cNvCxnSpPr/>
          <p:nvPr/>
        </p:nvCxnSpPr>
        <p:spPr>
          <a:xfrm>
            <a:off x="3617226" y="5692734"/>
            <a:ext cx="929643" cy="495300"/>
          </a:xfrm>
          <a:prstGeom prst="line">
            <a:avLst/>
          </a:prstGeom>
          <a:ln w="3175">
            <a:solidFill>
              <a:schemeClr val="bg2">
                <a:lumMod val="50000"/>
              </a:schemeClr>
            </a:solidFill>
            <a:prstDash val="lgDash"/>
          </a:ln>
        </p:spPr>
        <p:style>
          <a:lnRef idx="2">
            <a:schemeClr val="dk1"/>
          </a:lnRef>
          <a:fillRef idx="0">
            <a:schemeClr val="dk1"/>
          </a:fillRef>
          <a:effectRef idx="1">
            <a:schemeClr val="dk1"/>
          </a:effectRef>
          <a:fontRef idx="minor">
            <a:schemeClr val="tx1"/>
          </a:fontRef>
        </p:style>
      </p:cxnSp>
      <p:cxnSp>
        <p:nvCxnSpPr>
          <p:cNvPr id="12" name="Rechte verbindingslijn met pijl 11">
            <a:extLst>
              <a:ext uri="{FF2B5EF4-FFF2-40B4-BE49-F238E27FC236}">
                <a16:creationId xmlns:a16="http://schemas.microsoft.com/office/drawing/2014/main" id="{3115C7A8-8052-CB7F-2868-1268E622382C}"/>
              </a:ext>
            </a:extLst>
          </p:cNvPr>
          <p:cNvCxnSpPr>
            <a:cxnSpLocks/>
          </p:cNvCxnSpPr>
          <p:nvPr/>
        </p:nvCxnSpPr>
        <p:spPr>
          <a:xfrm flipV="1">
            <a:off x="3825825" y="5800949"/>
            <a:ext cx="610056" cy="523748"/>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6A2FE2BD-8DBE-F4E2-0243-DDCD27F25F71}"/>
              </a:ext>
            </a:extLst>
          </p:cNvPr>
          <p:cNvCxnSpPr>
            <a:cxnSpLocks/>
          </p:cNvCxnSpPr>
          <p:nvPr/>
        </p:nvCxnSpPr>
        <p:spPr>
          <a:xfrm flipH="1" flipV="1">
            <a:off x="882442" y="5654509"/>
            <a:ext cx="2502231" cy="779827"/>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66E901B4-0E23-7C91-690C-062BF5D25855}"/>
              </a:ext>
            </a:extLst>
          </p:cNvPr>
          <p:cNvCxnSpPr>
            <a:cxnSpLocks/>
          </p:cNvCxnSpPr>
          <p:nvPr/>
        </p:nvCxnSpPr>
        <p:spPr>
          <a:xfrm flipH="1">
            <a:off x="3401518" y="6267801"/>
            <a:ext cx="214448" cy="166535"/>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91661FC4-EE99-DBA5-456B-CA528DA55119}"/>
              </a:ext>
            </a:extLst>
          </p:cNvPr>
          <p:cNvCxnSpPr>
            <a:cxnSpLocks/>
          </p:cNvCxnSpPr>
          <p:nvPr/>
        </p:nvCxnSpPr>
        <p:spPr>
          <a:xfrm flipH="1" flipV="1">
            <a:off x="3616477" y="6267801"/>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CF127DE2-E610-8531-D3D0-D22FB9C87460}"/>
              </a:ext>
            </a:extLst>
          </p:cNvPr>
          <p:cNvCxnSpPr>
            <a:cxnSpLocks/>
          </p:cNvCxnSpPr>
          <p:nvPr/>
        </p:nvCxnSpPr>
        <p:spPr>
          <a:xfrm flipH="1" flipV="1">
            <a:off x="4235036" y="5743352"/>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26" name="Tekstvak 25">
            <a:extLst>
              <a:ext uri="{FF2B5EF4-FFF2-40B4-BE49-F238E27FC236}">
                <a16:creationId xmlns:a16="http://schemas.microsoft.com/office/drawing/2014/main" id="{AD5A81FA-6819-5D16-2959-1B367183E313}"/>
              </a:ext>
            </a:extLst>
          </p:cNvPr>
          <p:cNvSpPr txBox="1"/>
          <p:nvPr/>
        </p:nvSpPr>
        <p:spPr>
          <a:xfrm>
            <a:off x="1726055" y="6058953"/>
            <a:ext cx="629509" cy="307777"/>
          </a:xfrm>
          <a:prstGeom prst="rect">
            <a:avLst/>
          </a:prstGeom>
          <a:noFill/>
        </p:spPr>
        <p:txBody>
          <a:bodyPr wrap="square" rtlCol="0">
            <a:spAutoFit/>
          </a:bodyPr>
          <a:lstStyle/>
          <a:p>
            <a:r>
              <a:rPr lang="en-GB" sz="1400" dirty="0">
                <a:latin typeface="Quicksand" pitchFamily="2" charset="0"/>
              </a:rPr>
              <a:t>6,9 m</a:t>
            </a:r>
          </a:p>
        </p:txBody>
      </p:sp>
      <p:sp>
        <p:nvSpPr>
          <p:cNvPr id="28" name="Tekstvak 27">
            <a:extLst>
              <a:ext uri="{FF2B5EF4-FFF2-40B4-BE49-F238E27FC236}">
                <a16:creationId xmlns:a16="http://schemas.microsoft.com/office/drawing/2014/main" id="{86C7B7E0-8E06-9D0E-F57E-FB132262A276}"/>
              </a:ext>
            </a:extLst>
          </p:cNvPr>
          <p:cNvSpPr txBox="1"/>
          <p:nvPr/>
        </p:nvSpPr>
        <p:spPr>
          <a:xfrm>
            <a:off x="4059782" y="6089955"/>
            <a:ext cx="694467" cy="307777"/>
          </a:xfrm>
          <a:prstGeom prst="rect">
            <a:avLst/>
          </a:prstGeom>
          <a:noFill/>
        </p:spPr>
        <p:txBody>
          <a:bodyPr wrap="square" rtlCol="0">
            <a:spAutoFit/>
          </a:bodyPr>
          <a:lstStyle/>
          <a:p>
            <a:r>
              <a:rPr lang="en-GB" sz="1400" dirty="0">
                <a:latin typeface="Quicksand" pitchFamily="2" charset="0"/>
              </a:rPr>
              <a:t>5,6 m</a:t>
            </a:r>
          </a:p>
        </p:txBody>
      </p:sp>
      <p:cxnSp>
        <p:nvCxnSpPr>
          <p:cNvPr id="36" name="Rechte verbindingslijn 35">
            <a:extLst>
              <a:ext uri="{FF2B5EF4-FFF2-40B4-BE49-F238E27FC236}">
                <a16:creationId xmlns:a16="http://schemas.microsoft.com/office/drawing/2014/main" id="{1410899E-7B51-21B9-14A0-FC51735386FF}"/>
              </a:ext>
            </a:extLst>
          </p:cNvPr>
          <p:cNvCxnSpPr>
            <a:cxnSpLocks/>
          </p:cNvCxnSpPr>
          <p:nvPr/>
        </p:nvCxnSpPr>
        <p:spPr>
          <a:xfrm flipH="1">
            <a:off x="882442" y="5534511"/>
            <a:ext cx="149382" cy="110905"/>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23" name="Tekstvak 22">
            <a:extLst>
              <a:ext uri="{FF2B5EF4-FFF2-40B4-BE49-F238E27FC236}">
                <a16:creationId xmlns:a16="http://schemas.microsoft.com/office/drawing/2014/main" id="{4F1CF74E-3AB5-9B1D-F629-388914C86409}"/>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5</a:t>
            </a:fld>
            <a:r>
              <a:rPr lang="en-GB" sz="1400" dirty="0">
                <a:latin typeface="Quicksand" pitchFamily="2" charset="0"/>
              </a:rPr>
              <a:t>/67</a:t>
            </a:r>
          </a:p>
        </p:txBody>
      </p:sp>
    </p:spTree>
    <p:extLst>
      <p:ext uri="{BB962C8B-B14F-4D97-AF65-F5344CB8AC3E}">
        <p14:creationId xmlns:p14="http://schemas.microsoft.com/office/powerpoint/2010/main" val="54047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7D75-7AEB-0F91-9FF1-4C6AED72A1DF}"/>
            </a:ext>
          </a:extLst>
        </p:cNvPr>
        <p:cNvGrpSpPr/>
        <p:nvPr/>
      </p:nvGrpSpPr>
      <p:grpSpPr>
        <a:xfrm>
          <a:off x="0" y="0"/>
          <a:ext cx="0" cy="0"/>
          <a:chOff x="0" y="0"/>
          <a:chExt cx="0" cy="0"/>
        </a:xfrm>
      </p:grpSpPr>
      <p:pic>
        <p:nvPicPr>
          <p:cNvPr id="2" name="Afbeelding 1" descr="Afbeelding met ontwerp&#10;&#10;Door AI gegenereerde inhoud is mogelijk onjuist.">
            <a:extLst>
              <a:ext uri="{FF2B5EF4-FFF2-40B4-BE49-F238E27FC236}">
                <a16:creationId xmlns:a16="http://schemas.microsoft.com/office/drawing/2014/main" id="{F46E5316-6F8B-81D1-F34F-41E7CF77F0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303" y="1637816"/>
            <a:ext cx="3657602" cy="4838230"/>
          </a:xfrm>
          <a:prstGeom prst="rect">
            <a:avLst/>
          </a:prstGeom>
        </p:spPr>
      </p:pic>
      <p:pic>
        <p:nvPicPr>
          <p:cNvPr id="38" name="Afbeelding 37" descr="Afbeelding met ontwerp, schermopname, Rechthoek, schets&#10;&#10;Door AI gegenereerde inhoud is mogelijk onjuist.">
            <a:extLst>
              <a:ext uri="{FF2B5EF4-FFF2-40B4-BE49-F238E27FC236}">
                <a16:creationId xmlns:a16="http://schemas.microsoft.com/office/drawing/2014/main" id="{C20C259D-21DF-7A81-4BEA-592B00E2F2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758608" y="1955973"/>
            <a:ext cx="4222387" cy="4171910"/>
          </a:xfrm>
          <a:prstGeom prst="rect">
            <a:avLst/>
          </a:prstGeom>
          <a:ln>
            <a:solidFill>
              <a:srgbClr val="6494C8"/>
            </a:solidFill>
          </a:ln>
        </p:spPr>
      </p:pic>
      <p:pic>
        <p:nvPicPr>
          <p:cNvPr id="31" name="Afbeelding 30" descr="Afbeelding met schermopname, ontwerp, schets, Rechthoek&#10;&#10;Door AI gegenereerde inhoud is mogelijk onjuist.">
            <a:extLst>
              <a:ext uri="{FF2B5EF4-FFF2-40B4-BE49-F238E27FC236}">
                <a16:creationId xmlns:a16="http://schemas.microsoft.com/office/drawing/2014/main" id="{AE6B4F24-8354-06FA-F94A-9F7395AF94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563554" y="1955974"/>
            <a:ext cx="4155401" cy="4171908"/>
          </a:xfrm>
          <a:prstGeom prst="rect">
            <a:avLst/>
          </a:prstGeom>
          <a:ln>
            <a:solidFill>
              <a:srgbClr val="6494C8"/>
            </a:solidFill>
          </a:ln>
        </p:spPr>
      </p:pic>
      <p:sp>
        <p:nvSpPr>
          <p:cNvPr id="10" name="Rechthoek 9">
            <a:extLst>
              <a:ext uri="{FF2B5EF4-FFF2-40B4-BE49-F238E27FC236}">
                <a16:creationId xmlns:a16="http://schemas.microsoft.com/office/drawing/2014/main" id="{0ABA58C6-1252-43F7-3E2B-2382239BEC0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238B6056-FD0B-E4C6-25A7-A7E1D0E23CDF}"/>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Detail: Window to structure</a:t>
            </a:r>
          </a:p>
        </p:txBody>
      </p:sp>
      <p:sp>
        <p:nvSpPr>
          <p:cNvPr id="6" name="Tijdelijke aanduiding voor inhoud 2">
            <a:extLst>
              <a:ext uri="{FF2B5EF4-FFF2-40B4-BE49-F238E27FC236}">
                <a16:creationId xmlns:a16="http://schemas.microsoft.com/office/drawing/2014/main" id="{AA964639-5AD3-8334-B82C-AC18BBD28FC7}"/>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B211A320-5B8C-627A-7621-0BA258BC159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2" name="Rechthoek 11">
            <a:extLst>
              <a:ext uri="{FF2B5EF4-FFF2-40B4-BE49-F238E27FC236}">
                <a16:creationId xmlns:a16="http://schemas.microsoft.com/office/drawing/2014/main" id="{A4B238B9-9369-EBE5-1B48-B02F0957B97B}"/>
              </a:ext>
            </a:extLst>
          </p:cNvPr>
          <p:cNvSpPr/>
          <p:nvPr/>
        </p:nvSpPr>
        <p:spPr>
          <a:xfrm>
            <a:off x="1299411" y="1967377"/>
            <a:ext cx="468429" cy="521823"/>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C17E88BE-34B8-2ED5-6855-FF8983637AB7}"/>
              </a:ext>
            </a:extLst>
          </p:cNvPr>
          <p:cNvSpPr txBox="1"/>
          <p:nvPr/>
        </p:nvSpPr>
        <p:spPr>
          <a:xfrm>
            <a:off x="8165670" y="5186846"/>
            <a:ext cx="1622129" cy="891013"/>
          </a:xfrm>
          <a:prstGeom prst="rect">
            <a:avLst/>
          </a:prstGeom>
          <a:noFill/>
        </p:spPr>
        <p:txBody>
          <a:bodyPr wrap="square" rtlCol="0">
            <a:spAutoFit/>
          </a:bodyPr>
          <a:lstStyle/>
          <a:p>
            <a:pPr>
              <a:lnSpc>
                <a:spcPct val="150000"/>
              </a:lnSpc>
            </a:pPr>
            <a:r>
              <a:rPr lang="en-GB" sz="1200" dirty="0">
                <a:latin typeface="Quicksand" pitchFamily="2" charset="0"/>
              </a:rPr>
              <a:t>Forged aluminium</a:t>
            </a:r>
          </a:p>
          <a:p>
            <a:pPr>
              <a:lnSpc>
                <a:spcPct val="150000"/>
              </a:lnSpc>
            </a:pPr>
            <a:r>
              <a:rPr lang="en-GB" sz="1200" dirty="0">
                <a:latin typeface="Quicksand" pitchFamily="2" charset="0"/>
              </a:rPr>
              <a:t>Sealing (aerogel)</a:t>
            </a:r>
          </a:p>
          <a:p>
            <a:pPr>
              <a:lnSpc>
                <a:spcPct val="150000"/>
              </a:lnSpc>
            </a:pPr>
            <a:r>
              <a:rPr lang="en-GB" sz="1200" dirty="0">
                <a:latin typeface="Quicksand" pitchFamily="2" charset="0"/>
              </a:rPr>
              <a:t>Silica glass</a:t>
            </a:r>
          </a:p>
        </p:txBody>
      </p:sp>
      <p:sp>
        <p:nvSpPr>
          <p:cNvPr id="21" name="Rechthoek 20">
            <a:extLst>
              <a:ext uri="{FF2B5EF4-FFF2-40B4-BE49-F238E27FC236}">
                <a16:creationId xmlns:a16="http://schemas.microsoft.com/office/drawing/2014/main" id="{4446BF80-B6EA-6AAA-5791-1D5F06D06885}"/>
              </a:ext>
            </a:extLst>
          </p:cNvPr>
          <p:cNvSpPr/>
          <p:nvPr/>
        </p:nvSpPr>
        <p:spPr>
          <a:xfrm>
            <a:off x="7673377" y="5276513"/>
            <a:ext cx="429124" cy="205740"/>
          </a:xfrm>
          <a:prstGeom prst="rect">
            <a:avLst/>
          </a:prstGeom>
          <a:solidFill>
            <a:srgbClr val="908D8E"/>
          </a:solidFill>
          <a:ln>
            <a:solidFill>
              <a:srgbClr val="706D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hoek 21">
            <a:extLst>
              <a:ext uri="{FF2B5EF4-FFF2-40B4-BE49-F238E27FC236}">
                <a16:creationId xmlns:a16="http://schemas.microsoft.com/office/drawing/2014/main" id="{84E48EA6-469B-8768-A780-6D70ABCF3E4E}"/>
              </a:ext>
            </a:extLst>
          </p:cNvPr>
          <p:cNvSpPr/>
          <p:nvPr/>
        </p:nvSpPr>
        <p:spPr>
          <a:xfrm>
            <a:off x="7673377" y="5557120"/>
            <a:ext cx="429124" cy="205740"/>
          </a:xfrm>
          <a:prstGeom prst="rect">
            <a:avLst/>
          </a:prstGeom>
          <a:solidFill>
            <a:srgbClr val="2B2B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hoek 22">
            <a:extLst>
              <a:ext uri="{FF2B5EF4-FFF2-40B4-BE49-F238E27FC236}">
                <a16:creationId xmlns:a16="http://schemas.microsoft.com/office/drawing/2014/main" id="{D9D69DCC-A5D3-D43D-FD4B-5AAB79B78340}"/>
              </a:ext>
            </a:extLst>
          </p:cNvPr>
          <p:cNvSpPr/>
          <p:nvPr/>
        </p:nvSpPr>
        <p:spPr>
          <a:xfrm>
            <a:off x="7676732" y="5840305"/>
            <a:ext cx="429124" cy="205740"/>
          </a:xfrm>
          <a:prstGeom prst="rect">
            <a:avLst/>
          </a:prstGeom>
          <a:solidFill>
            <a:srgbClr val="D1EBEB"/>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hoek 7">
            <a:extLst>
              <a:ext uri="{FF2B5EF4-FFF2-40B4-BE49-F238E27FC236}">
                <a16:creationId xmlns:a16="http://schemas.microsoft.com/office/drawing/2014/main" id="{02253101-A6AC-BA88-8372-CF721E6664B7}"/>
              </a:ext>
            </a:extLst>
          </p:cNvPr>
          <p:cNvSpPr/>
          <p:nvPr/>
        </p:nvSpPr>
        <p:spPr>
          <a:xfrm>
            <a:off x="4215896" y="2956828"/>
            <a:ext cx="1179064" cy="1249412"/>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kstvak 23">
            <a:extLst>
              <a:ext uri="{FF2B5EF4-FFF2-40B4-BE49-F238E27FC236}">
                <a16:creationId xmlns:a16="http://schemas.microsoft.com/office/drawing/2014/main" id="{A7DDB689-BFA3-F25F-717D-101BFD338B8C}"/>
              </a:ext>
            </a:extLst>
          </p:cNvPr>
          <p:cNvSpPr txBox="1"/>
          <p:nvPr/>
        </p:nvSpPr>
        <p:spPr>
          <a:xfrm>
            <a:off x="7606036" y="3734921"/>
            <a:ext cx="1622129" cy="614014"/>
          </a:xfrm>
          <a:prstGeom prst="rect">
            <a:avLst/>
          </a:prstGeom>
          <a:noFill/>
        </p:spPr>
        <p:txBody>
          <a:bodyPr wrap="square" rtlCol="0">
            <a:spAutoFit/>
          </a:bodyPr>
          <a:lstStyle/>
          <a:p>
            <a:pPr>
              <a:lnSpc>
                <a:spcPct val="150000"/>
              </a:lnSpc>
            </a:pPr>
            <a:r>
              <a:rPr lang="en-GB" sz="1200" dirty="0" err="1">
                <a:latin typeface="Quicksand" pitchFamily="2" charset="0"/>
              </a:rPr>
              <a:t>Regolith</a:t>
            </a:r>
            <a:r>
              <a:rPr lang="en-GB" sz="1200" dirty="0">
                <a:latin typeface="Quicksand" pitchFamily="2" charset="0"/>
              </a:rPr>
              <a:t> components</a:t>
            </a:r>
          </a:p>
        </p:txBody>
      </p:sp>
      <p:cxnSp>
        <p:nvCxnSpPr>
          <p:cNvPr id="17" name="Rechte verbindingslijn met pijl 16">
            <a:extLst>
              <a:ext uri="{FF2B5EF4-FFF2-40B4-BE49-F238E27FC236}">
                <a16:creationId xmlns:a16="http://schemas.microsoft.com/office/drawing/2014/main" id="{6671B7A1-36CC-6380-D563-41BBA03ACB98}"/>
              </a:ext>
            </a:extLst>
          </p:cNvPr>
          <p:cNvCxnSpPr>
            <a:cxnSpLocks/>
          </p:cNvCxnSpPr>
          <p:nvPr/>
        </p:nvCxnSpPr>
        <p:spPr>
          <a:xfrm>
            <a:off x="5394960" y="3581534"/>
            <a:ext cx="2168594"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613A763-7D96-3CF6-89FE-41073E9D116D}"/>
              </a:ext>
            </a:extLst>
          </p:cNvPr>
          <p:cNvCxnSpPr>
            <a:cxnSpLocks/>
          </p:cNvCxnSpPr>
          <p:nvPr/>
        </p:nvCxnSpPr>
        <p:spPr>
          <a:xfrm>
            <a:off x="1767840" y="2048542"/>
            <a:ext cx="990768"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D7FADA52-5E17-A5D1-0155-36BCA91ECE09}"/>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6</a:t>
            </a:fld>
            <a:r>
              <a:rPr lang="en-GB" sz="1400" dirty="0">
                <a:latin typeface="Quicksand" pitchFamily="2" charset="0"/>
              </a:rPr>
              <a:t>/67</a:t>
            </a:r>
          </a:p>
        </p:txBody>
      </p:sp>
    </p:spTree>
    <p:extLst>
      <p:ext uri="{BB962C8B-B14F-4D97-AF65-F5344CB8AC3E}">
        <p14:creationId xmlns:p14="http://schemas.microsoft.com/office/powerpoint/2010/main" val="228799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EE0E-9676-E13F-C980-9546723339FF}"/>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8410C6FA-BB44-5880-51D4-78D1247F1A4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56800DE-7BCC-833D-AE22-7F98A237D05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Component script</a:t>
            </a:r>
          </a:p>
        </p:txBody>
      </p:sp>
      <p:sp>
        <p:nvSpPr>
          <p:cNvPr id="6" name="Tijdelijke aanduiding voor inhoud 2">
            <a:extLst>
              <a:ext uri="{FF2B5EF4-FFF2-40B4-BE49-F238E27FC236}">
                <a16:creationId xmlns:a16="http://schemas.microsoft.com/office/drawing/2014/main" id="{F6443C08-CA80-B90F-FCBD-9F8F0F7A8917}"/>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C2E2C77D-92B3-7581-F23A-99AAB1218AA0}"/>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9" name="Tekstvak 8">
            <a:extLst>
              <a:ext uri="{FF2B5EF4-FFF2-40B4-BE49-F238E27FC236}">
                <a16:creationId xmlns:a16="http://schemas.microsoft.com/office/drawing/2014/main" id="{FF74CCF1-CE22-6121-F1A5-5DD4A622FFA2}"/>
              </a:ext>
            </a:extLst>
          </p:cNvPr>
          <p:cNvSpPr txBox="1"/>
          <p:nvPr/>
        </p:nvSpPr>
        <p:spPr>
          <a:xfrm>
            <a:off x="965198" y="3331861"/>
            <a:ext cx="1547904" cy="646331"/>
          </a:xfrm>
          <a:prstGeom prst="rect">
            <a:avLst/>
          </a:prstGeom>
          <a:noFill/>
        </p:spPr>
        <p:txBody>
          <a:bodyPr wrap="square" rtlCol="0">
            <a:spAutoFit/>
          </a:bodyPr>
          <a:lstStyle/>
          <a:p>
            <a:pPr algn="ctr"/>
            <a:r>
              <a:rPr lang="en-GB" dirty="0">
                <a:latin typeface="Quicksand" pitchFamily="2" charset="0"/>
              </a:rPr>
              <a:t>Component direction</a:t>
            </a:r>
          </a:p>
        </p:txBody>
      </p:sp>
      <p:sp>
        <p:nvSpPr>
          <p:cNvPr id="12" name="Tekstvak 11">
            <a:extLst>
              <a:ext uri="{FF2B5EF4-FFF2-40B4-BE49-F238E27FC236}">
                <a16:creationId xmlns:a16="http://schemas.microsoft.com/office/drawing/2014/main" id="{1263B944-50B3-7928-55A6-0223CB64F224}"/>
              </a:ext>
            </a:extLst>
          </p:cNvPr>
          <p:cNvSpPr txBox="1"/>
          <p:nvPr/>
        </p:nvSpPr>
        <p:spPr>
          <a:xfrm>
            <a:off x="3186243" y="3344496"/>
            <a:ext cx="1547904" cy="646331"/>
          </a:xfrm>
          <a:prstGeom prst="rect">
            <a:avLst/>
          </a:prstGeom>
          <a:noFill/>
        </p:spPr>
        <p:txBody>
          <a:bodyPr wrap="square" rtlCol="0">
            <a:spAutoFit/>
          </a:bodyPr>
          <a:lstStyle/>
          <a:p>
            <a:pPr algn="ctr"/>
            <a:r>
              <a:rPr lang="en-GB" dirty="0">
                <a:latin typeface="Quicksand" pitchFamily="2" charset="0"/>
              </a:rPr>
              <a:t>Smoothing surface</a:t>
            </a:r>
          </a:p>
        </p:txBody>
      </p:sp>
      <p:sp>
        <p:nvSpPr>
          <p:cNvPr id="14" name="Tekstvak 13">
            <a:extLst>
              <a:ext uri="{FF2B5EF4-FFF2-40B4-BE49-F238E27FC236}">
                <a16:creationId xmlns:a16="http://schemas.microsoft.com/office/drawing/2014/main" id="{AFC40283-8BCE-014C-D58C-DD1B64E3A055}"/>
              </a:ext>
            </a:extLst>
          </p:cNvPr>
          <p:cNvSpPr txBox="1"/>
          <p:nvPr/>
        </p:nvSpPr>
        <p:spPr>
          <a:xfrm>
            <a:off x="5414942" y="3331861"/>
            <a:ext cx="1547904" cy="646331"/>
          </a:xfrm>
          <a:prstGeom prst="rect">
            <a:avLst/>
          </a:prstGeom>
          <a:noFill/>
        </p:spPr>
        <p:txBody>
          <a:bodyPr wrap="square" rtlCol="0">
            <a:spAutoFit/>
          </a:bodyPr>
          <a:lstStyle/>
          <a:p>
            <a:pPr algn="ctr"/>
            <a:r>
              <a:rPr lang="en-GB" dirty="0">
                <a:latin typeface="Quicksand" pitchFamily="2" charset="0"/>
              </a:rPr>
              <a:t>Populate with points</a:t>
            </a:r>
          </a:p>
        </p:txBody>
      </p:sp>
      <p:sp>
        <p:nvSpPr>
          <p:cNvPr id="16" name="Tekstvak 15">
            <a:extLst>
              <a:ext uri="{FF2B5EF4-FFF2-40B4-BE49-F238E27FC236}">
                <a16:creationId xmlns:a16="http://schemas.microsoft.com/office/drawing/2014/main" id="{56258919-EE85-8D97-D145-1504DCC30FAF}"/>
              </a:ext>
            </a:extLst>
          </p:cNvPr>
          <p:cNvSpPr txBox="1"/>
          <p:nvPr/>
        </p:nvSpPr>
        <p:spPr>
          <a:xfrm>
            <a:off x="7668100" y="3335560"/>
            <a:ext cx="1547904" cy="646331"/>
          </a:xfrm>
          <a:prstGeom prst="rect">
            <a:avLst/>
          </a:prstGeom>
          <a:noFill/>
        </p:spPr>
        <p:txBody>
          <a:bodyPr wrap="square" rtlCol="0">
            <a:spAutoFit/>
          </a:bodyPr>
          <a:lstStyle/>
          <a:p>
            <a:pPr algn="ctr"/>
            <a:r>
              <a:rPr lang="en-GB" dirty="0">
                <a:latin typeface="Quicksand" pitchFamily="2" charset="0"/>
              </a:rPr>
              <a:t>Component lines</a:t>
            </a:r>
          </a:p>
        </p:txBody>
      </p:sp>
      <p:sp>
        <p:nvSpPr>
          <p:cNvPr id="18" name="Tekstvak 17">
            <a:extLst>
              <a:ext uri="{FF2B5EF4-FFF2-40B4-BE49-F238E27FC236}">
                <a16:creationId xmlns:a16="http://schemas.microsoft.com/office/drawing/2014/main" id="{827D72C9-C4D1-01B7-853B-151398CC266E}"/>
              </a:ext>
            </a:extLst>
          </p:cNvPr>
          <p:cNvSpPr txBox="1"/>
          <p:nvPr/>
        </p:nvSpPr>
        <p:spPr>
          <a:xfrm>
            <a:off x="9921258" y="3349217"/>
            <a:ext cx="1547904" cy="923330"/>
          </a:xfrm>
          <a:prstGeom prst="rect">
            <a:avLst/>
          </a:prstGeom>
          <a:noFill/>
        </p:spPr>
        <p:txBody>
          <a:bodyPr wrap="square" rtlCol="0">
            <a:spAutoFit/>
          </a:bodyPr>
          <a:lstStyle/>
          <a:p>
            <a:pPr algn="ctr"/>
            <a:r>
              <a:rPr lang="en-GB" dirty="0">
                <a:latin typeface="Quicksand" pitchFamily="2" charset="0"/>
              </a:rPr>
              <a:t>Voronoi components along lines </a:t>
            </a:r>
          </a:p>
        </p:txBody>
      </p:sp>
      <p:pic>
        <p:nvPicPr>
          <p:cNvPr id="3" name="Afbeelding 2" descr="Afbeelding met stilstaand, papier, Papierprodcut, envelop&#10;&#10;Door AI gegenereerde inhoud is mogelijk onjuist.">
            <a:extLst>
              <a:ext uri="{FF2B5EF4-FFF2-40B4-BE49-F238E27FC236}">
                <a16:creationId xmlns:a16="http://schemas.microsoft.com/office/drawing/2014/main" id="{4B387724-EB38-6BB9-E9F7-3C3CD3633D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2705" y="4060657"/>
            <a:ext cx="2156596" cy="2430628"/>
          </a:xfrm>
          <a:prstGeom prst="rect">
            <a:avLst/>
          </a:prstGeom>
        </p:spPr>
      </p:pic>
      <p:pic>
        <p:nvPicPr>
          <p:cNvPr id="8" name="Afbeelding 7" descr="Afbeelding met stilstaand, Papierprodcut, papier, Rechthoek&#10;&#10;Door AI gegenereerde inhoud is mogelijk onjuist.">
            <a:extLst>
              <a:ext uri="{FF2B5EF4-FFF2-40B4-BE49-F238E27FC236}">
                <a16:creationId xmlns:a16="http://schemas.microsoft.com/office/drawing/2014/main" id="{11A705C6-9654-D444-0540-AE5F68C38A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06769" y="3982121"/>
            <a:ext cx="2015258" cy="2410308"/>
          </a:xfrm>
          <a:prstGeom prst="rect">
            <a:avLst/>
          </a:prstGeom>
        </p:spPr>
      </p:pic>
      <p:pic>
        <p:nvPicPr>
          <p:cNvPr id="15" name="Afbeelding 14" descr="Afbeelding met schets, tekening, Kinderkunst, ontwerp&#10;&#10;Door AI gegenereerde inhoud is mogelijk onjuist.">
            <a:extLst>
              <a:ext uri="{FF2B5EF4-FFF2-40B4-BE49-F238E27FC236}">
                <a16:creationId xmlns:a16="http://schemas.microsoft.com/office/drawing/2014/main" id="{7370A7A3-F1B7-1B63-4917-ECD4678D44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500360" y="4122494"/>
            <a:ext cx="2045058" cy="2236003"/>
          </a:xfrm>
          <a:prstGeom prst="rect">
            <a:avLst/>
          </a:prstGeom>
        </p:spPr>
      </p:pic>
      <p:pic>
        <p:nvPicPr>
          <p:cNvPr id="19" name="Afbeelding 18" descr="Afbeelding met tekening, schets, ontwerp&#10;&#10;Door AI gegenereerde inhoud is mogelijk onjuist.">
            <a:extLst>
              <a:ext uri="{FF2B5EF4-FFF2-40B4-BE49-F238E27FC236}">
                <a16:creationId xmlns:a16="http://schemas.microsoft.com/office/drawing/2014/main" id="{E1F3A5A5-332C-4C79-A062-BF9E182B63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08810" y="4080977"/>
            <a:ext cx="2015797" cy="2236003"/>
          </a:xfrm>
          <a:prstGeom prst="rect">
            <a:avLst/>
          </a:prstGeom>
        </p:spPr>
      </p:pic>
      <p:pic>
        <p:nvPicPr>
          <p:cNvPr id="21" name="Afbeelding 20" descr="Afbeelding met patroon, kunst, vakwerk, Creatieve kunsten&#10;&#10;Door AI gegenereerde inhoud is mogelijk onjuist.">
            <a:extLst>
              <a:ext uri="{FF2B5EF4-FFF2-40B4-BE49-F238E27FC236}">
                <a16:creationId xmlns:a16="http://schemas.microsoft.com/office/drawing/2014/main" id="{8FBDA74C-A21C-3ACB-CFC7-F1B6741961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921259" y="4384963"/>
            <a:ext cx="1547903" cy="1522172"/>
          </a:xfrm>
          <a:prstGeom prst="rect">
            <a:avLst/>
          </a:prstGeom>
        </p:spPr>
      </p:pic>
      <p:cxnSp>
        <p:nvCxnSpPr>
          <p:cNvPr id="23" name="Rechte verbindingslijn met pijl 22">
            <a:extLst>
              <a:ext uri="{FF2B5EF4-FFF2-40B4-BE49-F238E27FC236}">
                <a16:creationId xmlns:a16="http://schemas.microsoft.com/office/drawing/2014/main" id="{3230C42D-C5BA-16FB-DBE2-B61B4D3D4098}"/>
              </a:ext>
            </a:extLst>
          </p:cNvPr>
          <p:cNvCxnSpPr>
            <a:cxnSpLocks/>
          </p:cNvCxnSpPr>
          <p:nvPr/>
        </p:nvCxnSpPr>
        <p:spPr>
          <a:xfrm>
            <a:off x="1098476" y="5153567"/>
            <a:ext cx="392236" cy="174081"/>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Rechte verbindingslijn met pijl 24">
            <a:extLst>
              <a:ext uri="{FF2B5EF4-FFF2-40B4-BE49-F238E27FC236}">
                <a16:creationId xmlns:a16="http://schemas.microsoft.com/office/drawing/2014/main" id="{6F2545B3-7EAB-8215-3277-1D41D41E59A0}"/>
              </a:ext>
            </a:extLst>
          </p:cNvPr>
          <p:cNvCxnSpPr>
            <a:cxnSpLocks/>
          </p:cNvCxnSpPr>
          <p:nvPr/>
        </p:nvCxnSpPr>
        <p:spPr>
          <a:xfrm>
            <a:off x="1018538" y="5708165"/>
            <a:ext cx="291592" cy="2286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 name="Afbeelding 6">
            <a:extLst>
              <a:ext uri="{FF2B5EF4-FFF2-40B4-BE49-F238E27FC236}">
                <a16:creationId xmlns:a16="http://schemas.microsoft.com/office/drawing/2014/main" id="{CA57C404-06F5-67B1-B0F9-1EF047C6BE5C}"/>
              </a:ext>
            </a:extLst>
          </p:cNvPr>
          <p:cNvPicPr>
            <a:picLocks noChangeAspect="1"/>
          </p:cNvPicPr>
          <p:nvPr/>
        </p:nvPicPr>
        <p:blipFill>
          <a:blip r:embed="rId8"/>
          <a:srcRect l="15647" t="48655" b="4300"/>
          <a:stretch/>
        </p:blipFill>
        <p:spPr>
          <a:xfrm>
            <a:off x="0" y="1706351"/>
            <a:ext cx="6365502" cy="1273909"/>
          </a:xfrm>
          <a:prstGeom prst="rect">
            <a:avLst/>
          </a:prstGeom>
        </p:spPr>
      </p:pic>
      <p:pic>
        <p:nvPicPr>
          <p:cNvPr id="17" name="Afbeelding 16">
            <a:extLst>
              <a:ext uri="{FF2B5EF4-FFF2-40B4-BE49-F238E27FC236}">
                <a16:creationId xmlns:a16="http://schemas.microsoft.com/office/drawing/2014/main" id="{24900935-8BC9-F2AA-19A3-CDE4D1B529BF}"/>
              </a:ext>
            </a:extLst>
          </p:cNvPr>
          <p:cNvPicPr>
            <a:picLocks noChangeAspect="1"/>
          </p:cNvPicPr>
          <p:nvPr/>
        </p:nvPicPr>
        <p:blipFill>
          <a:blip r:embed="rId9"/>
          <a:srcRect t="46753" r="13559" b="316"/>
          <a:stretch/>
        </p:blipFill>
        <p:spPr>
          <a:xfrm>
            <a:off x="6356061" y="1706351"/>
            <a:ext cx="5835939" cy="1273909"/>
          </a:xfrm>
          <a:prstGeom prst="rect">
            <a:avLst/>
          </a:prstGeom>
        </p:spPr>
      </p:pic>
      <p:sp>
        <p:nvSpPr>
          <p:cNvPr id="2" name="Tekstvak 1">
            <a:extLst>
              <a:ext uri="{FF2B5EF4-FFF2-40B4-BE49-F238E27FC236}">
                <a16:creationId xmlns:a16="http://schemas.microsoft.com/office/drawing/2014/main" id="{2D73EEB6-1183-837C-254D-13764EA32332}"/>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7</a:t>
            </a:fld>
            <a:r>
              <a:rPr lang="en-GB" sz="1400" dirty="0">
                <a:latin typeface="Quicksand" pitchFamily="2" charset="0"/>
              </a:rPr>
              <a:t>/67</a:t>
            </a:r>
          </a:p>
        </p:txBody>
      </p:sp>
    </p:spTree>
    <p:extLst>
      <p:ext uri="{BB962C8B-B14F-4D97-AF65-F5344CB8AC3E}">
        <p14:creationId xmlns:p14="http://schemas.microsoft.com/office/powerpoint/2010/main" val="178283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1D85-26AE-31C6-66FF-23C5D77DC748}"/>
            </a:ext>
          </a:extLst>
        </p:cNvPr>
        <p:cNvGrpSpPr/>
        <p:nvPr/>
      </p:nvGrpSpPr>
      <p:grpSpPr>
        <a:xfrm>
          <a:off x="0" y="0"/>
          <a:ext cx="0" cy="0"/>
          <a:chOff x="0" y="0"/>
          <a:chExt cx="0" cy="0"/>
        </a:xfrm>
      </p:grpSpPr>
      <p:sp>
        <p:nvSpPr>
          <p:cNvPr id="68" name="Rechthoek 67">
            <a:extLst>
              <a:ext uri="{FF2B5EF4-FFF2-40B4-BE49-F238E27FC236}">
                <a16:creationId xmlns:a16="http://schemas.microsoft.com/office/drawing/2014/main" id="{6FD534C3-6C27-F9D1-3C5D-D7D73957C652}"/>
              </a:ext>
            </a:extLst>
          </p:cNvPr>
          <p:cNvSpPr/>
          <p:nvPr/>
        </p:nvSpPr>
        <p:spPr>
          <a:xfrm>
            <a:off x="2864400" y="4200462"/>
            <a:ext cx="1837954" cy="2261933"/>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sz="100"/>
          </a:p>
        </p:txBody>
      </p:sp>
      <p:pic>
        <p:nvPicPr>
          <p:cNvPr id="57" name="Afbeelding 56">
            <a:extLst>
              <a:ext uri="{FF2B5EF4-FFF2-40B4-BE49-F238E27FC236}">
                <a16:creationId xmlns:a16="http://schemas.microsoft.com/office/drawing/2014/main" id="{05D14B02-0BF9-0306-51BF-1D3330B83851}"/>
              </a:ext>
            </a:extLst>
          </p:cNvPr>
          <p:cNvPicPr>
            <a:picLocks noChangeAspect="1"/>
          </p:cNvPicPr>
          <p:nvPr/>
        </p:nvPicPr>
        <p:blipFill>
          <a:blip r:embed="rId3"/>
          <a:srcRect l="1637" t="2785" r="6493" b="2889"/>
          <a:stretch/>
        </p:blipFill>
        <p:spPr>
          <a:xfrm>
            <a:off x="4976460" y="2155892"/>
            <a:ext cx="1272150" cy="1302539"/>
          </a:xfrm>
          <a:prstGeom prst="rect">
            <a:avLst/>
          </a:prstGeom>
        </p:spPr>
      </p:pic>
      <p:sp>
        <p:nvSpPr>
          <p:cNvPr id="24" name="Rechthoek 23">
            <a:extLst>
              <a:ext uri="{FF2B5EF4-FFF2-40B4-BE49-F238E27FC236}">
                <a16:creationId xmlns:a16="http://schemas.microsoft.com/office/drawing/2014/main" id="{32C0CB45-9FB6-B509-A295-3783442B84AA}"/>
              </a:ext>
            </a:extLst>
          </p:cNvPr>
          <p:cNvSpPr/>
          <p:nvPr/>
        </p:nvSpPr>
        <p:spPr>
          <a:xfrm>
            <a:off x="8352527" y="1730075"/>
            <a:ext cx="1837954" cy="2372134"/>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10" name="Rechthoek 9">
            <a:extLst>
              <a:ext uri="{FF2B5EF4-FFF2-40B4-BE49-F238E27FC236}">
                <a16:creationId xmlns:a16="http://schemas.microsoft.com/office/drawing/2014/main" id="{CAB55E27-5EA4-DAEF-1065-698607D6A3B0}"/>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BAAB6D7-32DF-3951-296B-528D92FED221}"/>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5" name="Tekstvak 4">
            <a:extLst>
              <a:ext uri="{FF2B5EF4-FFF2-40B4-BE49-F238E27FC236}">
                <a16:creationId xmlns:a16="http://schemas.microsoft.com/office/drawing/2014/main" id="{BC4F14C2-7E8C-6CB6-7B1D-C387A8D041F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3" name="Afbeelding 2">
            <a:extLst>
              <a:ext uri="{FF2B5EF4-FFF2-40B4-BE49-F238E27FC236}">
                <a16:creationId xmlns:a16="http://schemas.microsoft.com/office/drawing/2014/main" id="{92C090D2-EC54-D49A-9F93-CE69A874895B}"/>
              </a:ext>
            </a:extLst>
          </p:cNvPr>
          <p:cNvPicPr>
            <a:picLocks noChangeAspect="1"/>
          </p:cNvPicPr>
          <p:nvPr/>
        </p:nvPicPr>
        <p:blipFill>
          <a:blip r:embed="rId4"/>
          <a:srcRect l="4166" t="15395" r="24317" b="9339"/>
          <a:stretch/>
        </p:blipFill>
        <p:spPr>
          <a:xfrm>
            <a:off x="3177354" y="2155893"/>
            <a:ext cx="1232755" cy="1301098"/>
          </a:xfrm>
          <a:prstGeom prst="rect">
            <a:avLst/>
          </a:prstGeom>
        </p:spPr>
      </p:pic>
      <p:pic>
        <p:nvPicPr>
          <p:cNvPr id="8" name="Afbeelding 7">
            <a:extLst>
              <a:ext uri="{FF2B5EF4-FFF2-40B4-BE49-F238E27FC236}">
                <a16:creationId xmlns:a16="http://schemas.microsoft.com/office/drawing/2014/main" id="{FDF191BE-5948-0B04-7D5F-DA8A9DCE3714}"/>
              </a:ext>
            </a:extLst>
          </p:cNvPr>
          <p:cNvPicPr>
            <a:picLocks noChangeAspect="1"/>
          </p:cNvPicPr>
          <p:nvPr/>
        </p:nvPicPr>
        <p:blipFill>
          <a:blip r:embed="rId5"/>
          <a:srcRect t="7238" r="22585"/>
          <a:stretch/>
        </p:blipFill>
        <p:spPr>
          <a:xfrm>
            <a:off x="10484204" y="2157334"/>
            <a:ext cx="1264903" cy="1301097"/>
          </a:xfrm>
          <a:prstGeom prst="rect">
            <a:avLst/>
          </a:prstGeom>
        </p:spPr>
      </p:pic>
      <p:pic>
        <p:nvPicPr>
          <p:cNvPr id="12" name="Afbeelding 11">
            <a:extLst>
              <a:ext uri="{FF2B5EF4-FFF2-40B4-BE49-F238E27FC236}">
                <a16:creationId xmlns:a16="http://schemas.microsoft.com/office/drawing/2014/main" id="{3D55C14E-1178-BFDE-C183-23A63FFCA9BF}"/>
              </a:ext>
            </a:extLst>
          </p:cNvPr>
          <p:cNvPicPr>
            <a:picLocks noChangeAspect="1"/>
          </p:cNvPicPr>
          <p:nvPr/>
        </p:nvPicPr>
        <p:blipFill>
          <a:blip r:embed="rId6"/>
          <a:srcRect t="2820" r="21285" b="-1"/>
          <a:stretch/>
        </p:blipFill>
        <p:spPr>
          <a:xfrm>
            <a:off x="6830780" y="2150423"/>
            <a:ext cx="1232755" cy="1301098"/>
          </a:xfrm>
          <a:prstGeom prst="rect">
            <a:avLst/>
          </a:prstGeom>
        </p:spPr>
      </p:pic>
      <p:sp>
        <p:nvSpPr>
          <p:cNvPr id="2" name="Tekstvak 1">
            <a:extLst>
              <a:ext uri="{FF2B5EF4-FFF2-40B4-BE49-F238E27FC236}">
                <a16:creationId xmlns:a16="http://schemas.microsoft.com/office/drawing/2014/main" id="{236C60B4-9B6B-ED06-37E3-DF004C79CD10}"/>
              </a:ext>
            </a:extLst>
          </p:cNvPr>
          <p:cNvSpPr txBox="1"/>
          <p:nvPr/>
        </p:nvSpPr>
        <p:spPr>
          <a:xfrm>
            <a:off x="300942" y="2764569"/>
            <a:ext cx="2459048" cy="400110"/>
          </a:xfrm>
          <a:prstGeom prst="rect">
            <a:avLst/>
          </a:prstGeom>
          <a:noFill/>
        </p:spPr>
        <p:txBody>
          <a:bodyPr wrap="square" rtlCol="0">
            <a:spAutoFit/>
          </a:bodyPr>
          <a:lstStyle/>
          <a:p>
            <a:r>
              <a:rPr lang="en-GB" sz="2000" dirty="0">
                <a:latin typeface="Quicksand" pitchFamily="2" charset="0"/>
              </a:rPr>
              <a:t>Stretch direction</a:t>
            </a:r>
          </a:p>
        </p:txBody>
      </p:sp>
      <p:cxnSp>
        <p:nvCxnSpPr>
          <p:cNvPr id="9" name="Rechte verbindingslijn met pijl 8">
            <a:extLst>
              <a:ext uri="{FF2B5EF4-FFF2-40B4-BE49-F238E27FC236}">
                <a16:creationId xmlns:a16="http://schemas.microsoft.com/office/drawing/2014/main" id="{0BF49AB6-9286-EB22-1457-635F07302D8E}"/>
              </a:ext>
            </a:extLst>
          </p:cNvPr>
          <p:cNvCxnSpPr>
            <a:cxnSpLocks/>
          </p:cNvCxnSpPr>
          <p:nvPr/>
        </p:nvCxnSpPr>
        <p:spPr>
          <a:xfrm>
            <a:off x="3755286" y="3479284"/>
            <a:ext cx="0" cy="62292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22157EF-B7AA-1A2B-362D-DA00738CA7CE}"/>
              </a:ext>
            </a:extLst>
          </p:cNvPr>
          <p:cNvCxnSpPr>
            <a:cxnSpLocks/>
          </p:cNvCxnSpPr>
          <p:nvPr/>
        </p:nvCxnSpPr>
        <p:spPr>
          <a:xfrm>
            <a:off x="10556240" y="3753853"/>
            <a:ext cx="1117600"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9C26CF97-151F-4391-F3D9-5AAA37AA36A1}"/>
              </a:ext>
            </a:extLst>
          </p:cNvPr>
          <p:cNvCxnSpPr/>
          <p:nvPr/>
        </p:nvCxnSpPr>
        <p:spPr>
          <a:xfrm>
            <a:off x="7374288" y="3753853"/>
            <a:ext cx="151482" cy="15641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Rechte verbindingslijn 18">
            <a:extLst>
              <a:ext uri="{FF2B5EF4-FFF2-40B4-BE49-F238E27FC236}">
                <a16:creationId xmlns:a16="http://schemas.microsoft.com/office/drawing/2014/main" id="{E1417ECE-D0C0-D1A9-DEEA-EAA2AC2EC0D3}"/>
              </a:ext>
            </a:extLst>
          </p:cNvPr>
          <p:cNvCxnSpPr>
            <a:cxnSpLocks/>
          </p:cNvCxnSpPr>
          <p:nvPr/>
        </p:nvCxnSpPr>
        <p:spPr>
          <a:xfrm flipV="1">
            <a:off x="7374288" y="3753853"/>
            <a:ext cx="151482" cy="15641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kstvak 24">
            <a:extLst>
              <a:ext uri="{FF2B5EF4-FFF2-40B4-BE49-F238E27FC236}">
                <a16:creationId xmlns:a16="http://schemas.microsoft.com/office/drawing/2014/main" id="{AE9D8740-5417-8440-BB70-216788F2ABF5}"/>
              </a:ext>
            </a:extLst>
          </p:cNvPr>
          <p:cNvSpPr txBox="1"/>
          <p:nvPr/>
        </p:nvSpPr>
        <p:spPr>
          <a:xfrm>
            <a:off x="701471" y="5121293"/>
            <a:ext cx="2164080" cy="400110"/>
          </a:xfrm>
          <a:prstGeom prst="rect">
            <a:avLst/>
          </a:prstGeom>
          <a:noFill/>
        </p:spPr>
        <p:txBody>
          <a:bodyPr wrap="square" rtlCol="0">
            <a:spAutoFit/>
          </a:bodyPr>
          <a:lstStyle/>
          <a:p>
            <a:r>
              <a:rPr lang="en-GB" sz="2000" dirty="0">
                <a:latin typeface="Quicksand" pitchFamily="2" charset="0"/>
              </a:rPr>
              <a:t>Diameter</a:t>
            </a:r>
          </a:p>
        </p:txBody>
      </p:sp>
      <p:sp>
        <p:nvSpPr>
          <p:cNvPr id="31" name="Rechthoek 30">
            <a:extLst>
              <a:ext uri="{FF2B5EF4-FFF2-40B4-BE49-F238E27FC236}">
                <a16:creationId xmlns:a16="http://schemas.microsoft.com/office/drawing/2014/main" id="{C6F24F78-47D3-E796-B1AB-A7F8F151AE63}"/>
              </a:ext>
            </a:extLst>
          </p:cNvPr>
          <p:cNvSpPr/>
          <p:nvPr/>
        </p:nvSpPr>
        <p:spPr>
          <a:xfrm>
            <a:off x="-121920" y="1690688"/>
            <a:ext cx="12506960" cy="24445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2" name="Rechthoek 31">
            <a:extLst>
              <a:ext uri="{FF2B5EF4-FFF2-40B4-BE49-F238E27FC236}">
                <a16:creationId xmlns:a16="http://schemas.microsoft.com/office/drawing/2014/main" id="{BF6564C4-5A01-964D-6FE9-80966796CBFD}"/>
              </a:ext>
            </a:extLst>
          </p:cNvPr>
          <p:cNvSpPr/>
          <p:nvPr/>
        </p:nvSpPr>
        <p:spPr>
          <a:xfrm>
            <a:off x="2808641" y="1655295"/>
            <a:ext cx="9383359" cy="48521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3" name="Rechthoek 32">
            <a:extLst>
              <a:ext uri="{FF2B5EF4-FFF2-40B4-BE49-F238E27FC236}">
                <a16:creationId xmlns:a16="http://schemas.microsoft.com/office/drawing/2014/main" id="{B7700D3B-324A-9903-2F60-FDD9B0C39EE6}"/>
              </a:ext>
            </a:extLst>
          </p:cNvPr>
          <p:cNvSpPr/>
          <p:nvPr/>
        </p:nvSpPr>
        <p:spPr>
          <a:xfrm>
            <a:off x="-121920" y="4135281"/>
            <a:ext cx="12506960" cy="237213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4" name="Tekstvak 33">
            <a:extLst>
              <a:ext uri="{FF2B5EF4-FFF2-40B4-BE49-F238E27FC236}">
                <a16:creationId xmlns:a16="http://schemas.microsoft.com/office/drawing/2014/main" id="{8CE90D89-347C-DB6C-C755-54265DCA4850}"/>
              </a:ext>
            </a:extLst>
          </p:cNvPr>
          <p:cNvSpPr txBox="1"/>
          <p:nvPr/>
        </p:nvSpPr>
        <p:spPr>
          <a:xfrm>
            <a:off x="10452450" y="6003751"/>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600 mm</a:t>
            </a:r>
            <a:endParaRPr lang="en-GB" sz="2000" dirty="0">
              <a:latin typeface="Quicksand" pitchFamily="2" charset="0"/>
            </a:endParaRPr>
          </a:p>
        </p:txBody>
      </p:sp>
      <p:sp>
        <p:nvSpPr>
          <p:cNvPr id="35" name="Tekstvak 34">
            <a:extLst>
              <a:ext uri="{FF2B5EF4-FFF2-40B4-BE49-F238E27FC236}">
                <a16:creationId xmlns:a16="http://schemas.microsoft.com/office/drawing/2014/main" id="{E2C75469-30F7-05C2-0F77-B2FB374E50CD}"/>
              </a:ext>
            </a:extLst>
          </p:cNvPr>
          <p:cNvSpPr txBox="1"/>
          <p:nvPr/>
        </p:nvSpPr>
        <p:spPr>
          <a:xfrm>
            <a:off x="4886755"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300 mm</a:t>
            </a:r>
            <a:endParaRPr lang="en-GB" sz="2000" dirty="0">
              <a:latin typeface="Quicksand" pitchFamily="2" charset="0"/>
            </a:endParaRPr>
          </a:p>
        </p:txBody>
      </p:sp>
      <p:sp>
        <p:nvSpPr>
          <p:cNvPr id="36" name="Tekstvak 35">
            <a:extLst>
              <a:ext uri="{FF2B5EF4-FFF2-40B4-BE49-F238E27FC236}">
                <a16:creationId xmlns:a16="http://schemas.microsoft.com/office/drawing/2014/main" id="{D822C8C4-5203-6321-594B-26B7AACCC7E6}"/>
              </a:ext>
            </a:extLst>
          </p:cNvPr>
          <p:cNvSpPr txBox="1"/>
          <p:nvPr/>
        </p:nvSpPr>
        <p:spPr>
          <a:xfrm>
            <a:off x="6742155"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400 mm</a:t>
            </a:r>
            <a:endParaRPr lang="en-GB" sz="2000" dirty="0">
              <a:latin typeface="Quicksand" pitchFamily="2" charset="0"/>
            </a:endParaRPr>
          </a:p>
        </p:txBody>
      </p:sp>
      <p:cxnSp>
        <p:nvCxnSpPr>
          <p:cNvPr id="43" name="Rechte verbindingslijn met pijl 42">
            <a:extLst>
              <a:ext uri="{FF2B5EF4-FFF2-40B4-BE49-F238E27FC236}">
                <a16:creationId xmlns:a16="http://schemas.microsoft.com/office/drawing/2014/main" id="{B5139006-82B8-65E1-AC0F-DCDDF6172FBB}"/>
              </a:ext>
            </a:extLst>
          </p:cNvPr>
          <p:cNvCxnSpPr>
            <a:cxnSpLocks/>
          </p:cNvCxnSpPr>
          <p:nvPr/>
        </p:nvCxnSpPr>
        <p:spPr>
          <a:xfrm>
            <a:off x="5638800" y="3614162"/>
            <a:ext cx="0" cy="31146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45" name="Rechte verbindingslijn met pijl 44">
            <a:extLst>
              <a:ext uri="{FF2B5EF4-FFF2-40B4-BE49-F238E27FC236}">
                <a16:creationId xmlns:a16="http://schemas.microsoft.com/office/drawing/2014/main" id="{4188C1AC-0EEF-6676-6C90-44BB88E150D4}"/>
              </a:ext>
            </a:extLst>
          </p:cNvPr>
          <p:cNvCxnSpPr>
            <a:cxnSpLocks/>
          </p:cNvCxnSpPr>
          <p:nvPr/>
        </p:nvCxnSpPr>
        <p:spPr>
          <a:xfrm flipH="1">
            <a:off x="9086875" y="3769893"/>
            <a:ext cx="3654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7" name="Tekstvak 46">
            <a:extLst>
              <a:ext uri="{FF2B5EF4-FFF2-40B4-BE49-F238E27FC236}">
                <a16:creationId xmlns:a16="http://schemas.microsoft.com/office/drawing/2014/main" id="{EDAFD1D1-DF25-406E-3A82-00A4DE7A6356}"/>
              </a:ext>
            </a:extLst>
          </p:cNvPr>
          <p:cNvSpPr txBox="1"/>
          <p:nvPr/>
        </p:nvSpPr>
        <p:spPr>
          <a:xfrm>
            <a:off x="3046059"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200 mm</a:t>
            </a:r>
            <a:endParaRPr lang="en-GB" sz="2000" dirty="0">
              <a:latin typeface="Quicksand" pitchFamily="2" charset="0"/>
            </a:endParaRPr>
          </a:p>
        </p:txBody>
      </p:sp>
      <p:sp>
        <p:nvSpPr>
          <p:cNvPr id="48" name="Tekstvak 47">
            <a:extLst>
              <a:ext uri="{FF2B5EF4-FFF2-40B4-BE49-F238E27FC236}">
                <a16:creationId xmlns:a16="http://schemas.microsoft.com/office/drawing/2014/main" id="{917DAA54-75B6-2817-D65E-6994192C9139}"/>
              </a:ext>
            </a:extLst>
          </p:cNvPr>
          <p:cNvSpPr txBox="1"/>
          <p:nvPr/>
        </p:nvSpPr>
        <p:spPr>
          <a:xfrm>
            <a:off x="8501877"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500 mm</a:t>
            </a:r>
            <a:endParaRPr lang="en-GB" sz="2000" dirty="0">
              <a:latin typeface="Quicksand" pitchFamily="2" charset="0"/>
            </a:endParaRPr>
          </a:p>
        </p:txBody>
      </p:sp>
      <p:pic>
        <p:nvPicPr>
          <p:cNvPr id="52" name="Afbeelding 51">
            <a:extLst>
              <a:ext uri="{FF2B5EF4-FFF2-40B4-BE49-F238E27FC236}">
                <a16:creationId xmlns:a16="http://schemas.microsoft.com/office/drawing/2014/main" id="{F7D14CE1-B64E-B2A5-0A8E-2DD408BFD2D2}"/>
              </a:ext>
            </a:extLst>
          </p:cNvPr>
          <p:cNvPicPr>
            <a:picLocks noChangeAspect="1"/>
          </p:cNvPicPr>
          <p:nvPr/>
        </p:nvPicPr>
        <p:blipFill>
          <a:blip r:embed="rId7"/>
          <a:srcRect l="1" t="2597" r="9919"/>
          <a:stretch/>
        </p:blipFill>
        <p:spPr>
          <a:xfrm>
            <a:off x="8637130" y="2157335"/>
            <a:ext cx="1264903" cy="1294186"/>
          </a:xfrm>
          <a:prstGeom prst="rect">
            <a:avLst/>
          </a:prstGeom>
        </p:spPr>
      </p:pic>
      <p:pic>
        <p:nvPicPr>
          <p:cNvPr id="53" name="Afbeelding 52">
            <a:extLst>
              <a:ext uri="{FF2B5EF4-FFF2-40B4-BE49-F238E27FC236}">
                <a16:creationId xmlns:a16="http://schemas.microsoft.com/office/drawing/2014/main" id="{E401399D-6397-0882-39B1-A466B8D966F0}"/>
              </a:ext>
            </a:extLst>
          </p:cNvPr>
          <p:cNvPicPr>
            <a:picLocks noChangeAspect="1"/>
          </p:cNvPicPr>
          <p:nvPr/>
        </p:nvPicPr>
        <p:blipFill>
          <a:blip r:embed="rId8"/>
          <a:srcRect t="24127" r="27327"/>
          <a:stretch/>
        </p:blipFill>
        <p:spPr>
          <a:xfrm>
            <a:off x="6814705" y="4546602"/>
            <a:ext cx="1264903" cy="1294186"/>
          </a:xfrm>
          <a:prstGeom prst="rect">
            <a:avLst/>
          </a:prstGeom>
        </p:spPr>
      </p:pic>
      <p:pic>
        <p:nvPicPr>
          <p:cNvPr id="59" name="Afbeelding 58">
            <a:extLst>
              <a:ext uri="{FF2B5EF4-FFF2-40B4-BE49-F238E27FC236}">
                <a16:creationId xmlns:a16="http://schemas.microsoft.com/office/drawing/2014/main" id="{3AC9212B-0B54-02BC-16E7-3F8AD2344E58}"/>
              </a:ext>
            </a:extLst>
          </p:cNvPr>
          <p:cNvPicPr>
            <a:picLocks noChangeAspect="1"/>
          </p:cNvPicPr>
          <p:nvPr/>
        </p:nvPicPr>
        <p:blipFill>
          <a:blip r:embed="rId9"/>
          <a:srcRect l="4145" r="23756" b="1478"/>
          <a:stretch/>
        </p:blipFill>
        <p:spPr>
          <a:xfrm>
            <a:off x="4976460" y="4555612"/>
            <a:ext cx="1232755" cy="1292782"/>
          </a:xfrm>
          <a:prstGeom prst="rect">
            <a:avLst/>
          </a:prstGeom>
        </p:spPr>
      </p:pic>
      <p:pic>
        <p:nvPicPr>
          <p:cNvPr id="63" name="Afbeelding 62">
            <a:extLst>
              <a:ext uri="{FF2B5EF4-FFF2-40B4-BE49-F238E27FC236}">
                <a16:creationId xmlns:a16="http://schemas.microsoft.com/office/drawing/2014/main" id="{1C4EBD4C-B258-D895-C44F-532B41501FEA}"/>
              </a:ext>
            </a:extLst>
          </p:cNvPr>
          <p:cNvPicPr>
            <a:picLocks noChangeAspect="1"/>
          </p:cNvPicPr>
          <p:nvPr/>
        </p:nvPicPr>
        <p:blipFill>
          <a:blip r:embed="rId10"/>
          <a:srcRect r="33864" b="16568"/>
          <a:stretch/>
        </p:blipFill>
        <p:spPr>
          <a:xfrm>
            <a:off x="3177355" y="4555611"/>
            <a:ext cx="1232754" cy="1285177"/>
          </a:xfrm>
          <a:prstGeom prst="rect">
            <a:avLst/>
          </a:prstGeom>
        </p:spPr>
      </p:pic>
      <p:pic>
        <p:nvPicPr>
          <p:cNvPr id="65" name="Afbeelding 64">
            <a:extLst>
              <a:ext uri="{FF2B5EF4-FFF2-40B4-BE49-F238E27FC236}">
                <a16:creationId xmlns:a16="http://schemas.microsoft.com/office/drawing/2014/main" id="{CC8140AF-1FA0-AB17-3632-2911852A230E}"/>
              </a:ext>
            </a:extLst>
          </p:cNvPr>
          <p:cNvPicPr>
            <a:picLocks noChangeAspect="1"/>
          </p:cNvPicPr>
          <p:nvPr/>
        </p:nvPicPr>
        <p:blipFill>
          <a:blip r:embed="rId11"/>
          <a:srcRect t="35291" r="42367"/>
          <a:stretch/>
        </p:blipFill>
        <p:spPr>
          <a:xfrm>
            <a:off x="10484204" y="4546602"/>
            <a:ext cx="1264903" cy="1306778"/>
          </a:xfrm>
          <a:prstGeom prst="rect">
            <a:avLst/>
          </a:prstGeom>
        </p:spPr>
      </p:pic>
      <p:pic>
        <p:nvPicPr>
          <p:cNvPr id="67" name="Afbeelding 66">
            <a:extLst>
              <a:ext uri="{FF2B5EF4-FFF2-40B4-BE49-F238E27FC236}">
                <a16:creationId xmlns:a16="http://schemas.microsoft.com/office/drawing/2014/main" id="{F70F6672-3CB5-5F45-C770-13DE601B6AFF}"/>
              </a:ext>
            </a:extLst>
          </p:cNvPr>
          <p:cNvPicPr>
            <a:picLocks noChangeAspect="1"/>
          </p:cNvPicPr>
          <p:nvPr/>
        </p:nvPicPr>
        <p:blipFill>
          <a:blip r:embed="rId12"/>
          <a:srcRect l="9156" t="10015" r="16616" b="-97"/>
          <a:stretch/>
        </p:blipFill>
        <p:spPr>
          <a:xfrm>
            <a:off x="8685098" y="4553334"/>
            <a:ext cx="1264903" cy="1294186"/>
          </a:xfrm>
          <a:prstGeom prst="rect">
            <a:avLst/>
          </a:prstGeom>
        </p:spPr>
      </p:pic>
      <p:sp>
        <p:nvSpPr>
          <p:cNvPr id="6" name="Tekstvak 5">
            <a:extLst>
              <a:ext uri="{FF2B5EF4-FFF2-40B4-BE49-F238E27FC236}">
                <a16:creationId xmlns:a16="http://schemas.microsoft.com/office/drawing/2014/main" id="{A5C41379-1400-081D-915D-7558103F18CA}"/>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8</a:t>
            </a:fld>
            <a:r>
              <a:rPr lang="en-GB" sz="1400" dirty="0">
                <a:latin typeface="Quicksand" pitchFamily="2" charset="0"/>
              </a:rPr>
              <a:t>/67</a:t>
            </a:r>
          </a:p>
        </p:txBody>
      </p:sp>
    </p:spTree>
    <p:extLst>
      <p:ext uri="{BB962C8B-B14F-4D97-AF65-F5344CB8AC3E}">
        <p14:creationId xmlns:p14="http://schemas.microsoft.com/office/powerpoint/2010/main" val="1444499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A056-690F-F9FE-97E0-02DBC5B6860B}"/>
            </a:ext>
          </a:extLst>
        </p:cNvPr>
        <p:cNvGrpSpPr/>
        <p:nvPr/>
      </p:nvGrpSpPr>
      <p:grpSpPr>
        <a:xfrm>
          <a:off x="0" y="0"/>
          <a:ext cx="0" cy="0"/>
          <a:chOff x="0" y="0"/>
          <a:chExt cx="0" cy="0"/>
        </a:xfrm>
      </p:grpSpPr>
      <p:sp>
        <p:nvSpPr>
          <p:cNvPr id="21" name="Rechthoek 20">
            <a:extLst>
              <a:ext uri="{FF2B5EF4-FFF2-40B4-BE49-F238E27FC236}">
                <a16:creationId xmlns:a16="http://schemas.microsoft.com/office/drawing/2014/main" id="{D7DB47A0-2EF9-6323-8675-101E89CB4A91}"/>
              </a:ext>
            </a:extLst>
          </p:cNvPr>
          <p:cNvSpPr/>
          <p:nvPr/>
        </p:nvSpPr>
        <p:spPr>
          <a:xfrm>
            <a:off x="9421642" y="1835217"/>
            <a:ext cx="2652604" cy="4652510"/>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pic>
        <p:nvPicPr>
          <p:cNvPr id="20" name="Afbeelding 19" descr="Afbeelding met Kinderkunst, kunst, stilstaand&#10;&#10;Door AI gegenereerde inhoud is mogelijk onjuist.">
            <a:extLst>
              <a:ext uri="{FF2B5EF4-FFF2-40B4-BE49-F238E27FC236}">
                <a16:creationId xmlns:a16="http://schemas.microsoft.com/office/drawing/2014/main" id="{5259A157-881D-97B0-57BF-BA86A353C8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21643" y="1887984"/>
            <a:ext cx="2363958" cy="4872928"/>
          </a:xfrm>
          <a:prstGeom prst="rect">
            <a:avLst/>
          </a:prstGeom>
        </p:spPr>
      </p:pic>
      <p:pic>
        <p:nvPicPr>
          <p:cNvPr id="17" name="Afbeelding 16" descr="Afbeelding met vakwerk, Creatieve kunsten&#10;&#10;Door AI gegenereerde inhoud is mogelijk onjuist.">
            <a:extLst>
              <a:ext uri="{FF2B5EF4-FFF2-40B4-BE49-F238E27FC236}">
                <a16:creationId xmlns:a16="http://schemas.microsoft.com/office/drawing/2014/main" id="{E8170FF0-51CB-B6E2-A7BD-719E76DBB5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65715" y="2224097"/>
            <a:ext cx="2437883" cy="4363216"/>
          </a:xfrm>
          <a:prstGeom prst="rect">
            <a:avLst/>
          </a:prstGeom>
        </p:spPr>
      </p:pic>
      <p:pic>
        <p:nvPicPr>
          <p:cNvPr id="14" name="Afbeelding 13" descr="Afbeelding met vakwerk, Papierprodcut&#10;&#10;Door AI gegenereerde inhoud is mogelijk onjuist.">
            <a:extLst>
              <a:ext uri="{FF2B5EF4-FFF2-40B4-BE49-F238E27FC236}">
                <a16:creationId xmlns:a16="http://schemas.microsoft.com/office/drawing/2014/main" id="{49CF0E1C-4168-E868-FA82-D95230A765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3523" y="1917065"/>
            <a:ext cx="2652604" cy="4820697"/>
          </a:xfrm>
          <a:prstGeom prst="rect">
            <a:avLst/>
          </a:prstGeom>
        </p:spPr>
      </p:pic>
      <p:pic>
        <p:nvPicPr>
          <p:cNvPr id="12" name="Afbeelding 11" descr="Afbeelding met vakwerk, Creatieve kunsten&#10;&#10;Door AI gegenereerde inhoud is mogelijk onjuist.">
            <a:extLst>
              <a:ext uri="{FF2B5EF4-FFF2-40B4-BE49-F238E27FC236}">
                <a16:creationId xmlns:a16="http://schemas.microsoft.com/office/drawing/2014/main" id="{DB981128-1095-A6B4-8569-045F7E843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6962" y="2238633"/>
            <a:ext cx="2437883" cy="4363216"/>
          </a:xfrm>
          <a:prstGeom prst="rect">
            <a:avLst/>
          </a:prstGeom>
        </p:spPr>
      </p:pic>
      <p:sp>
        <p:nvSpPr>
          <p:cNvPr id="10" name="Rechthoek 9">
            <a:extLst>
              <a:ext uri="{FF2B5EF4-FFF2-40B4-BE49-F238E27FC236}">
                <a16:creationId xmlns:a16="http://schemas.microsoft.com/office/drawing/2014/main" id="{4F4F803D-76DF-E85D-09DF-DEE01A8E7480}"/>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9E27200B-7777-2AEA-92E9-CF2ECDEA56C5}"/>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5" name="Tekstvak 4">
            <a:extLst>
              <a:ext uri="{FF2B5EF4-FFF2-40B4-BE49-F238E27FC236}">
                <a16:creationId xmlns:a16="http://schemas.microsoft.com/office/drawing/2014/main" id="{1C1998C0-F020-24E7-EBF4-88A123C7A68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BC89C5F1-CDB8-1FB2-1131-5E0D23A870F8}"/>
              </a:ext>
            </a:extLst>
          </p:cNvPr>
          <p:cNvSpPr txBox="1"/>
          <p:nvPr/>
        </p:nvSpPr>
        <p:spPr>
          <a:xfrm>
            <a:off x="1250067" y="1928641"/>
            <a:ext cx="1030146" cy="400110"/>
          </a:xfrm>
          <a:prstGeom prst="rect">
            <a:avLst/>
          </a:prstGeom>
          <a:noFill/>
        </p:spPr>
        <p:txBody>
          <a:bodyPr wrap="square" rtlCol="0">
            <a:spAutoFit/>
          </a:bodyPr>
          <a:lstStyle/>
          <a:p>
            <a:r>
              <a:rPr lang="en-GB" sz="2000" dirty="0">
                <a:latin typeface="Quicksand" pitchFamily="2" charset="0"/>
              </a:rPr>
              <a:t>Seed 1</a:t>
            </a:r>
          </a:p>
        </p:txBody>
      </p:sp>
      <p:sp>
        <p:nvSpPr>
          <p:cNvPr id="8" name="Tekstvak 7">
            <a:extLst>
              <a:ext uri="{FF2B5EF4-FFF2-40B4-BE49-F238E27FC236}">
                <a16:creationId xmlns:a16="http://schemas.microsoft.com/office/drawing/2014/main" id="{BDF412E0-9A54-3248-6305-0A3CA175EF45}"/>
              </a:ext>
            </a:extLst>
          </p:cNvPr>
          <p:cNvSpPr txBox="1"/>
          <p:nvPr/>
        </p:nvSpPr>
        <p:spPr>
          <a:xfrm>
            <a:off x="4429907" y="1928641"/>
            <a:ext cx="1030146" cy="400110"/>
          </a:xfrm>
          <a:prstGeom prst="rect">
            <a:avLst/>
          </a:prstGeom>
          <a:noFill/>
        </p:spPr>
        <p:txBody>
          <a:bodyPr wrap="square" rtlCol="0">
            <a:spAutoFit/>
          </a:bodyPr>
          <a:lstStyle/>
          <a:p>
            <a:r>
              <a:rPr lang="en-GB" sz="2000" dirty="0">
                <a:latin typeface="Quicksand" pitchFamily="2" charset="0"/>
              </a:rPr>
              <a:t>Seed 2</a:t>
            </a:r>
          </a:p>
        </p:txBody>
      </p:sp>
      <p:sp>
        <p:nvSpPr>
          <p:cNvPr id="15" name="Tekstvak 14">
            <a:extLst>
              <a:ext uri="{FF2B5EF4-FFF2-40B4-BE49-F238E27FC236}">
                <a16:creationId xmlns:a16="http://schemas.microsoft.com/office/drawing/2014/main" id="{FE3E527F-F2DC-915F-1F55-173E85EEB3D8}"/>
              </a:ext>
            </a:extLst>
          </p:cNvPr>
          <p:cNvSpPr txBox="1"/>
          <p:nvPr/>
        </p:nvSpPr>
        <p:spPr>
          <a:xfrm>
            <a:off x="7293373" y="1928641"/>
            <a:ext cx="1030146" cy="400110"/>
          </a:xfrm>
          <a:prstGeom prst="rect">
            <a:avLst/>
          </a:prstGeom>
          <a:noFill/>
        </p:spPr>
        <p:txBody>
          <a:bodyPr wrap="square" rtlCol="0">
            <a:spAutoFit/>
          </a:bodyPr>
          <a:lstStyle/>
          <a:p>
            <a:r>
              <a:rPr lang="en-GB" sz="2000" dirty="0">
                <a:latin typeface="Quicksand" pitchFamily="2" charset="0"/>
              </a:rPr>
              <a:t>Seed 5</a:t>
            </a:r>
          </a:p>
        </p:txBody>
      </p:sp>
      <p:sp>
        <p:nvSpPr>
          <p:cNvPr id="16" name="Tekstvak 15">
            <a:extLst>
              <a:ext uri="{FF2B5EF4-FFF2-40B4-BE49-F238E27FC236}">
                <a16:creationId xmlns:a16="http://schemas.microsoft.com/office/drawing/2014/main" id="{A7BA3E88-73C4-9320-DFA3-795DA2EAA53D}"/>
              </a:ext>
            </a:extLst>
          </p:cNvPr>
          <p:cNvSpPr txBox="1"/>
          <p:nvPr/>
        </p:nvSpPr>
        <p:spPr>
          <a:xfrm>
            <a:off x="10323654" y="1928641"/>
            <a:ext cx="1030146" cy="400110"/>
          </a:xfrm>
          <a:prstGeom prst="rect">
            <a:avLst/>
          </a:prstGeom>
          <a:noFill/>
        </p:spPr>
        <p:txBody>
          <a:bodyPr wrap="square" rtlCol="0">
            <a:spAutoFit/>
          </a:bodyPr>
          <a:lstStyle/>
          <a:p>
            <a:r>
              <a:rPr lang="en-GB" sz="2000" dirty="0">
                <a:latin typeface="Quicksand" pitchFamily="2" charset="0"/>
              </a:rPr>
              <a:t>Seed 6</a:t>
            </a:r>
          </a:p>
        </p:txBody>
      </p:sp>
      <p:sp>
        <p:nvSpPr>
          <p:cNvPr id="2" name="Tekstvak 1">
            <a:extLst>
              <a:ext uri="{FF2B5EF4-FFF2-40B4-BE49-F238E27FC236}">
                <a16:creationId xmlns:a16="http://schemas.microsoft.com/office/drawing/2014/main" id="{97B5C0C7-38E4-3AB8-D559-C7EE136B7B36}"/>
              </a:ext>
            </a:extLst>
          </p:cNvPr>
          <p:cNvSpPr txBox="1"/>
          <p:nvPr/>
        </p:nvSpPr>
        <p:spPr>
          <a:xfrm>
            <a:off x="-1" y="6499980"/>
            <a:ext cx="751841"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9</a:t>
            </a:fld>
            <a:r>
              <a:rPr lang="en-GB" sz="1400" dirty="0">
                <a:latin typeface="Quicksand" pitchFamily="2" charset="0"/>
              </a:rPr>
              <a:t>/67</a:t>
            </a:r>
          </a:p>
        </p:txBody>
      </p:sp>
    </p:spTree>
    <p:extLst>
      <p:ext uri="{BB962C8B-B14F-4D97-AF65-F5344CB8AC3E}">
        <p14:creationId xmlns:p14="http://schemas.microsoft.com/office/powerpoint/2010/main" val="5742175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1411</Words>
  <Application>Microsoft Office PowerPoint</Application>
  <PresentationFormat>Breedbeeld</PresentationFormat>
  <Paragraphs>173</Paragraphs>
  <Slides>20</Slides>
  <Notes>18</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Aptos</vt:lpstr>
      <vt:lpstr>Aptos Display</vt:lpstr>
      <vt:lpstr>Arial</vt:lpstr>
      <vt:lpstr>Quicksand</vt:lpstr>
      <vt:lpstr>Kantoorthema</vt:lpstr>
      <vt:lpstr>Constructing Lunar Architecture</vt:lpstr>
      <vt:lpstr>Workshop: component fabrication</vt:lpstr>
      <vt:lpstr>Wall construction</vt:lpstr>
      <vt:lpstr>Fragment</vt:lpstr>
      <vt:lpstr>Fragment</vt:lpstr>
      <vt:lpstr>Detail: Window to structure</vt:lpstr>
      <vt:lpstr>Component script</vt:lpstr>
      <vt:lpstr>Evaluating components</vt:lpstr>
      <vt:lpstr>Evaluating components</vt:lpstr>
      <vt:lpstr>Evaluating components</vt:lpstr>
      <vt:lpstr>Construction: swarm robotics</vt:lpstr>
      <vt:lpstr>Construction: steps</vt:lpstr>
      <vt:lpstr>Construction: human-robot interaction</vt:lpstr>
      <vt:lpstr>Life support: waste</vt:lpstr>
      <vt:lpstr>Life support: mechanical systems</vt:lpstr>
      <vt:lpstr>Personal climate</vt:lpstr>
      <vt:lpstr>Life support: heating/cooling</vt:lpstr>
      <vt:lpstr>Energy supply</vt:lpstr>
      <vt:lpstr>Concept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Sophia Benfield</dc:creator>
  <cp:lastModifiedBy>Sophia Benfield</cp:lastModifiedBy>
  <cp:revision>1</cp:revision>
  <dcterms:created xsi:type="dcterms:W3CDTF">2025-07-01T21:31:34Z</dcterms:created>
  <dcterms:modified xsi:type="dcterms:W3CDTF">2025-07-01T21:35:01Z</dcterms:modified>
</cp:coreProperties>
</file>