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64" r:id="rId4"/>
    <p:sldId id="259" r:id="rId5"/>
    <p:sldId id="260" r:id="rId6"/>
    <p:sldId id="265" r:id="rId7"/>
    <p:sldId id="261" r:id="rId8"/>
    <p:sldId id="262" r:id="rId9"/>
    <p:sldId id="263" r:id="rId10"/>
    <p:sldId id="266" r:id="rId11"/>
    <p:sldId id="267" r:id="rId12"/>
    <p:sldId id="268" r:id="rId13"/>
    <p:sldId id="270" r:id="rId14"/>
    <p:sldId id="274" r:id="rId15"/>
    <p:sldId id="273" r:id="rId16"/>
    <p:sldId id="271" r:id="rId17"/>
    <p:sldId id="269" r:id="rId18"/>
    <p:sldId id="276" r:id="rId19"/>
    <p:sldId id="277" r:id="rId20"/>
    <p:sldId id="278" r:id="rId21"/>
    <p:sldId id="284" r:id="rId22"/>
    <p:sldId id="272" r:id="rId23"/>
    <p:sldId id="336" r:id="rId24"/>
    <p:sldId id="279" r:id="rId25"/>
    <p:sldId id="303" r:id="rId26"/>
    <p:sldId id="340" r:id="rId27"/>
    <p:sldId id="307" r:id="rId28"/>
    <p:sldId id="364" r:id="rId29"/>
  </p:sldIdLst>
  <p:sldSz cx="12192000" cy="6858000"/>
  <p:notesSz cx="7099300" cy="10234613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F5"/>
    <a:srgbClr val="5F5F5F"/>
    <a:srgbClr val="747474"/>
    <a:srgbClr val="6E6E6E"/>
    <a:srgbClr val="2C04FF"/>
    <a:srgbClr val="1700B6"/>
    <a:srgbClr val="E8E8E8"/>
    <a:srgbClr val="352A86"/>
    <a:srgbClr val="0870DE"/>
    <a:srgbClr val="264D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5" autoAdjust="0"/>
    <p:restoredTop sz="95642" autoAdjust="0"/>
  </p:normalViewPr>
  <p:slideViewPr>
    <p:cSldViewPr snapToGrid="0">
      <p:cViewPr varScale="1">
        <p:scale>
          <a:sx n="78" d="100"/>
          <a:sy n="78" d="100"/>
        </p:scale>
        <p:origin x="931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nathan Jonathan" userId="12dda4f8-e520-4956-ad97-d29e264110f0" providerId="ADAL" clId="{0C4ADFCE-B980-468D-9249-3FF6F1B4DE17}"/>
    <pc:docChg chg="undo custSel addSld delSld modSld sldOrd">
      <pc:chgData name="Jonathan Jonathan" userId="12dda4f8-e520-4956-ad97-d29e264110f0" providerId="ADAL" clId="{0C4ADFCE-B980-468D-9249-3FF6F1B4DE17}" dt="2025-07-02T23:58:16.955" v="164" actId="47"/>
      <pc:docMkLst>
        <pc:docMk/>
      </pc:docMkLst>
      <pc:sldChg chg="modNotes">
        <pc:chgData name="Jonathan Jonathan" userId="12dda4f8-e520-4956-ad97-d29e264110f0" providerId="ADAL" clId="{0C4ADFCE-B980-468D-9249-3FF6F1B4DE17}" dt="2025-07-02T23:56:00.707" v="1" actId="368"/>
        <pc:sldMkLst>
          <pc:docMk/>
          <pc:sldMk cId="2483352452" sldId="256"/>
        </pc:sldMkLst>
      </pc:sldChg>
      <pc:sldChg chg="modNotes">
        <pc:chgData name="Jonathan Jonathan" userId="12dda4f8-e520-4956-ad97-d29e264110f0" providerId="ADAL" clId="{0C4ADFCE-B980-468D-9249-3FF6F1B4DE17}" dt="2025-07-02T23:56:00.714" v="3" actId="368"/>
        <pc:sldMkLst>
          <pc:docMk/>
          <pc:sldMk cId="159167986" sldId="257"/>
        </pc:sldMkLst>
      </pc:sldChg>
      <pc:sldChg chg="modNotes">
        <pc:chgData name="Jonathan Jonathan" userId="12dda4f8-e520-4956-ad97-d29e264110f0" providerId="ADAL" clId="{0C4ADFCE-B980-468D-9249-3FF6F1B4DE17}" dt="2025-07-02T23:56:00.725" v="7" actId="368"/>
        <pc:sldMkLst>
          <pc:docMk/>
          <pc:sldMk cId="3336897082" sldId="259"/>
        </pc:sldMkLst>
      </pc:sldChg>
      <pc:sldChg chg="modNotes">
        <pc:chgData name="Jonathan Jonathan" userId="12dda4f8-e520-4956-ad97-d29e264110f0" providerId="ADAL" clId="{0C4ADFCE-B980-468D-9249-3FF6F1B4DE17}" dt="2025-07-02T23:56:00.731" v="9" actId="368"/>
        <pc:sldMkLst>
          <pc:docMk/>
          <pc:sldMk cId="1069555985" sldId="260"/>
        </pc:sldMkLst>
      </pc:sldChg>
      <pc:sldChg chg="modNotes">
        <pc:chgData name="Jonathan Jonathan" userId="12dda4f8-e520-4956-ad97-d29e264110f0" providerId="ADAL" clId="{0C4ADFCE-B980-468D-9249-3FF6F1B4DE17}" dt="2025-07-02T23:56:00.742" v="13" actId="368"/>
        <pc:sldMkLst>
          <pc:docMk/>
          <pc:sldMk cId="1174564513" sldId="261"/>
        </pc:sldMkLst>
      </pc:sldChg>
      <pc:sldChg chg="modNotes">
        <pc:chgData name="Jonathan Jonathan" userId="12dda4f8-e520-4956-ad97-d29e264110f0" providerId="ADAL" clId="{0C4ADFCE-B980-468D-9249-3FF6F1B4DE17}" dt="2025-07-02T23:56:00.747" v="15" actId="368"/>
        <pc:sldMkLst>
          <pc:docMk/>
          <pc:sldMk cId="2556666330" sldId="262"/>
        </pc:sldMkLst>
      </pc:sldChg>
      <pc:sldChg chg="modNotes">
        <pc:chgData name="Jonathan Jonathan" userId="12dda4f8-e520-4956-ad97-d29e264110f0" providerId="ADAL" clId="{0C4ADFCE-B980-468D-9249-3FF6F1B4DE17}" dt="2025-07-02T23:56:00.760" v="17" actId="368"/>
        <pc:sldMkLst>
          <pc:docMk/>
          <pc:sldMk cId="3146037190" sldId="263"/>
        </pc:sldMkLst>
      </pc:sldChg>
      <pc:sldChg chg="modNotes">
        <pc:chgData name="Jonathan Jonathan" userId="12dda4f8-e520-4956-ad97-d29e264110f0" providerId="ADAL" clId="{0C4ADFCE-B980-468D-9249-3FF6F1B4DE17}" dt="2025-07-02T23:56:00.715" v="5" actId="368"/>
        <pc:sldMkLst>
          <pc:docMk/>
          <pc:sldMk cId="1440528751" sldId="264"/>
        </pc:sldMkLst>
      </pc:sldChg>
      <pc:sldChg chg="modNotes">
        <pc:chgData name="Jonathan Jonathan" userId="12dda4f8-e520-4956-ad97-d29e264110f0" providerId="ADAL" clId="{0C4ADFCE-B980-468D-9249-3FF6F1B4DE17}" dt="2025-07-02T23:56:00.738" v="11" actId="368"/>
        <pc:sldMkLst>
          <pc:docMk/>
          <pc:sldMk cId="3459895783" sldId="265"/>
        </pc:sldMkLst>
      </pc:sldChg>
      <pc:sldChg chg="modNotes">
        <pc:chgData name="Jonathan Jonathan" userId="12dda4f8-e520-4956-ad97-d29e264110f0" providerId="ADAL" clId="{0C4ADFCE-B980-468D-9249-3FF6F1B4DE17}" dt="2025-07-02T23:56:00.765" v="19" actId="368"/>
        <pc:sldMkLst>
          <pc:docMk/>
          <pc:sldMk cId="1702201058" sldId="266"/>
        </pc:sldMkLst>
      </pc:sldChg>
      <pc:sldChg chg="modNotes">
        <pc:chgData name="Jonathan Jonathan" userId="12dda4f8-e520-4956-ad97-d29e264110f0" providerId="ADAL" clId="{0C4ADFCE-B980-468D-9249-3FF6F1B4DE17}" dt="2025-07-02T23:56:00.765" v="21" actId="368"/>
        <pc:sldMkLst>
          <pc:docMk/>
          <pc:sldMk cId="2199650041" sldId="267"/>
        </pc:sldMkLst>
      </pc:sldChg>
      <pc:sldChg chg="modNotes">
        <pc:chgData name="Jonathan Jonathan" userId="12dda4f8-e520-4956-ad97-d29e264110f0" providerId="ADAL" clId="{0C4ADFCE-B980-468D-9249-3FF6F1B4DE17}" dt="2025-07-02T23:56:00.778" v="23" actId="368"/>
        <pc:sldMkLst>
          <pc:docMk/>
          <pc:sldMk cId="147210515" sldId="268"/>
        </pc:sldMkLst>
      </pc:sldChg>
      <pc:sldChg chg="modNotes">
        <pc:chgData name="Jonathan Jonathan" userId="12dda4f8-e520-4956-ad97-d29e264110f0" providerId="ADAL" clId="{0C4ADFCE-B980-468D-9249-3FF6F1B4DE17}" dt="2025-07-02T23:56:00.806" v="33" actId="368"/>
        <pc:sldMkLst>
          <pc:docMk/>
          <pc:sldMk cId="582347834" sldId="269"/>
        </pc:sldMkLst>
      </pc:sldChg>
      <pc:sldChg chg="modNotes">
        <pc:chgData name="Jonathan Jonathan" userId="12dda4f8-e520-4956-ad97-d29e264110f0" providerId="ADAL" clId="{0C4ADFCE-B980-468D-9249-3FF6F1B4DE17}" dt="2025-07-02T23:56:00.782" v="25" actId="368"/>
        <pc:sldMkLst>
          <pc:docMk/>
          <pc:sldMk cId="132006114" sldId="270"/>
        </pc:sldMkLst>
      </pc:sldChg>
      <pc:sldChg chg="modNotes">
        <pc:chgData name="Jonathan Jonathan" userId="12dda4f8-e520-4956-ad97-d29e264110f0" providerId="ADAL" clId="{0C4ADFCE-B980-468D-9249-3FF6F1B4DE17}" dt="2025-07-02T23:56:00.797" v="31" actId="368"/>
        <pc:sldMkLst>
          <pc:docMk/>
          <pc:sldMk cId="2099954605" sldId="271"/>
        </pc:sldMkLst>
      </pc:sldChg>
      <pc:sldChg chg="modNotes">
        <pc:chgData name="Jonathan Jonathan" userId="12dda4f8-e520-4956-ad97-d29e264110f0" providerId="ADAL" clId="{0C4ADFCE-B980-468D-9249-3FF6F1B4DE17}" dt="2025-07-02T23:56:00.838" v="43" actId="368"/>
        <pc:sldMkLst>
          <pc:docMk/>
          <pc:sldMk cId="2154544693" sldId="272"/>
        </pc:sldMkLst>
      </pc:sldChg>
      <pc:sldChg chg="modNotes">
        <pc:chgData name="Jonathan Jonathan" userId="12dda4f8-e520-4956-ad97-d29e264110f0" providerId="ADAL" clId="{0C4ADFCE-B980-468D-9249-3FF6F1B4DE17}" dt="2025-07-02T23:56:00.797" v="29" actId="368"/>
        <pc:sldMkLst>
          <pc:docMk/>
          <pc:sldMk cId="878106630" sldId="273"/>
        </pc:sldMkLst>
      </pc:sldChg>
      <pc:sldChg chg="modNotes">
        <pc:chgData name="Jonathan Jonathan" userId="12dda4f8-e520-4956-ad97-d29e264110f0" providerId="ADAL" clId="{0C4ADFCE-B980-468D-9249-3FF6F1B4DE17}" dt="2025-07-02T23:56:00.790" v="27" actId="368"/>
        <pc:sldMkLst>
          <pc:docMk/>
          <pc:sldMk cId="1169810017" sldId="274"/>
        </pc:sldMkLst>
      </pc:sldChg>
      <pc:sldChg chg="modNotes">
        <pc:chgData name="Jonathan Jonathan" userId="12dda4f8-e520-4956-ad97-d29e264110f0" providerId="ADAL" clId="{0C4ADFCE-B980-468D-9249-3FF6F1B4DE17}" dt="2025-07-02T23:56:00.815" v="35" actId="368"/>
        <pc:sldMkLst>
          <pc:docMk/>
          <pc:sldMk cId="1627403042" sldId="276"/>
        </pc:sldMkLst>
      </pc:sldChg>
      <pc:sldChg chg="modNotes">
        <pc:chgData name="Jonathan Jonathan" userId="12dda4f8-e520-4956-ad97-d29e264110f0" providerId="ADAL" clId="{0C4ADFCE-B980-468D-9249-3FF6F1B4DE17}" dt="2025-07-02T23:56:00.821" v="37" actId="368"/>
        <pc:sldMkLst>
          <pc:docMk/>
          <pc:sldMk cId="4232403302" sldId="277"/>
        </pc:sldMkLst>
      </pc:sldChg>
      <pc:sldChg chg="modNotes">
        <pc:chgData name="Jonathan Jonathan" userId="12dda4f8-e520-4956-ad97-d29e264110f0" providerId="ADAL" clId="{0C4ADFCE-B980-468D-9249-3FF6F1B4DE17}" dt="2025-07-02T23:56:00.830" v="39" actId="368"/>
        <pc:sldMkLst>
          <pc:docMk/>
          <pc:sldMk cId="1571129401" sldId="278"/>
        </pc:sldMkLst>
      </pc:sldChg>
      <pc:sldChg chg="modNotes">
        <pc:chgData name="Jonathan Jonathan" userId="12dda4f8-e520-4956-ad97-d29e264110f0" providerId="ADAL" clId="{0C4ADFCE-B980-468D-9249-3FF6F1B4DE17}" dt="2025-07-02T23:56:00.847" v="47" actId="368"/>
        <pc:sldMkLst>
          <pc:docMk/>
          <pc:sldMk cId="1762305441" sldId="279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226781308" sldId="283"/>
        </pc:sldMkLst>
      </pc:sldChg>
      <pc:sldChg chg="modNotes">
        <pc:chgData name="Jonathan Jonathan" userId="12dda4f8-e520-4956-ad97-d29e264110f0" providerId="ADAL" clId="{0C4ADFCE-B980-468D-9249-3FF6F1B4DE17}" dt="2025-07-02T23:56:00.830" v="41" actId="368"/>
        <pc:sldMkLst>
          <pc:docMk/>
          <pc:sldMk cId="4254155041" sldId="284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2618351182" sldId="285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2875697544" sldId="286"/>
        </pc:sldMkLst>
      </pc:sldChg>
      <pc:sldChg chg="modNotes">
        <pc:chgData name="Jonathan Jonathan" userId="12dda4f8-e520-4956-ad97-d29e264110f0" providerId="ADAL" clId="{0C4ADFCE-B980-468D-9249-3FF6F1B4DE17}" dt="2025-07-02T23:56:00.859" v="49" actId="368"/>
        <pc:sldMkLst>
          <pc:docMk/>
          <pc:sldMk cId="3634224517" sldId="303"/>
        </pc:sldMkLst>
      </pc:sldChg>
      <pc:sldChg chg="modNotes">
        <pc:chgData name="Jonathan Jonathan" userId="12dda4f8-e520-4956-ad97-d29e264110f0" providerId="ADAL" clId="{0C4ADFCE-B980-468D-9249-3FF6F1B4DE17}" dt="2025-07-02T23:56:00.871" v="53" actId="368"/>
        <pc:sldMkLst>
          <pc:docMk/>
          <pc:sldMk cId="2895971005" sldId="307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595895591" sldId="320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1789983335" sldId="322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3242030892" sldId="328"/>
        </pc:sldMkLst>
      </pc:sldChg>
      <pc:sldChg chg="modNotes">
        <pc:chgData name="Jonathan Jonathan" userId="12dda4f8-e520-4956-ad97-d29e264110f0" providerId="ADAL" clId="{0C4ADFCE-B980-468D-9249-3FF6F1B4DE17}" dt="2025-07-02T23:56:00.847" v="45" actId="368"/>
        <pc:sldMkLst>
          <pc:docMk/>
          <pc:sldMk cId="697328524" sldId="336"/>
        </pc:sldMkLst>
      </pc:sldChg>
      <pc:sldChg chg="modNotes">
        <pc:chgData name="Jonathan Jonathan" userId="12dda4f8-e520-4956-ad97-d29e264110f0" providerId="ADAL" clId="{0C4ADFCE-B980-468D-9249-3FF6F1B4DE17}" dt="2025-07-02T23:56:00.862" v="51" actId="368"/>
        <pc:sldMkLst>
          <pc:docMk/>
          <pc:sldMk cId="741933028" sldId="340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1998716991" sldId="342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2408586767" sldId="343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501730579" sldId="344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2837552578" sldId="358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1016699270" sldId="362"/>
        </pc:sldMkLst>
      </pc:sldChg>
      <pc:sldChg chg="modNotes">
        <pc:chgData name="Jonathan Jonathan" userId="12dda4f8-e520-4956-ad97-d29e264110f0" providerId="ADAL" clId="{0C4ADFCE-B980-468D-9249-3FF6F1B4DE17}" dt="2025-07-02T23:56:00.871" v="55" actId="368"/>
        <pc:sldMkLst>
          <pc:docMk/>
          <pc:sldMk cId="3343344132" sldId="364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4195582097" sldId="366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2083344289" sldId="367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1563260108" sldId="368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1632373851" sldId="375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806868543" sldId="376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2799780993" sldId="381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43976087" sldId="395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1437400479" sldId="398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1332302416" sldId="402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3596538825" sldId="403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138514037" sldId="404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1880120482" sldId="417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68787502" sldId="420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653232286" sldId="421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3789928899" sldId="436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1976503262" sldId="440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1911897235" sldId="443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2977877274" sldId="444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513692154" sldId="448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2796168322" sldId="449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3712115728" sldId="450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1114422544" sldId="451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1588330547" sldId="455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2163729502" sldId="456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1668179729" sldId="457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2442443387" sldId="458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2745576053" sldId="459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1888692924" sldId="460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22291091" sldId="461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1517384280" sldId="463"/>
        </pc:sldMkLst>
      </pc:sldChg>
      <pc:sldChg chg="add del ord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3260892553" sldId="464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962652399" sldId="465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3271660621" sldId="466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2701566354" sldId="467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3117364502" sldId="468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1574738609" sldId="479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2185381339" sldId="500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1637929974" sldId="501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1599097812" sldId="502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2563688310" sldId="503"/>
        </pc:sldMkLst>
      </pc:sldChg>
      <pc:sldChg chg="add del modNotes">
        <pc:chgData name="Jonathan Jonathan" userId="12dda4f8-e520-4956-ad97-d29e264110f0" providerId="ADAL" clId="{0C4ADFCE-B980-468D-9249-3FF6F1B4DE17}" dt="2025-07-02T23:58:16.955" v="164" actId="47"/>
        <pc:sldMkLst>
          <pc:docMk/>
          <pc:sldMk cId="1691515924" sldId="50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CAD0FECB-2369-43CD-865A-BF8D636D55C1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1338EA2E-D1E1-44EA-B383-F7748F91C2A3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19263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173969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672111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029345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761478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956146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0826241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31683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392438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17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67605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E7AE-8218-473A-B20B-576F919B440D}" type="slidenum">
              <a:rPr lang="en-NL" smtClean="0"/>
              <a:t>18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4612997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E7AE-8218-473A-B20B-576F919B440D}" type="slidenum">
              <a:rPr lang="en-NL" smtClean="0"/>
              <a:t>19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36874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022882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20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378902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E7AE-8218-473A-B20B-576F919B440D}" type="slidenum">
              <a:rPr lang="en-NL" smtClean="0"/>
              <a:t>21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636684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22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61966866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23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173110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24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736890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E7AE-8218-473A-B20B-576F919B440D}" type="slidenum">
              <a:rPr lang="en-NL" smtClean="0"/>
              <a:t>25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462744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26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0128863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A5E7AE-8218-473A-B20B-576F919B440D}" type="slidenum">
              <a:rPr lang="en-NL" smtClean="0"/>
              <a:t>27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9776918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BCC42E-D32F-E4B4-6DAE-ACE1630AD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F48AC4E-519B-41B9-37D7-C67FDBE721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1B4C19-CE45-D920-24E8-AEA253277C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53D0EE-2CE9-703B-4087-C83A322B5F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28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83283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3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412180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88688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5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393457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154337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243123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8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550833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5715" indent="-185715">
              <a:buFontTx/>
              <a:buChar char="-"/>
            </a:pPr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338EA2E-D1E1-44EA-B383-F7748F91C2A3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96271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38233-4381-CDD4-42B2-5781864EBD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A05D896-7431-C234-A349-855FC1C0BA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DF41D6-2AB9-8C68-B4AF-24632B37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B07815-07DD-3A90-2D9C-C68A94DB2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11454A-0894-BE7B-5CE8-6501709B8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1983952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EE947-B889-AC74-0411-341E613A00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B235F04-5F7A-68A6-F011-D84766DCE7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6D3E1E-41A5-0C29-D64D-94046D59A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998C9-9EF4-896E-5851-C108AE3584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0E951B-3B70-C564-A8A4-42EF1E80A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14016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D07AC3-6BE2-64C1-846E-0323660117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FCBA72-0967-AC43-E541-53DFFB59A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BE5082-C16B-81F7-F841-16F3EF697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21AEC-8C3F-567A-E871-129944A93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062799-B767-EF6A-FDB5-B3AFD43C5A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32836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CDFE68-53BE-7465-AFDD-9EDAC615F9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1459D-B6F5-B4D5-A938-D40EA372C7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4C19A-3FA9-BAF6-468E-17A25BA1E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A3B4C0-77AC-B4DD-7C3B-6C05B586B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C0D8AD-4A83-2B71-18CD-5400C627D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56440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776F9-2B7B-646C-02B1-DBA9FBABF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E544F3-01A7-EE75-9DB6-DB90FB76EA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AB7028-1BFB-5230-AE10-31B4FA3F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96E307-C396-0753-8B50-254AC3AAE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4B2CA4-574C-4122-AE8C-1428BA554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666322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95EE9-D868-A3F9-8307-E9A4EA9E9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7935F-EE3B-F35B-9272-E84D917DA8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8BBAA3-3295-F897-2FC1-A18EAA4547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9156EC-C2C5-1A2B-DD51-2C3A6AA56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65F71F2-9153-D02B-F7E4-354FEE0EB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CABBDE-308B-DF40-D53D-E2E962670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151895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1D5200-3180-2BA1-FA7D-8EB3B10AF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57ED7-E0E6-A421-239E-3E85AC859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1038CD-74EC-5402-1380-DA3E10F96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65CBF7-4BE8-C4DD-1336-FB669FD2A1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E876D1-DB38-CDF3-51BF-1311F83BA2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0956B9-A9C4-B8AC-2BE9-ACCB7E857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CD137B4-ABD9-9CC9-BBB8-D72E864068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08E52B-5E0A-A79C-E5E8-C53743D3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01819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82188-4DAD-0EF2-E5FB-7A89D38E8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95D8E4-06C8-E6AF-781F-B04382B91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86552C-A503-B0D2-AEF0-03847D5ED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74D549-6B88-DBB7-F9E6-16EFCE95D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49681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D93854-4AED-2982-341D-EF038A9B6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77E6BF-7D29-83F3-3F08-F31A753D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AB7FFF-7E78-B547-EF47-2C6E395E6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77007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68D20-E048-3AFD-9DCE-A9AFC80BFB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D0D818-04AD-AC40-9F1E-20541ECB7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7432D-1181-C3B3-4B73-44CF15E4E8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01387D-072F-054D-0552-3E1C2503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E1A79C-6AAD-DE89-FDF7-36955393A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565830-D304-386C-0FFA-1AE240E8D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988756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E6F2-C187-7113-8539-F099BCDC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06D399-1B48-795D-18DF-049BE2B5D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E86D4C-4526-41F8-2888-7B17108CB8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140B6-E753-007B-B8F3-4CAADC36E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12168E-F740-F856-8BE9-F851A7A6F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D5BC47-22F2-839F-1ACC-BB647673A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73238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87AFB3-133F-B59B-DCAF-4C6D82B58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2F5733-F022-0C95-3937-7DA37D04E3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C50052-046C-AAC8-E868-F64CFEAC5C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F9B7391-59BC-4591-8EA5-59F203A33AD0}" type="datetimeFigureOut">
              <a:rPr lang="en-NL" smtClean="0"/>
              <a:t>03/07/2025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4E793-4634-A7D6-FA91-942005FB59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B282E-70B6-5D91-6FFB-E9C3BB081D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AFE0D6-70F3-4E1F-8CEF-9DAD1810651D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60799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full moon in the sky&#10;&#10;Description automatically generated">
            <a:extLst>
              <a:ext uri="{FF2B5EF4-FFF2-40B4-BE49-F238E27FC236}">
                <a16:creationId xmlns:a16="http://schemas.microsoft.com/office/drawing/2014/main" id="{7DECBC8D-AB87-2856-6704-6877E6883D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845" t="307" r="607" b="-2777"/>
          <a:stretch/>
        </p:blipFill>
        <p:spPr>
          <a:xfrm>
            <a:off x="8372411" y="413038"/>
            <a:ext cx="2124363" cy="1899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E2F7377-3096-56AF-5151-6237F55167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22" t="5719" r="26138" b="20179"/>
          <a:stretch/>
        </p:blipFill>
        <p:spPr>
          <a:xfrm>
            <a:off x="1583622" y="2823338"/>
            <a:ext cx="4229560" cy="402559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275571F-7FEC-5128-D88F-258302E7C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87094" y="4034659"/>
            <a:ext cx="3378661" cy="719500"/>
          </a:xfrm>
        </p:spPr>
        <p:txBody>
          <a:bodyPr>
            <a:normAutofit/>
          </a:bodyPr>
          <a:lstStyle/>
          <a:p>
            <a:r>
              <a:rPr lang="en-GB" sz="2000" b="1" spc="-300" dirty="0">
                <a:solidFill>
                  <a:schemeClr val="bg1"/>
                </a:solidFill>
                <a:latin typeface="Space Mono" panose="02000509040000020004" pitchFamily="49" charset="0"/>
              </a:rPr>
              <a:t>living on the moon?</a:t>
            </a:r>
            <a:endParaRPr lang="en-NL" sz="2000" b="1" spc="-300" dirty="0">
              <a:solidFill>
                <a:schemeClr val="bg1"/>
              </a:solidFill>
              <a:latin typeface="Space Mono" panose="02000509040000020004" pitchFamily="49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6FAEC54-06B8-F9B5-D43A-293D0D63DF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0294" y="4808354"/>
            <a:ext cx="2264229" cy="1192031"/>
          </a:xfrm>
        </p:spPr>
        <p:txBody>
          <a:bodyPr>
            <a:normAutofit/>
          </a:bodyPr>
          <a:lstStyle/>
          <a:p>
            <a:pPr>
              <a:lnSpc>
                <a:spcPct val="60000"/>
              </a:lnSpc>
            </a:pPr>
            <a:r>
              <a:rPr lang="en-GB" sz="16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To work?</a:t>
            </a:r>
          </a:p>
          <a:p>
            <a:pPr>
              <a:lnSpc>
                <a:spcPct val="60000"/>
              </a:lnSpc>
            </a:pPr>
            <a:r>
              <a:rPr lang="en-GB" sz="16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To play?</a:t>
            </a:r>
          </a:p>
          <a:p>
            <a:pPr>
              <a:lnSpc>
                <a:spcPct val="60000"/>
              </a:lnSpc>
            </a:pPr>
            <a:r>
              <a:rPr lang="en-GB" sz="16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To commune?</a:t>
            </a:r>
            <a:endParaRPr lang="en-NL" sz="16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50FF0B6-4334-2416-F125-1EFFED82F614}"/>
              </a:ext>
            </a:extLst>
          </p:cNvPr>
          <p:cNvGrpSpPr/>
          <p:nvPr/>
        </p:nvGrpSpPr>
        <p:grpSpPr>
          <a:xfrm>
            <a:off x="5624124" y="5969545"/>
            <a:ext cx="4888050" cy="950833"/>
            <a:chOff x="5442190" y="5937343"/>
            <a:chExt cx="6197333" cy="565514"/>
          </a:xfrm>
        </p:grpSpPr>
        <p:sp>
          <p:nvSpPr>
            <p:cNvPr id="9" name="Subtitle 2">
              <a:extLst>
                <a:ext uri="{FF2B5EF4-FFF2-40B4-BE49-F238E27FC236}">
                  <a16:creationId xmlns:a16="http://schemas.microsoft.com/office/drawing/2014/main" id="{836B8B0C-6D6D-A9E8-FEA2-54540E25B7DF}"/>
                </a:ext>
              </a:extLst>
            </p:cNvPr>
            <p:cNvSpPr txBox="1">
              <a:spLocks/>
            </p:cNvSpPr>
            <p:nvPr/>
          </p:nvSpPr>
          <p:spPr>
            <a:xfrm>
              <a:off x="5442190" y="6091330"/>
              <a:ext cx="6197333" cy="411527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30000"/>
                </a:lnSpc>
              </a:pPr>
              <a:r>
                <a:rPr lang="en-GB" sz="1400" dirty="0">
                  <a:solidFill>
                    <a:schemeClr val="bg1"/>
                  </a:solidFill>
                  <a:latin typeface="Sicret PERSONAL" pitchFamily="2" charset="0"/>
                  <a:cs typeface="Sicret PERSONAL" pitchFamily="2" charset="0"/>
                </a:rPr>
                <a:t>Jonathan </a:t>
              </a:r>
              <a:r>
                <a:rPr lang="en-GB" sz="1400" dirty="0" err="1">
                  <a:solidFill>
                    <a:schemeClr val="bg1"/>
                  </a:solidFill>
                  <a:latin typeface="Sicret PERSONAL" pitchFamily="2" charset="0"/>
                  <a:cs typeface="Sicret PERSONAL" pitchFamily="2" charset="0"/>
                </a:rPr>
                <a:t>Jonathan</a:t>
              </a:r>
              <a:r>
                <a:rPr lang="en-GB" sz="1400" dirty="0">
                  <a:solidFill>
                    <a:schemeClr val="bg1"/>
                  </a:solidFill>
                  <a:latin typeface="Sicret PERSONAL" pitchFamily="2" charset="0"/>
                  <a:cs typeface="Sicret PERSONAL" pitchFamily="2" charset="0"/>
                </a:rPr>
                <a:t> | P5 Presentation</a:t>
              </a:r>
            </a:p>
            <a:p>
              <a:pPr>
                <a:lnSpc>
                  <a:spcPct val="30000"/>
                </a:lnSpc>
              </a:pPr>
              <a:r>
                <a:rPr lang="en-GB" sz="1400" dirty="0">
                  <a:solidFill>
                    <a:schemeClr val="bg1"/>
                  </a:solidFill>
                  <a:latin typeface="Sicret PERSONAL" pitchFamily="2" charset="0"/>
                  <a:cs typeface="Sicret PERSONAL" pitchFamily="2" charset="0"/>
                </a:rPr>
                <a:t>Graduation Project 2024-2025 TU Delft BK</a:t>
              </a:r>
            </a:p>
            <a:p>
              <a:pPr>
                <a:lnSpc>
                  <a:spcPct val="30000"/>
                </a:lnSpc>
              </a:pPr>
              <a:r>
                <a:rPr lang="en-GB" sz="1400" dirty="0">
                  <a:solidFill>
                    <a:schemeClr val="bg1"/>
                  </a:solidFill>
                  <a:latin typeface="Sicret PERSONAL" pitchFamily="2" charset="0"/>
                  <a:cs typeface="Sicret PERSONAL" pitchFamily="2" charset="0"/>
                </a:rPr>
                <a:t>Tutors: Henriette Bier, Ferry </a:t>
              </a:r>
              <a:r>
                <a:rPr lang="en-GB" sz="1400" dirty="0" err="1">
                  <a:solidFill>
                    <a:schemeClr val="bg1"/>
                  </a:solidFill>
                  <a:latin typeface="Sicret PERSONAL" pitchFamily="2" charset="0"/>
                  <a:cs typeface="Sicret PERSONAL" pitchFamily="2" charset="0"/>
                </a:rPr>
                <a:t>adema</a:t>
              </a:r>
              <a:r>
                <a:rPr lang="en-GB" sz="1400" dirty="0">
                  <a:solidFill>
                    <a:schemeClr val="bg1"/>
                  </a:solidFill>
                  <a:latin typeface="Sicret PERSONAL" pitchFamily="2" charset="0"/>
                  <a:cs typeface="Sicret PERSONAL" pitchFamily="2" charset="0"/>
                </a:rPr>
                <a:t>, Arwin Hidding</a:t>
              </a:r>
              <a:endParaRPr lang="en-NL" sz="14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10" name="Subtitle 2">
              <a:extLst>
                <a:ext uri="{FF2B5EF4-FFF2-40B4-BE49-F238E27FC236}">
                  <a16:creationId xmlns:a16="http://schemas.microsoft.com/office/drawing/2014/main" id="{417D32D1-B146-03A6-7736-EA31E6A0888B}"/>
                </a:ext>
              </a:extLst>
            </p:cNvPr>
            <p:cNvSpPr txBox="1">
              <a:spLocks/>
            </p:cNvSpPr>
            <p:nvPr/>
          </p:nvSpPr>
          <p:spPr>
            <a:xfrm>
              <a:off x="5865975" y="5937343"/>
              <a:ext cx="5349763" cy="56551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30000"/>
                </a:lnSpc>
              </a:pPr>
              <a:r>
                <a:rPr lang="en-GB" sz="1400" b="1" dirty="0">
                  <a:solidFill>
                    <a:schemeClr val="bg1"/>
                  </a:solidFill>
                  <a:latin typeface="Sicret PERSONAL" pitchFamily="2" charset="0"/>
                  <a:cs typeface="Sicret PERSONAL" pitchFamily="2" charset="0"/>
                </a:rPr>
                <a:t>LUNAR ARCHITECTURE &amp; INFRASTRUCTURE</a:t>
              </a:r>
              <a:endParaRPr lang="en-NL" sz="1400" b="1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endParaRPr>
            </a:p>
          </p:txBody>
        </p:sp>
      </p:grpSp>
      <p:sp>
        <p:nvSpPr>
          <p:cNvPr id="11" name="Subtitle 2">
            <a:extLst>
              <a:ext uri="{FF2B5EF4-FFF2-40B4-BE49-F238E27FC236}">
                <a16:creationId xmlns:a16="http://schemas.microsoft.com/office/drawing/2014/main" id="{757247AA-1BF8-37E6-E983-C1C566544C55}"/>
              </a:ext>
            </a:extLst>
          </p:cNvPr>
          <p:cNvSpPr txBox="1">
            <a:spLocks/>
          </p:cNvSpPr>
          <p:nvPr/>
        </p:nvSpPr>
        <p:spPr>
          <a:xfrm>
            <a:off x="2624869" y="700280"/>
            <a:ext cx="6667017" cy="16374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3200" b="1" dirty="0">
                <a:solidFill>
                  <a:schemeClr val="bg1"/>
                </a:solidFill>
                <a:effectLst>
                  <a:glow rad="444500">
                    <a:schemeClr val="bg1">
                      <a:alpha val="14000"/>
                    </a:schemeClr>
                  </a:glow>
                </a:effectLst>
                <a:latin typeface="Sicret PERSONAL" pitchFamily="2" charset="0"/>
                <a:cs typeface="Sicret PERSONAL" pitchFamily="2" charset="0"/>
              </a:rPr>
              <a:t>Lunar Playscape: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effectLst>
                  <a:glow rad="444500">
                    <a:schemeClr val="bg1">
                      <a:alpha val="14000"/>
                    </a:schemeClr>
                  </a:glow>
                </a:effectLst>
                <a:latin typeface="Sicret PERSONAL" pitchFamily="2" charset="0"/>
                <a:cs typeface="Sicret PERSONAL" pitchFamily="2" charset="0"/>
              </a:rPr>
              <a:t>Designing a Climbing-based Habitat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dirty="0">
                <a:solidFill>
                  <a:schemeClr val="bg1"/>
                </a:solidFill>
                <a:effectLst>
                  <a:glow rad="444500">
                    <a:schemeClr val="bg1">
                      <a:alpha val="14000"/>
                    </a:schemeClr>
                  </a:glow>
                </a:effectLst>
                <a:latin typeface="Sicret PERSONAL" pitchFamily="2" charset="0"/>
                <a:cs typeface="Sicret PERSONAL" pitchFamily="2" charset="0"/>
              </a:rPr>
              <a:t>for Dynamic Human Body and Space Interaction</a:t>
            </a:r>
            <a:endParaRPr lang="en-NL" dirty="0">
              <a:solidFill>
                <a:schemeClr val="bg1"/>
              </a:solidFill>
              <a:effectLst>
                <a:glow rad="444500">
                  <a:schemeClr val="bg1">
                    <a:alpha val="14000"/>
                  </a:schemeClr>
                </a:glow>
              </a:effectLst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BD6CA68C-BADF-7C14-1DDB-9C2B91B0CF4A}"/>
              </a:ext>
            </a:extLst>
          </p:cNvPr>
          <p:cNvSpPr/>
          <p:nvPr/>
        </p:nvSpPr>
        <p:spPr>
          <a:xfrm rot="21100174">
            <a:off x="5789406" y="4333732"/>
            <a:ext cx="959554" cy="212917"/>
          </a:xfrm>
          <a:custGeom>
            <a:avLst/>
            <a:gdLst>
              <a:gd name="connsiteX0" fmla="*/ 0 w 358097"/>
              <a:gd name="connsiteY0" fmla="*/ 0 h 161517"/>
              <a:gd name="connsiteX1" fmla="*/ 355600 w 358097"/>
              <a:gd name="connsiteY1" fmla="*/ 158750 h 161517"/>
              <a:gd name="connsiteX2" fmla="*/ 184150 w 358097"/>
              <a:gd name="connsiteY2" fmla="*/ 120650 h 161517"/>
              <a:gd name="connsiteX0" fmla="*/ 0 w 184150"/>
              <a:gd name="connsiteY0" fmla="*/ 83368 h 204018"/>
              <a:gd name="connsiteX1" fmla="*/ 153194 w 184150"/>
              <a:gd name="connsiteY1" fmla="*/ 1612 h 204018"/>
              <a:gd name="connsiteX2" fmla="*/ 184150 w 184150"/>
              <a:gd name="connsiteY2" fmla="*/ 204018 h 204018"/>
              <a:gd name="connsiteX0" fmla="*/ 0 w 184150"/>
              <a:gd name="connsiteY0" fmla="*/ 90181 h 210831"/>
              <a:gd name="connsiteX1" fmla="*/ 153194 w 184150"/>
              <a:gd name="connsiteY1" fmla="*/ 8425 h 210831"/>
              <a:gd name="connsiteX2" fmla="*/ 184150 w 184150"/>
              <a:gd name="connsiteY2" fmla="*/ 210831 h 210831"/>
              <a:gd name="connsiteX0" fmla="*/ 0 w 638969"/>
              <a:gd name="connsiteY0" fmla="*/ 29570 h 305001"/>
              <a:gd name="connsiteX1" fmla="*/ 608013 w 638969"/>
              <a:gd name="connsiteY1" fmla="*/ 102595 h 305001"/>
              <a:gd name="connsiteX2" fmla="*/ 638969 w 638969"/>
              <a:gd name="connsiteY2" fmla="*/ 305001 h 305001"/>
              <a:gd name="connsiteX0" fmla="*/ 0 w 638969"/>
              <a:gd name="connsiteY0" fmla="*/ 43561 h 318992"/>
              <a:gd name="connsiteX1" fmla="*/ 608013 w 638969"/>
              <a:gd name="connsiteY1" fmla="*/ 116586 h 318992"/>
              <a:gd name="connsiteX2" fmla="*/ 638969 w 638969"/>
              <a:gd name="connsiteY2" fmla="*/ 318992 h 318992"/>
              <a:gd name="connsiteX0" fmla="*/ 0 w 698501"/>
              <a:gd name="connsiteY0" fmla="*/ 43561 h 471392"/>
              <a:gd name="connsiteX1" fmla="*/ 608013 w 698501"/>
              <a:gd name="connsiteY1" fmla="*/ 116586 h 471392"/>
              <a:gd name="connsiteX2" fmla="*/ 698501 w 698501"/>
              <a:gd name="connsiteY2" fmla="*/ 471392 h 471392"/>
              <a:gd name="connsiteX0" fmla="*/ 0 w 700426"/>
              <a:gd name="connsiteY0" fmla="*/ 43561 h 471392"/>
              <a:gd name="connsiteX1" fmla="*/ 608013 w 700426"/>
              <a:gd name="connsiteY1" fmla="*/ 116586 h 471392"/>
              <a:gd name="connsiteX2" fmla="*/ 698501 w 700426"/>
              <a:gd name="connsiteY2" fmla="*/ 471392 h 471392"/>
              <a:gd name="connsiteX0" fmla="*/ 0 w 699741"/>
              <a:gd name="connsiteY0" fmla="*/ 55268 h 483099"/>
              <a:gd name="connsiteX1" fmla="*/ 560388 w 699741"/>
              <a:gd name="connsiteY1" fmla="*/ 71143 h 483099"/>
              <a:gd name="connsiteX2" fmla="*/ 698501 w 699741"/>
              <a:gd name="connsiteY2" fmla="*/ 483099 h 483099"/>
              <a:gd name="connsiteX0" fmla="*/ 0 w 763631"/>
              <a:gd name="connsiteY0" fmla="*/ 55268 h 366418"/>
              <a:gd name="connsiteX1" fmla="*/ 560388 w 763631"/>
              <a:gd name="connsiteY1" fmla="*/ 71143 h 366418"/>
              <a:gd name="connsiteX2" fmla="*/ 762795 w 763631"/>
              <a:gd name="connsiteY2" fmla="*/ 366418 h 366418"/>
              <a:gd name="connsiteX0" fmla="*/ 0 w 762795"/>
              <a:gd name="connsiteY0" fmla="*/ 55268 h 366418"/>
              <a:gd name="connsiteX1" fmla="*/ 560388 w 762795"/>
              <a:gd name="connsiteY1" fmla="*/ 71143 h 366418"/>
              <a:gd name="connsiteX2" fmla="*/ 762795 w 762795"/>
              <a:gd name="connsiteY2" fmla="*/ 366418 h 366418"/>
              <a:gd name="connsiteX0" fmla="*/ 0 w 762795"/>
              <a:gd name="connsiteY0" fmla="*/ 57431 h 368581"/>
              <a:gd name="connsiteX1" fmla="*/ 560388 w 762795"/>
              <a:gd name="connsiteY1" fmla="*/ 73306 h 368581"/>
              <a:gd name="connsiteX2" fmla="*/ 762795 w 762795"/>
              <a:gd name="connsiteY2" fmla="*/ 368581 h 368581"/>
              <a:gd name="connsiteX0" fmla="*/ 0 w 762795"/>
              <a:gd name="connsiteY0" fmla="*/ 57431 h 368581"/>
              <a:gd name="connsiteX1" fmla="*/ 560388 w 762795"/>
              <a:gd name="connsiteY1" fmla="*/ 73306 h 368581"/>
              <a:gd name="connsiteX2" fmla="*/ 762795 w 762795"/>
              <a:gd name="connsiteY2" fmla="*/ 368581 h 368581"/>
              <a:gd name="connsiteX0" fmla="*/ 0 w 784227"/>
              <a:gd name="connsiteY0" fmla="*/ 57431 h 394775"/>
              <a:gd name="connsiteX1" fmla="*/ 560388 w 784227"/>
              <a:gd name="connsiteY1" fmla="*/ 73306 h 394775"/>
              <a:gd name="connsiteX2" fmla="*/ 784227 w 784227"/>
              <a:gd name="connsiteY2" fmla="*/ 394775 h 394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84227" h="394775">
                <a:moveTo>
                  <a:pt x="0" y="57431"/>
                </a:moveTo>
                <a:cubicBezTo>
                  <a:pt x="355335" y="-66129"/>
                  <a:pt x="508265" y="43673"/>
                  <a:pt x="560388" y="73306"/>
                </a:cubicBezTo>
                <a:cubicBezTo>
                  <a:pt x="624417" y="117226"/>
                  <a:pt x="756181" y="205599"/>
                  <a:pt x="784227" y="394775"/>
                </a:cubicBezTo>
              </a:path>
            </a:pathLst>
          </a:custGeom>
          <a:noFill/>
          <a:ln w="31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483352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B82389-3C25-4F4F-BA77-0FD4CDBBBF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6BA7D4F-80AC-1416-B47F-2DA4B075F032}"/>
              </a:ext>
            </a:extLst>
          </p:cNvPr>
          <p:cNvGrpSpPr/>
          <p:nvPr/>
        </p:nvGrpSpPr>
        <p:grpSpPr>
          <a:xfrm>
            <a:off x="3825832" y="3000281"/>
            <a:ext cx="4540336" cy="1910685"/>
            <a:chOff x="3571217" y="3243350"/>
            <a:chExt cx="4540336" cy="1910685"/>
          </a:xfrm>
        </p:grpSpPr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F9DF4AFF-4070-5824-E3AF-B1A250288E33}"/>
                </a:ext>
              </a:extLst>
            </p:cNvPr>
            <p:cNvSpPr txBox="1">
              <a:spLocks/>
            </p:cNvSpPr>
            <p:nvPr/>
          </p:nvSpPr>
          <p:spPr>
            <a:xfrm>
              <a:off x="3571218" y="3243350"/>
              <a:ext cx="4540335" cy="71950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000" b="1" spc="-300" dirty="0">
                  <a:latin typeface="Space Mono" panose="02000509040000020004" pitchFamily="49" charset="0"/>
                </a:rPr>
                <a:t>physical requirement</a:t>
              </a:r>
              <a:endParaRPr lang="en-NL" sz="3000" b="1" spc="-300" dirty="0">
                <a:latin typeface="Space Mono" panose="02000509040000020004" pitchFamily="49" charset="0"/>
              </a:endParaRPr>
            </a:p>
          </p:txBody>
        </p:sp>
        <p:sp>
          <p:nvSpPr>
            <p:cNvPr id="3" name="Title 1">
              <a:extLst>
                <a:ext uri="{FF2B5EF4-FFF2-40B4-BE49-F238E27FC236}">
                  <a16:creationId xmlns:a16="http://schemas.microsoft.com/office/drawing/2014/main" id="{C4E01AB5-8A94-0E49-03B6-7AE7A0372EC2}"/>
                </a:ext>
              </a:extLst>
            </p:cNvPr>
            <p:cNvSpPr txBox="1">
              <a:spLocks/>
            </p:cNvSpPr>
            <p:nvPr/>
          </p:nvSpPr>
          <p:spPr>
            <a:xfrm>
              <a:off x="3571217" y="4434535"/>
              <a:ext cx="4540335" cy="719500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3000" b="1" spc="-300" dirty="0">
                  <a:latin typeface="Space Mono" panose="02000509040000020004" pitchFamily="49" charset="0"/>
                </a:rPr>
                <a:t>social requirement</a:t>
              </a:r>
              <a:endParaRPr lang="en-NL" sz="3000" b="1" spc="-300" dirty="0">
                <a:latin typeface="Space Mono" panose="02000509040000020004" pitchFamily="49" charset="0"/>
              </a:endParaRPr>
            </a:p>
          </p:txBody>
        </p:sp>
        <p:sp>
          <p:nvSpPr>
            <p:cNvPr id="4" name="Title 1">
              <a:extLst>
                <a:ext uri="{FF2B5EF4-FFF2-40B4-BE49-F238E27FC236}">
                  <a16:creationId xmlns:a16="http://schemas.microsoft.com/office/drawing/2014/main" id="{C7E3DCF3-FABC-F9FC-40F2-A89772F7CA59}"/>
                </a:ext>
              </a:extLst>
            </p:cNvPr>
            <p:cNvSpPr txBox="1">
              <a:spLocks/>
            </p:cNvSpPr>
            <p:nvPr/>
          </p:nvSpPr>
          <p:spPr>
            <a:xfrm>
              <a:off x="5243250" y="3904877"/>
              <a:ext cx="1196268" cy="45735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2000" spc="-300" dirty="0">
                  <a:latin typeface="Space Mono" panose="02000509040000020004" pitchFamily="49" charset="0"/>
                </a:rPr>
                <a:t>and</a:t>
              </a:r>
              <a:endParaRPr lang="en-NL" sz="2000" spc="-300" dirty="0">
                <a:latin typeface="Space Mono" panose="02000509040000020004" pitchFamily="49" charset="0"/>
              </a:endParaRPr>
            </a:p>
          </p:txBody>
        </p:sp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29838CA0-8BD7-77C1-F7EE-6C524CA75F98}"/>
              </a:ext>
            </a:extLst>
          </p:cNvPr>
          <p:cNvSpPr txBox="1">
            <a:spLocks/>
          </p:cNvSpPr>
          <p:nvPr/>
        </p:nvSpPr>
        <p:spPr>
          <a:xfrm>
            <a:off x="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Research background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A83B1393-BC2F-94B8-20F8-FB846FDF160B}"/>
              </a:ext>
            </a:extLst>
          </p:cNvPr>
          <p:cNvSpPr txBox="1">
            <a:spLocks/>
          </p:cNvSpPr>
          <p:nvPr/>
        </p:nvSpPr>
        <p:spPr>
          <a:xfrm>
            <a:off x="1466287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| work &amp; play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F377197-2B7D-3E79-8479-6722584A6676}"/>
              </a:ext>
            </a:extLst>
          </p:cNvPr>
          <p:cNvGrpSpPr/>
          <p:nvPr/>
        </p:nvGrpSpPr>
        <p:grpSpPr>
          <a:xfrm>
            <a:off x="2598783" y="2122523"/>
            <a:ext cx="6994434" cy="457355"/>
            <a:chOff x="2403279" y="1766878"/>
            <a:chExt cx="6994434" cy="457355"/>
          </a:xfrm>
        </p:grpSpPr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E9F7B554-2323-32C5-099C-BB84928A7524}"/>
                </a:ext>
              </a:extLst>
            </p:cNvPr>
            <p:cNvSpPr txBox="1">
              <a:spLocks/>
            </p:cNvSpPr>
            <p:nvPr/>
          </p:nvSpPr>
          <p:spPr>
            <a:xfrm>
              <a:off x="2403279" y="1766878"/>
              <a:ext cx="2226450" cy="45735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2000" b="1" u="sng" dirty="0">
                  <a:latin typeface="Sicret PERSONAL" pitchFamily="2" charset="0"/>
                  <a:cs typeface="Sicret PERSONAL" pitchFamily="2" charset="0"/>
                </a:rPr>
                <a:t>Lunar Playscape</a:t>
              </a:r>
              <a:endParaRPr lang="en-NL" sz="2000" b="1" u="sng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8" name="Subtitle 2">
              <a:extLst>
                <a:ext uri="{FF2B5EF4-FFF2-40B4-BE49-F238E27FC236}">
                  <a16:creationId xmlns:a16="http://schemas.microsoft.com/office/drawing/2014/main" id="{4112358A-AF69-3B18-ED6A-271CAEEA0B76}"/>
                </a:ext>
              </a:extLst>
            </p:cNvPr>
            <p:cNvSpPr txBox="1">
              <a:spLocks/>
            </p:cNvSpPr>
            <p:nvPr/>
          </p:nvSpPr>
          <p:spPr>
            <a:xfrm>
              <a:off x="5310807" y="1766878"/>
              <a:ext cx="4086906" cy="457355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2000" dirty="0">
                  <a:latin typeface="Sicret PERSONAL" pitchFamily="2" charset="0"/>
                  <a:cs typeface="Sicret PERSONAL" pitchFamily="2" charset="0"/>
                </a:rPr>
                <a:t>Reimagines the lifestyle / activities</a:t>
              </a:r>
              <a:endParaRPr lang="en-NL" sz="2000" dirty="0">
                <a:latin typeface="Sicret PERSONAL" pitchFamily="2" charset="0"/>
                <a:cs typeface="Sicret PERSONAL" pitchFamily="2" charset="0"/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E77EC62-75AB-542E-D22B-498DFA6AE612}"/>
                </a:ext>
              </a:extLst>
            </p:cNvPr>
            <p:cNvCxnSpPr>
              <a:cxnSpLocks/>
            </p:cNvCxnSpPr>
            <p:nvPr/>
          </p:nvCxnSpPr>
          <p:spPr>
            <a:xfrm>
              <a:off x="4617834" y="1866660"/>
              <a:ext cx="641880" cy="0"/>
            </a:xfrm>
            <a:prstGeom prst="straightConnector1">
              <a:avLst/>
            </a:prstGeom>
            <a:ln w="6350">
              <a:solidFill>
                <a:schemeClr val="tx1">
                  <a:lumMod val="75000"/>
                  <a:lumOff val="25000"/>
                </a:schemeClr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702201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AC9188-1659-8ADD-E44B-2167BB8CB9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899134-9282-AB4F-ACF0-E5CB2D489E34}"/>
              </a:ext>
            </a:extLst>
          </p:cNvPr>
          <p:cNvSpPr txBox="1">
            <a:spLocks/>
          </p:cNvSpPr>
          <p:nvPr/>
        </p:nvSpPr>
        <p:spPr>
          <a:xfrm>
            <a:off x="1373499" y="1520540"/>
            <a:ext cx="2388310" cy="719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spc="-300" dirty="0">
                <a:latin typeface="Space Mono" panose="02000509040000020004" pitchFamily="49" charset="0"/>
              </a:rPr>
              <a:t>1. physical</a:t>
            </a:r>
            <a:endParaRPr lang="en-NL" sz="3000" b="1" spc="-300" dirty="0">
              <a:latin typeface="Space Mono" panose="02000509040000020004" pitchFamily="49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EDE3605-F4FD-2AB9-4DC3-20B752BCEDEF}"/>
              </a:ext>
            </a:extLst>
          </p:cNvPr>
          <p:cNvSpPr txBox="1">
            <a:spLocks/>
          </p:cNvSpPr>
          <p:nvPr/>
        </p:nvSpPr>
        <p:spPr>
          <a:xfrm>
            <a:off x="-145144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RESEARCH QUESTION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7E7A845-5BB3-30CD-0C8C-491127629672}"/>
              </a:ext>
            </a:extLst>
          </p:cNvPr>
          <p:cNvSpPr txBox="1">
            <a:spLocks/>
          </p:cNvSpPr>
          <p:nvPr/>
        </p:nvSpPr>
        <p:spPr>
          <a:xfrm>
            <a:off x="1167211" y="2499610"/>
            <a:ext cx="2800888" cy="884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Long-term habitation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In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Low lunar gravity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BB965AA6-C50A-60C3-50B7-97CCD2BA68B6}"/>
              </a:ext>
            </a:extLst>
          </p:cNvPr>
          <p:cNvSpPr txBox="1">
            <a:spLocks/>
          </p:cNvSpPr>
          <p:nvPr/>
        </p:nvSpPr>
        <p:spPr>
          <a:xfrm>
            <a:off x="1167211" y="4445083"/>
            <a:ext cx="2800888" cy="719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Body structure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Muscle &amp; bone density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795115-0FD4-8B90-566C-BE490C082276}"/>
              </a:ext>
            </a:extLst>
          </p:cNvPr>
          <p:cNvSpPr/>
          <p:nvPr/>
        </p:nvSpPr>
        <p:spPr>
          <a:xfrm>
            <a:off x="1150018" y="2256769"/>
            <a:ext cx="2835273" cy="1022982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D0BE618-CB1C-0037-E4F0-CB948A3BA8BC}"/>
              </a:ext>
            </a:extLst>
          </p:cNvPr>
          <p:cNvSpPr/>
          <p:nvPr/>
        </p:nvSpPr>
        <p:spPr>
          <a:xfrm>
            <a:off x="1150018" y="4124873"/>
            <a:ext cx="2835274" cy="1022982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660AE0C-AD49-E50F-6490-27F9066D5828}"/>
              </a:ext>
            </a:extLst>
          </p:cNvPr>
          <p:cNvCxnSpPr>
            <a:cxnSpLocks/>
          </p:cNvCxnSpPr>
          <p:nvPr/>
        </p:nvCxnSpPr>
        <p:spPr>
          <a:xfrm>
            <a:off x="2573550" y="3377705"/>
            <a:ext cx="0" cy="664067"/>
          </a:xfrm>
          <a:prstGeom prst="straightConnector1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A9ADECEB-CFE8-2A6F-397E-74408B415F97}"/>
              </a:ext>
            </a:extLst>
          </p:cNvPr>
          <p:cNvSpPr txBox="1">
            <a:spLocks/>
          </p:cNvSpPr>
          <p:nvPr/>
        </p:nvSpPr>
        <p:spPr>
          <a:xfrm>
            <a:off x="2567654" y="3615986"/>
            <a:ext cx="746103" cy="255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latin typeface="Sicret PERSONAL" pitchFamily="2" charset="0"/>
                <a:cs typeface="Sicret PERSONAL" pitchFamily="2" charset="0"/>
              </a:rPr>
              <a:t>affects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0063F55-9EEF-7539-E1E8-B01553840592}"/>
              </a:ext>
            </a:extLst>
          </p:cNvPr>
          <p:cNvSpPr txBox="1">
            <a:spLocks/>
          </p:cNvSpPr>
          <p:nvPr/>
        </p:nvSpPr>
        <p:spPr>
          <a:xfrm>
            <a:off x="155795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| physical requirement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B2D9366C-1D92-D678-B52A-DB7ADECDD29B}"/>
              </a:ext>
            </a:extLst>
          </p:cNvPr>
          <p:cNvSpPr txBox="1">
            <a:spLocks/>
          </p:cNvSpPr>
          <p:nvPr/>
        </p:nvSpPr>
        <p:spPr>
          <a:xfrm>
            <a:off x="4956472" y="5466309"/>
            <a:ext cx="1790005" cy="6396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Having breakfast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Going to meeting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663BC3D8-5AB1-2D92-6523-0AB6142BF4E5}"/>
              </a:ext>
            </a:extLst>
          </p:cNvPr>
          <p:cNvSpPr txBox="1">
            <a:spLocks/>
          </p:cNvSpPr>
          <p:nvPr/>
        </p:nvSpPr>
        <p:spPr>
          <a:xfrm>
            <a:off x="5433256" y="4979395"/>
            <a:ext cx="5396453" cy="3536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800" b="1" dirty="0">
                <a:latin typeface="Sicret PERSONAL" pitchFamily="2" charset="0"/>
                <a:cs typeface="Sicret PERSONAL" pitchFamily="2" charset="0"/>
              </a:rPr>
              <a:t>New way of exercising -&gt; Distributing Work out</a:t>
            </a:r>
            <a:endParaRPr lang="en-NL" sz="18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F8A97E14-6683-4377-1778-51F07334CB1B}"/>
              </a:ext>
            </a:extLst>
          </p:cNvPr>
          <p:cNvSpPr txBox="1">
            <a:spLocks/>
          </p:cNvSpPr>
          <p:nvPr/>
        </p:nvSpPr>
        <p:spPr>
          <a:xfrm>
            <a:off x="7135925" y="5466309"/>
            <a:ext cx="2349392" cy="63964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Sitting in lunch lecture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Having social evening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847C5D10-AD1E-C365-EA80-250703900FFB}"/>
              </a:ext>
            </a:extLst>
          </p:cNvPr>
          <p:cNvSpPr txBox="1">
            <a:spLocks/>
          </p:cNvSpPr>
          <p:nvPr/>
        </p:nvSpPr>
        <p:spPr>
          <a:xfrm>
            <a:off x="9742372" y="5466309"/>
            <a:ext cx="1790005" cy="6396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Going to gym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Heading home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3B87799-561E-4CCA-E467-56F1EF63706A}"/>
              </a:ext>
            </a:extLst>
          </p:cNvPr>
          <p:cNvGrpSpPr/>
          <p:nvPr/>
        </p:nvGrpSpPr>
        <p:grpSpPr>
          <a:xfrm>
            <a:off x="5202117" y="588532"/>
            <a:ext cx="6109733" cy="3938793"/>
            <a:chOff x="5321562" y="567159"/>
            <a:chExt cx="6109733" cy="3938793"/>
          </a:xfrm>
        </p:grpSpPr>
        <p:sp>
          <p:nvSpPr>
            <p:cNvPr id="21" name="Subtitle 2">
              <a:extLst>
                <a:ext uri="{FF2B5EF4-FFF2-40B4-BE49-F238E27FC236}">
                  <a16:creationId xmlns:a16="http://schemas.microsoft.com/office/drawing/2014/main" id="{A3048C76-E7C2-2587-C5E9-50D62BEF179F}"/>
                </a:ext>
              </a:extLst>
            </p:cNvPr>
            <p:cNvSpPr txBox="1">
              <a:spLocks/>
            </p:cNvSpPr>
            <p:nvPr/>
          </p:nvSpPr>
          <p:spPr>
            <a:xfrm>
              <a:off x="8862956" y="4250491"/>
              <a:ext cx="2267330" cy="255461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92500"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r">
                <a:lnSpc>
                  <a:spcPct val="70000"/>
                </a:lnSpc>
                <a:spcBef>
                  <a:spcPts val="0"/>
                </a:spcBef>
              </a:pPr>
              <a:r>
                <a:rPr lang="en-GB" sz="1000" dirty="0">
                  <a:solidFill>
                    <a:schemeClr val="bg1">
                      <a:lumMod val="75000"/>
                    </a:schemeClr>
                  </a:solidFill>
                  <a:latin typeface="Sicret PERSONAL" pitchFamily="2" charset="0"/>
                  <a:cs typeface="Sicret PERSONAL" pitchFamily="2" charset="0"/>
                </a:rPr>
                <a:t>Source: architecture for astronauts (book)</a:t>
              </a:r>
              <a:endParaRPr lang="en-NL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endParaRPr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AC158E5-E836-E0DB-D734-E9672EC6620E}"/>
                </a:ext>
              </a:extLst>
            </p:cNvPr>
            <p:cNvGrpSpPr/>
            <p:nvPr/>
          </p:nvGrpSpPr>
          <p:grpSpPr>
            <a:xfrm>
              <a:off x="5321562" y="567159"/>
              <a:ext cx="6109733" cy="3276329"/>
              <a:chOff x="3819961" y="1104540"/>
              <a:chExt cx="5086381" cy="2727559"/>
            </a:xfrm>
          </p:grpSpPr>
          <p:pic>
            <p:nvPicPr>
              <p:cNvPr id="12" name="Picture 11" descr="A close-up of a text&#10;&#10;Description automatically generated">
                <a:extLst>
                  <a:ext uri="{FF2B5EF4-FFF2-40B4-BE49-F238E27FC236}">
                    <a16:creationId xmlns:a16="http://schemas.microsoft.com/office/drawing/2014/main" id="{84C6D428-A66F-0D73-12DB-9605683564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92" t="15164" r="83831" b="72136"/>
              <a:stretch/>
            </p:blipFill>
            <p:spPr>
              <a:xfrm>
                <a:off x="3824080" y="2468821"/>
                <a:ext cx="740478" cy="687204"/>
              </a:xfrm>
              <a:prstGeom prst="rect">
                <a:avLst/>
              </a:prstGeom>
            </p:spPr>
          </p:pic>
          <p:pic>
            <p:nvPicPr>
              <p:cNvPr id="25" name="Picture 24" descr="A close-up of a text&#10;&#10;Description automatically generated">
                <a:extLst>
                  <a:ext uri="{FF2B5EF4-FFF2-40B4-BE49-F238E27FC236}">
                    <a16:creationId xmlns:a16="http://schemas.microsoft.com/office/drawing/2014/main" id="{5212F059-1B69-0A10-C74C-4DC71B8A91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92" t="30436" r="83831" b="56864"/>
              <a:stretch/>
            </p:blipFill>
            <p:spPr>
              <a:xfrm>
                <a:off x="3819961" y="3144895"/>
                <a:ext cx="740478" cy="687204"/>
              </a:xfrm>
              <a:prstGeom prst="rect">
                <a:avLst/>
              </a:prstGeom>
            </p:spPr>
          </p:pic>
          <p:pic>
            <p:nvPicPr>
              <p:cNvPr id="22" name="Picture 21" descr="A close-up of a text&#10;&#10;Description automatically generated">
                <a:extLst>
                  <a:ext uri="{FF2B5EF4-FFF2-40B4-BE49-F238E27FC236}">
                    <a16:creationId xmlns:a16="http://schemas.microsoft.com/office/drawing/2014/main" id="{83E433AE-697E-227F-2395-D15648FFD0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2782" t="11424" r="45875" b="63876"/>
              <a:stretch/>
            </p:blipFill>
            <p:spPr>
              <a:xfrm>
                <a:off x="5017963" y="1127841"/>
                <a:ext cx="2398378" cy="1336444"/>
              </a:xfrm>
              <a:prstGeom prst="rect">
                <a:avLst/>
              </a:prstGeom>
            </p:spPr>
          </p:pic>
          <p:pic>
            <p:nvPicPr>
              <p:cNvPr id="23" name="Picture 22" descr="A close-up of a text&#10;&#10;Description automatically generated">
                <a:extLst>
                  <a:ext uri="{FF2B5EF4-FFF2-40B4-BE49-F238E27FC236}">
                    <a16:creationId xmlns:a16="http://schemas.microsoft.com/office/drawing/2014/main" id="{B44669C6-0032-EF77-CAD0-98D60118F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555" t="37650" r="63633" b="37650"/>
              <a:stretch/>
            </p:blipFill>
            <p:spPr>
              <a:xfrm>
                <a:off x="7466836" y="1104540"/>
                <a:ext cx="1439506" cy="1336444"/>
              </a:xfrm>
              <a:prstGeom prst="rect">
                <a:avLst/>
              </a:prstGeom>
            </p:spPr>
          </p:pic>
          <p:pic>
            <p:nvPicPr>
              <p:cNvPr id="24" name="Picture 23" descr="A close-up of a text&#10;&#10;Description automatically generated">
                <a:extLst>
                  <a:ext uri="{FF2B5EF4-FFF2-40B4-BE49-F238E27FC236}">
                    <a16:creationId xmlns:a16="http://schemas.microsoft.com/office/drawing/2014/main" id="{6F50837C-53C6-A126-5212-B639A2B987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618" t="66155" r="67177" b="10653"/>
              <a:stretch/>
            </p:blipFill>
            <p:spPr>
              <a:xfrm>
                <a:off x="6339463" y="2547038"/>
                <a:ext cx="857450" cy="1254871"/>
              </a:xfrm>
              <a:prstGeom prst="rect">
                <a:avLst/>
              </a:prstGeom>
            </p:spPr>
          </p:pic>
          <p:pic>
            <p:nvPicPr>
              <p:cNvPr id="31" name="Picture 30" descr="A close-up of a text&#10;&#10;Description automatically generated">
                <a:extLst>
                  <a:ext uri="{FF2B5EF4-FFF2-40B4-BE49-F238E27FC236}">
                    <a16:creationId xmlns:a16="http://schemas.microsoft.com/office/drawing/2014/main" id="{7FE38270-E51B-E0C7-0BE3-58BA084479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407" t="66155" r="49326" b="10653"/>
              <a:stretch/>
            </p:blipFill>
            <p:spPr>
              <a:xfrm>
                <a:off x="7682295" y="2547038"/>
                <a:ext cx="938809" cy="1254871"/>
              </a:xfrm>
              <a:prstGeom prst="rect">
                <a:avLst/>
              </a:prstGeom>
            </p:spPr>
          </p:pic>
          <p:pic>
            <p:nvPicPr>
              <p:cNvPr id="37" name="Picture 36" descr="A close-up of a text&#10;&#10;Description automatically generated">
                <a:extLst>
                  <a:ext uri="{FF2B5EF4-FFF2-40B4-BE49-F238E27FC236}">
                    <a16:creationId xmlns:a16="http://schemas.microsoft.com/office/drawing/2014/main" id="{F5170EB0-0BA6-8537-55BA-65975CDC347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573" t="37650" r="49159" b="37650"/>
              <a:stretch/>
            </p:blipFill>
            <p:spPr>
              <a:xfrm>
                <a:off x="4913730" y="2464285"/>
                <a:ext cx="938809" cy="1336444"/>
              </a:xfrm>
              <a:prstGeom prst="rect">
                <a:avLst/>
              </a:prstGeom>
            </p:spPr>
          </p:pic>
        </p:grpSp>
        <p:sp>
          <p:nvSpPr>
            <p:cNvPr id="39" name="Subtitle 2">
              <a:extLst>
                <a:ext uri="{FF2B5EF4-FFF2-40B4-BE49-F238E27FC236}">
                  <a16:creationId xmlns:a16="http://schemas.microsoft.com/office/drawing/2014/main" id="{68A143BE-F07B-0F3F-6E86-75750A95D8BC}"/>
                </a:ext>
              </a:extLst>
            </p:cNvPr>
            <p:cNvSpPr txBox="1">
              <a:spLocks/>
            </p:cNvSpPr>
            <p:nvPr/>
          </p:nvSpPr>
          <p:spPr>
            <a:xfrm>
              <a:off x="5666164" y="3957335"/>
              <a:ext cx="5169528" cy="415294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600" dirty="0">
                  <a:latin typeface="Sicret PERSONAL" pitchFamily="2" charset="0"/>
                  <a:cs typeface="Sicret PERSONAL" pitchFamily="2" charset="0"/>
                </a:rPr>
                <a:t>previous missions: Ave. 2-HR Daily work out</a:t>
              </a:r>
              <a:endParaRPr lang="en-NL" sz="1600" dirty="0">
                <a:latin typeface="Sicret PERSONAL" pitchFamily="2" charset="0"/>
                <a:cs typeface="Sicret PERSONAL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9650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6D163-C721-9101-EE05-18A609EBC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FF9F3253-46DA-6B3C-187F-2A5CF6A42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/>
          <a:srcRect l="13735" t="653" r="3619"/>
          <a:stretch/>
        </p:blipFill>
        <p:spPr bwMode="auto">
          <a:xfrm>
            <a:off x="7963382" y="-4499"/>
            <a:ext cx="4228618" cy="68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D4A2619-DFD8-395D-6C86-B3C2B14469A5}"/>
              </a:ext>
            </a:extLst>
          </p:cNvPr>
          <p:cNvSpPr txBox="1">
            <a:spLocks/>
          </p:cNvSpPr>
          <p:nvPr/>
        </p:nvSpPr>
        <p:spPr>
          <a:xfrm>
            <a:off x="9629775" y="6467476"/>
            <a:ext cx="2562225" cy="390524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Treadmilling in the MIR space station</a:t>
            </a:r>
          </a:p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(Samantha Cristoforetti, ESA)</a:t>
            </a:r>
            <a:endParaRPr lang="en-NL" sz="12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52E8B9F-E4E9-9BE2-2EE2-39FCCB03DCFF}"/>
              </a:ext>
            </a:extLst>
          </p:cNvPr>
          <p:cNvSpPr txBox="1">
            <a:spLocks/>
          </p:cNvSpPr>
          <p:nvPr/>
        </p:nvSpPr>
        <p:spPr>
          <a:xfrm>
            <a:off x="-145144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RESEARCH QUESTION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9429E8A8-A0D7-2E2F-B952-6E50113C2A09}"/>
              </a:ext>
            </a:extLst>
          </p:cNvPr>
          <p:cNvSpPr txBox="1">
            <a:spLocks/>
          </p:cNvSpPr>
          <p:nvPr/>
        </p:nvSpPr>
        <p:spPr>
          <a:xfrm>
            <a:off x="512523" y="1027663"/>
            <a:ext cx="6895274" cy="5439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1800" dirty="0">
                <a:latin typeface="Sicret PERSONAL" pitchFamily="2" charset="0"/>
                <a:cs typeface="Sicret PERSONAL" pitchFamily="2" charset="0"/>
              </a:rPr>
              <a:t>“…I do get a </a:t>
            </a:r>
            <a:r>
              <a:rPr lang="en-GB" sz="1800" b="1" dirty="0">
                <a:latin typeface="Sicret PERSONAL" pitchFamily="2" charset="0"/>
                <a:cs typeface="Sicret PERSONAL" pitchFamily="2" charset="0"/>
              </a:rPr>
              <a:t>sense of satisfaction from working out </a:t>
            </a:r>
            <a:r>
              <a:rPr lang="en-GB" sz="1800" dirty="0">
                <a:latin typeface="Sicret PERSONAL" pitchFamily="2" charset="0"/>
                <a:cs typeface="Sicret PERSONAL" pitchFamily="2" charset="0"/>
              </a:rPr>
              <a:t>… exercise is not only a critical physical component … it has </a:t>
            </a:r>
            <a:r>
              <a:rPr lang="en-GB" sz="1800" b="1" dirty="0">
                <a:latin typeface="Sicret PERSONAL" pitchFamily="2" charset="0"/>
                <a:cs typeface="Sicret PERSONAL" pitchFamily="2" charset="0"/>
              </a:rPr>
              <a:t>an important psychological component</a:t>
            </a:r>
            <a:r>
              <a:rPr lang="en-GB" sz="1800" dirty="0">
                <a:latin typeface="Sicret PERSONAL" pitchFamily="2" charset="0"/>
                <a:cs typeface="Sicret PERSONAL" pitchFamily="2" charset="0"/>
              </a:rPr>
              <a:t> too.”</a:t>
            </a:r>
          </a:p>
          <a:p>
            <a:pPr>
              <a:spcBef>
                <a:spcPts val="0"/>
              </a:spcBef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-</a:t>
            </a:r>
            <a:r>
              <a:rPr lang="en-GB" sz="1400" dirty="0" err="1">
                <a:latin typeface="Sicret PERSONAL" pitchFamily="2" charset="0"/>
                <a:cs typeface="Sicret PERSONAL" pitchFamily="2" charset="0"/>
              </a:rPr>
              <a:t>peggy</a:t>
            </a:r>
            <a:r>
              <a:rPr lang="en-GB" sz="1400" dirty="0">
                <a:latin typeface="Sicret PERSONAL" pitchFamily="2" charset="0"/>
                <a:cs typeface="Sicret PERSONAL" pitchFamily="2" charset="0"/>
              </a:rPr>
              <a:t> </a:t>
            </a:r>
            <a:r>
              <a:rPr lang="en-GB" sz="1400" dirty="0" err="1">
                <a:latin typeface="Sicret PERSONAL" pitchFamily="2" charset="0"/>
                <a:cs typeface="Sicret PERSONAL" pitchFamily="2" charset="0"/>
              </a:rPr>
              <a:t>whitson</a:t>
            </a:r>
            <a:r>
              <a:rPr lang="en-GB" sz="1400" dirty="0">
                <a:latin typeface="Sicret PERSONAL" pitchFamily="2" charset="0"/>
                <a:cs typeface="Sicret PERSONAL" pitchFamily="2" charset="0"/>
              </a:rPr>
              <a:t>, ISS-</a:t>
            </a:r>
          </a:p>
          <a:p>
            <a:pPr>
              <a:spcBef>
                <a:spcPts val="0"/>
              </a:spcBef>
            </a:pPr>
            <a:endParaRPr lang="en-GB" sz="1800" dirty="0">
              <a:latin typeface="Sicret PERSONAL" pitchFamily="2" charset="0"/>
              <a:cs typeface="Sicret PERSONAL" pitchFamily="2" charset="0"/>
            </a:endParaRPr>
          </a:p>
          <a:p>
            <a:pPr>
              <a:spcBef>
                <a:spcPts val="0"/>
              </a:spcBef>
            </a:pPr>
            <a:endParaRPr lang="en-GB" sz="1800" dirty="0">
              <a:latin typeface="Sicret PERSONAL" pitchFamily="2" charset="0"/>
              <a:cs typeface="Sicret PERSONAL" pitchFamily="2" charset="0"/>
            </a:endParaRPr>
          </a:p>
          <a:p>
            <a:pPr>
              <a:spcBef>
                <a:spcPts val="0"/>
              </a:spcBef>
            </a:pPr>
            <a:r>
              <a:rPr lang="en-GB" sz="1800" dirty="0">
                <a:latin typeface="Sicret PERSONAL" pitchFamily="2" charset="0"/>
                <a:cs typeface="Sicret PERSONAL" pitchFamily="2" charset="0"/>
              </a:rPr>
              <a:t>“I could really run [in place] at different speeds and for </a:t>
            </a:r>
            <a:r>
              <a:rPr lang="en-GB" sz="1800" b="1" dirty="0">
                <a:latin typeface="Sicret PERSONAL" pitchFamily="2" charset="0"/>
                <a:cs typeface="Sicret PERSONAL" pitchFamily="2" charset="0"/>
              </a:rPr>
              <a:t>long durations</a:t>
            </a:r>
            <a:r>
              <a:rPr lang="en-GB" sz="1800" dirty="0">
                <a:latin typeface="Sicret PERSONAL" pitchFamily="2" charset="0"/>
                <a:cs typeface="Sicret PERSONAL" pitchFamily="2" charset="0"/>
              </a:rPr>
              <a:t>, and that’s the way I did all my exercise.”</a:t>
            </a:r>
          </a:p>
          <a:p>
            <a:pPr>
              <a:spcBef>
                <a:spcPts val="0"/>
              </a:spcBef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-gene Cernan, apollo 17-</a:t>
            </a:r>
          </a:p>
          <a:p>
            <a:pPr>
              <a:spcBef>
                <a:spcPts val="0"/>
              </a:spcBef>
            </a:pPr>
            <a:endParaRPr lang="en-GB" sz="1800" dirty="0">
              <a:latin typeface="Sicret PERSONAL" pitchFamily="2" charset="0"/>
              <a:cs typeface="Sicret PERSONAL" pitchFamily="2" charset="0"/>
            </a:endParaRPr>
          </a:p>
          <a:p>
            <a:pPr>
              <a:spcBef>
                <a:spcPts val="0"/>
              </a:spcBef>
            </a:pPr>
            <a:endParaRPr lang="en-GB" sz="1800" dirty="0">
              <a:latin typeface="Sicret PERSONAL" pitchFamily="2" charset="0"/>
              <a:cs typeface="Sicret PERSONAL" pitchFamily="2" charset="0"/>
            </a:endParaRPr>
          </a:p>
          <a:p>
            <a:pPr>
              <a:spcBef>
                <a:spcPts val="0"/>
              </a:spcBef>
            </a:pPr>
            <a:r>
              <a:rPr lang="en-GB" sz="1800" dirty="0">
                <a:latin typeface="Sicret PERSONAL" pitchFamily="2" charset="0"/>
                <a:cs typeface="Sicret PERSONAL" pitchFamily="2" charset="0"/>
              </a:rPr>
              <a:t>“I hate our exercises …</a:t>
            </a:r>
          </a:p>
          <a:p>
            <a:pPr>
              <a:spcBef>
                <a:spcPts val="0"/>
              </a:spcBef>
            </a:pPr>
            <a:r>
              <a:rPr lang="en-GB" sz="1800" b="1" dirty="0">
                <a:latin typeface="Sicret PERSONAL" pitchFamily="2" charset="0"/>
                <a:cs typeface="Sicret PERSONAL" pitchFamily="2" charset="0"/>
              </a:rPr>
              <a:t>boring and monotonous, and heavy work </a:t>
            </a:r>
            <a:r>
              <a:rPr lang="en-GB" sz="1800" dirty="0">
                <a:latin typeface="Sicret PERSONAL" pitchFamily="2" charset="0"/>
                <a:cs typeface="Sicret PERSONAL" pitchFamily="2" charset="0"/>
              </a:rPr>
              <a:t>…”</a:t>
            </a:r>
          </a:p>
          <a:p>
            <a:pPr>
              <a:spcBef>
                <a:spcPts val="0"/>
              </a:spcBef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-Valery </a:t>
            </a:r>
            <a:r>
              <a:rPr lang="en-GB" sz="1400" dirty="0" err="1">
                <a:latin typeface="Sicret PERSONAL" pitchFamily="2" charset="0"/>
                <a:cs typeface="Sicret PERSONAL" pitchFamily="2" charset="0"/>
              </a:rPr>
              <a:t>Ryumin</a:t>
            </a:r>
            <a:r>
              <a:rPr lang="en-GB" sz="1400" dirty="0">
                <a:latin typeface="Sicret PERSONAL" pitchFamily="2" charset="0"/>
                <a:cs typeface="Sicret PERSONAL" pitchFamily="2" charset="0"/>
              </a:rPr>
              <a:t>, </a:t>
            </a:r>
            <a:r>
              <a:rPr lang="en-GB" sz="1400" dirty="0" err="1">
                <a:latin typeface="Sicret PERSONAL" pitchFamily="2" charset="0"/>
                <a:cs typeface="Sicret PERSONAL" pitchFamily="2" charset="0"/>
              </a:rPr>
              <a:t>salyut</a:t>
            </a:r>
            <a:r>
              <a:rPr lang="en-GB" sz="1400" dirty="0">
                <a:latin typeface="Sicret PERSONAL" pitchFamily="2" charset="0"/>
                <a:cs typeface="Sicret PERSONAL" pitchFamily="2" charset="0"/>
              </a:rPr>
              <a:t>-</a:t>
            </a:r>
          </a:p>
          <a:p>
            <a:pPr>
              <a:spcBef>
                <a:spcPts val="0"/>
              </a:spcBef>
            </a:pPr>
            <a:endParaRPr lang="en-GB" sz="1800" dirty="0">
              <a:latin typeface="Sicret PERSONAL" pitchFamily="2" charset="0"/>
              <a:cs typeface="Sicret PERSONAL" pitchFamily="2" charset="0"/>
            </a:endParaRPr>
          </a:p>
          <a:p>
            <a:pPr>
              <a:spcBef>
                <a:spcPts val="0"/>
              </a:spcBef>
            </a:pPr>
            <a:endParaRPr lang="en-GB" sz="1800" dirty="0">
              <a:latin typeface="Sicret PERSONAL" pitchFamily="2" charset="0"/>
              <a:cs typeface="Sicret PERSONAL" pitchFamily="2" charset="0"/>
            </a:endParaRPr>
          </a:p>
          <a:p>
            <a:pPr>
              <a:spcBef>
                <a:spcPts val="0"/>
              </a:spcBef>
            </a:pPr>
            <a:r>
              <a:rPr lang="en-GB" sz="1800" dirty="0">
                <a:latin typeface="Sicret PERSONAL" pitchFamily="2" charset="0"/>
                <a:cs typeface="Sicret PERSONAL" pitchFamily="2" charset="0"/>
              </a:rPr>
              <a:t>“Sometimes it is very hard to force yourself to do. We like the treadmill the most, because </a:t>
            </a:r>
            <a:r>
              <a:rPr lang="en-GB" sz="1800" b="1" dirty="0">
                <a:latin typeface="Sicret PERSONAL" pitchFamily="2" charset="0"/>
                <a:cs typeface="Sicret PERSONAL" pitchFamily="2" charset="0"/>
              </a:rPr>
              <a:t>we can do such a variety of exercises on it</a:t>
            </a:r>
            <a:r>
              <a:rPr lang="en-GB" sz="1800" dirty="0">
                <a:latin typeface="Sicret PERSONAL" pitchFamily="2" charset="0"/>
                <a:cs typeface="Sicret PERSONAL" pitchFamily="2" charset="0"/>
              </a:rPr>
              <a:t>. In fact, we’ve even </a:t>
            </a:r>
            <a:r>
              <a:rPr lang="en-GB" sz="1800" b="1" dirty="0">
                <a:latin typeface="Sicret PERSONAL" pitchFamily="2" charset="0"/>
                <a:cs typeface="Sicret PERSONAL" pitchFamily="2" charset="0"/>
              </a:rPr>
              <a:t>made up some new exercises of our own.</a:t>
            </a:r>
            <a:r>
              <a:rPr lang="en-GB" sz="1800" dirty="0">
                <a:latin typeface="Sicret PERSONAL" pitchFamily="2" charset="0"/>
                <a:cs typeface="Sicret PERSONAL" pitchFamily="2" charset="0"/>
              </a:rPr>
              <a:t>”</a:t>
            </a:r>
          </a:p>
          <a:p>
            <a:pPr>
              <a:spcBef>
                <a:spcPts val="0"/>
              </a:spcBef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-Lebedev, </a:t>
            </a:r>
            <a:r>
              <a:rPr lang="en-GB" sz="1400" dirty="0" err="1">
                <a:latin typeface="Sicret PERSONAL" pitchFamily="2" charset="0"/>
                <a:cs typeface="Sicret PERSONAL" pitchFamily="2" charset="0"/>
              </a:rPr>
              <a:t>salyut</a:t>
            </a:r>
            <a:r>
              <a:rPr lang="en-GB" sz="1400" dirty="0">
                <a:latin typeface="Sicret PERSONAL" pitchFamily="2" charset="0"/>
                <a:cs typeface="Sicret PERSONAL" pitchFamily="2" charset="0"/>
              </a:rPr>
              <a:t>-</a:t>
            </a:r>
          </a:p>
          <a:p>
            <a:pPr>
              <a:spcBef>
                <a:spcPts val="0"/>
              </a:spcBef>
            </a:pPr>
            <a:endParaRPr lang="en-GB" sz="1200" dirty="0">
              <a:latin typeface="Sicret PERSONAL" pitchFamily="2" charset="0"/>
              <a:cs typeface="Sicret PERSONAL" pitchFamily="2" charset="0"/>
            </a:endParaRPr>
          </a:p>
          <a:p>
            <a:pPr algn="r">
              <a:spcBef>
                <a:spcPts val="0"/>
              </a:spcBef>
            </a:pPr>
            <a:endParaRPr lang="en-GB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  <a:p>
            <a:pPr algn="r"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Architecture for astronauts (book)</a:t>
            </a:r>
            <a:endParaRPr lang="en-GB" sz="1000" dirty="0">
              <a:latin typeface="Sicret PERSONAL" pitchFamily="2" charset="0"/>
              <a:cs typeface="Sicret PERSONAL" pitchFamily="2" charset="0"/>
            </a:endParaRPr>
          </a:p>
          <a:p>
            <a:pPr>
              <a:spcBef>
                <a:spcPts val="0"/>
              </a:spcBef>
            </a:pP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91AEB79A-6D29-7D2B-960F-D43DB4247F8A}"/>
              </a:ext>
            </a:extLst>
          </p:cNvPr>
          <p:cNvSpPr txBox="1">
            <a:spLocks/>
          </p:cNvSpPr>
          <p:nvPr/>
        </p:nvSpPr>
        <p:spPr>
          <a:xfrm>
            <a:off x="155795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| physical requirement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105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8BDDF-56E9-0C5F-8018-06F7DE42D7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101B5-40BC-22F2-857A-3E722DD898F0}"/>
              </a:ext>
            </a:extLst>
          </p:cNvPr>
          <p:cNvSpPr txBox="1">
            <a:spLocks/>
          </p:cNvSpPr>
          <p:nvPr/>
        </p:nvSpPr>
        <p:spPr>
          <a:xfrm>
            <a:off x="1133840" y="1659329"/>
            <a:ext cx="2532379" cy="719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spc="-300">
                <a:latin typeface="Space Mono" panose="02000509040000020004" pitchFamily="49" charset="0"/>
              </a:rPr>
              <a:t>2. social</a:t>
            </a:r>
            <a:endParaRPr lang="en-NL" sz="3000" b="1" spc="-300" dirty="0">
              <a:latin typeface="Space Mono" panose="02000509040000020004" pitchFamily="49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7479DDD2-9D70-6D67-E0A4-C57D73389481}"/>
              </a:ext>
            </a:extLst>
          </p:cNvPr>
          <p:cNvSpPr txBox="1">
            <a:spLocks/>
          </p:cNvSpPr>
          <p:nvPr/>
        </p:nvSpPr>
        <p:spPr>
          <a:xfrm>
            <a:off x="-145144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RESEARCH QUESTION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2066946-3565-ED6E-AF61-69092F300882}"/>
              </a:ext>
            </a:extLst>
          </p:cNvPr>
          <p:cNvSpPr txBox="1">
            <a:spLocks/>
          </p:cNvSpPr>
          <p:nvPr/>
        </p:nvSpPr>
        <p:spPr>
          <a:xfrm>
            <a:off x="999587" y="2908209"/>
            <a:ext cx="2800888" cy="884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Increasing mooners population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641E399-3005-C9D1-2327-F23994246050}"/>
              </a:ext>
            </a:extLst>
          </p:cNvPr>
          <p:cNvSpPr txBox="1">
            <a:spLocks/>
          </p:cNvSpPr>
          <p:nvPr/>
        </p:nvSpPr>
        <p:spPr>
          <a:xfrm>
            <a:off x="999587" y="4588034"/>
            <a:ext cx="2800888" cy="7195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A query in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community creation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D47549-6577-CCCF-604A-D11E8D41FE43}"/>
              </a:ext>
            </a:extLst>
          </p:cNvPr>
          <p:cNvSpPr/>
          <p:nvPr/>
        </p:nvSpPr>
        <p:spPr>
          <a:xfrm>
            <a:off x="982394" y="2579643"/>
            <a:ext cx="2835273" cy="1022982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95A8AA-26B4-8C89-28A2-33F8FF5637CD}"/>
              </a:ext>
            </a:extLst>
          </p:cNvPr>
          <p:cNvSpPr/>
          <p:nvPr/>
        </p:nvSpPr>
        <p:spPr>
          <a:xfrm>
            <a:off x="982394" y="4248774"/>
            <a:ext cx="2835274" cy="1022982"/>
          </a:xfrm>
          <a:prstGeom prst="rect">
            <a:avLst/>
          </a:prstGeom>
          <a:noFill/>
          <a:ln w="952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0FACBA0-CF78-E01F-8DD8-99C2B56F99B0}"/>
              </a:ext>
            </a:extLst>
          </p:cNvPr>
          <p:cNvCxnSpPr/>
          <p:nvPr/>
        </p:nvCxnSpPr>
        <p:spPr>
          <a:xfrm>
            <a:off x="2405926" y="3730810"/>
            <a:ext cx="0" cy="381000"/>
          </a:xfrm>
          <a:prstGeom prst="straightConnector1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ubtitle 2">
            <a:extLst>
              <a:ext uri="{FF2B5EF4-FFF2-40B4-BE49-F238E27FC236}">
                <a16:creationId xmlns:a16="http://schemas.microsoft.com/office/drawing/2014/main" id="{6D3B3D8C-BFBF-A80B-93B0-462D27AB357B}"/>
              </a:ext>
            </a:extLst>
          </p:cNvPr>
          <p:cNvSpPr txBox="1">
            <a:spLocks/>
          </p:cNvSpPr>
          <p:nvPr/>
        </p:nvSpPr>
        <p:spPr>
          <a:xfrm>
            <a:off x="2217791" y="3821632"/>
            <a:ext cx="1118408" cy="3096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latin typeface="Sicret PERSONAL" pitchFamily="2" charset="0"/>
                <a:cs typeface="Sicret PERSONAL" pitchFamily="2" charset="0"/>
              </a:rPr>
              <a:t>Leads to</a:t>
            </a:r>
            <a:endParaRPr lang="en-NL" sz="12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B7CF964-35F5-4C5C-CFE5-B25DECA1B4F7}"/>
              </a:ext>
            </a:extLst>
          </p:cNvPr>
          <p:cNvSpPr txBox="1">
            <a:spLocks/>
          </p:cNvSpPr>
          <p:nvPr/>
        </p:nvSpPr>
        <p:spPr>
          <a:xfrm>
            <a:off x="1215050" y="71004"/>
            <a:ext cx="265210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| social requirement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A5C32352-D2AD-D966-7931-3754DD597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006" y="1120637"/>
            <a:ext cx="7436994" cy="4876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58A2EFF3-D642-33C6-496C-0543C61934A8}"/>
              </a:ext>
            </a:extLst>
          </p:cNvPr>
          <p:cNvSpPr txBox="1">
            <a:spLocks/>
          </p:cNvSpPr>
          <p:nvPr/>
        </p:nvSpPr>
        <p:spPr>
          <a:xfrm>
            <a:off x="9972295" y="6012342"/>
            <a:ext cx="2267330" cy="255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NASA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11CBBE5C-F1DC-565E-DDDA-0F2B06B56870}"/>
              </a:ext>
            </a:extLst>
          </p:cNvPr>
          <p:cNvSpPr txBox="1">
            <a:spLocks/>
          </p:cNvSpPr>
          <p:nvPr/>
        </p:nvSpPr>
        <p:spPr>
          <a:xfrm>
            <a:off x="9182099" y="5606830"/>
            <a:ext cx="3009901" cy="390524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Space Station Wardroom Table for Skylab, America’s first experimental space station</a:t>
            </a:r>
            <a:endParaRPr lang="en-NL" sz="12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06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6AF926-F77D-F285-BCFB-0B2B6DD609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82CA4-F35F-F60B-1AAA-43E10367E501}"/>
              </a:ext>
            </a:extLst>
          </p:cNvPr>
          <p:cNvSpPr txBox="1">
            <a:spLocks/>
          </p:cNvSpPr>
          <p:nvPr/>
        </p:nvSpPr>
        <p:spPr>
          <a:xfrm>
            <a:off x="907321" y="1292216"/>
            <a:ext cx="5983332" cy="71950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b="1" spc="-300">
                <a:latin typeface="Space Mono" panose="02000509040000020004" pitchFamily="49" charset="0"/>
              </a:rPr>
              <a:t>social life in previous spaceship</a:t>
            </a:r>
            <a:endParaRPr lang="en-NL" sz="3000" b="1" spc="-300" dirty="0">
              <a:latin typeface="Space Mono" panose="02000509040000020004" pitchFamily="49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46C90E-6B23-2052-4209-8771281DC5C9}"/>
              </a:ext>
            </a:extLst>
          </p:cNvPr>
          <p:cNvSpPr txBox="1">
            <a:spLocks/>
          </p:cNvSpPr>
          <p:nvPr/>
        </p:nvSpPr>
        <p:spPr>
          <a:xfrm>
            <a:off x="-145144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RESEARCH QUESTION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3E546BA-26E8-8B30-26DF-E7B51D3DE94B}"/>
              </a:ext>
            </a:extLst>
          </p:cNvPr>
          <p:cNvSpPr txBox="1">
            <a:spLocks/>
          </p:cNvSpPr>
          <p:nvPr/>
        </p:nvSpPr>
        <p:spPr>
          <a:xfrm>
            <a:off x="741401" y="2321400"/>
            <a:ext cx="6315171" cy="25686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u="sng" dirty="0">
                <a:latin typeface="Sicret PERSONAL" pitchFamily="2" charset="0"/>
                <a:cs typeface="Sicret PERSONAL" pitchFamily="2" charset="0"/>
              </a:rPr>
              <a:t>Very Low in priority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800" dirty="0">
              <a:latin typeface="Sicret PERSONAL" pitchFamily="2" charset="0"/>
              <a:cs typeface="Sicret PERSONAL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latin typeface="Sicret PERSONAL" pitchFamily="2" charset="0"/>
                <a:cs typeface="Sicret PERSONAL" pitchFamily="2" charset="0"/>
              </a:rPr>
              <a:t>“Having dinner is a social activity shared by many cultures and is one of the habitual social customs that people carry into space … On </a:t>
            </a:r>
            <a:r>
              <a:rPr lang="en-GB" sz="1800" dirty="0" err="1">
                <a:latin typeface="Sicret PERSONAL" pitchFamily="2" charset="0"/>
                <a:cs typeface="Sicret PERSONAL" pitchFamily="2" charset="0"/>
              </a:rPr>
              <a:t>skylab</a:t>
            </a:r>
            <a:r>
              <a:rPr lang="en-GB" sz="1800" dirty="0">
                <a:latin typeface="Sicret PERSONAL" pitchFamily="2" charset="0"/>
                <a:cs typeface="Sicret PERSONAL" pitchFamily="2" charset="0"/>
              </a:rPr>
              <a:t> missions, </a:t>
            </a:r>
            <a:r>
              <a:rPr lang="en-GB" sz="1800" b="1" dirty="0">
                <a:latin typeface="Sicret PERSONAL" pitchFamily="2" charset="0"/>
                <a:cs typeface="Sicret PERSONAL" pitchFamily="2" charset="0"/>
              </a:rPr>
              <a:t>crews refused to float over the table </a:t>
            </a:r>
            <a:r>
              <a:rPr lang="en-GB" sz="1800" dirty="0">
                <a:latin typeface="Sicret PERSONAL" pitchFamily="2" charset="0"/>
                <a:cs typeface="Sicret PERSONAL" pitchFamily="2" charset="0"/>
              </a:rPr>
              <a:t>… </a:t>
            </a:r>
            <a:r>
              <a:rPr lang="en-GB" sz="1800" b="1" dirty="0">
                <a:latin typeface="Sicret PERSONAL" pitchFamily="2" charset="0"/>
                <a:cs typeface="Sicret PERSONAL" pitchFamily="2" charset="0"/>
              </a:rPr>
              <a:t>they had for the first time a large dedicated area for food </a:t>
            </a:r>
            <a:r>
              <a:rPr lang="en-GB" sz="1800" dirty="0">
                <a:latin typeface="Sicret PERSONAL" pitchFamily="2" charset="0"/>
                <a:cs typeface="Sicret PERSONAL" pitchFamily="2" charset="0"/>
              </a:rPr>
              <a:t>preparation and dining and were eating together on a specially designed table, eating with knives, forks and spoons</a:t>
            </a:r>
          </a:p>
        </p:txBody>
      </p:sp>
      <p:pic>
        <p:nvPicPr>
          <p:cNvPr id="6" name="Picture 2" descr="Fig. 3.7">
            <a:extLst>
              <a:ext uri="{FF2B5EF4-FFF2-40B4-BE49-F238E27FC236}">
                <a16:creationId xmlns:a16="http://schemas.microsoft.com/office/drawing/2014/main" id="{157CC3A3-CCAC-C3AB-9C6D-6FE2F1201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9019" y="0"/>
            <a:ext cx="435298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23F5854-CE0E-2D64-00BD-940DC2634152}"/>
              </a:ext>
            </a:extLst>
          </p:cNvPr>
          <p:cNvSpPr txBox="1">
            <a:spLocks/>
          </p:cNvSpPr>
          <p:nvPr/>
        </p:nvSpPr>
        <p:spPr>
          <a:xfrm>
            <a:off x="9182100" y="6467476"/>
            <a:ext cx="3009901" cy="390524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Space Station Wardroom Table for Skylab, America’s first experimental space station</a:t>
            </a:r>
            <a:endParaRPr lang="en-NL" sz="12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21DBB6-3D06-58AC-2303-50046A6BDA0E}"/>
              </a:ext>
            </a:extLst>
          </p:cNvPr>
          <p:cNvSpPr txBox="1"/>
          <p:nvPr/>
        </p:nvSpPr>
        <p:spPr>
          <a:xfrm>
            <a:off x="2653585" y="6681788"/>
            <a:ext cx="5233059" cy="211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Space architecture education for architects and engineers p.77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285DA8-FF51-69C1-B496-9583E84F1EA6}"/>
              </a:ext>
            </a:extLst>
          </p:cNvPr>
          <p:cNvSpPr txBox="1"/>
          <p:nvPr/>
        </p:nvSpPr>
        <p:spPr>
          <a:xfrm>
            <a:off x="1823513" y="4585845"/>
            <a:ext cx="5233059" cy="211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Space architecture education for architects and engineers p.131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5F30E97B-B67F-7C20-6E4A-3330CF4FEC5B}"/>
              </a:ext>
            </a:extLst>
          </p:cNvPr>
          <p:cNvSpPr txBox="1">
            <a:spLocks/>
          </p:cNvSpPr>
          <p:nvPr/>
        </p:nvSpPr>
        <p:spPr>
          <a:xfrm>
            <a:off x="1215050" y="71004"/>
            <a:ext cx="265210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| social requirement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2BBCEAEC-9660-D165-8C35-622682836311}"/>
              </a:ext>
            </a:extLst>
          </p:cNvPr>
          <p:cNvSpPr txBox="1">
            <a:spLocks/>
          </p:cNvSpPr>
          <p:nvPr/>
        </p:nvSpPr>
        <p:spPr>
          <a:xfrm>
            <a:off x="2381880" y="5448446"/>
            <a:ext cx="3034212" cy="41987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800" b="1" dirty="0">
                <a:latin typeface="Sicret PERSONAL" pitchFamily="2" charset="0"/>
                <a:cs typeface="Sicret PERSONAL" pitchFamily="2" charset="0"/>
              </a:rPr>
              <a:t>More ways of </a:t>
            </a:r>
            <a:r>
              <a:rPr lang="en-GB" sz="1800" b="1" dirty="0" err="1">
                <a:latin typeface="Sicret PERSONAL" pitchFamily="2" charset="0"/>
                <a:cs typeface="Sicret PERSONAL" pitchFamily="2" charset="0"/>
              </a:rPr>
              <a:t>SocialiSing</a:t>
            </a:r>
            <a:r>
              <a:rPr lang="en-GB" sz="1800" b="1" dirty="0">
                <a:latin typeface="Sicret PERSONAL" pitchFamily="2" charset="0"/>
                <a:cs typeface="Sicret PERSONAL" pitchFamily="2" charset="0"/>
              </a:rPr>
              <a:t>?</a:t>
            </a:r>
            <a:endParaRPr lang="en-NL" sz="1800" b="1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810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C24334D1-ED5E-0B46-C778-069C6E08A76D}"/>
              </a:ext>
            </a:extLst>
          </p:cNvPr>
          <p:cNvSpPr txBox="1">
            <a:spLocks/>
          </p:cNvSpPr>
          <p:nvPr/>
        </p:nvSpPr>
        <p:spPr>
          <a:xfrm>
            <a:off x="3497151" y="2627590"/>
            <a:ext cx="5197697" cy="7194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dirty="0">
                <a:latin typeface="Sicret PERSONAL" pitchFamily="2" charset="0"/>
                <a:cs typeface="Sicret PERSONAL" pitchFamily="2" charset="0"/>
              </a:rPr>
              <a:t>Physical &amp; social well-being</a:t>
            </a:r>
            <a:endParaRPr lang="en-NL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A613167-B987-996E-336D-A94370CAD271}"/>
              </a:ext>
            </a:extLst>
          </p:cNvPr>
          <p:cNvSpPr txBox="1">
            <a:spLocks/>
          </p:cNvSpPr>
          <p:nvPr/>
        </p:nvSpPr>
        <p:spPr>
          <a:xfrm>
            <a:off x="400049" y="3347089"/>
            <a:ext cx="11391900" cy="71950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spc="-300" dirty="0">
                <a:latin typeface="Space Mono" panose="02000509040000020004" pitchFamily="49" charset="0"/>
              </a:rPr>
              <a:t>playscape = incorporating muscle work &amp; various postures</a:t>
            </a:r>
          </a:p>
          <a:p>
            <a:pPr algn="ctr"/>
            <a:r>
              <a:rPr lang="en-GB" sz="3000" b="1" spc="-300" dirty="0">
                <a:latin typeface="Space Mono" panose="02000509040000020004" pitchFamily="49" charset="0"/>
              </a:rPr>
              <a:t>with architecture</a:t>
            </a:r>
            <a:endParaRPr lang="en-NL" sz="3000" b="1" spc="-300" dirty="0">
              <a:latin typeface="Space Mono" panose="02000509040000020004" pitchFamily="49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A226ACF-64CF-E644-F918-37BF598793B6}"/>
              </a:ext>
            </a:extLst>
          </p:cNvPr>
          <p:cNvSpPr txBox="1">
            <a:spLocks/>
          </p:cNvSpPr>
          <p:nvPr/>
        </p:nvSpPr>
        <p:spPr>
          <a:xfrm>
            <a:off x="-145144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RESEARCH QUESTION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22AA2D2-C647-84CC-EB5D-F50DBB7555D0}"/>
              </a:ext>
            </a:extLst>
          </p:cNvPr>
          <p:cNvSpPr txBox="1">
            <a:spLocks/>
          </p:cNvSpPr>
          <p:nvPr/>
        </p:nvSpPr>
        <p:spPr>
          <a:xfrm>
            <a:off x="155795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| physical requirement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1066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19F5E4-43D3-B92F-F830-E5AA1F2AD3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B2D67C76-1A4A-B300-34F7-8487B9D95166}"/>
              </a:ext>
            </a:extLst>
          </p:cNvPr>
          <p:cNvSpPr txBox="1">
            <a:spLocks/>
          </p:cNvSpPr>
          <p:nvPr/>
        </p:nvSpPr>
        <p:spPr>
          <a:xfrm>
            <a:off x="5557822" y="2445180"/>
            <a:ext cx="5009726" cy="9229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1800" dirty="0">
                <a:latin typeface="Sicret PERSONAL" pitchFamily="2" charset="0"/>
                <a:cs typeface="Sicret PERSONAL" pitchFamily="2" charset="0"/>
              </a:rPr>
              <a:t>1/6 weight of earth -&gt;</a:t>
            </a:r>
          </a:p>
          <a:p>
            <a:pPr>
              <a:spcBef>
                <a:spcPts val="0"/>
              </a:spcBef>
            </a:pPr>
            <a:r>
              <a:rPr lang="en-GB" sz="1800" dirty="0">
                <a:latin typeface="Sicret PERSONAL" pitchFamily="2" charset="0"/>
                <a:cs typeface="Sicret PERSONAL" pitchFamily="2" charset="0"/>
              </a:rPr>
              <a:t>lighter body weight, higher impact-less fall</a:t>
            </a:r>
            <a:endParaRPr lang="en-NL" sz="18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B99D7EC4-5113-6042-8220-D2F17FD54453}"/>
              </a:ext>
            </a:extLst>
          </p:cNvPr>
          <p:cNvSpPr txBox="1">
            <a:spLocks/>
          </p:cNvSpPr>
          <p:nvPr/>
        </p:nvSpPr>
        <p:spPr>
          <a:xfrm>
            <a:off x="4013200" y="1139215"/>
            <a:ext cx="8098971" cy="719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spc="-150" dirty="0">
                <a:latin typeface="Space Mono" panose="02000509040000020004" pitchFamily="49" charset="0"/>
              </a:rPr>
              <a:t>climbing as an act of new normal</a:t>
            </a:r>
            <a:endParaRPr lang="en-NL" sz="3000" b="1" spc="-150" dirty="0">
              <a:latin typeface="Space Mono" panose="02000509040000020004" pitchFamily="49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B7BD0489-AB99-2FD4-0FB0-DCA2A1D061FA}"/>
              </a:ext>
            </a:extLst>
          </p:cNvPr>
          <p:cNvSpPr txBox="1">
            <a:spLocks/>
          </p:cNvSpPr>
          <p:nvPr/>
        </p:nvSpPr>
        <p:spPr>
          <a:xfrm>
            <a:off x="-145144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RESEARCH QUESTION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25EAA96-3E70-47EA-7099-7914389F4B4C}"/>
              </a:ext>
            </a:extLst>
          </p:cNvPr>
          <p:cNvSpPr txBox="1">
            <a:spLocks/>
          </p:cNvSpPr>
          <p:nvPr/>
        </p:nvSpPr>
        <p:spPr>
          <a:xfrm>
            <a:off x="6702201" y="3368165"/>
            <a:ext cx="2720969" cy="43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1800" dirty="0">
                <a:latin typeface="Sicret PERSONAL" pitchFamily="2" charset="0"/>
                <a:cs typeface="Sicret PERSONAL" pitchFamily="2" charset="0"/>
              </a:rPr>
              <a:t>Full body muscle use</a:t>
            </a:r>
            <a:endParaRPr lang="en-NL" sz="18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9C86155-7D7E-22A5-8FED-99238F30E8F1}"/>
              </a:ext>
            </a:extLst>
          </p:cNvPr>
          <p:cNvSpPr txBox="1">
            <a:spLocks/>
          </p:cNvSpPr>
          <p:nvPr/>
        </p:nvSpPr>
        <p:spPr>
          <a:xfrm>
            <a:off x="6528029" y="4071449"/>
            <a:ext cx="3069313" cy="719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1800" dirty="0">
                <a:latin typeface="Sicret PERSONAL" pitchFamily="2" charset="0"/>
                <a:cs typeface="Sicret PERSONAL" pitchFamily="2" charset="0"/>
              </a:rPr>
              <a:t>Rich activity</a:t>
            </a:r>
          </a:p>
          <a:p>
            <a:pPr>
              <a:spcBef>
                <a:spcPts val="0"/>
              </a:spcBef>
            </a:pPr>
            <a:r>
              <a:rPr lang="en-GB" sz="1800" dirty="0">
                <a:latin typeface="Sicret PERSONAL" pitchFamily="2" charset="0"/>
                <a:cs typeface="Sicret PERSONAL" pitchFamily="2" charset="0"/>
              </a:rPr>
              <a:t>development options</a:t>
            </a:r>
            <a:endParaRPr lang="en-NL" sz="18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B6D3E87-8373-489F-460A-828323B10090}"/>
              </a:ext>
            </a:extLst>
          </p:cNvPr>
          <p:cNvSpPr txBox="1">
            <a:spLocks/>
          </p:cNvSpPr>
          <p:nvPr/>
        </p:nvSpPr>
        <p:spPr>
          <a:xfrm>
            <a:off x="6320972" y="4994435"/>
            <a:ext cx="3483427" cy="10450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1800" dirty="0">
                <a:latin typeface="Sicret PERSONAL" pitchFamily="2" charset="0"/>
                <a:cs typeface="Sicret PERSONAL" pitchFamily="2" charset="0"/>
              </a:rPr>
              <a:t>Trigger of another</a:t>
            </a:r>
          </a:p>
          <a:p>
            <a:pPr>
              <a:spcBef>
                <a:spcPts val="0"/>
              </a:spcBef>
            </a:pPr>
            <a:r>
              <a:rPr lang="en-GB" sz="1800" dirty="0">
                <a:latin typeface="Sicret PERSONAL" pitchFamily="2" charset="0"/>
                <a:cs typeface="Sicret PERSONAL" pitchFamily="2" charset="0"/>
              </a:rPr>
              <a:t>body movements</a:t>
            </a:r>
          </a:p>
          <a:p>
            <a:pPr>
              <a:spcBef>
                <a:spcPts val="0"/>
              </a:spcBef>
            </a:pPr>
            <a:r>
              <a:rPr lang="en-GB" sz="1800" dirty="0">
                <a:latin typeface="Sicret PERSONAL" pitchFamily="2" charset="0"/>
                <a:cs typeface="Sicret PERSONAL" pitchFamily="2" charset="0"/>
              </a:rPr>
              <a:t>(gripping, jumping, falling)</a:t>
            </a:r>
            <a:endParaRPr lang="en-NL" sz="18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13C2DB3-8553-57C1-B97A-0756A2A0668B}"/>
              </a:ext>
            </a:extLst>
          </p:cNvPr>
          <p:cNvSpPr txBox="1">
            <a:spLocks/>
          </p:cNvSpPr>
          <p:nvPr/>
        </p:nvSpPr>
        <p:spPr>
          <a:xfrm>
            <a:off x="4109931" y="1613580"/>
            <a:ext cx="7905508" cy="7195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2000" u="sng" dirty="0">
                <a:latin typeface="Sicret PERSONAL" pitchFamily="2" charset="0"/>
                <a:cs typeface="Sicret PERSONAL" pitchFamily="2" charset="0"/>
              </a:rPr>
              <a:t>To move by climbing -&gt; Immersive diffusion into lunar conditions</a:t>
            </a:r>
            <a:endParaRPr lang="en-NL" sz="2000" u="sng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280C83C-D796-33AF-39FA-C79A3A37F828}"/>
              </a:ext>
            </a:extLst>
          </p:cNvPr>
          <p:cNvSpPr txBox="1">
            <a:spLocks/>
          </p:cNvSpPr>
          <p:nvPr/>
        </p:nvSpPr>
        <p:spPr>
          <a:xfrm>
            <a:off x="1500800" y="71004"/>
            <a:ext cx="265210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| climbing as a new normal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pic>
        <p:nvPicPr>
          <p:cNvPr id="10" name="Picture 9" descr="A red and pink surfboard&#10;&#10;Description automatically generated">
            <a:extLst>
              <a:ext uri="{FF2B5EF4-FFF2-40B4-BE49-F238E27FC236}">
                <a16:creationId xmlns:a16="http://schemas.microsoft.com/office/drawing/2014/main" id="{80378063-68DE-FF0D-F862-A581C68601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64" t="7835" r="35583" b="8591"/>
          <a:stretch/>
        </p:blipFill>
        <p:spPr>
          <a:xfrm>
            <a:off x="610520" y="983036"/>
            <a:ext cx="3499411" cy="520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9546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1C9A2A-EF65-41CA-3DC2-C440EF5032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42FB785-778B-7E72-093D-749326D80447}"/>
              </a:ext>
            </a:extLst>
          </p:cNvPr>
          <p:cNvSpPr txBox="1">
            <a:spLocks/>
          </p:cNvSpPr>
          <p:nvPr/>
        </p:nvSpPr>
        <p:spPr>
          <a:xfrm>
            <a:off x="-145144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RESEARCH QUESTION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96F2218-B0BD-4AA8-17B0-3954CE9B8045}"/>
              </a:ext>
            </a:extLst>
          </p:cNvPr>
          <p:cNvSpPr txBox="1">
            <a:spLocks/>
          </p:cNvSpPr>
          <p:nvPr/>
        </p:nvSpPr>
        <p:spPr>
          <a:xfrm>
            <a:off x="1500800" y="71004"/>
            <a:ext cx="265210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| climbing as a new normal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4D9150A-9C4E-6926-BC37-670F23E34ABA}"/>
              </a:ext>
            </a:extLst>
          </p:cNvPr>
          <p:cNvGrpSpPr/>
          <p:nvPr/>
        </p:nvGrpSpPr>
        <p:grpSpPr>
          <a:xfrm>
            <a:off x="2930542" y="1257877"/>
            <a:ext cx="2989216" cy="4467827"/>
            <a:chOff x="4301176" y="1713389"/>
            <a:chExt cx="2989216" cy="4467827"/>
          </a:xfrm>
        </p:grpSpPr>
        <p:pic>
          <p:nvPicPr>
            <p:cNvPr id="15" name="Picture 14" descr="A couple of people dancing&#10;&#10;Description automatically generated with medium confidence">
              <a:extLst>
                <a:ext uri="{FF2B5EF4-FFF2-40B4-BE49-F238E27FC236}">
                  <a16:creationId xmlns:a16="http://schemas.microsoft.com/office/drawing/2014/main" id="{1AF3FF90-5987-508A-7798-F35232AA323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803" t="32593" r="41093" b="37593"/>
            <a:stretch/>
          </p:blipFill>
          <p:spPr>
            <a:xfrm>
              <a:off x="4301176" y="1713389"/>
              <a:ext cx="2989216" cy="4467827"/>
            </a:xfrm>
            <a:prstGeom prst="rect">
              <a:avLst/>
            </a:prstGeom>
          </p:spPr>
        </p:pic>
        <p:sp>
          <p:nvSpPr>
            <p:cNvPr id="12" name="Subtitle 2">
              <a:extLst>
                <a:ext uri="{FF2B5EF4-FFF2-40B4-BE49-F238E27FC236}">
                  <a16:creationId xmlns:a16="http://schemas.microsoft.com/office/drawing/2014/main" id="{CC92157F-02E2-CFAA-6F39-A1DE94F1E242}"/>
                </a:ext>
              </a:extLst>
            </p:cNvPr>
            <p:cNvSpPr txBox="1">
              <a:spLocks/>
            </p:cNvSpPr>
            <p:nvPr/>
          </p:nvSpPr>
          <p:spPr>
            <a:xfrm>
              <a:off x="4695976" y="3169918"/>
              <a:ext cx="821464" cy="313822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GB" sz="1200" u="sng" dirty="0">
                  <a:latin typeface="Sicret PERSONAL" pitchFamily="2" charset="0"/>
                  <a:cs typeface="Sicret PERSONAL" pitchFamily="2" charset="0"/>
                </a:rPr>
                <a:t>Back</a:t>
              </a:r>
              <a:endParaRPr lang="en-NL" sz="1200" u="sng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13" name="Subtitle 2">
              <a:extLst>
                <a:ext uri="{FF2B5EF4-FFF2-40B4-BE49-F238E27FC236}">
                  <a16:creationId xmlns:a16="http://schemas.microsoft.com/office/drawing/2014/main" id="{A357676F-1F4D-9639-FC87-D3CE3B419F74}"/>
                </a:ext>
              </a:extLst>
            </p:cNvPr>
            <p:cNvSpPr txBox="1">
              <a:spLocks/>
            </p:cNvSpPr>
            <p:nvPr/>
          </p:nvSpPr>
          <p:spPr>
            <a:xfrm>
              <a:off x="5467582" y="4855367"/>
              <a:ext cx="738788" cy="31638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GB" sz="1200" u="sng" dirty="0">
                  <a:latin typeface="Sicret PERSONAL" pitchFamily="2" charset="0"/>
                  <a:cs typeface="Sicret PERSONAL" pitchFamily="2" charset="0"/>
                </a:rPr>
                <a:t>Legs</a:t>
              </a:r>
              <a:endParaRPr lang="en-NL" sz="1200" u="sng" dirty="0">
                <a:latin typeface="Sicret PERSONAL" pitchFamily="2" charset="0"/>
                <a:cs typeface="Sicret PERSONAL" pitchFamily="2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4AE40A4-7046-1D50-04EF-54741FA3D719}"/>
              </a:ext>
            </a:extLst>
          </p:cNvPr>
          <p:cNvGrpSpPr/>
          <p:nvPr/>
        </p:nvGrpSpPr>
        <p:grpSpPr>
          <a:xfrm>
            <a:off x="444830" y="1444601"/>
            <a:ext cx="2570041" cy="4132380"/>
            <a:chOff x="1153225" y="1811699"/>
            <a:chExt cx="2570041" cy="4132380"/>
          </a:xfrm>
        </p:grpSpPr>
        <p:pic>
          <p:nvPicPr>
            <p:cNvPr id="10" name="Picture 9" descr="A couple of people dancing&#10;&#10;Description automatically generated with medium confidence">
              <a:extLst>
                <a:ext uri="{FF2B5EF4-FFF2-40B4-BE49-F238E27FC236}">
                  <a16:creationId xmlns:a16="http://schemas.microsoft.com/office/drawing/2014/main" id="{3C8008FA-2908-1002-AEBF-6C1118683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32" t="32593" r="58557" b="37593"/>
            <a:stretch/>
          </p:blipFill>
          <p:spPr>
            <a:xfrm>
              <a:off x="1153225" y="1811699"/>
              <a:ext cx="2570041" cy="4132380"/>
            </a:xfrm>
            <a:prstGeom prst="rect">
              <a:avLst/>
            </a:prstGeom>
          </p:spPr>
        </p:pic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3C156D05-1BC3-FAF1-7CC0-9F01599D105F}"/>
                </a:ext>
              </a:extLst>
            </p:cNvPr>
            <p:cNvSpPr txBox="1">
              <a:spLocks/>
            </p:cNvSpPr>
            <p:nvPr/>
          </p:nvSpPr>
          <p:spPr>
            <a:xfrm>
              <a:off x="2099392" y="3242180"/>
              <a:ext cx="792675" cy="4318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GB" sz="1200" u="sng" dirty="0">
                  <a:latin typeface="Sicret PERSONAL" pitchFamily="2" charset="0"/>
                  <a:cs typeface="Sicret PERSONAL" pitchFamily="2" charset="0"/>
                </a:rPr>
                <a:t>Core</a:t>
              </a:r>
              <a:endParaRPr lang="en-NL" sz="1200" u="sng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14" name="Subtitle 2">
              <a:extLst>
                <a:ext uri="{FF2B5EF4-FFF2-40B4-BE49-F238E27FC236}">
                  <a16:creationId xmlns:a16="http://schemas.microsoft.com/office/drawing/2014/main" id="{1499CEB7-F660-0D58-F2BB-6CC4CE0D8A40}"/>
                </a:ext>
              </a:extLst>
            </p:cNvPr>
            <p:cNvSpPr txBox="1">
              <a:spLocks/>
            </p:cNvSpPr>
            <p:nvPr/>
          </p:nvSpPr>
          <p:spPr>
            <a:xfrm>
              <a:off x="1725791" y="2067386"/>
              <a:ext cx="1081998" cy="30636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GB" sz="1200" u="sng" dirty="0">
                  <a:latin typeface="Sicret PERSONAL" pitchFamily="2" charset="0"/>
                  <a:cs typeface="Sicret PERSONAL" pitchFamily="2" charset="0"/>
                </a:rPr>
                <a:t>Arms</a:t>
              </a:r>
              <a:endParaRPr lang="en-NL" sz="1200" u="sng" dirty="0">
                <a:latin typeface="Sicret PERSONAL" pitchFamily="2" charset="0"/>
                <a:cs typeface="Sicret PERSONAL" pitchFamily="2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7F3C8DE-5E31-1661-14B7-B3C81C06C3C9}"/>
              </a:ext>
            </a:extLst>
          </p:cNvPr>
          <p:cNvGrpSpPr/>
          <p:nvPr/>
        </p:nvGrpSpPr>
        <p:grpSpPr>
          <a:xfrm>
            <a:off x="162591" y="5618405"/>
            <a:ext cx="2720969" cy="431800"/>
            <a:chOff x="750705" y="6228593"/>
            <a:chExt cx="2720969" cy="431800"/>
          </a:xfrm>
        </p:grpSpPr>
        <p:sp>
          <p:nvSpPr>
            <p:cNvPr id="5" name="Subtitle 2">
              <a:extLst>
                <a:ext uri="{FF2B5EF4-FFF2-40B4-BE49-F238E27FC236}">
                  <a16:creationId xmlns:a16="http://schemas.microsoft.com/office/drawing/2014/main" id="{27AF4A98-6AD3-9D67-90EA-84D0B49859D7}"/>
                </a:ext>
              </a:extLst>
            </p:cNvPr>
            <p:cNvSpPr txBox="1">
              <a:spLocks/>
            </p:cNvSpPr>
            <p:nvPr/>
          </p:nvSpPr>
          <p:spPr>
            <a:xfrm>
              <a:off x="750705" y="6228593"/>
              <a:ext cx="2720969" cy="4318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90-100% Stressed</a:t>
              </a:r>
              <a:endParaRPr lang="en-NL" sz="14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ABEAD1F-4EC0-E393-C279-C4CA2E19EEAD}"/>
                </a:ext>
              </a:extLst>
            </p:cNvPr>
            <p:cNvSpPr/>
            <p:nvPr/>
          </p:nvSpPr>
          <p:spPr>
            <a:xfrm>
              <a:off x="1148547" y="6229130"/>
              <a:ext cx="242076" cy="255080"/>
            </a:xfrm>
            <a:prstGeom prst="rect">
              <a:avLst/>
            </a:prstGeom>
            <a:solidFill>
              <a:srgbClr val="D2A35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400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F8BC90E-7716-115A-CD2D-B5564277FC22}"/>
              </a:ext>
            </a:extLst>
          </p:cNvPr>
          <p:cNvGrpSpPr/>
          <p:nvPr/>
        </p:nvGrpSpPr>
        <p:grpSpPr>
          <a:xfrm>
            <a:off x="143006" y="5919735"/>
            <a:ext cx="2720969" cy="432337"/>
            <a:chOff x="8386043" y="5609605"/>
            <a:chExt cx="2720969" cy="432337"/>
          </a:xfrm>
        </p:grpSpPr>
        <p:sp>
          <p:nvSpPr>
            <p:cNvPr id="6" name="Subtitle 2">
              <a:extLst>
                <a:ext uri="{FF2B5EF4-FFF2-40B4-BE49-F238E27FC236}">
                  <a16:creationId xmlns:a16="http://schemas.microsoft.com/office/drawing/2014/main" id="{BC5F6DAC-F8CE-4271-B395-9D39971AA653}"/>
                </a:ext>
              </a:extLst>
            </p:cNvPr>
            <p:cNvSpPr txBox="1">
              <a:spLocks/>
            </p:cNvSpPr>
            <p:nvPr/>
          </p:nvSpPr>
          <p:spPr>
            <a:xfrm>
              <a:off x="8386043" y="5610142"/>
              <a:ext cx="2720969" cy="4318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50-90% Stressed</a:t>
              </a:r>
              <a:endParaRPr lang="en-NL" sz="14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94CD7FA-E59D-4A57-C711-6DB346D3CB72}"/>
                </a:ext>
              </a:extLst>
            </p:cNvPr>
            <p:cNvSpPr/>
            <p:nvPr/>
          </p:nvSpPr>
          <p:spPr>
            <a:xfrm>
              <a:off x="8799012" y="5609605"/>
              <a:ext cx="242076" cy="255080"/>
            </a:xfrm>
            <a:prstGeom prst="rect">
              <a:avLst/>
            </a:prstGeom>
            <a:solidFill>
              <a:srgbClr val="E1C39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400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A722AB75-BDA5-FF74-BD20-90FB9B682F2C}"/>
              </a:ext>
            </a:extLst>
          </p:cNvPr>
          <p:cNvGrpSpPr/>
          <p:nvPr/>
        </p:nvGrpSpPr>
        <p:grpSpPr>
          <a:xfrm>
            <a:off x="392124" y="6216762"/>
            <a:ext cx="2720969" cy="431800"/>
            <a:chOff x="8633680" y="5917298"/>
            <a:chExt cx="2720969" cy="431800"/>
          </a:xfrm>
        </p:grpSpPr>
        <p:sp>
          <p:nvSpPr>
            <p:cNvPr id="7" name="Subtitle 2">
              <a:extLst>
                <a:ext uri="{FF2B5EF4-FFF2-40B4-BE49-F238E27FC236}">
                  <a16:creationId xmlns:a16="http://schemas.microsoft.com/office/drawing/2014/main" id="{48A592A3-74EB-A090-0E45-3505967C606A}"/>
                </a:ext>
              </a:extLst>
            </p:cNvPr>
            <p:cNvSpPr txBox="1">
              <a:spLocks/>
            </p:cNvSpPr>
            <p:nvPr/>
          </p:nvSpPr>
          <p:spPr>
            <a:xfrm>
              <a:off x="8633680" y="5917298"/>
              <a:ext cx="2720969" cy="43180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0"/>
                </a:spcBef>
              </a:pPr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Less than 50% Stressed</a:t>
              </a:r>
              <a:endParaRPr lang="en-NL" sz="14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419D922A-778F-B7C7-F446-80D4B5811201}"/>
                </a:ext>
              </a:extLst>
            </p:cNvPr>
            <p:cNvSpPr/>
            <p:nvPr/>
          </p:nvSpPr>
          <p:spPr>
            <a:xfrm>
              <a:off x="8799012" y="5925610"/>
              <a:ext cx="242076" cy="255080"/>
            </a:xfrm>
            <a:prstGeom prst="rect">
              <a:avLst/>
            </a:prstGeom>
            <a:solidFill>
              <a:srgbClr val="F5ECD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1400"/>
            </a:p>
          </p:txBody>
        </p:sp>
      </p:grpSp>
      <p:sp>
        <p:nvSpPr>
          <p:cNvPr id="8" name="Subtitle 2">
            <a:extLst>
              <a:ext uri="{FF2B5EF4-FFF2-40B4-BE49-F238E27FC236}">
                <a16:creationId xmlns:a16="http://schemas.microsoft.com/office/drawing/2014/main" id="{9E9C3C2E-5E0F-849C-420F-DFC165BBD6FB}"/>
              </a:ext>
            </a:extLst>
          </p:cNvPr>
          <p:cNvSpPr txBox="1">
            <a:spLocks/>
          </p:cNvSpPr>
          <p:nvPr/>
        </p:nvSpPr>
        <p:spPr>
          <a:xfrm>
            <a:off x="3736074" y="5654137"/>
            <a:ext cx="2267330" cy="255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The wandering climber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DA3B9F-A7AC-5D04-1B50-0F8A4573365B}"/>
              </a:ext>
            </a:extLst>
          </p:cNvPr>
          <p:cNvSpPr txBox="1">
            <a:spLocks/>
          </p:cNvSpPr>
          <p:nvPr/>
        </p:nvSpPr>
        <p:spPr>
          <a:xfrm>
            <a:off x="4034620" y="839732"/>
            <a:ext cx="4122760" cy="719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spc="-300" dirty="0">
                <a:latin typeface="Space Mono" panose="02000509040000020004" pitchFamily="49" charset="0"/>
              </a:rPr>
              <a:t>muscle activation</a:t>
            </a:r>
            <a:endParaRPr lang="en-NL" sz="3000" b="1" spc="-300" dirty="0">
              <a:latin typeface="Space Mono" panose="02000509040000020004" pitchFamily="49" charset="0"/>
            </a:endParaRPr>
          </a:p>
        </p:txBody>
      </p:sp>
      <p:pic>
        <p:nvPicPr>
          <p:cNvPr id="27" name="Compiled Climbing 0113">
            <a:hlinkClick r:id="" action="ppaction://media"/>
            <a:extLst>
              <a:ext uri="{FF2B5EF4-FFF2-40B4-BE49-F238E27FC236}">
                <a16:creationId xmlns:a16="http://schemas.microsoft.com/office/drawing/2014/main" id="{CCDE5E2C-7D59-0709-8D68-E45A3F228B9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30229" y="1927276"/>
            <a:ext cx="5961771" cy="3353496"/>
          </a:xfrm>
          <a:prstGeom prst="rect">
            <a:avLst/>
          </a:prstGeom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CA21ADB1-FF4D-F8E9-BB42-CE350D5E81C7}"/>
              </a:ext>
            </a:extLst>
          </p:cNvPr>
          <p:cNvSpPr txBox="1">
            <a:spLocks/>
          </p:cNvSpPr>
          <p:nvPr/>
        </p:nvSpPr>
        <p:spPr>
          <a:xfrm>
            <a:off x="7850629" y="5299986"/>
            <a:ext cx="2720969" cy="431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Experiencing Climbing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34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1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D5DBBA-34C8-4CF4-AF0F-D4D510B8C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D8D21F21-CB3A-B96A-E35B-0FA3A5533E25}"/>
              </a:ext>
            </a:extLst>
          </p:cNvPr>
          <p:cNvSpPr txBox="1">
            <a:spLocks/>
          </p:cNvSpPr>
          <p:nvPr/>
        </p:nvSpPr>
        <p:spPr>
          <a:xfrm>
            <a:off x="-145144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RESEARCH QUESTION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F2B1CC2-B5CD-2A1C-BACF-77D9C916806A}"/>
              </a:ext>
            </a:extLst>
          </p:cNvPr>
          <p:cNvSpPr txBox="1">
            <a:spLocks/>
          </p:cNvSpPr>
          <p:nvPr/>
        </p:nvSpPr>
        <p:spPr>
          <a:xfrm>
            <a:off x="5498440" y="6480312"/>
            <a:ext cx="5490910" cy="4030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youtube.com/watch?v=kwticv9ai_Q&amp;t=43s&amp;ab_channel=TheMapleMedia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F3296EB8-8061-AD95-8082-8D28FEC5A958}"/>
              </a:ext>
            </a:extLst>
          </p:cNvPr>
          <p:cNvSpPr txBox="1">
            <a:spLocks/>
          </p:cNvSpPr>
          <p:nvPr/>
        </p:nvSpPr>
        <p:spPr>
          <a:xfrm>
            <a:off x="1500800" y="71004"/>
            <a:ext cx="265210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| climbing as a new normal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pic>
        <p:nvPicPr>
          <p:cNvPr id="6" name="This is the first augmented gaming climbing wall">
            <a:hlinkClick r:id="" action="ppaction://media"/>
            <a:extLst>
              <a:ext uri="{FF2B5EF4-FFF2-40B4-BE49-F238E27FC236}">
                <a16:creationId xmlns:a16="http://schemas.microsoft.com/office/drawing/2014/main" id="{0C02611B-74D2-A77C-86D1-9A34AADA6D7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83" end="18267.999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04743" y="1079990"/>
            <a:ext cx="9582511" cy="5390162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E7D0495-3911-54E1-D34B-9A42F410F838}"/>
              </a:ext>
            </a:extLst>
          </p:cNvPr>
          <p:cNvSpPr txBox="1">
            <a:spLocks/>
          </p:cNvSpPr>
          <p:nvPr/>
        </p:nvSpPr>
        <p:spPr>
          <a:xfrm>
            <a:off x="2545079" y="528155"/>
            <a:ext cx="7101840" cy="719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spc="-300" dirty="0">
                <a:latin typeface="Space Mono" panose="02000509040000020004" pitchFamily="49" charset="0"/>
              </a:rPr>
              <a:t>an effective social bonding tool</a:t>
            </a:r>
            <a:endParaRPr lang="en-NL" sz="3000" b="1" spc="-300" dirty="0">
              <a:latin typeface="Space Mono" panose="0200050904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40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49E49C-7424-6518-55C5-0702778F1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136F09A9-4295-3E80-FAD0-BF63CBC73C28}"/>
              </a:ext>
            </a:extLst>
          </p:cNvPr>
          <p:cNvSpPr txBox="1">
            <a:spLocks/>
          </p:cNvSpPr>
          <p:nvPr/>
        </p:nvSpPr>
        <p:spPr>
          <a:xfrm>
            <a:off x="850674" y="2119682"/>
            <a:ext cx="10504487" cy="1330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GB" sz="2000" spc="-150" dirty="0">
                <a:solidFill>
                  <a:schemeClr val="bg1"/>
                </a:solidFill>
                <a:latin typeface="Space Mono" panose="02000509040000020004" pitchFamily="49" charset="0"/>
              </a:rPr>
              <a:t>how is </a:t>
            </a:r>
            <a:r>
              <a:rPr lang="en-GB" sz="2000" b="1" spc="-150" dirty="0">
                <a:solidFill>
                  <a:schemeClr val="bg1"/>
                </a:solidFill>
                <a:latin typeface="Space Mono" panose="02000509040000020004" pitchFamily="49" charset="0"/>
              </a:rPr>
              <a:t>playscape</a:t>
            </a:r>
            <a:r>
              <a:rPr lang="en-GB" sz="2000" spc="-150" dirty="0">
                <a:solidFill>
                  <a:schemeClr val="bg1"/>
                </a:solidFill>
                <a:latin typeface="Space Mono" panose="02000509040000020004" pitchFamily="49" charset="0"/>
              </a:rPr>
              <a:t> designed under benefits of lunar environment</a:t>
            </a:r>
          </a:p>
          <a:p>
            <a:pPr algn="ctr">
              <a:lnSpc>
                <a:spcPct val="100000"/>
              </a:lnSpc>
            </a:pPr>
            <a:r>
              <a:rPr lang="en-GB" sz="2000" spc="-150" dirty="0">
                <a:solidFill>
                  <a:schemeClr val="bg1"/>
                </a:solidFill>
                <a:latin typeface="Space Mono" panose="02000509040000020004" pitchFamily="49" charset="0"/>
              </a:rPr>
              <a:t>to foster work productivity and social interaction</a:t>
            </a:r>
          </a:p>
          <a:p>
            <a:pPr algn="ctr">
              <a:lnSpc>
                <a:spcPct val="100000"/>
              </a:lnSpc>
            </a:pPr>
            <a:r>
              <a:rPr lang="en-GB" sz="2000" spc="-150" dirty="0">
                <a:solidFill>
                  <a:schemeClr val="bg1"/>
                </a:solidFill>
                <a:latin typeface="Space Mono" panose="02000509040000020004" pitchFamily="49" charset="0"/>
              </a:rPr>
              <a:t>during long-term lunar habitation?</a:t>
            </a:r>
            <a:endParaRPr lang="en-NL" sz="2000" spc="-150" dirty="0">
              <a:solidFill>
                <a:schemeClr val="bg1"/>
              </a:solidFill>
              <a:latin typeface="Space Mono" panose="02000509040000020004" pitchFamily="49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9C7103A-48BF-4E02-33D7-72ED267A91D5}"/>
              </a:ext>
            </a:extLst>
          </p:cNvPr>
          <p:cNvSpPr txBox="1">
            <a:spLocks/>
          </p:cNvSpPr>
          <p:nvPr/>
        </p:nvSpPr>
        <p:spPr>
          <a:xfrm>
            <a:off x="-145144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RESEARCH QUESTION</a:t>
            </a:r>
            <a:endParaRPr lang="en-NL" sz="15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790F0A33-FB08-E3F3-147E-C32A18095AAC}"/>
              </a:ext>
            </a:extLst>
          </p:cNvPr>
          <p:cNvSpPr txBox="1">
            <a:spLocks/>
          </p:cNvSpPr>
          <p:nvPr/>
        </p:nvSpPr>
        <p:spPr>
          <a:xfrm>
            <a:off x="2808174" y="1760196"/>
            <a:ext cx="6589485" cy="424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1800" b="1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Research question</a:t>
            </a:r>
            <a:endParaRPr lang="en-NL" sz="1800" b="1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BE454559-4B7F-0257-B645-6D95FBE89C35}"/>
              </a:ext>
            </a:extLst>
          </p:cNvPr>
          <p:cNvSpPr txBox="1">
            <a:spLocks/>
          </p:cNvSpPr>
          <p:nvPr/>
        </p:nvSpPr>
        <p:spPr>
          <a:xfrm>
            <a:off x="2791732" y="4214082"/>
            <a:ext cx="6589485" cy="4240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en-GB" sz="1800" b="1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Design direction</a:t>
            </a:r>
            <a:endParaRPr lang="en-NL" sz="1800" b="1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F2F9048-35AC-B5A7-DC83-B0164C151F9B}"/>
              </a:ext>
            </a:extLst>
          </p:cNvPr>
          <p:cNvGrpSpPr/>
          <p:nvPr/>
        </p:nvGrpSpPr>
        <p:grpSpPr>
          <a:xfrm>
            <a:off x="2299514" y="4538433"/>
            <a:ext cx="7573919" cy="863709"/>
            <a:chOff x="1537043" y="4502042"/>
            <a:chExt cx="7573919" cy="863709"/>
          </a:xfrm>
        </p:grpSpPr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3EDA1CE9-DFA2-C3F0-5BB4-0FCC12C6BEAD}"/>
                </a:ext>
              </a:extLst>
            </p:cNvPr>
            <p:cNvSpPr txBox="1">
              <a:spLocks/>
            </p:cNvSpPr>
            <p:nvPr/>
          </p:nvSpPr>
          <p:spPr>
            <a:xfrm>
              <a:off x="4059412" y="4502042"/>
              <a:ext cx="5051550" cy="863709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GB" sz="2000" spc="-150" dirty="0">
                  <a:solidFill>
                    <a:schemeClr val="bg1"/>
                  </a:solidFill>
                  <a:latin typeface="Space Mono" panose="02000509040000020004" pitchFamily="49" charset="0"/>
                </a:rPr>
                <a:t>to create interactive and engaging</a:t>
              </a:r>
            </a:p>
            <a:p>
              <a:pPr algn="ctr">
                <a:lnSpc>
                  <a:spcPct val="100000"/>
                </a:lnSpc>
              </a:pPr>
              <a:r>
                <a:rPr lang="en-GB" sz="2000" spc="-150" dirty="0">
                  <a:solidFill>
                    <a:schemeClr val="bg1"/>
                  </a:solidFill>
                  <a:latin typeface="Space Mono" panose="02000509040000020004" pitchFamily="49" charset="0"/>
                </a:rPr>
                <a:t>environment, space and furniture</a:t>
              </a:r>
              <a:endParaRPr lang="en-NL" sz="2000" spc="-150" dirty="0">
                <a:solidFill>
                  <a:schemeClr val="bg1"/>
                </a:solidFill>
                <a:latin typeface="Space Mono" panose="02000509040000020004" pitchFamily="49" charset="0"/>
              </a:endParaRPr>
            </a:p>
          </p:txBody>
        </p:sp>
        <p:sp>
          <p:nvSpPr>
            <p:cNvPr id="2" name="Title 1">
              <a:extLst>
                <a:ext uri="{FF2B5EF4-FFF2-40B4-BE49-F238E27FC236}">
                  <a16:creationId xmlns:a16="http://schemas.microsoft.com/office/drawing/2014/main" id="{166DD041-E230-9E61-0EFE-B6AE6B3CCF09}"/>
                </a:ext>
              </a:extLst>
            </p:cNvPr>
            <p:cNvSpPr txBox="1">
              <a:spLocks/>
            </p:cNvSpPr>
            <p:nvPr/>
          </p:nvSpPr>
          <p:spPr>
            <a:xfrm>
              <a:off x="1537043" y="4502042"/>
              <a:ext cx="2691260" cy="609556"/>
            </a:xfrm>
            <a:prstGeom prst="rect">
              <a:avLst/>
            </a:prstGeom>
          </p:spPr>
          <p:txBody>
            <a:bodyPr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00000"/>
                </a:lnSpc>
              </a:pPr>
              <a:r>
                <a:rPr lang="en-GB" sz="2000" spc="-150" dirty="0">
                  <a:solidFill>
                    <a:schemeClr val="bg1"/>
                  </a:solidFill>
                  <a:latin typeface="Space Mono" panose="02000509040000020004" pitchFamily="49" charset="0"/>
                </a:rPr>
                <a:t>climbing habitat -&gt;</a:t>
              </a:r>
              <a:endParaRPr lang="en-NL" sz="2000" spc="-150" dirty="0">
                <a:solidFill>
                  <a:schemeClr val="bg1"/>
                </a:solidFill>
                <a:latin typeface="Space Mono" panose="02000509040000020004" pitchFamily="49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2403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A9F0681-F436-B217-C5D3-6CA4C49705D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06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7" name="Picture 6" descr="A planet on the surface of the moon&#10;&#10;Description automatically generated">
            <a:extLst>
              <a:ext uri="{FF2B5EF4-FFF2-40B4-BE49-F238E27FC236}">
                <a16:creationId xmlns:a16="http://schemas.microsoft.com/office/drawing/2014/main" id="{E95B4E72-26C4-A6FA-D9A1-C7E46C937D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1" t="27163" r="16512" b="10624"/>
          <a:stretch/>
        </p:blipFill>
        <p:spPr>
          <a:xfrm>
            <a:off x="6713316" y="2318975"/>
            <a:ext cx="5478684" cy="453902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66FF791-5BE4-ECDA-5138-7FC630044B6F}"/>
              </a:ext>
            </a:extLst>
          </p:cNvPr>
          <p:cNvSpPr txBox="1">
            <a:spLocks/>
          </p:cNvSpPr>
          <p:nvPr/>
        </p:nvSpPr>
        <p:spPr>
          <a:xfrm>
            <a:off x="3735977" y="2827788"/>
            <a:ext cx="4720046" cy="71950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>
              <a:bevelB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 b="1" spc="-300">
                <a:solidFill>
                  <a:schemeClr val="bg1"/>
                </a:solidFill>
                <a:effectLst>
                  <a:glow rad="190500">
                    <a:schemeClr val="bg1">
                      <a:lumMod val="85000"/>
                      <a:alpha val="24000"/>
                    </a:schemeClr>
                  </a:glow>
                </a:effectLst>
                <a:latin typeface="Space Mono" panose="02000509040000020004" pitchFamily="49" charset="0"/>
              </a:rPr>
              <a:t>moon exploration</a:t>
            </a:r>
            <a:endParaRPr lang="en-NL" sz="4000" b="1" spc="-300" dirty="0">
              <a:solidFill>
                <a:schemeClr val="bg1"/>
              </a:solidFill>
              <a:effectLst>
                <a:glow rad="190500">
                  <a:schemeClr val="bg1">
                    <a:lumMod val="85000"/>
                    <a:alpha val="24000"/>
                  </a:schemeClr>
                </a:glow>
              </a:effectLst>
              <a:latin typeface="Space Mono" panose="02000509040000020004" pitchFamily="49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FFEFA082-9CE1-524C-2257-A076D6F7B610}"/>
              </a:ext>
            </a:extLst>
          </p:cNvPr>
          <p:cNvSpPr txBox="1">
            <a:spLocks/>
          </p:cNvSpPr>
          <p:nvPr/>
        </p:nvSpPr>
        <p:spPr>
          <a:xfrm>
            <a:off x="5035732" y="3547288"/>
            <a:ext cx="2120536" cy="51816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>
              <a:bevelB w="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000" dirty="0">
                <a:solidFill>
                  <a:schemeClr val="bg1"/>
                </a:solidFill>
                <a:effectLst>
                  <a:glow rad="190500">
                    <a:schemeClr val="bg1">
                      <a:lumMod val="85000"/>
                      <a:alpha val="24000"/>
                    </a:schemeClr>
                  </a:glow>
                </a:effectLst>
                <a:latin typeface="Sicret PERSONAL" pitchFamily="2" charset="0"/>
                <a:cs typeface="Sicret PERSONAL" pitchFamily="2" charset="0"/>
              </a:rPr>
              <a:t>In the past</a:t>
            </a:r>
            <a:endParaRPr lang="en-NL" sz="3000" dirty="0">
              <a:solidFill>
                <a:schemeClr val="bg1"/>
              </a:solidFill>
              <a:effectLst>
                <a:glow rad="190500">
                  <a:schemeClr val="bg1">
                    <a:lumMod val="85000"/>
                    <a:alpha val="24000"/>
                  </a:schemeClr>
                </a:glow>
              </a:effectLst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67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E71C0F-8EAC-1730-CF21-9434752617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29A62D0-DA3D-BE5D-FAB8-D7DD4CD696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6060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19B8B99-2FA7-6E9D-2C15-D2065C98465B}"/>
              </a:ext>
            </a:extLst>
          </p:cNvPr>
          <p:cNvSpPr txBox="1">
            <a:spLocks/>
          </p:cNvSpPr>
          <p:nvPr/>
        </p:nvSpPr>
        <p:spPr>
          <a:xfrm>
            <a:off x="1500368" y="3186345"/>
            <a:ext cx="8817015" cy="93624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>
              <a:bevelB w="0"/>
            </a:sp3d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400" spc="-300" dirty="0">
                <a:solidFill>
                  <a:schemeClr val="bg1"/>
                </a:solidFill>
                <a:effectLst>
                  <a:glow rad="190500">
                    <a:schemeClr val="bg1">
                      <a:lumMod val="85000"/>
                      <a:alpha val="24000"/>
                    </a:schemeClr>
                  </a:glow>
                </a:effectLst>
                <a:latin typeface="Space Mono" panose="02000509040000020004" pitchFamily="49" charset="0"/>
              </a:rPr>
              <a:t>being on the moon is the perfect time to </a:t>
            </a:r>
            <a:r>
              <a:rPr lang="en-GB" sz="2400" b="1" spc="-300" dirty="0">
                <a:solidFill>
                  <a:schemeClr val="bg1"/>
                </a:solidFill>
                <a:effectLst>
                  <a:glow rad="190500">
                    <a:schemeClr val="bg1">
                      <a:lumMod val="85000"/>
                      <a:alpha val="24000"/>
                    </a:schemeClr>
                  </a:glow>
                </a:effectLst>
                <a:latin typeface="Space Mono" panose="02000509040000020004" pitchFamily="49" charset="0"/>
              </a:rPr>
              <a:t>re-feel our body </a:t>
            </a:r>
            <a:r>
              <a:rPr lang="en-GB" sz="2400" spc="-300" dirty="0">
                <a:solidFill>
                  <a:schemeClr val="bg1"/>
                </a:solidFill>
                <a:effectLst>
                  <a:glow rad="190500">
                    <a:schemeClr val="bg1">
                      <a:lumMod val="85000"/>
                      <a:alpha val="24000"/>
                    </a:schemeClr>
                  </a:glow>
                </a:effectLst>
                <a:latin typeface="Space Mono" panose="02000509040000020004" pitchFamily="49" charset="0"/>
              </a:rPr>
              <a:t>by engaging with new gravity &amp; new architecture around us</a:t>
            </a:r>
            <a:endParaRPr lang="en-NL" sz="2400" spc="-300" dirty="0">
              <a:solidFill>
                <a:schemeClr val="bg1"/>
              </a:solidFill>
              <a:effectLst>
                <a:glow rad="190500">
                  <a:schemeClr val="bg1">
                    <a:lumMod val="85000"/>
                    <a:alpha val="24000"/>
                  </a:schemeClr>
                </a:glow>
              </a:effectLst>
              <a:latin typeface="Space Mono" panose="02000509040000020004" pitchFamily="49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8349639-F2A6-D8FB-D5C9-33C798EC2BC5}"/>
              </a:ext>
            </a:extLst>
          </p:cNvPr>
          <p:cNvSpPr txBox="1">
            <a:spLocks/>
          </p:cNvSpPr>
          <p:nvPr/>
        </p:nvSpPr>
        <p:spPr>
          <a:xfrm>
            <a:off x="4848607" y="2429920"/>
            <a:ext cx="2120536" cy="518160"/>
          </a:xfrm>
          <a:prstGeom prst="rect">
            <a:avLst/>
          </a:prstGeom>
        </p:spPr>
        <p:txBody>
          <a:bodyPr>
            <a:normAutofit/>
            <a:scene3d>
              <a:camera prst="orthographicFront"/>
              <a:lightRig rig="threePt" dir="t"/>
            </a:scene3d>
            <a:sp3d>
              <a:bevelB w="0"/>
            </a:sp3d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3000" b="1" dirty="0">
                <a:solidFill>
                  <a:schemeClr val="bg1"/>
                </a:solidFill>
                <a:effectLst>
                  <a:glow rad="190500">
                    <a:schemeClr val="bg1">
                      <a:lumMod val="85000"/>
                      <a:alpha val="24000"/>
                    </a:schemeClr>
                  </a:glow>
                </a:effectLst>
                <a:latin typeface="Sicret PERSONAL" pitchFamily="2" charset="0"/>
                <a:cs typeface="Sicret PERSONAL" pitchFamily="2" charset="0"/>
              </a:rPr>
              <a:t>New Ritual</a:t>
            </a:r>
            <a:endParaRPr lang="en-NL" sz="3000" b="1" dirty="0">
              <a:solidFill>
                <a:schemeClr val="bg1"/>
              </a:solidFill>
              <a:effectLst>
                <a:glow rad="190500">
                  <a:schemeClr val="bg1">
                    <a:lumMod val="85000"/>
                    <a:alpha val="24000"/>
                  </a:schemeClr>
                </a:glow>
              </a:effectLst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8F110E7B-34C7-9B3F-5B3E-9BA595AFFF72}"/>
              </a:ext>
            </a:extLst>
          </p:cNvPr>
          <p:cNvSpPr txBox="1">
            <a:spLocks/>
          </p:cNvSpPr>
          <p:nvPr/>
        </p:nvSpPr>
        <p:spPr>
          <a:xfrm>
            <a:off x="-145144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RESEARCH QUESTION</a:t>
            </a:r>
            <a:endParaRPr lang="en-NL" sz="15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1294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346812-8D4B-F097-19F0-9C10591154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CA28928-B518-5FA1-8AC2-F703E18C409E}"/>
              </a:ext>
            </a:extLst>
          </p:cNvPr>
          <p:cNvSpPr/>
          <p:nvPr/>
        </p:nvSpPr>
        <p:spPr>
          <a:xfrm>
            <a:off x="8557865" y="3003434"/>
            <a:ext cx="3025903" cy="282208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AFE0569-23BC-43DC-9C19-2618C736C4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76362" y="945289"/>
            <a:ext cx="8039275" cy="615834"/>
          </a:xfrm>
        </p:spPr>
        <p:txBody>
          <a:bodyPr>
            <a:normAutofit/>
          </a:bodyPr>
          <a:lstStyle/>
          <a:p>
            <a:r>
              <a:rPr lang="en-GB" sz="3000" b="1" spc="-300" dirty="0">
                <a:latin typeface="Space Mono" panose="02000509040000020004" pitchFamily="49" charset="0"/>
              </a:rPr>
              <a:t>project timeline</a:t>
            </a:r>
            <a:endParaRPr lang="en-NL" sz="3000" b="1" spc="-300" dirty="0">
              <a:latin typeface="Space Mono" panose="02000509040000020004" pitchFamily="49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A67480B-C9C5-A80E-87EA-2A9C8D667DE4}"/>
              </a:ext>
            </a:extLst>
          </p:cNvPr>
          <p:cNvCxnSpPr>
            <a:cxnSpLocks/>
          </p:cNvCxnSpPr>
          <p:nvPr/>
        </p:nvCxnSpPr>
        <p:spPr>
          <a:xfrm>
            <a:off x="1234788" y="2763924"/>
            <a:ext cx="9929494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ubtitle 2">
            <a:extLst>
              <a:ext uri="{FF2B5EF4-FFF2-40B4-BE49-F238E27FC236}">
                <a16:creationId xmlns:a16="http://schemas.microsoft.com/office/drawing/2014/main" id="{1CA38DE8-CD25-B17A-DABF-747300F57258}"/>
              </a:ext>
            </a:extLst>
          </p:cNvPr>
          <p:cNvSpPr txBox="1">
            <a:spLocks/>
          </p:cNvSpPr>
          <p:nvPr/>
        </p:nvSpPr>
        <p:spPr>
          <a:xfrm>
            <a:off x="3015399" y="3163438"/>
            <a:ext cx="1081187" cy="284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300" u="sng" dirty="0">
                <a:latin typeface="Sicret PERSONAL" pitchFamily="2" charset="0"/>
                <a:cs typeface="Sicret PERSONAL" pitchFamily="2" charset="0"/>
              </a:rPr>
              <a:t>Phase 1</a:t>
            </a:r>
            <a:endParaRPr lang="en-NL" sz="1300" u="sng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DBBC2BA1-D417-2503-99E3-85E3270744EF}"/>
              </a:ext>
            </a:extLst>
          </p:cNvPr>
          <p:cNvSpPr txBox="1">
            <a:spLocks/>
          </p:cNvSpPr>
          <p:nvPr/>
        </p:nvSpPr>
        <p:spPr>
          <a:xfrm>
            <a:off x="5715225" y="3163437"/>
            <a:ext cx="1081187" cy="284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300" u="sng" dirty="0">
                <a:latin typeface="Sicret PERSONAL" pitchFamily="2" charset="0"/>
                <a:cs typeface="Sicret PERSONAL" pitchFamily="2" charset="0"/>
              </a:rPr>
              <a:t>Phase 2</a:t>
            </a:r>
            <a:endParaRPr lang="en-NL" sz="1300" u="sng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F23E6074-F722-1983-960C-F605A146C050}"/>
              </a:ext>
            </a:extLst>
          </p:cNvPr>
          <p:cNvSpPr txBox="1">
            <a:spLocks/>
          </p:cNvSpPr>
          <p:nvPr/>
        </p:nvSpPr>
        <p:spPr>
          <a:xfrm>
            <a:off x="8478987" y="3163436"/>
            <a:ext cx="1081187" cy="284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300" u="sng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Phase 3</a:t>
            </a:r>
            <a:endParaRPr lang="en-NL" sz="1300" u="sng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6DBB5D5-FAF9-7285-5E8D-DB241B566FE4}"/>
              </a:ext>
            </a:extLst>
          </p:cNvPr>
          <p:cNvCxnSpPr>
            <a:cxnSpLocks/>
          </p:cNvCxnSpPr>
          <p:nvPr/>
        </p:nvCxnSpPr>
        <p:spPr>
          <a:xfrm flipH="1">
            <a:off x="1167250" y="2763924"/>
            <a:ext cx="1051787" cy="0"/>
          </a:xfrm>
          <a:prstGeom prst="straightConnector1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15A1CAE-C4AE-A755-9491-62EF1BEE6107}"/>
              </a:ext>
            </a:extLst>
          </p:cNvPr>
          <p:cNvCxnSpPr>
            <a:cxnSpLocks/>
          </p:cNvCxnSpPr>
          <p:nvPr/>
        </p:nvCxnSpPr>
        <p:spPr>
          <a:xfrm flipV="1">
            <a:off x="3555348" y="2529989"/>
            <a:ext cx="0" cy="467524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2F4F66B-AED7-E118-9120-8FC02F935A44}"/>
              </a:ext>
            </a:extLst>
          </p:cNvPr>
          <p:cNvCxnSpPr>
            <a:cxnSpLocks/>
          </p:cNvCxnSpPr>
          <p:nvPr/>
        </p:nvCxnSpPr>
        <p:spPr>
          <a:xfrm flipV="1">
            <a:off x="6246512" y="2638425"/>
            <a:ext cx="0" cy="359088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Subtitle 2">
            <a:extLst>
              <a:ext uri="{FF2B5EF4-FFF2-40B4-BE49-F238E27FC236}">
                <a16:creationId xmlns:a16="http://schemas.microsoft.com/office/drawing/2014/main" id="{9A71FE8F-A404-F007-59EA-A43E60272F84}"/>
              </a:ext>
            </a:extLst>
          </p:cNvPr>
          <p:cNvSpPr txBox="1">
            <a:spLocks/>
          </p:cNvSpPr>
          <p:nvPr/>
        </p:nvSpPr>
        <p:spPr>
          <a:xfrm>
            <a:off x="3231395" y="3466904"/>
            <a:ext cx="2136050" cy="26633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  <a:spcBef>
                <a:spcPts val="0"/>
              </a:spcBef>
            </a:pPr>
            <a:r>
              <a:rPr lang="en-GB" sz="1300" dirty="0">
                <a:latin typeface="Sicret PERSONAL" pitchFamily="2" charset="0"/>
                <a:cs typeface="Sicret PERSONAL" pitchFamily="2" charset="0"/>
              </a:rPr>
              <a:t>- Deploying equipment</a:t>
            </a:r>
          </a:p>
          <a:p>
            <a:pPr algn="l">
              <a:lnSpc>
                <a:spcPct val="70000"/>
              </a:lnSpc>
              <a:spcBef>
                <a:spcPts val="0"/>
              </a:spcBef>
            </a:pPr>
            <a:endParaRPr lang="en-GB" sz="1300" dirty="0">
              <a:latin typeface="Sicret PERSONAL" pitchFamily="2" charset="0"/>
              <a:cs typeface="Sicret PERSONAL" pitchFamily="2" charset="0"/>
            </a:endParaRPr>
          </a:p>
          <a:p>
            <a:pPr algn="l">
              <a:lnSpc>
                <a:spcPct val="70000"/>
              </a:lnSpc>
              <a:spcBef>
                <a:spcPts val="0"/>
              </a:spcBef>
            </a:pPr>
            <a:r>
              <a:rPr lang="en-GB" sz="1300" dirty="0">
                <a:latin typeface="Sicret PERSONAL" pitchFamily="2" charset="0"/>
                <a:cs typeface="Sicret PERSONAL" pitchFamily="2" charset="0"/>
              </a:rPr>
              <a:t>-Shelter to house important equipment For future long-term exploration</a:t>
            </a:r>
          </a:p>
          <a:p>
            <a:pPr algn="l">
              <a:lnSpc>
                <a:spcPct val="70000"/>
              </a:lnSpc>
              <a:spcBef>
                <a:spcPts val="0"/>
              </a:spcBef>
            </a:pPr>
            <a:endParaRPr lang="en-GB" sz="1300" dirty="0">
              <a:latin typeface="Sicret PERSONAL" pitchFamily="2" charset="0"/>
              <a:cs typeface="Sicret PERSONAL" pitchFamily="2" charset="0"/>
            </a:endParaRPr>
          </a:p>
          <a:p>
            <a:pPr algn="l">
              <a:lnSpc>
                <a:spcPct val="70000"/>
              </a:lnSpc>
              <a:spcBef>
                <a:spcPts val="0"/>
              </a:spcBef>
            </a:pPr>
            <a:r>
              <a:rPr lang="en-GB" sz="1300" dirty="0">
                <a:latin typeface="Sicret PERSONAL" pitchFamily="2" charset="0"/>
                <a:cs typeface="Sicret PERSONAL" pitchFamily="2" charset="0"/>
              </a:rPr>
              <a:t>- Simple structure built entirely on earth and then deployed by robots or humans</a:t>
            </a:r>
          </a:p>
          <a:p>
            <a:pPr algn="l">
              <a:lnSpc>
                <a:spcPct val="70000"/>
              </a:lnSpc>
              <a:spcBef>
                <a:spcPts val="0"/>
              </a:spcBef>
            </a:pPr>
            <a:endParaRPr lang="en-GB" sz="1300" dirty="0">
              <a:latin typeface="Sicret PERSONAL" pitchFamily="2" charset="0"/>
              <a:cs typeface="Sicret PERSONAL" pitchFamily="2" charset="0"/>
            </a:endParaRPr>
          </a:p>
          <a:p>
            <a:pPr algn="l">
              <a:lnSpc>
                <a:spcPct val="70000"/>
              </a:lnSpc>
              <a:spcBef>
                <a:spcPts val="0"/>
              </a:spcBef>
            </a:pPr>
            <a:r>
              <a:rPr lang="en-GB" sz="1300" dirty="0">
                <a:latin typeface="Sicret PERSONAL" pitchFamily="2" charset="0"/>
                <a:cs typeface="Sicret PERSONAL" pitchFamily="2" charset="0"/>
              </a:rPr>
              <a:t>- If humans’ presence is needed, it will be a short (a few days) mission</a:t>
            </a:r>
            <a:endParaRPr lang="en-NL" sz="13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558AE075-3167-6BE3-9550-E4CFCAB686C9}"/>
              </a:ext>
            </a:extLst>
          </p:cNvPr>
          <p:cNvSpPr txBox="1">
            <a:spLocks/>
          </p:cNvSpPr>
          <p:nvPr/>
        </p:nvSpPr>
        <p:spPr>
          <a:xfrm>
            <a:off x="5894630" y="3466903"/>
            <a:ext cx="2136050" cy="26633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  <a:spcBef>
                <a:spcPts val="0"/>
              </a:spcBef>
            </a:pPr>
            <a:r>
              <a:rPr lang="en-GB" sz="1300" dirty="0">
                <a:latin typeface="Sicret PERSONAL" pitchFamily="2" charset="0"/>
                <a:cs typeface="Sicret PERSONAL" pitchFamily="2" charset="0"/>
              </a:rPr>
              <a:t>- Preparation of lunar permanent base</a:t>
            </a:r>
          </a:p>
          <a:p>
            <a:pPr algn="l">
              <a:lnSpc>
                <a:spcPct val="70000"/>
              </a:lnSpc>
              <a:spcBef>
                <a:spcPts val="0"/>
              </a:spcBef>
            </a:pPr>
            <a:endParaRPr lang="en-GB" sz="1300" dirty="0">
              <a:latin typeface="Sicret PERSONAL" pitchFamily="2" charset="0"/>
              <a:cs typeface="Sicret PERSONAL" pitchFamily="2" charset="0"/>
            </a:endParaRPr>
          </a:p>
          <a:p>
            <a:pPr algn="l">
              <a:lnSpc>
                <a:spcPct val="70000"/>
              </a:lnSpc>
              <a:spcBef>
                <a:spcPts val="0"/>
              </a:spcBef>
            </a:pPr>
            <a:r>
              <a:rPr lang="en-GB" sz="1300" dirty="0">
                <a:latin typeface="Sicret PERSONAL" pitchFamily="2" charset="0"/>
                <a:cs typeface="Sicret PERSONAL" pitchFamily="2" charset="0"/>
              </a:rPr>
              <a:t>- Structure to host medium length (several months) mission for less than 10 inhabitants</a:t>
            </a:r>
          </a:p>
          <a:p>
            <a:pPr algn="l">
              <a:lnSpc>
                <a:spcPct val="70000"/>
              </a:lnSpc>
              <a:spcBef>
                <a:spcPts val="0"/>
              </a:spcBef>
            </a:pPr>
            <a:endParaRPr lang="en-GB" sz="1300" dirty="0">
              <a:latin typeface="Sicret PERSONAL" pitchFamily="2" charset="0"/>
              <a:cs typeface="Sicret PERSONAL" pitchFamily="2" charset="0"/>
            </a:endParaRPr>
          </a:p>
          <a:p>
            <a:pPr algn="l">
              <a:lnSpc>
                <a:spcPct val="70000"/>
              </a:lnSpc>
              <a:spcBef>
                <a:spcPts val="0"/>
              </a:spcBef>
            </a:pPr>
            <a:r>
              <a:rPr lang="en-GB" sz="1300" dirty="0">
                <a:latin typeface="Sicret PERSONAL" pitchFamily="2" charset="0"/>
                <a:cs typeface="Sicret PERSONAL" pitchFamily="2" charset="0"/>
              </a:rPr>
              <a:t>- Inflatables and modular to be connected to phase 3, with all basic needs: shielding &amp; oxygen</a:t>
            </a:r>
            <a:endParaRPr lang="en-NL" sz="1300" dirty="0">
              <a:latin typeface="Sicret PERSONAL" pitchFamily="2" charset="0"/>
              <a:cs typeface="Sicret PERSONAL" pitchFamily="2" charset="0"/>
            </a:endParaRPr>
          </a:p>
          <a:p>
            <a:pPr algn="l">
              <a:lnSpc>
                <a:spcPct val="70000"/>
              </a:lnSpc>
              <a:spcBef>
                <a:spcPts val="0"/>
              </a:spcBef>
            </a:pPr>
            <a:endParaRPr lang="en-GB" sz="1300" dirty="0">
              <a:latin typeface="Sicret PERSONAL" pitchFamily="2" charset="0"/>
              <a:cs typeface="Sicret PERSONAL" pitchFamily="2" charset="0"/>
            </a:endParaRPr>
          </a:p>
          <a:p>
            <a:pPr algn="l">
              <a:lnSpc>
                <a:spcPct val="70000"/>
              </a:lnSpc>
              <a:spcBef>
                <a:spcPts val="0"/>
              </a:spcBef>
            </a:pPr>
            <a:r>
              <a:rPr lang="en-GB" sz="1300" dirty="0">
                <a:latin typeface="Sicret PERSONAL" pitchFamily="2" charset="0"/>
                <a:cs typeface="Sicret PERSONAL" pitchFamily="2" charset="0"/>
              </a:rPr>
              <a:t>- Start of ISRU </a:t>
            </a:r>
            <a:r>
              <a:rPr lang="en-GB" sz="1300" dirty="0" err="1">
                <a:latin typeface="Sicret PERSONAL" pitchFamily="2" charset="0"/>
                <a:cs typeface="Sicret PERSONAL" pitchFamily="2" charset="0"/>
              </a:rPr>
              <a:t>regolith</a:t>
            </a:r>
            <a:r>
              <a:rPr lang="en-GB" sz="1300" dirty="0">
                <a:latin typeface="Sicret PERSONAL" pitchFamily="2" charset="0"/>
                <a:cs typeface="Sicret PERSONAL" pitchFamily="2" charset="0"/>
              </a:rPr>
              <a:t> utilisation with human-robot interaction</a:t>
            </a:r>
            <a:endParaRPr lang="en-NL" sz="13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16904689-91F5-BE82-3195-36168AA7D50A}"/>
              </a:ext>
            </a:extLst>
          </p:cNvPr>
          <p:cNvSpPr txBox="1">
            <a:spLocks/>
          </p:cNvSpPr>
          <p:nvPr/>
        </p:nvSpPr>
        <p:spPr>
          <a:xfrm>
            <a:off x="8671177" y="3466904"/>
            <a:ext cx="2136050" cy="1760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70000"/>
              </a:lnSpc>
              <a:spcBef>
                <a:spcPts val="0"/>
              </a:spcBef>
            </a:pPr>
            <a:r>
              <a:rPr lang="en-GB" sz="13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- Permanent habitation with better radiation shield to house more people</a:t>
            </a:r>
          </a:p>
          <a:p>
            <a:pPr algn="l">
              <a:lnSpc>
                <a:spcPct val="70000"/>
              </a:lnSpc>
              <a:spcBef>
                <a:spcPts val="0"/>
              </a:spcBef>
            </a:pPr>
            <a:endParaRPr lang="en-GB" sz="13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  <a:p>
            <a:pPr algn="l">
              <a:lnSpc>
                <a:spcPct val="70000"/>
              </a:lnSpc>
              <a:spcBef>
                <a:spcPts val="0"/>
              </a:spcBef>
            </a:pPr>
            <a:r>
              <a:rPr lang="en-GB" sz="13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- Construction in well analysed site, i.e. lava tube</a:t>
            </a:r>
          </a:p>
          <a:p>
            <a:pPr algn="l">
              <a:lnSpc>
                <a:spcPct val="70000"/>
              </a:lnSpc>
              <a:spcBef>
                <a:spcPts val="0"/>
              </a:spcBef>
            </a:pPr>
            <a:endParaRPr lang="en-GB" sz="13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  <a:p>
            <a:pPr algn="l">
              <a:lnSpc>
                <a:spcPct val="70000"/>
              </a:lnSpc>
              <a:spcBef>
                <a:spcPts val="0"/>
              </a:spcBef>
            </a:pPr>
            <a:r>
              <a:rPr lang="en-GB" sz="13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- Construction with developed ISRU technology from the previous phases</a:t>
            </a:r>
            <a:endParaRPr lang="en-NL" sz="13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8A17393-F94B-F3DB-6AF1-36D319B89EC2}"/>
              </a:ext>
            </a:extLst>
          </p:cNvPr>
          <p:cNvCxnSpPr>
            <a:cxnSpLocks/>
          </p:cNvCxnSpPr>
          <p:nvPr/>
        </p:nvCxnSpPr>
        <p:spPr>
          <a:xfrm>
            <a:off x="10432040" y="2758003"/>
            <a:ext cx="760523" cy="0"/>
          </a:xfrm>
          <a:prstGeom prst="straightConnector1">
            <a:avLst/>
          </a:prstGeom>
          <a:ln w="6350">
            <a:solidFill>
              <a:schemeClr val="tx1">
                <a:lumMod val="75000"/>
                <a:lumOff val="2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Subtitle 2">
            <a:extLst>
              <a:ext uri="{FF2B5EF4-FFF2-40B4-BE49-F238E27FC236}">
                <a16:creationId xmlns:a16="http://schemas.microsoft.com/office/drawing/2014/main" id="{3F549B72-9FB9-501A-F890-03D598FBEA2C}"/>
              </a:ext>
            </a:extLst>
          </p:cNvPr>
          <p:cNvSpPr txBox="1">
            <a:spLocks/>
          </p:cNvSpPr>
          <p:nvPr/>
        </p:nvSpPr>
        <p:spPr>
          <a:xfrm>
            <a:off x="2035911" y="2438715"/>
            <a:ext cx="603812" cy="284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300" b="1" dirty="0">
                <a:latin typeface="Sicret PERSONAL" pitchFamily="2" charset="0"/>
                <a:cs typeface="Sicret PERSONAL" pitchFamily="2" charset="0"/>
              </a:rPr>
              <a:t>NOW</a:t>
            </a:r>
            <a:endParaRPr lang="en-NL" sz="13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1F6BF750-C7C0-FB37-AAD1-8FAE0B765FBD}"/>
              </a:ext>
            </a:extLst>
          </p:cNvPr>
          <p:cNvSpPr txBox="1">
            <a:spLocks/>
          </p:cNvSpPr>
          <p:nvPr/>
        </p:nvSpPr>
        <p:spPr>
          <a:xfrm>
            <a:off x="590533" y="2309140"/>
            <a:ext cx="1263131" cy="543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300" b="1" dirty="0">
                <a:latin typeface="Sicret PERSONAL" pitchFamily="2" charset="0"/>
                <a:cs typeface="Sicret PERSONAL" pitchFamily="2" charset="0"/>
              </a:rPr>
              <a:t>PAST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300" b="1" dirty="0">
                <a:latin typeface="Sicret PERSONAL" pitchFamily="2" charset="0"/>
                <a:cs typeface="Sicret PERSONAL" pitchFamily="2" charset="0"/>
              </a:rPr>
              <a:t>MISSIONS</a:t>
            </a:r>
            <a:endParaRPr lang="en-NL" sz="13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E9BAAEA0-39ED-6203-DB7B-2205528B2B5C}"/>
              </a:ext>
            </a:extLst>
          </p:cNvPr>
          <p:cNvSpPr txBox="1">
            <a:spLocks/>
          </p:cNvSpPr>
          <p:nvPr/>
        </p:nvSpPr>
        <p:spPr>
          <a:xfrm>
            <a:off x="4769548" y="2438715"/>
            <a:ext cx="3001117" cy="314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300" b="1" dirty="0">
                <a:latin typeface="Sicret PERSONAL" pitchFamily="2" charset="0"/>
                <a:cs typeface="Sicret PERSONAL" pitchFamily="2" charset="0"/>
              </a:rPr>
              <a:t>Anticipated future implementation</a:t>
            </a:r>
            <a:endParaRPr lang="en-NL" sz="1300" b="1" dirty="0">
              <a:latin typeface="Sicret PERSONAL" pitchFamily="2" charset="0"/>
              <a:cs typeface="Sicret PERSONAL" pitchFamily="2" charset="0"/>
            </a:endParaRP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9B1D583-44C8-3358-9183-6C784AF6BF8C}"/>
              </a:ext>
            </a:extLst>
          </p:cNvPr>
          <p:cNvCxnSpPr>
            <a:cxnSpLocks/>
          </p:cNvCxnSpPr>
          <p:nvPr/>
        </p:nvCxnSpPr>
        <p:spPr>
          <a:xfrm>
            <a:off x="7549805" y="2529989"/>
            <a:ext cx="143021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27B04CA-F27C-738A-ED94-358CB07A0366}"/>
              </a:ext>
            </a:extLst>
          </p:cNvPr>
          <p:cNvCxnSpPr>
            <a:cxnSpLocks/>
          </p:cNvCxnSpPr>
          <p:nvPr/>
        </p:nvCxnSpPr>
        <p:spPr>
          <a:xfrm flipV="1">
            <a:off x="8980015" y="2529989"/>
            <a:ext cx="0" cy="467524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Subtitle 2">
            <a:extLst>
              <a:ext uri="{FF2B5EF4-FFF2-40B4-BE49-F238E27FC236}">
                <a16:creationId xmlns:a16="http://schemas.microsoft.com/office/drawing/2014/main" id="{C3BE87D8-769B-CC7F-05A4-D0137837CF2A}"/>
              </a:ext>
            </a:extLst>
          </p:cNvPr>
          <p:cNvSpPr txBox="1">
            <a:spLocks/>
          </p:cNvSpPr>
          <p:nvPr/>
        </p:nvSpPr>
        <p:spPr>
          <a:xfrm>
            <a:off x="10322504" y="2438715"/>
            <a:ext cx="1576245" cy="284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300" b="1" dirty="0">
                <a:latin typeface="Sicret PERSONAL" pitchFamily="2" charset="0"/>
                <a:cs typeface="Sicret PERSONAL" pitchFamily="2" charset="0"/>
              </a:rPr>
              <a:t>Distant Future</a:t>
            </a:r>
            <a:endParaRPr lang="en-NL" sz="1300" b="1" dirty="0">
              <a:latin typeface="Sicret PERSONAL" pitchFamily="2" charset="0"/>
              <a:cs typeface="Sicret PERSONAL" pitchFamily="2" charset="0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2C50A14-414E-136B-6493-92979E751874}"/>
              </a:ext>
            </a:extLst>
          </p:cNvPr>
          <p:cNvCxnSpPr>
            <a:cxnSpLocks/>
          </p:cNvCxnSpPr>
          <p:nvPr/>
        </p:nvCxnSpPr>
        <p:spPr>
          <a:xfrm flipV="1">
            <a:off x="2347341" y="2638425"/>
            <a:ext cx="0" cy="2098547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Subtitle 2">
            <a:extLst>
              <a:ext uri="{FF2B5EF4-FFF2-40B4-BE49-F238E27FC236}">
                <a16:creationId xmlns:a16="http://schemas.microsoft.com/office/drawing/2014/main" id="{84F560DD-7E41-B5F7-94D0-C7AB3CF243D2}"/>
              </a:ext>
            </a:extLst>
          </p:cNvPr>
          <p:cNvSpPr txBox="1">
            <a:spLocks/>
          </p:cNvSpPr>
          <p:nvPr/>
        </p:nvSpPr>
        <p:spPr>
          <a:xfrm>
            <a:off x="1505139" y="4835923"/>
            <a:ext cx="1665355" cy="543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300" dirty="0">
                <a:latin typeface="Sicret PERSONAL" pitchFamily="2" charset="0"/>
                <a:cs typeface="Sicret PERSONAL" pitchFamily="2" charset="0"/>
              </a:rPr>
              <a:t>Space stations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300" dirty="0">
                <a:latin typeface="Sicret PERSONAL" pitchFamily="2" charset="0"/>
                <a:cs typeface="Sicret PERSONAL" pitchFamily="2" charset="0"/>
              </a:rPr>
              <a:t>(</a:t>
            </a:r>
            <a:r>
              <a:rPr lang="en-GB" sz="1300" dirty="0" err="1">
                <a:latin typeface="Sicret PERSONAL" pitchFamily="2" charset="0"/>
                <a:cs typeface="Sicret PERSONAL" pitchFamily="2" charset="0"/>
              </a:rPr>
              <a:t>iss</a:t>
            </a:r>
            <a:r>
              <a:rPr lang="en-GB" sz="1300" dirty="0">
                <a:latin typeface="Sicret PERSONAL" pitchFamily="2" charset="0"/>
                <a:cs typeface="Sicret PERSONAL" pitchFamily="2" charset="0"/>
              </a:rPr>
              <a:t>, Tiangong)</a:t>
            </a:r>
            <a:endParaRPr lang="en-NL" sz="13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F42D78F-7AD6-682D-9DE7-69B3E3DE7CA1}"/>
              </a:ext>
            </a:extLst>
          </p:cNvPr>
          <p:cNvSpPr txBox="1">
            <a:spLocks/>
          </p:cNvSpPr>
          <p:nvPr/>
        </p:nvSpPr>
        <p:spPr>
          <a:xfrm>
            <a:off x="402110" y="2904288"/>
            <a:ext cx="1665355" cy="5437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300" dirty="0">
                <a:latin typeface="Sicret PERSONAL" pitchFamily="2" charset="0"/>
                <a:cs typeface="Sicret PERSONAL" pitchFamily="2" charset="0"/>
              </a:rPr>
              <a:t>Apollo,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300" dirty="0">
                <a:latin typeface="Sicret PERSONAL" pitchFamily="2" charset="0"/>
                <a:cs typeface="Sicret PERSONAL" pitchFamily="2" charset="0"/>
              </a:rPr>
              <a:t>past space stations</a:t>
            </a:r>
            <a:endParaRPr lang="en-NL" sz="13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218383B-58A4-1BA9-DC9B-FCE514E8BD6C}"/>
              </a:ext>
            </a:extLst>
          </p:cNvPr>
          <p:cNvSpPr txBox="1">
            <a:spLocks/>
          </p:cNvSpPr>
          <p:nvPr/>
        </p:nvSpPr>
        <p:spPr>
          <a:xfrm>
            <a:off x="8671176" y="4936375"/>
            <a:ext cx="2809623" cy="65882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1800" b="1" dirty="0">
                <a:solidFill>
                  <a:schemeClr val="bg1"/>
                </a:solidFill>
                <a:latin typeface="Space Mono" panose="02000509040000020004" pitchFamily="49" charset="0"/>
              </a:rPr>
              <a:t>climbing habitat</a:t>
            </a:r>
          </a:p>
          <a:p>
            <a:pPr algn="l"/>
            <a:r>
              <a:rPr lang="en-GB" sz="1300" b="1" dirty="0">
                <a:solidFill>
                  <a:schemeClr val="bg1"/>
                </a:solidFill>
                <a:latin typeface="Space Mono" panose="02000509040000020004" pitchFamily="49" charset="0"/>
              </a:rPr>
              <a:t>constructed within stages</a:t>
            </a:r>
            <a:endParaRPr lang="en-NL" sz="1300" b="1" dirty="0">
              <a:solidFill>
                <a:schemeClr val="bg1"/>
              </a:solidFill>
              <a:latin typeface="Space Mono" panose="02000509040000020004" pitchFamily="49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334774C-71C2-BC89-07E8-08447D53E480}"/>
              </a:ext>
            </a:extLst>
          </p:cNvPr>
          <p:cNvCxnSpPr>
            <a:cxnSpLocks/>
          </p:cNvCxnSpPr>
          <p:nvPr/>
        </p:nvCxnSpPr>
        <p:spPr>
          <a:xfrm>
            <a:off x="3555348" y="2529989"/>
            <a:ext cx="1430210" cy="0"/>
          </a:xfrm>
          <a:prstGeom prst="line">
            <a:avLst/>
          </a:prstGeom>
          <a:ln w="31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btitle 2">
            <a:extLst>
              <a:ext uri="{FF2B5EF4-FFF2-40B4-BE49-F238E27FC236}">
                <a16:creationId xmlns:a16="http://schemas.microsoft.com/office/drawing/2014/main" id="{5D8B9FD5-44BA-E946-0754-EFA8088A96AE}"/>
              </a:ext>
            </a:extLst>
          </p:cNvPr>
          <p:cNvSpPr txBox="1">
            <a:spLocks/>
          </p:cNvSpPr>
          <p:nvPr/>
        </p:nvSpPr>
        <p:spPr>
          <a:xfrm>
            <a:off x="6509098" y="6550242"/>
            <a:ext cx="5588757" cy="6155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Lunar Settlements (Book) by </a:t>
            </a:r>
            <a:r>
              <a:rPr lang="en-GB" sz="1200" dirty="0" err="1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Haym</a:t>
            </a:r>
            <a:r>
              <a:rPr lang="en-GB" sz="12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 Benaroya (2010)</a:t>
            </a:r>
            <a:endParaRPr lang="en-NL" sz="12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42BC60A-758C-38AE-53C6-C015EA12DFD8}"/>
              </a:ext>
            </a:extLst>
          </p:cNvPr>
          <p:cNvSpPr txBox="1">
            <a:spLocks/>
          </p:cNvSpPr>
          <p:nvPr/>
        </p:nvSpPr>
        <p:spPr>
          <a:xfrm>
            <a:off x="-307069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 Context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973E919B-FA6E-4570-6E09-1FB733D03B3B}"/>
              </a:ext>
            </a:extLst>
          </p:cNvPr>
          <p:cNvSpPr txBox="1">
            <a:spLocks/>
          </p:cNvSpPr>
          <p:nvPr/>
        </p:nvSpPr>
        <p:spPr>
          <a:xfrm>
            <a:off x="844845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| New ritual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155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491714B1-6602-C735-177A-C1F1BD23219D}"/>
              </a:ext>
            </a:extLst>
          </p:cNvPr>
          <p:cNvSpPr txBox="1">
            <a:spLocks/>
          </p:cNvSpPr>
          <p:nvPr/>
        </p:nvSpPr>
        <p:spPr>
          <a:xfrm>
            <a:off x="-307069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 Context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D12C4BE2-44BB-68A9-5141-0589BBEE4A5C}"/>
              </a:ext>
            </a:extLst>
          </p:cNvPr>
          <p:cNvSpPr txBox="1">
            <a:spLocks/>
          </p:cNvSpPr>
          <p:nvPr/>
        </p:nvSpPr>
        <p:spPr>
          <a:xfrm>
            <a:off x="1261478" y="667664"/>
            <a:ext cx="9669042" cy="719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spc="-300" dirty="0">
                <a:latin typeface="Space Mono" panose="02000509040000020004" pitchFamily="49" charset="0"/>
              </a:rPr>
              <a:t>human body postures &amp; interactions in between</a:t>
            </a:r>
            <a:endParaRPr lang="en-NL" sz="3000" b="1" spc="-300" dirty="0">
              <a:latin typeface="Space Mono" panose="02000509040000020004" pitchFamily="49" charset="0"/>
            </a:endParaRPr>
          </a:p>
        </p:txBody>
      </p:sp>
      <p:pic>
        <p:nvPicPr>
          <p:cNvPr id="4" name="Picture 6" descr="The End of Sitting by RAAAF">
            <a:extLst>
              <a:ext uri="{FF2B5EF4-FFF2-40B4-BE49-F238E27FC236}">
                <a16:creationId xmlns:a16="http://schemas.microsoft.com/office/drawing/2014/main" id="{F624BBFE-0AA6-8A73-AF1F-97DF02D2B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65" y="2514412"/>
            <a:ext cx="4756664" cy="339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0A33D65-0DD3-E9BF-26CD-78AA4BF0EA97}"/>
              </a:ext>
            </a:extLst>
          </p:cNvPr>
          <p:cNvGrpSpPr/>
          <p:nvPr/>
        </p:nvGrpSpPr>
        <p:grpSpPr>
          <a:xfrm>
            <a:off x="9166695" y="2155209"/>
            <a:ext cx="2464994" cy="4247369"/>
            <a:chOff x="7833407" y="-2022835"/>
            <a:chExt cx="3310508" cy="5704254"/>
          </a:xfrm>
        </p:grpSpPr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id="{648D6174-4017-E7BC-1F41-E73FC105F06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5" t="58471" r="75759" b="28559"/>
            <a:stretch/>
          </p:blipFill>
          <p:spPr bwMode="auto">
            <a:xfrm>
              <a:off x="9782705" y="-2022835"/>
              <a:ext cx="1361210" cy="1789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1A588D7-A89E-316E-6719-A85C3E1D057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607" t="28509" r="16472" b="58521"/>
            <a:stretch/>
          </p:blipFill>
          <p:spPr bwMode="auto">
            <a:xfrm>
              <a:off x="7920028" y="1830066"/>
              <a:ext cx="1849306" cy="1789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05A60C4-0736-8B28-83DB-2C3949A3D2F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560" t="72941" r="17592" b="13194"/>
            <a:stretch/>
          </p:blipFill>
          <p:spPr bwMode="auto">
            <a:xfrm>
              <a:off x="9782705" y="1768323"/>
              <a:ext cx="1212277" cy="1913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6CFDFFCC-08F2-02B6-1C95-A01651CD14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673" t="12939" r="75761" b="74090"/>
            <a:stretch/>
          </p:blipFill>
          <p:spPr bwMode="auto">
            <a:xfrm>
              <a:off x="8031655" y="-1989873"/>
              <a:ext cx="1361211" cy="1789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0901EC42-007F-B6EE-FA79-5636F15F79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472" t="43156" r="75049" b="43874"/>
            <a:stretch/>
          </p:blipFill>
          <p:spPr bwMode="auto">
            <a:xfrm>
              <a:off x="7833407" y="-169653"/>
              <a:ext cx="1757707" cy="17896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396DB50-49AB-58B3-6CEA-CBA488287B2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79" t="42956" r="17872" b="44187"/>
            <a:stretch/>
          </p:blipFill>
          <p:spPr bwMode="auto">
            <a:xfrm>
              <a:off x="9769334" y="-145922"/>
              <a:ext cx="1212274" cy="17740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Subtitle 2">
            <a:extLst>
              <a:ext uri="{FF2B5EF4-FFF2-40B4-BE49-F238E27FC236}">
                <a16:creationId xmlns:a16="http://schemas.microsoft.com/office/drawing/2014/main" id="{1CB3FE3B-E085-FAF2-1200-6491C2F1E63F}"/>
              </a:ext>
            </a:extLst>
          </p:cNvPr>
          <p:cNvSpPr txBox="1">
            <a:spLocks/>
          </p:cNvSpPr>
          <p:nvPr/>
        </p:nvSpPr>
        <p:spPr>
          <a:xfrm>
            <a:off x="1410059" y="6027014"/>
            <a:ext cx="3197275" cy="4315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800" dirty="0">
                <a:latin typeface="Sicret PERSONAL" pitchFamily="2" charset="0"/>
                <a:cs typeface="Sicret PERSONAL" pitchFamily="2" charset="0"/>
              </a:rPr>
              <a:t>The end of sitting by </a:t>
            </a:r>
            <a:r>
              <a:rPr lang="en-GB" sz="1800" dirty="0" err="1">
                <a:latin typeface="Sicret PERSONAL" pitchFamily="2" charset="0"/>
                <a:cs typeface="Sicret PERSONAL" pitchFamily="2" charset="0"/>
              </a:rPr>
              <a:t>raaaf</a:t>
            </a:r>
            <a:endParaRPr lang="en-NL" sz="18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60E601B-4F7F-5BA3-6102-385B59A02486}"/>
              </a:ext>
            </a:extLst>
          </p:cNvPr>
          <p:cNvSpPr txBox="1">
            <a:spLocks/>
          </p:cNvSpPr>
          <p:nvPr/>
        </p:nvSpPr>
        <p:spPr>
          <a:xfrm>
            <a:off x="9399849" y="6399908"/>
            <a:ext cx="2267330" cy="255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raaaf.nl</a:t>
            </a:r>
            <a:endParaRPr lang="en-NL" sz="12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35FD8BA1-83E6-371B-B112-9BE08D0714A6}"/>
              </a:ext>
            </a:extLst>
          </p:cNvPr>
          <p:cNvSpPr txBox="1">
            <a:spLocks/>
          </p:cNvSpPr>
          <p:nvPr/>
        </p:nvSpPr>
        <p:spPr>
          <a:xfrm>
            <a:off x="844845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| New ritual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AB37D7E-4583-E77E-C7BD-E9A742B528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3" t="5503" r="28720" b="8518"/>
          <a:stretch/>
        </p:blipFill>
        <p:spPr bwMode="auto">
          <a:xfrm>
            <a:off x="6136212" y="2207940"/>
            <a:ext cx="3030608" cy="414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B1A835C7-B40C-E587-31DA-79A763A03D60}"/>
              </a:ext>
            </a:extLst>
          </p:cNvPr>
          <p:cNvSpPr txBox="1">
            <a:spLocks/>
          </p:cNvSpPr>
          <p:nvPr/>
        </p:nvSpPr>
        <p:spPr>
          <a:xfrm>
            <a:off x="1602278" y="1452024"/>
            <a:ext cx="8987441" cy="38947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800" u="sng" dirty="0">
                <a:latin typeface="Sicret PERSONAL" pitchFamily="2" charset="0"/>
                <a:cs typeface="Sicret PERSONAL" pitchFamily="2" charset="0"/>
              </a:rPr>
              <a:t>Unconventional Vertical Surfaces as a Counteract of Sedentary Workstyle</a:t>
            </a:r>
            <a:endParaRPr lang="en-NL" sz="1800" u="sng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5446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97346562-8A22-53FC-076D-AEE097BC0C7D}"/>
              </a:ext>
            </a:extLst>
          </p:cNvPr>
          <p:cNvSpPr txBox="1">
            <a:spLocks/>
          </p:cNvSpPr>
          <p:nvPr/>
        </p:nvSpPr>
        <p:spPr>
          <a:xfrm>
            <a:off x="1964098" y="3653026"/>
            <a:ext cx="3269882" cy="5348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Walking = linear motion adapted to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flat &amp; stable terrain 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7C3E9AB1-DE39-486A-E735-1F571C898263}"/>
              </a:ext>
            </a:extLst>
          </p:cNvPr>
          <p:cNvSpPr txBox="1">
            <a:spLocks/>
          </p:cNvSpPr>
          <p:nvPr/>
        </p:nvSpPr>
        <p:spPr>
          <a:xfrm>
            <a:off x="7828550" y="6347239"/>
            <a:ext cx="1993715" cy="2974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Climbing Motions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84B27543-641B-63B5-B87B-44B6BC6685B2}"/>
              </a:ext>
            </a:extLst>
          </p:cNvPr>
          <p:cNvSpPr txBox="1">
            <a:spLocks/>
          </p:cNvSpPr>
          <p:nvPr/>
        </p:nvSpPr>
        <p:spPr>
          <a:xfrm>
            <a:off x="1586598" y="6160720"/>
            <a:ext cx="4024883" cy="595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Uniform dimensions of stair runs and rises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result in constant motion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FDC2F477-AFC0-C436-1B1A-31883EA8646C}"/>
              </a:ext>
            </a:extLst>
          </p:cNvPr>
          <p:cNvSpPr txBox="1">
            <a:spLocks/>
          </p:cNvSpPr>
          <p:nvPr/>
        </p:nvSpPr>
        <p:spPr>
          <a:xfrm>
            <a:off x="5895304" y="4096664"/>
            <a:ext cx="710438" cy="4468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800" b="1" dirty="0">
                <a:latin typeface="Sicret PERSONAL" pitchFamily="2" charset="0"/>
                <a:cs typeface="Sicret PERSONAL" pitchFamily="2" charset="0"/>
              </a:rPr>
              <a:t>VS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C8D06BC-CE12-4144-2875-C4B7B1858275}"/>
              </a:ext>
            </a:extLst>
          </p:cNvPr>
          <p:cNvSpPr txBox="1">
            <a:spLocks/>
          </p:cNvSpPr>
          <p:nvPr/>
        </p:nvSpPr>
        <p:spPr>
          <a:xfrm>
            <a:off x="-307069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 Context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ED39A00-A282-8FF1-3FF3-E80A9CCC198B}"/>
              </a:ext>
            </a:extLst>
          </p:cNvPr>
          <p:cNvSpPr txBox="1">
            <a:spLocks/>
          </p:cNvSpPr>
          <p:nvPr/>
        </p:nvSpPr>
        <p:spPr>
          <a:xfrm>
            <a:off x="844845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| New ritual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C27CB1C-4B37-F019-2236-AF8F6018CD3C}"/>
              </a:ext>
            </a:extLst>
          </p:cNvPr>
          <p:cNvSpPr txBox="1">
            <a:spLocks/>
          </p:cNvSpPr>
          <p:nvPr/>
        </p:nvSpPr>
        <p:spPr>
          <a:xfrm>
            <a:off x="1261478" y="667664"/>
            <a:ext cx="9669042" cy="719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spc="-300" dirty="0">
                <a:latin typeface="Space Mono" panose="02000509040000020004" pitchFamily="49" charset="0"/>
              </a:rPr>
              <a:t>human body postures &amp; interactions in between</a:t>
            </a:r>
            <a:endParaRPr lang="en-NL" sz="3000" b="1" spc="-300" dirty="0">
              <a:latin typeface="Space Mono" panose="02000509040000020004" pitchFamily="49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9D6C81A7-2F4C-D9D9-FA0D-843AC93DBFF5}"/>
              </a:ext>
            </a:extLst>
          </p:cNvPr>
          <p:cNvSpPr txBox="1">
            <a:spLocks/>
          </p:cNvSpPr>
          <p:nvPr/>
        </p:nvSpPr>
        <p:spPr>
          <a:xfrm>
            <a:off x="1082094" y="1419896"/>
            <a:ext cx="10027809" cy="431539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2400" u="sng" dirty="0">
                <a:latin typeface="Sicret PERSONAL" pitchFamily="2" charset="0"/>
                <a:cs typeface="Sicret PERSONAL" pitchFamily="2" charset="0"/>
              </a:rPr>
              <a:t>Climbing as a counteract of repetitive and static movements on earth</a:t>
            </a:r>
            <a:endParaRPr lang="en-NL" sz="2400" u="sng" dirty="0">
              <a:latin typeface="Sicret PERSONAL" pitchFamily="2" charset="0"/>
              <a:cs typeface="Sicret PERSONAL" pitchFamily="2" charset="0"/>
            </a:endParaRPr>
          </a:p>
        </p:txBody>
      </p:sp>
      <p:pic>
        <p:nvPicPr>
          <p:cNvPr id="15" name="Picture 14" descr="A different poses of a person&#10;&#10;Description automatically generated">
            <a:extLst>
              <a:ext uri="{FF2B5EF4-FFF2-40B4-BE49-F238E27FC236}">
                <a16:creationId xmlns:a16="http://schemas.microsoft.com/office/drawing/2014/main" id="{339BB418-C332-EC30-C7EB-9FBAE58A18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86" t="23590" r="62257" b="52040"/>
          <a:stretch/>
        </p:blipFill>
        <p:spPr>
          <a:xfrm>
            <a:off x="2108200" y="4292799"/>
            <a:ext cx="2959689" cy="1824299"/>
          </a:xfrm>
          <a:prstGeom prst="rect">
            <a:avLst/>
          </a:prstGeom>
        </p:spPr>
      </p:pic>
      <p:pic>
        <p:nvPicPr>
          <p:cNvPr id="16" name="Picture 15" descr="A different poses of a person&#10;&#10;Description automatically generated">
            <a:extLst>
              <a:ext uri="{FF2B5EF4-FFF2-40B4-BE49-F238E27FC236}">
                <a16:creationId xmlns:a16="http://schemas.microsoft.com/office/drawing/2014/main" id="{2EED4096-8DBE-91E2-D00F-59E625D9D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8" t="54444" r="54112" b="22818"/>
          <a:stretch/>
        </p:blipFill>
        <p:spPr>
          <a:xfrm>
            <a:off x="1774771" y="2074423"/>
            <a:ext cx="3836710" cy="1473659"/>
          </a:xfrm>
          <a:prstGeom prst="rect">
            <a:avLst/>
          </a:prstGeom>
        </p:spPr>
      </p:pic>
      <p:pic>
        <p:nvPicPr>
          <p:cNvPr id="17" name="Picture 16" descr="A different poses of a person&#10;&#10;Description automatically generated">
            <a:extLst>
              <a:ext uri="{FF2B5EF4-FFF2-40B4-BE49-F238E27FC236}">
                <a16:creationId xmlns:a16="http://schemas.microsoft.com/office/drawing/2014/main" id="{C45CD8CE-2643-B8E1-015C-772333081E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06" t="12389" r="2549" b="6690"/>
          <a:stretch/>
        </p:blipFill>
        <p:spPr>
          <a:xfrm>
            <a:off x="6983742" y="1947803"/>
            <a:ext cx="3524868" cy="439943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A979D842-F245-2971-ED25-0FEC82B74319}"/>
              </a:ext>
            </a:extLst>
          </p:cNvPr>
          <p:cNvSpPr txBox="1">
            <a:spLocks/>
          </p:cNvSpPr>
          <p:nvPr/>
        </p:nvSpPr>
        <p:spPr>
          <a:xfrm>
            <a:off x="2802454" y="3277138"/>
            <a:ext cx="291111" cy="270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latin typeface="Sicret PERSONAL" pitchFamily="2" charset="0"/>
                <a:cs typeface="Sicret PERSONAL" pitchFamily="2" charset="0"/>
              </a:rPr>
              <a:t>1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A452E3D-3D4F-9EF9-455D-9AF677B75DE9}"/>
              </a:ext>
            </a:extLst>
          </p:cNvPr>
          <p:cNvSpPr txBox="1">
            <a:spLocks/>
          </p:cNvSpPr>
          <p:nvPr/>
        </p:nvSpPr>
        <p:spPr>
          <a:xfrm>
            <a:off x="3370299" y="3277138"/>
            <a:ext cx="291111" cy="270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latin typeface="Sicret PERSONAL" pitchFamily="2" charset="0"/>
                <a:cs typeface="Sicret PERSONAL" pitchFamily="2" charset="0"/>
              </a:rPr>
              <a:t>2</a:t>
            </a: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18391CA3-1A26-556D-0640-8174F5F8C5E8}"/>
              </a:ext>
            </a:extLst>
          </p:cNvPr>
          <p:cNvSpPr txBox="1">
            <a:spLocks/>
          </p:cNvSpPr>
          <p:nvPr/>
        </p:nvSpPr>
        <p:spPr>
          <a:xfrm>
            <a:off x="3796243" y="3277138"/>
            <a:ext cx="291111" cy="270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latin typeface="Sicret PERSONAL" pitchFamily="2" charset="0"/>
                <a:cs typeface="Sicret PERSONAL" pitchFamily="2" charset="0"/>
              </a:rPr>
              <a:t>3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D1EA376A-2CC7-DA89-7349-44BAAC99F208}"/>
              </a:ext>
            </a:extLst>
          </p:cNvPr>
          <p:cNvSpPr txBox="1">
            <a:spLocks/>
          </p:cNvSpPr>
          <p:nvPr/>
        </p:nvSpPr>
        <p:spPr>
          <a:xfrm>
            <a:off x="4192018" y="3259193"/>
            <a:ext cx="291111" cy="270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latin typeface="Sicret PERSONAL" pitchFamily="2" charset="0"/>
                <a:cs typeface="Sicret PERSONAL" pitchFamily="2" charset="0"/>
              </a:rPr>
              <a:t>4</a:t>
            </a: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4EA85E9A-7359-B9D6-A9B0-FE630568F55A}"/>
              </a:ext>
            </a:extLst>
          </p:cNvPr>
          <p:cNvSpPr txBox="1">
            <a:spLocks/>
          </p:cNvSpPr>
          <p:nvPr/>
        </p:nvSpPr>
        <p:spPr>
          <a:xfrm>
            <a:off x="1873507" y="3200025"/>
            <a:ext cx="291111" cy="270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latin typeface="Sicret PERSONAL" pitchFamily="2" charset="0"/>
                <a:cs typeface="Sicret PERSONAL" pitchFamily="2" charset="0"/>
              </a:rPr>
              <a:t>a</a:t>
            </a:r>
          </a:p>
        </p:txBody>
      </p:sp>
      <p:sp>
        <p:nvSpPr>
          <p:cNvPr id="25" name="Subtitle 2">
            <a:extLst>
              <a:ext uri="{FF2B5EF4-FFF2-40B4-BE49-F238E27FC236}">
                <a16:creationId xmlns:a16="http://schemas.microsoft.com/office/drawing/2014/main" id="{55FD4202-CC55-EF9D-B356-8936FF71FD22}"/>
              </a:ext>
            </a:extLst>
          </p:cNvPr>
          <p:cNvSpPr txBox="1">
            <a:spLocks/>
          </p:cNvSpPr>
          <p:nvPr/>
        </p:nvSpPr>
        <p:spPr>
          <a:xfrm>
            <a:off x="3157327" y="3203273"/>
            <a:ext cx="291111" cy="270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latin typeface="Sicret PERSONAL" pitchFamily="2" charset="0"/>
                <a:cs typeface="Sicret PERSONAL" pitchFamily="2" charset="0"/>
              </a:rPr>
              <a:t>B</a:t>
            </a:r>
          </a:p>
        </p:txBody>
      </p:sp>
      <p:sp>
        <p:nvSpPr>
          <p:cNvPr id="26" name="Subtitle 2">
            <a:extLst>
              <a:ext uri="{FF2B5EF4-FFF2-40B4-BE49-F238E27FC236}">
                <a16:creationId xmlns:a16="http://schemas.microsoft.com/office/drawing/2014/main" id="{97E8C8FD-001E-D13B-05C1-3D3D48AA8D4B}"/>
              </a:ext>
            </a:extLst>
          </p:cNvPr>
          <p:cNvSpPr txBox="1">
            <a:spLocks/>
          </p:cNvSpPr>
          <p:nvPr/>
        </p:nvSpPr>
        <p:spPr>
          <a:xfrm>
            <a:off x="4621203" y="3203273"/>
            <a:ext cx="291111" cy="270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latin typeface="Sicret PERSONAL" pitchFamily="2" charset="0"/>
                <a:cs typeface="Sicret PERSONAL" pitchFamily="2" charset="0"/>
              </a:rPr>
              <a:t>C</a:t>
            </a:r>
          </a:p>
        </p:txBody>
      </p:sp>
      <p:sp>
        <p:nvSpPr>
          <p:cNvPr id="27" name="Subtitle 2">
            <a:extLst>
              <a:ext uri="{FF2B5EF4-FFF2-40B4-BE49-F238E27FC236}">
                <a16:creationId xmlns:a16="http://schemas.microsoft.com/office/drawing/2014/main" id="{E4B9C912-BB55-71AA-0DAD-D5FC68E0B242}"/>
              </a:ext>
            </a:extLst>
          </p:cNvPr>
          <p:cNvSpPr txBox="1">
            <a:spLocks/>
          </p:cNvSpPr>
          <p:nvPr/>
        </p:nvSpPr>
        <p:spPr>
          <a:xfrm>
            <a:off x="5021134" y="3200025"/>
            <a:ext cx="291111" cy="270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latin typeface="Sicret PERSONAL" pitchFamily="2" charset="0"/>
                <a:cs typeface="Sicret PERSONAL" pitchFamily="2" charset="0"/>
              </a:rPr>
              <a:t>D</a:t>
            </a:r>
          </a:p>
        </p:txBody>
      </p:sp>
      <p:sp>
        <p:nvSpPr>
          <p:cNvPr id="28" name="Subtitle 2">
            <a:extLst>
              <a:ext uri="{FF2B5EF4-FFF2-40B4-BE49-F238E27FC236}">
                <a16:creationId xmlns:a16="http://schemas.microsoft.com/office/drawing/2014/main" id="{C3A2D3C5-D2FD-0C4D-8DC9-AB11D4619789}"/>
              </a:ext>
            </a:extLst>
          </p:cNvPr>
          <p:cNvSpPr txBox="1">
            <a:spLocks/>
          </p:cNvSpPr>
          <p:nvPr/>
        </p:nvSpPr>
        <p:spPr>
          <a:xfrm>
            <a:off x="2197934" y="5639338"/>
            <a:ext cx="291111" cy="270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latin typeface="Sicret PERSONAL" pitchFamily="2" charset="0"/>
                <a:cs typeface="Sicret PERSONAL" pitchFamily="2" charset="0"/>
              </a:rPr>
              <a:t>1</a:t>
            </a:r>
          </a:p>
        </p:txBody>
      </p:sp>
      <p:sp>
        <p:nvSpPr>
          <p:cNvPr id="29" name="Subtitle 2">
            <a:extLst>
              <a:ext uri="{FF2B5EF4-FFF2-40B4-BE49-F238E27FC236}">
                <a16:creationId xmlns:a16="http://schemas.microsoft.com/office/drawing/2014/main" id="{AA82B613-E1C8-4611-CBAF-D7752B1C3BF4}"/>
              </a:ext>
            </a:extLst>
          </p:cNvPr>
          <p:cNvSpPr txBox="1">
            <a:spLocks/>
          </p:cNvSpPr>
          <p:nvPr/>
        </p:nvSpPr>
        <p:spPr>
          <a:xfrm>
            <a:off x="3125217" y="5302632"/>
            <a:ext cx="291111" cy="270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latin typeface="Sicret PERSONAL" pitchFamily="2" charset="0"/>
                <a:cs typeface="Sicret PERSONAL" pitchFamily="2" charset="0"/>
              </a:rPr>
              <a:t>2</a:t>
            </a:r>
          </a:p>
        </p:txBody>
      </p:sp>
      <p:sp>
        <p:nvSpPr>
          <p:cNvPr id="30" name="Subtitle 2">
            <a:extLst>
              <a:ext uri="{FF2B5EF4-FFF2-40B4-BE49-F238E27FC236}">
                <a16:creationId xmlns:a16="http://schemas.microsoft.com/office/drawing/2014/main" id="{B3897E35-EBE5-4AA4-B98F-71485A86A628}"/>
              </a:ext>
            </a:extLst>
          </p:cNvPr>
          <p:cNvSpPr txBox="1">
            <a:spLocks/>
          </p:cNvSpPr>
          <p:nvPr/>
        </p:nvSpPr>
        <p:spPr>
          <a:xfrm>
            <a:off x="4106123" y="5302632"/>
            <a:ext cx="291111" cy="270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latin typeface="Sicret PERSONAL" pitchFamily="2" charset="0"/>
                <a:cs typeface="Sicret PERSONAL" pitchFamily="2" charset="0"/>
              </a:rPr>
              <a:t>3</a:t>
            </a:r>
          </a:p>
        </p:txBody>
      </p:sp>
      <p:sp>
        <p:nvSpPr>
          <p:cNvPr id="31" name="Subtitle 2">
            <a:extLst>
              <a:ext uri="{FF2B5EF4-FFF2-40B4-BE49-F238E27FC236}">
                <a16:creationId xmlns:a16="http://schemas.microsoft.com/office/drawing/2014/main" id="{5F1AA34C-BD81-E088-B281-F335AFB2F3AD}"/>
              </a:ext>
            </a:extLst>
          </p:cNvPr>
          <p:cNvSpPr txBox="1">
            <a:spLocks/>
          </p:cNvSpPr>
          <p:nvPr/>
        </p:nvSpPr>
        <p:spPr>
          <a:xfrm>
            <a:off x="4599340" y="5302632"/>
            <a:ext cx="291111" cy="270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latin typeface="Sicret PERSONAL" pitchFamily="2" charset="0"/>
                <a:cs typeface="Sicret PERSONAL" pitchFamily="2" charset="0"/>
              </a:rPr>
              <a:t>4</a:t>
            </a:r>
          </a:p>
        </p:txBody>
      </p:sp>
      <p:sp>
        <p:nvSpPr>
          <p:cNvPr id="32" name="Subtitle 2">
            <a:extLst>
              <a:ext uri="{FF2B5EF4-FFF2-40B4-BE49-F238E27FC236}">
                <a16:creationId xmlns:a16="http://schemas.microsoft.com/office/drawing/2014/main" id="{41B9CBA1-3C81-EDD1-B8B4-8F6333D57E8D}"/>
              </a:ext>
            </a:extLst>
          </p:cNvPr>
          <p:cNvSpPr txBox="1">
            <a:spLocks/>
          </p:cNvSpPr>
          <p:nvPr/>
        </p:nvSpPr>
        <p:spPr>
          <a:xfrm>
            <a:off x="2849939" y="5678427"/>
            <a:ext cx="291111" cy="270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latin typeface="Sicret PERSONAL" pitchFamily="2" charset="0"/>
                <a:cs typeface="Sicret PERSONAL" pitchFamily="2" charset="0"/>
              </a:rPr>
              <a:t>a</a:t>
            </a:r>
          </a:p>
        </p:txBody>
      </p:sp>
      <p:sp>
        <p:nvSpPr>
          <p:cNvPr id="33" name="Subtitle 2">
            <a:extLst>
              <a:ext uri="{FF2B5EF4-FFF2-40B4-BE49-F238E27FC236}">
                <a16:creationId xmlns:a16="http://schemas.microsoft.com/office/drawing/2014/main" id="{37634D03-587C-45C5-5B57-15B0CD8EB871}"/>
              </a:ext>
            </a:extLst>
          </p:cNvPr>
          <p:cNvSpPr txBox="1">
            <a:spLocks/>
          </p:cNvSpPr>
          <p:nvPr/>
        </p:nvSpPr>
        <p:spPr>
          <a:xfrm>
            <a:off x="3249870" y="5681675"/>
            <a:ext cx="291111" cy="270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latin typeface="Sicret PERSONAL" pitchFamily="2" charset="0"/>
                <a:cs typeface="Sicret PERSONAL" pitchFamily="2" charset="0"/>
              </a:rPr>
              <a:t>B</a:t>
            </a:r>
          </a:p>
        </p:txBody>
      </p:sp>
      <p:sp>
        <p:nvSpPr>
          <p:cNvPr id="34" name="Subtitle 2">
            <a:extLst>
              <a:ext uri="{FF2B5EF4-FFF2-40B4-BE49-F238E27FC236}">
                <a16:creationId xmlns:a16="http://schemas.microsoft.com/office/drawing/2014/main" id="{5A52F77D-29E1-ED75-887A-4756D4026EE7}"/>
              </a:ext>
            </a:extLst>
          </p:cNvPr>
          <p:cNvSpPr txBox="1">
            <a:spLocks/>
          </p:cNvSpPr>
          <p:nvPr/>
        </p:nvSpPr>
        <p:spPr>
          <a:xfrm>
            <a:off x="3714708" y="5681675"/>
            <a:ext cx="291111" cy="270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latin typeface="Sicret PERSONAL" pitchFamily="2" charset="0"/>
                <a:cs typeface="Sicret PERSONAL" pitchFamily="2" charset="0"/>
              </a:rPr>
              <a:t>C</a:t>
            </a:r>
          </a:p>
        </p:txBody>
      </p:sp>
      <p:sp>
        <p:nvSpPr>
          <p:cNvPr id="35" name="Subtitle 2">
            <a:extLst>
              <a:ext uri="{FF2B5EF4-FFF2-40B4-BE49-F238E27FC236}">
                <a16:creationId xmlns:a16="http://schemas.microsoft.com/office/drawing/2014/main" id="{7955279A-F7A7-5BAE-305E-5EC7E3FB8216}"/>
              </a:ext>
            </a:extLst>
          </p:cNvPr>
          <p:cNvSpPr txBox="1">
            <a:spLocks/>
          </p:cNvSpPr>
          <p:nvPr/>
        </p:nvSpPr>
        <p:spPr>
          <a:xfrm>
            <a:off x="4179546" y="5617198"/>
            <a:ext cx="291111" cy="2709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latin typeface="Sicret PERSONAL" pitchFamily="2" charset="0"/>
                <a:cs typeface="Sicret PERSONAL" pitchFamily="2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6973285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BDE054-0FE7-7856-88E3-55E28F113B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D89F7-37F0-3369-48E5-2CFCFF5951A1}"/>
              </a:ext>
            </a:extLst>
          </p:cNvPr>
          <p:cNvSpPr txBox="1">
            <a:spLocks/>
          </p:cNvSpPr>
          <p:nvPr/>
        </p:nvSpPr>
        <p:spPr>
          <a:xfrm>
            <a:off x="-337564" y="467228"/>
            <a:ext cx="9669042" cy="719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spc="-300" dirty="0">
                <a:latin typeface="Space Mono" panose="02000509040000020004" pitchFamily="49" charset="0"/>
              </a:rPr>
              <a:t>human body movements mapping</a:t>
            </a:r>
            <a:endParaRPr lang="en-NL" sz="3000" b="1" spc="-300" dirty="0">
              <a:latin typeface="Space Mono" panose="02000509040000020004" pitchFamily="49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91E560-0EDC-3411-6AAF-26E2621143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63" t="12894" r="13026" b="11695"/>
          <a:stretch/>
        </p:blipFill>
        <p:spPr>
          <a:xfrm>
            <a:off x="715742" y="4025671"/>
            <a:ext cx="7221269" cy="22869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4B030C9-12AB-6510-013E-22356F6D9C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" t="12554" r="4055" b="13768"/>
          <a:stretch/>
        </p:blipFill>
        <p:spPr>
          <a:xfrm>
            <a:off x="488045" y="1276584"/>
            <a:ext cx="7641763" cy="1983619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39CFDDD1-901E-8FF9-EE0D-49F886665020}"/>
              </a:ext>
            </a:extLst>
          </p:cNvPr>
          <p:cNvSpPr txBox="1">
            <a:spLocks/>
          </p:cNvSpPr>
          <p:nvPr/>
        </p:nvSpPr>
        <p:spPr>
          <a:xfrm>
            <a:off x="3029208" y="3359859"/>
            <a:ext cx="2594335" cy="460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600" u="sng" dirty="0">
                <a:latin typeface="Sicret PERSONAL" pitchFamily="2" charset="0"/>
                <a:cs typeface="Sicret PERSONAL" pitchFamily="2" charset="0"/>
              </a:rPr>
              <a:t>Hopping &amp; Galloping</a:t>
            </a:r>
            <a:endParaRPr lang="en-NL" sz="1600" u="sng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91CB5CA-F4DB-B72C-EE16-EBC1B450BC6E}"/>
              </a:ext>
            </a:extLst>
          </p:cNvPr>
          <p:cNvSpPr txBox="1">
            <a:spLocks/>
          </p:cNvSpPr>
          <p:nvPr/>
        </p:nvSpPr>
        <p:spPr>
          <a:xfrm>
            <a:off x="2828757" y="6390583"/>
            <a:ext cx="2985738" cy="460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600" u="sng" dirty="0">
                <a:latin typeface="Sicret PERSONAL" pitchFamily="2" charset="0"/>
                <a:cs typeface="Sicret PERSONAL" pitchFamily="2" charset="0"/>
              </a:rPr>
              <a:t>High Jump (Up &amp; Down 500mm)</a:t>
            </a:r>
            <a:endParaRPr lang="en-NL" sz="1600" u="sng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B5F249-93DE-7030-2482-6CB8EB94CEC1}"/>
              </a:ext>
            </a:extLst>
          </p:cNvPr>
          <p:cNvSpPr txBox="1">
            <a:spLocks/>
          </p:cNvSpPr>
          <p:nvPr/>
        </p:nvSpPr>
        <p:spPr>
          <a:xfrm>
            <a:off x="-307069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 Context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F74EA2D-6876-58B4-BB50-E9E93A05E30C}"/>
              </a:ext>
            </a:extLst>
          </p:cNvPr>
          <p:cNvSpPr txBox="1">
            <a:spLocks/>
          </p:cNvSpPr>
          <p:nvPr/>
        </p:nvSpPr>
        <p:spPr>
          <a:xfrm>
            <a:off x="844845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| New ritual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982489-770A-E1C9-8DD8-0BFE089E8E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" b="28472"/>
          <a:stretch/>
        </p:blipFill>
        <p:spPr>
          <a:xfrm>
            <a:off x="10792135" y="144149"/>
            <a:ext cx="837767" cy="6588042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C3CDF891-3A5E-2071-2C6A-364462D7680D}"/>
              </a:ext>
            </a:extLst>
          </p:cNvPr>
          <p:cNvSpPr txBox="1">
            <a:spLocks/>
          </p:cNvSpPr>
          <p:nvPr/>
        </p:nvSpPr>
        <p:spPr>
          <a:xfrm>
            <a:off x="11067074" y="6501776"/>
            <a:ext cx="1125656" cy="4608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600" u="sng" dirty="0">
                <a:latin typeface="Sicret PERSONAL" pitchFamily="2" charset="0"/>
                <a:cs typeface="Sicret PERSONAL" pitchFamily="2" charset="0"/>
              </a:rPr>
              <a:t>Climbing</a:t>
            </a:r>
            <a:endParaRPr lang="en-NL" sz="1600" u="sng" dirty="0">
              <a:latin typeface="Sicret PERSONAL" pitchFamily="2" charset="0"/>
              <a:cs typeface="Sicret PERSONAL" pitchFamily="2" charset="0"/>
            </a:endParaRPr>
          </a:p>
        </p:txBody>
      </p:sp>
      <p:pic>
        <p:nvPicPr>
          <p:cNvPr id="7" name="Picture 6" descr="A white background with black dots&#10;&#10;Description automatically generated">
            <a:extLst>
              <a:ext uri="{FF2B5EF4-FFF2-40B4-BE49-F238E27FC236}">
                <a16:creationId xmlns:a16="http://schemas.microsoft.com/office/drawing/2014/main" id="{86AA7F5E-F00D-0270-9F01-6DCFA4EBC5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96" r="19136" b="23287"/>
          <a:stretch/>
        </p:blipFill>
        <p:spPr>
          <a:xfrm>
            <a:off x="9862780" y="144149"/>
            <a:ext cx="757408" cy="6588042"/>
          </a:xfrm>
          <a:prstGeom prst="rect">
            <a:avLst/>
          </a:prstGeom>
        </p:spPr>
      </p:pic>
      <p:pic>
        <p:nvPicPr>
          <p:cNvPr id="9" name="Picture 8" descr="A black and white image of a person&#10;&#10;Description automatically generated">
            <a:extLst>
              <a:ext uri="{FF2B5EF4-FFF2-40B4-BE49-F238E27FC236}">
                <a16:creationId xmlns:a16="http://schemas.microsoft.com/office/drawing/2014/main" id="{37B6CCF4-4AEB-A71C-91D4-413B81BCB4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71" r="22881" b="23333"/>
          <a:stretch/>
        </p:blipFill>
        <p:spPr>
          <a:xfrm>
            <a:off x="8823902" y="144149"/>
            <a:ext cx="959865" cy="658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054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2E79C86D-4AE8-5090-5DA7-AFED6AE376B3}"/>
              </a:ext>
            </a:extLst>
          </p:cNvPr>
          <p:cNvSpPr txBox="1">
            <a:spLocks/>
          </p:cNvSpPr>
          <p:nvPr/>
        </p:nvSpPr>
        <p:spPr>
          <a:xfrm>
            <a:off x="2385211" y="762296"/>
            <a:ext cx="7421578" cy="88052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spc="-300" dirty="0">
                <a:latin typeface="Space Mono" panose="02000509040000020004" pitchFamily="49" charset="0"/>
              </a:rPr>
              <a:t>body movement against gravity</a:t>
            </a:r>
            <a:endParaRPr lang="en-NL" sz="3000" b="1" spc="-300" dirty="0">
              <a:latin typeface="Space Mono" panose="02000509040000020004" pitchFamily="49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1AD783-933B-F89E-7982-5071BFD15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761" y="1894775"/>
            <a:ext cx="4876673" cy="3681965"/>
          </a:xfrm>
          <a:prstGeom prst="rect">
            <a:avLst/>
          </a:prstGeom>
          <a:ln w="3175">
            <a:solidFill>
              <a:schemeClr val="bg1">
                <a:lumMod val="65000"/>
              </a:schemeClr>
            </a:solidFill>
          </a:ln>
        </p:spPr>
      </p:pic>
      <p:sp>
        <p:nvSpPr>
          <p:cNvPr id="9" name="Subtitle 2">
            <a:extLst>
              <a:ext uri="{FF2B5EF4-FFF2-40B4-BE49-F238E27FC236}">
                <a16:creationId xmlns:a16="http://schemas.microsoft.com/office/drawing/2014/main" id="{BA3FB2AA-EA84-28D1-7D73-03BEC1608F35}"/>
              </a:ext>
            </a:extLst>
          </p:cNvPr>
          <p:cNvSpPr txBox="1">
            <a:spLocks/>
          </p:cNvSpPr>
          <p:nvPr/>
        </p:nvSpPr>
        <p:spPr>
          <a:xfrm>
            <a:off x="1735009" y="5809945"/>
            <a:ext cx="3038175" cy="4315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Comparative measurements of walking and running gaits (1966)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840CE454-F717-BCBE-5F51-F66D46334C81}"/>
              </a:ext>
            </a:extLst>
          </p:cNvPr>
          <p:cNvSpPr txBox="1">
            <a:spLocks/>
          </p:cNvSpPr>
          <p:nvPr/>
        </p:nvSpPr>
        <p:spPr>
          <a:xfrm>
            <a:off x="3549541" y="5606569"/>
            <a:ext cx="2267330" cy="255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Nasa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3DB9E93-7A6F-A710-25D6-BEF1F770FECA}"/>
              </a:ext>
            </a:extLst>
          </p:cNvPr>
          <p:cNvGrpSpPr/>
          <p:nvPr/>
        </p:nvGrpSpPr>
        <p:grpSpPr>
          <a:xfrm>
            <a:off x="6404317" y="1971878"/>
            <a:ext cx="5132428" cy="3527758"/>
            <a:chOff x="6499567" y="1866900"/>
            <a:chExt cx="5132428" cy="3527758"/>
          </a:xfrm>
        </p:grpSpPr>
        <p:pic>
          <p:nvPicPr>
            <p:cNvPr id="8" name="Picture 7" descr="A line-up of a person walking&#10;&#10;Description automatically generated">
              <a:extLst>
                <a:ext uri="{FF2B5EF4-FFF2-40B4-BE49-F238E27FC236}">
                  <a16:creationId xmlns:a16="http://schemas.microsoft.com/office/drawing/2014/main" id="{C7075616-98AF-EEB0-1087-25303C2358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959" t="15355" r="11567" b="17869"/>
            <a:stretch/>
          </p:blipFill>
          <p:spPr>
            <a:xfrm>
              <a:off x="6499567" y="2141319"/>
              <a:ext cx="5132428" cy="3253339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BB6528B-A563-62F2-0440-FCA306F13E8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91082" y="5332572"/>
              <a:ext cx="577906" cy="0"/>
            </a:xfrm>
            <a:prstGeom prst="straightConnector1">
              <a:avLst/>
            </a:prstGeom>
            <a:ln w="63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2854B76-035C-B7B1-5072-4BE001EC5F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00344" y="1866900"/>
              <a:ext cx="0" cy="971550"/>
            </a:xfrm>
            <a:prstGeom prst="straightConnector1">
              <a:avLst/>
            </a:prstGeom>
            <a:ln w="6350">
              <a:solidFill>
                <a:srgbClr val="C0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Subtitle 2">
            <a:extLst>
              <a:ext uri="{FF2B5EF4-FFF2-40B4-BE49-F238E27FC236}">
                <a16:creationId xmlns:a16="http://schemas.microsoft.com/office/drawing/2014/main" id="{F2186283-24F0-139F-ABEF-48DFC5C6B703}"/>
              </a:ext>
            </a:extLst>
          </p:cNvPr>
          <p:cNvSpPr txBox="1">
            <a:spLocks/>
          </p:cNvSpPr>
          <p:nvPr/>
        </p:nvSpPr>
        <p:spPr>
          <a:xfrm>
            <a:off x="6548858" y="2170642"/>
            <a:ext cx="427166" cy="4315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100" b="1" dirty="0">
                <a:latin typeface="Sicret PERSONAL" pitchFamily="2" charset="0"/>
                <a:cs typeface="Sicret PERSONAL" pitchFamily="2" charset="0"/>
              </a:rPr>
              <a:t>1 G</a:t>
            </a:r>
            <a:endParaRPr lang="en-NL" sz="11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0186ECE0-CA58-778C-E839-D39F15271C69}"/>
              </a:ext>
            </a:extLst>
          </p:cNvPr>
          <p:cNvSpPr txBox="1">
            <a:spLocks/>
          </p:cNvSpPr>
          <p:nvPr/>
        </p:nvSpPr>
        <p:spPr>
          <a:xfrm>
            <a:off x="7844672" y="2424404"/>
            <a:ext cx="427166" cy="4315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100" b="1" dirty="0">
                <a:latin typeface="Sicret PERSONAL" pitchFamily="2" charset="0"/>
                <a:cs typeface="Sicret PERSONAL" pitchFamily="2" charset="0"/>
              </a:rPr>
              <a:t>0 G</a:t>
            </a:r>
            <a:endParaRPr lang="en-NL" sz="11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B9EA4B77-646E-082D-09CF-3071BA0FCABE}"/>
              </a:ext>
            </a:extLst>
          </p:cNvPr>
          <p:cNvSpPr txBox="1">
            <a:spLocks/>
          </p:cNvSpPr>
          <p:nvPr/>
        </p:nvSpPr>
        <p:spPr>
          <a:xfrm>
            <a:off x="7120565" y="2164825"/>
            <a:ext cx="579566" cy="4315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100" b="1" dirty="0">
                <a:latin typeface="Sicret PERSONAL" pitchFamily="2" charset="0"/>
                <a:cs typeface="Sicret PERSONAL" pitchFamily="2" charset="0"/>
              </a:rPr>
              <a:t>1/6 G</a:t>
            </a:r>
            <a:endParaRPr lang="en-NL" sz="11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8CAC04DE-7522-E2DF-471B-407181C7091E}"/>
              </a:ext>
            </a:extLst>
          </p:cNvPr>
          <p:cNvSpPr txBox="1">
            <a:spLocks/>
          </p:cNvSpPr>
          <p:nvPr/>
        </p:nvSpPr>
        <p:spPr>
          <a:xfrm>
            <a:off x="6444676" y="1756110"/>
            <a:ext cx="1520835" cy="31417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100" dirty="0">
                <a:latin typeface="Sicret PERSONAL" pitchFamily="2" charset="0"/>
                <a:cs typeface="Sicret PERSONAL" pitchFamily="2" charset="0"/>
              </a:rPr>
              <a:t>Elongated Spine</a:t>
            </a:r>
            <a:endParaRPr lang="en-NL" sz="11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8B1C644E-02BB-D481-BD4A-40BADF400778}"/>
              </a:ext>
            </a:extLst>
          </p:cNvPr>
          <p:cNvSpPr txBox="1">
            <a:spLocks/>
          </p:cNvSpPr>
          <p:nvPr/>
        </p:nvSpPr>
        <p:spPr>
          <a:xfrm>
            <a:off x="8703033" y="5499636"/>
            <a:ext cx="1796008" cy="6253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100" dirty="0">
                <a:latin typeface="Sicret PERSONAL" pitchFamily="2" charset="0"/>
                <a:cs typeface="Sicret PERSONAL" pitchFamily="2" charset="0"/>
              </a:rPr>
              <a:t>Absence of Friction</a:t>
            </a:r>
          </a:p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100" dirty="0">
                <a:latin typeface="Sicret PERSONAL" pitchFamily="2" charset="0"/>
                <a:cs typeface="Sicret PERSONAL" pitchFamily="2" charset="0"/>
              </a:rPr>
              <a:t>to push back</a:t>
            </a:r>
            <a:endParaRPr lang="en-NL" sz="11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DDF495E2-1C70-E717-E2B1-48343A757A95}"/>
              </a:ext>
            </a:extLst>
          </p:cNvPr>
          <p:cNvSpPr txBox="1">
            <a:spLocks/>
          </p:cNvSpPr>
          <p:nvPr/>
        </p:nvSpPr>
        <p:spPr>
          <a:xfrm>
            <a:off x="7451443" y="5971342"/>
            <a:ext cx="3038175" cy="4315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Neutral Position &amp; start of walking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17148342-953C-9B62-A766-245411B3043B}"/>
              </a:ext>
            </a:extLst>
          </p:cNvPr>
          <p:cNvSpPr txBox="1">
            <a:spLocks/>
          </p:cNvSpPr>
          <p:nvPr/>
        </p:nvSpPr>
        <p:spPr>
          <a:xfrm>
            <a:off x="9730415" y="2208637"/>
            <a:ext cx="579566" cy="431534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100" b="1" dirty="0">
                <a:latin typeface="Sicret PERSONAL" pitchFamily="2" charset="0"/>
                <a:cs typeface="Sicret PERSONAL" pitchFamily="2" charset="0"/>
              </a:rPr>
              <a:t>1/6 G</a:t>
            </a:r>
            <a:endParaRPr lang="en-NL" sz="1100" b="1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FC87950-A7E5-F34B-C48E-EDC43947701E}"/>
              </a:ext>
            </a:extLst>
          </p:cNvPr>
          <p:cNvSpPr txBox="1">
            <a:spLocks/>
          </p:cNvSpPr>
          <p:nvPr/>
        </p:nvSpPr>
        <p:spPr>
          <a:xfrm>
            <a:off x="-307069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 Context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C3B76A2B-CE9B-90CE-536C-4D51351B835F}"/>
              </a:ext>
            </a:extLst>
          </p:cNvPr>
          <p:cNvSpPr txBox="1">
            <a:spLocks/>
          </p:cNvSpPr>
          <p:nvPr/>
        </p:nvSpPr>
        <p:spPr>
          <a:xfrm>
            <a:off x="844845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| New ritual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42245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F4B2DB2A-80F9-F37A-060E-F019291D4C17}"/>
              </a:ext>
            </a:extLst>
          </p:cNvPr>
          <p:cNvGrpSpPr/>
          <p:nvPr/>
        </p:nvGrpSpPr>
        <p:grpSpPr>
          <a:xfrm>
            <a:off x="4539" y="0"/>
            <a:ext cx="12182921" cy="6858000"/>
            <a:chOff x="4539" y="0"/>
            <a:chExt cx="12182921" cy="6858000"/>
          </a:xfrm>
        </p:grpSpPr>
        <p:pic>
          <p:nvPicPr>
            <p:cNvPr id="10" name="Picture 9" descr="A diagram of a lunar physics&#10;&#10;Description automatically generated with medium confidence">
              <a:extLst>
                <a:ext uri="{FF2B5EF4-FFF2-40B4-BE49-F238E27FC236}">
                  <a16:creationId xmlns:a16="http://schemas.microsoft.com/office/drawing/2014/main" id="{CEE42AEB-BCB8-331F-6949-1FAE134F06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9" y="0"/>
              <a:ext cx="12182921" cy="685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54FE839-E24C-D07E-4F98-034F4C5B7D17}"/>
                </a:ext>
              </a:extLst>
            </p:cNvPr>
            <p:cNvSpPr/>
            <p:nvPr/>
          </p:nvSpPr>
          <p:spPr>
            <a:xfrm>
              <a:off x="1025820" y="434126"/>
              <a:ext cx="5070180" cy="978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L" sz="3200"/>
            </a:p>
          </p:txBody>
        </p:sp>
      </p:grpSp>
      <p:sp>
        <p:nvSpPr>
          <p:cNvPr id="6" name="Subtitle 2">
            <a:extLst>
              <a:ext uri="{FF2B5EF4-FFF2-40B4-BE49-F238E27FC236}">
                <a16:creationId xmlns:a16="http://schemas.microsoft.com/office/drawing/2014/main" id="{08A5E3AC-D27E-BCE4-F85A-8320460F0DC9}"/>
              </a:ext>
            </a:extLst>
          </p:cNvPr>
          <p:cNvSpPr txBox="1">
            <a:spLocks/>
          </p:cNvSpPr>
          <p:nvPr/>
        </p:nvSpPr>
        <p:spPr>
          <a:xfrm>
            <a:off x="1287250" y="535726"/>
            <a:ext cx="4930008" cy="10577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parameters derived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from lunar physics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4A78BAB-8634-6853-4018-93110CD4807C}"/>
              </a:ext>
            </a:extLst>
          </p:cNvPr>
          <p:cNvSpPr txBox="1">
            <a:spLocks/>
          </p:cNvSpPr>
          <p:nvPr/>
        </p:nvSpPr>
        <p:spPr>
          <a:xfrm>
            <a:off x="-20762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 Parameter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EEE3FFCD-7FE4-2A5A-40C5-CD37302ECA18}"/>
              </a:ext>
            </a:extLst>
          </p:cNvPr>
          <p:cNvSpPr txBox="1">
            <a:spLocks/>
          </p:cNvSpPr>
          <p:nvPr/>
        </p:nvSpPr>
        <p:spPr>
          <a:xfrm>
            <a:off x="102582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| New ritual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1933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roup 132">
            <a:extLst>
              <a:ext uri="{FF2B5EF4-FFF2-40B4-BE49-F238E27FC236}">
                <a16:creationId xmlns:a16="http://schemas.microsoft.com/office/drawing/2014/main" id="{E3C82519-B46F-67BA-6148-1EE646C24D69}"/>
              </a:ext>
            </a:extLst>
          </p:cNvPr>
          <p:cNvGrpSpPr/>
          <p:nvPr/>
        </p:nvGrpSpPr>
        <p:grpSpPr>
          <a:xfrm>
            <a:off x="1435330" y="1764925"/>
            <a:ext cx="2059350" cy="692113"/>
            <a:chOff x="5106515" y="1482732"/>
            <a:chExt cx="2059350" cy="946619"/>
          </a:xfrm>
        </p:grpSpPr>
        <p:sp>
          <p:nvSpPr>
            <p:cNvPr id="38" name="Subtitle 2">
              <a:extLst>
                <a:ext uri="{FF2B5EF4-FFF2-40B4-BE49-F238E27FC236}">
                  <a16:creationId xmlns:a16="http://schemas.microsoft.com/office/drawing/2014/main" id="{956D1270-7075-F31A-1224-BD9B51405EFA}"/>
                </a:ext>
              </a:extLst>
            </p:cNvPr>
            <p:cNvSpPr txBox="1">
              <a:spLocks/>
            </p:cNvSpPr>
            <p:nvPr/>
          </p:nvSpPr>
          <p:spPr>
            <a:xfrm>
              <a:off x="5106515" y="1482732"/>
              <a:ext cx="2059350" cy="36450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400" u="sng" dirty="0">
                  <a:latin typeface="Sicret PERSONAL" pitchFamily="2" charset="0"/>
                  <a:cs typeface="Sicret PERSONAL" pitchFamily="2" charset="0"/>
                </a:rPr>
                <a:t>Gravity (m/s2)</a:t>
              </a:r>
              <a:endParaRPr lang="en-NL" sz="1400" u="sng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39" name="Subtitle 2">
              <a:extLst>
                <a:ext uri="{FF2B5EF4-FFF2-40B4-BE49-F238E27FC236}">
                  <a16:creationId xmlns:a16="http://schemas.microsoft.com/office/drawing/2014/main" id="{5BFEABE2-DC96-AFA5-E024-B05FAA1DBDDE}"/>
                </a:ext>
              </a:extLst>
            </p:cNvPr>
            <p:cNvSpPr txBox="1">
              <a:spLocks/>
            </p:cNvSpPr>
            <p:nvPr/>
          </p:nvSpPr>
          <p:spPr>
            <a:xfrm>
              <a:off x="5293567" y="1976884"/>
              <a:ext cx="842623" cy="4524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800" dirty="0">
                  <a:latin typeface="Sicret PERSONAL" pitchFamily="2" charset="0"/>
                  <a:cs typeface="Sicret PERSONAL" pitchFamily="2" charset="0"/>
                </a:rPr>
                <a:t>9.8</a:t>
              </a:r>
              <a:endParaRPr lang="en-NL" sz="18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41" name="Subtitle 2">
              <a:extLst>
                <a:ext uri="{FF2B5EF4-FFF2-40B4-BE49-F238E27FC236}">
                  <a16:creationId xmlns:a16="http://schemas.microsoft.com/office/drawing/2014/main" id="{615852CC-7739-E5A4-C442-938C3F46639F}"/>
                </a:ext>
              </a:extLst>
            </p:cNvPr>
            <p:cNvSpPr txBox="1">
              <a:spLocks/>
            </p:cNvSpPr>
            <p:nvPr/>
          </p:nvSpPr>
          <p:spPr>
            <a:xfrm>
              <a:off x="6178038" y="1976884"/>
              <a:ext cx="842623" cy="4524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800" dirty="0">
                  <a:latin typeface="Sicret PERSONAL" pitchFamily="2" charset="0"/>
                  <a:cs typeface="Sicret PERSONAL" pitchFamily="2" charset="0"/>
                </a:rPr>
                <a:t>1.6</a:t>
              </a:r>
              <a:endParaRPr lang="en-NL" sz="18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72" name="Subtitle 2">
              <a:extLst>
                <a:ext uri="{FF2B5EF4-FFF2-40B4-BE49-F238E27FC236}">
                  <a16:creationId xmlns:a16="http://schemas.microsoft.com/office/drawing/2014/main" id="{6C1F6B57-DCBF-D807-636D-EE846C5CCCA7}"/>
                </a:ext>
              </a:extLst>
            </p:cNvPr>
            <p:cNvSpPr txBox="1">
              <a:spLocks/>
            </p:cNvSpPr>
            <p:nvPr/>
          </p:nvSpPr>
          <p:spPr>
            <a:xfrm>
              <a:off x="5293567" y="1750651"/>
              <a:ext cx="842623" cy="4524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earth</a:t>
              </a:r>
              <a:endParaRPr lang="en-NL" sz="14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73" name="Subtitle 2">
              <a:extLst>
                <a:ext uri="{FF2B5EF4-FFF2-40B4-BE49-F238E27FC236}">
                  <a16:creationId xmlns:a16="http://schemas.microsoft.com/office/drawing/2014/main" id="{A477A915-7C4B-A853-C6B5-6300DA0C902E}"/>
                </a:ext>
              </a:extLst>
            </p:cNvPr>
            <p:cNvSpPr txBox="1">
              <a:spLocks/>
            </p:cNvSpPr>
            <p:nvPr/>
          </p:nvSpPr>
          <p:spPr>
            <a:xfrm>
              <a:off x="6178038" y="1750651"/>
              <a:ext cx="842623" cy="4524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400" dirty="0">
                  <a:latin typeface="Sicret PERSONAL" pitchFamily="2" charset="0"/>
                  <a:cs typeface="Sicret PERSONAL" pitchFamily="2" charset="0"/>
                </a:rPr>
                <a:t>moon</a:t>
              </a:r>
              <a:endParaRPr lang="en-NL" sz="1400" dirty="0">
                <a:latin typeface="Sicret PERSONAL" pitchFamily="2" charset="0"/>
                <a:cs typeface="Sicret PERSONAL" pitchFamily="2" charset="0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8EA24AA9-087E-EB60-0447-92860A27CCA0}"/>
              </a:ext>
            </a:extLst>
          </p:cNvPr>
          <p:cNvGrpSpPr/>
          <p:nvPr/>
        </p:nvGrpSpPr>
        <p:grpSpPr>
          <a:xfrm>
            <a:off x="643305" y="2720012"/>
            <a:ext cx="1763456" cy="1398043"/>
            <a:chOff x="753255" y="2144563"/>
            <a:chExt cx="1763456" cy="1398043"/>
          </a:xfrm>
        </p:grpSpPr>
        <p:sp>
          <p:nvSpPr>
            <p:cNvPr id="65" name="Subtitle 2">
              <a:extLst>
                <a:ext uri="{FF2B5EF4-FFF2-40B4-BE49-F238E27FC236}">
                  <a16:creationId xmlns:a16="http://schemas.microsoft.com/office/drawing/2014/main" id="{FBF1A570-1285-0C31-A6BB-2502BF1193B8}"/>
                </a:ext>
              </a:extLst>
            </p:cNvPr>
            <p:cNvSpPr txBox="1">
              <a:spLocks/>
            </p:cNvSpPr>
            <p:nvPr/>
          </p:nvSpPr>
          <p:spPr>
            <a:xfrm>
              <a:off x="991497" y="2144563"/>
              <a:ext cx="1308909" cy="306368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400" u="sng" dirty="0">
                  <a:latin typeface="Sicret PERSONAL" pitchFamily="2" charset="0"/>
                  <a:cs typeface="Sicret PERSONAL" pitchFamily="2" charset="0"/>
                </a:rPr>
                <a:t>Fall from </a:t>
              </a:r>
              <a:r>
                <a:rPr lang="en-GB" sz="1400" b="1" u="sng" dirty="0">
                  <a:latin typeface="Sicret PERSONAL" pitchFamily="2" charset="0"/>
                  <a:cs typeface="Sicret PERSONAL" pitchFamily="2" charset="0"/>
                </a:rPr>
                <a:t>1m</a:t>
              </a:r>
              <a:endParaRPr lang="en-NL" sz="1400" b="1" u="sng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66" name="Subtitle 2">
              <a:extLst>
                <a:ext uri="{FF2B5EF4-FFF2-40B4-BE49-F238E27FC236}">
                  <a16:creationId xmlns:a16="http://schemas.microsoft.com/office/drawing/2014/main" id="{5087D22C-D5B3-5F7A-F7CE-906B37B594C7}"/>
                </a:ext>
              </a:extLst>
            </p:cNvPr>
            <p:cNvSpPr txBox="1">
              <a:spLocks/>
            </p:cNvSpPr>
            <p:nvPr/>
          </p:nvSpPr>
          <p:spPr>
            <a:xfrm>
              <a:off x="769694" y="2379654"/>
              <a:ext cx="828187" cy="27013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0.45 sec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67" name="Subtitle 2">
              <a:extLst>
                <a:ext uri="{FF2B5EF4-FFF2-40B4-BE49-F238E27FC236}">
                  <a16:creationId xmlns:a16="http://schemas.microsoft.com/office/drawing/2014/main" id="{7FF5CE43-23C3-DAFB-8328-4A4798634058}"/>
                </a:ext>
              </a:extLst>
            </p:cNvPr>
            <p:cNvSpPr txBox="1">
              <a:spLocks/>
            </p:cNvSpPr>
            <p:nvPr/>
          </p:nvSpPr>
          <p:spPr>
            <a:xfrm>
              <a:off x="1803597" y="2379654"/>
              <a:ext cx="672515" cy="27013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1.1 sec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68" name="Subtitle 2">
              <a:extLst>
                <a:ext uri="{FF2B5EF4-FFF2-40B4-BE49-F238E27FC236}">
                  <a16:creationId xmlns:a16="http://schemas.microsoft.com/office/drawing/2014/main" id="{0A688D69-DE24-E769-1329-403CD588A2DE}"/>
                </a:ext>
              </a:extLst>
            </p:cNvPr>
            <p:cNvSpPr txBox="1">
              <a:spLocks/>
            </p:cNvSpPr>
            <p:nvPr/>
          </p:nvSpPr>
          <p:spPr>
            <a:xfrm>
              <a:off x="753255" y="2539559"/>
              <a:ext cx="867151" cy="27013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100" u="sng" dirty="0">
                  <a:latin typeface="Sicret PERSONAL" pitchFamily="2" charset="0"/>
                  <a:cs typeface="Sicret PERSONAL" pitchFamily="2" charset="0"/>
                </a:rPr>
                <a:t>v= 4.4m/s</a:t>
              </a:r>
              <a:endParaRPr lang="en-NL" sz="1100" u="sng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69" name="Subtitle 2">
              <a:extLst>
                <a:ext uri="{FF2B5EF4-FFF2-40B4-BE49-F238E27FC236}">
                  <a16:creationId xmlns:a16="http://schemas.microsoft.com/office/drawing/2014/main" id="{FA8FE70D-CA63-65F1-0004-4BE74BDC341D}"/>
                </a:ext>
              </a:extLst>
            </p:cNvPr>
            <p:cNvSpPr txBox="1">
              <a:spLocks/>
            </p:cNvSpPr>
            <p:nvPr/>
          </p:nvSpPr>
          <p:spPr>
            <a:xfrm>
              <a:off x="1700281" y="2539559"/>
              <a:ext cx="798283" cy="27013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100" u="sng" dirty="0">
                  <a:latin typeface="Sicret PERSONAL" pitchFamily="2" charset="0"/>
                  <a:cs typeface="Sicret PERSONAL" pitchFamily="2" charset="0"/>
                </a:rPr>
                <a:t>v= 1.8m/s</a:t>
              </a:r>
            </a:p>
          </p:txBody>
        </p:sp>
        <p:sp>
          <p:nvSpPr>
            <p:cNvPr id="70" name="Subtitle 2">
              <a:extLst>
                <a:ext uri="{FF2B5EF4-FFF2-40B4-BE49-F238E27FC236}">
                  <a16:creationId xmlns:a16="http://schemas.microsoft.com/office/drawing/2014/main" id="{B285CE94-993A-3209-75DE-E1F206087AC0}"/>
                </a:ext>
              </a:extLst>
            </p:cNvPr>
            <p:cNvSpPr txBox="1">
              <a:spLocks/>
            </p:cNvSpPr>
            <p:nvPr/>
          </p:nvSpPr>
          <p:spPr>
            <a:xfrm>
              <a:off x="1663808" y="3189812"/>
              <a:ext cx="842623" cy="35279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800" dirty="0">
                  <a:latin typeface="Sicret PERSONAL" pitchFamily="2" charset="0"/>
                  <a:cs typeface="Sicret PERSONAL" pitchFamily="2" charset="0"/>
                </a:rPr>
                <a:t>0.17m</a:t>
              </a:r>
              <a:endParaRPr lang="en-NL" sz="18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71" name="Subtitle 2">
              <a:extLst>
                <a:ext uri="{FF2B5EF4-FFF2-40B4-BE49-F238E27FC236}">
                  <a16:creationId xmlns:a16="http://schemas.microsoft.com/office/drawing/2014/main" id="{33F2C6A2-D6FC-83AF-F512-C3FD9E077302}"/>
                </a:ext>
              </a:extLst>
            </p:cNvPr>
            <p:cNvSpPr txBox="1">
              <a:spLocks/>
            </p:cNvSpPr>
            <p:nvPr/>
          </p:nvSpPr>
          <p:spPr>
            <a:xfrm>
              <a:off x="1674088" y="3010479"/>
              <a:ext cx="842623" cy="30941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100" i="1" u="sng" dirty="0">
                  <a:latin typeface="Sicret PERSONAL" pitchFamily="2" charset="0"/>
                  <a:cs typeface="Sicret PERSONAL" pitchFamily="2" charset="0"/>
                </a:rPr>
                <a:t>v= 1.8m/s</a:t>
              </a:r>
            </a:p>
          </p:txBody>
        </p: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CC2C51D8-CF2B-A185-B324-ED264DEFDE42}"/>
                </a:ext>
              </a:extLst>
            </p:cNvPr>
            <p:cNvCxnSpPr>
              <a:cxnSpLocks/>
            </p:cNvCxnSpPr>
            <p:nvPr/>
          </p:nvCxnSpPr>
          <p:spPr>
            <a:xfrm>
              <a:off x="2095400" y="2768762"/>
              <a:ext cx="0" cy="220265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1A2397-E92D-66DB-EEB9-60172AA56C7F}"/>
              </a:ext>
            </a:extLst>
          </p:cNvPr>
          <p:cNvGrpSpPr/>
          <p:nvPr/>
        </p:nvGrpSpPr>
        <p:grpSpPr>
          <a:xfrm>
            <a:off x="1022761" y="5931694"/>
            <a:ext cx="2889623" cy="706408"/>
            <a:chOff x="4679156" y="5328831"/>
            <a:chExt cx="2889623" cy="706408"/>
          </a:xfrm>
        </p:grpSpPr>
        <p:sp>
          <p:nvSpPr>
            <p:cNvPr id="62" name="Subtitle 2">
              <a:extLst>
                <a:ext uri="{FF2B5EF4-FFF2-40B4-BE49-F238E27FC236}">
                  <a16:creationId xmlns:a16="http://schemas.microsoft.com/office/drawing/2014/main" id="{60D75DCE-47C4-7861-77BD-D0E8DC03B0B1}"/>
                </a:ext>
              </a:extLst>
            </p:cNvPr>
            <p:cNvSpPr txBox="1">
              <a:spLocks/>
            </p:cNvSpPr>
            <p:nvPr/>
          </p:nvSpPr>
          <p:spPr>
            <a:xfrm>
              <a:off x="4679156" y="5328831"/>
              <a:ext cx="2884487" cy="4524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400" u="sng" dirty="0">
                  <a:latin typeface="Sicret PERSONAL" pitchFamily="2" charset="0"/>
                  <a:cs typeface="Sicret PERSONAL" pitchFamily="2" charset="0"/>
                </a:rPr>
                <a:t>Jump from ground</a:t>
              </a:r>
              <a:endParaRPr lang="en-NL" sz="1400" u="sng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63" name="Subtitle 2">
              <a:extLst>
                <a:ext uri="{FF2B5EF4-FFF2-40B4-BE49-F238E27FC236}">
                  <a16:creationId xmlns:a16="http://schemas.microsoft.com/office/drawing/2014/main" id="{46FA6308-FF5E-EA49-3EC5-171DC1C6F92F}"/>
                </a:ext>
              </a:extLst>
            </p:cNvPr>
            <p:cNvSpPr txBox="1">
              <a:spLocks/>
            </p:cNvSpPr>
            <p:nvPr/>
          </p:nvSpPr>
          <p:spPr>
            <a:xfrm>
              <a:off x="4882197" y="5582772"/>
              <a:ext cx="1146805" cy="4524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800" dirty="0">
                  <a:latin typeface="Sicret PERSONAL" pitchFamily="2" charset="0"/>
                  <a:cs typeface="Sicret PERSONAL" pitchFamily="2" charset="0"/>
                </a:rPr>
                <a:t>0.5 m</a:t>
              </a:r>
              <a:endParaRPr lang="en-NL" sz="18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64" name="Subtitle 2">
              <a:extLst>
                <a:ext uri="{FF2B5EF4-FFF2-40B4-BE49-F238E27FC236}">
                  <a16:creationId xmlns:a16="http://schemas.microsoft.com/office/drawing/2014/main" id="{AA393518-3E42-7240-CCA0-2D34A0A5184F}"/>
                </a:ext>
              </a:extLst>
            </p:cNvPr>
            <p:cNvSpPr txBox="1">
              <a:spLocks/>
            </p:cNvSpPr>
            <p:nvPr/>
          </p:nvSpPr>
          <p:spPr>
            <a:xfrm>
              <a:off x="6300769" y="5582772"/>
              <a:ext cx="1268010" cy="452467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800" dirty="0">
                  <a:latin typeface="Sicret PERSONAL" pitchFamily="2" charset="0"/>
                  <a:cs typeface="Sicret PERSONAL" pitchFamily="2" charset="0"/>
                </a:rPr>
                <a:t>2.7 - 3 m</a:t>
              </a:r>
              <a:endParaRPr lang="en-NL" sz="1800" dirty="0">
                <a:latin typeface="Sicret PERSONAL" pitchFamily="2" charset="0"/>
                <a:cs typeface="Sicret PERSONAL" pitchFamily="2" charset="0"/>
              </a:endParaRPr>
            </a:p>
          </p:txBody>
        </p:sp>
        <p:cxnSp>
          <p:nvCxnSpPr>
            <p:cNvPr id="93" name="Straight Arrow Connector 92">
              <a:extLst>
                <a:ext uri="{FF2B5EF4-FFF2-40B4-BE49-F238E27FC236}">
                  <a16:creationId xmlns:a16="http://schemas.microsoft.com/office/drawing/2014/main" id="{EF2CAB82-6950-7F88-D299-56197431A51F}"/>
                </a:ext>
              </a:extLst>
            </p:cNvPr>
            <p:cNvCxnSpPr>
              <a:cxnSpLocks/>
            </p:cNvCxnSpPr>
            <p:nvPr/>
          </p:nvCxnSpPr>
          <p:spPr>
            <a:xfrm>
              <a:off x="5787266" y="5684653"/>
              <a:ext cx="678573" cy="0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69249237-FC6E-ECE3-E31C-60CC50C5A29E}"/>
              </a:ext>
            </a:extLst>
          </p:cNvPr>
          <p:cNvGrpSpPr/>
          <p:nvPr/>
        </p:nvGrpSpPr>
        <p:grpSpPr>
          <a:xfrm>
            <a:off x="2546200" y="2720011"/>
            <a:ext cx="1775879" cy="1394961"/>
            <a:chOff x="2988845" y="2144562"/>
            <a:chExt cx="1775879" cy="1394961"/>
          </a:xfrm>
        </p:grpSpPr>
        <p:sp>
          <p:nvSpPr>
            <p:cNvPr id="98" name="Subtitle 2">
              <a:extLst>
                <a:ext uri="{FF2B5EF4-FFF2-40B4-BE49-F238E27FC236}">
                  <a16:creationId xmlns:a16="http://schemas.microsoft.com/office/drawing/2014/main" id="{07735674-E3DB-12A3-2558-4A60F191DC96}"/>
                </a:ext>
              </a:extLst>
            </p:cNvPr>
            <p:cNvSpPr txBox="1">
              <a:spLocks/>
            </p:cNvSpPr>
            <p:nvPr/>
          </p:nvSpPr>
          <p:spPr>
            <a:xfrm>
              <a:off x="3227087" y="2144562"/>
              <a:ext cx="1308909" cy="306368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400" u="sng" dirty="0">
                  <a:latin typeface="Sicret PERSONAL" pitchFamily="2" charset="0"/>
                  <a:cs typeface="Sicret PERSONAL" pitchFamily="2" charset="0"/>
                </a:rPr>
                <a:t>Fall from </a:t>
              </a:r>
              <a:r>
                <a:rPr lang="en-GB" sz="1400" b="1" u="sng" dirty="0">
                  <a:latin typeface="Sicret PERSONAL" pitchFamily="2" charset="0"/>
                  <a:cs typeface="Sicret PERSONAL" pitchFamily="2" charset="0"/>
                </a:rPr>
                <a:t>2m</a:t>
              </a:r>
              <a:endParaRPr lang="en-NL" sz="1400" b="1" u="sng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99" name="Subtitle 2">
              <a:extLst>
                <a:ext uri="{FF2B5EF4-FFF2-40B4-BE49-F238E27FC236}">
                  <a16:creationId xmlns:a16="http://schemas.microsoft.com/office/drawing/2014/main" id="{DAFA90C4-FD0E-34FD-17AA-D49FA64F13D4}"/>
                </a:ext>
              </a:extLst>
            </p:cNvPr>
            <p:cNvSpPr txBox="1">
              <a:spLocks/>
            </p:cNvSpPr>
            <p:nvPr/>
          </p:nvSpPr>
          <p:spPr>
            <a:xfrm>
              <a:off x="3005284" y="2379653"/>
              <a:ext cx="828187" cy="27013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0.64 sec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100" name="Subtitle 2">
              <a:extLst>
                <a:ext uri="{FF2B5EF4-FFF2-40B4-BE49-F238E27FC236}">
                  <a16:creationId xmlns:a16="http://schemas.microsoft.com/office/drawing/2014/main" id="{AAED7428-8213-E661-C592-F4A800E8F518}"/>
                </a:ext>
              </a:extLst>
            </p:cNvPr>
            <p:cNvSpPr txBox="1">
              <a:spLocks/>
            </p:cNvSpPr>
            <p:nvPr/>
          </p:nvSpPr>
          <p:spPr>
            <a:xfrm>
              <a:off x="4039187" y="2379653"/>
              <a:ext cx="672515" cy="27013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1.6 sec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101" name="Subtitle 2">
              <a:extLst>
                <a:ext uri="{FF2B5EF4-FFF2-40B4-BE49-F238E27FC236}">
                  <a16:creationId xmlns:a16="http://schemas.microsoft.com/office/drawing/2014/main" id="{AF114E5F-2467-3BC3-83DF-92C18706E86C}"/>
                </a:ext>
              </a:extLst>
            </p:cNvPr>
            <p:cNvSpPr txBox="1">
              <a:spLocks/>
            </p:cNvSpPr>
            <p:nvPr/>
          </p:nvSpPr>
          <p:spPr>
            <a:xfrm>
              <a:off x="2988845" y="2536789"/>
              <a:ext cx="867151" cy="27013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100" u="sng" dirty="0">
                  <a:latin typeface="Sicret PERSONAL" pitchFamily="2" charset="0"/>
                  <a:cs typeface="Sicret PERSONAL" pitchFamily="2" charset="0"/>
                </a:rPr>
                <a:t>v= 6.26m/s</a:t>
              </a:r>
              <a:endParaRPr lang="en-NL" sz="1100" u="sng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102" name="Subtitle 2">
              <a:extLst>
                <a:ext uri="{FF2B5EF4-FFF2-40B4-BE49-F238E27FC236}">
                  <a16:creationId xmlns:a16="http://schemas.microsoft.com/office/drawing/2014/main" id="{3B4FE411-1199-A7C7-2BD9-248AA469AB0D}"/>
                </a:ext>
              </a:extLst>
            </p:cNvPr>
            <p:cNvSpPr txBox="1">
              <a:spLocks/>
            </p:cNvSpPr>
            <p:nvPr/>
          </p:nvSpPr>
          <p:spPr>
            <a:xfrm>
              <a:off x="3935871" y="2536789"/>
              <a:ext cx="798283" cy="27013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100" u="sng" dirty="0">
                  <a:latin typeface="Sicret PERSONAL" pitchFamily="2" charset="0"/>
                  <a:cs typeface="Sicret PERSONAL" pitchFamily="2" charset="0"/>
                </a:rPr>
                <a:t>v= 2.5m/s</a:t>
              </a:r>
            </a:p>
          </p:txBody>
        </p:sp>
        <p:sp>
          <p:nvSpPr>
            <p:cNvPr id="103" name="Subtitle 2">
              <a:extLst>
                <a:ext uri="{FF2B5EF4-FFF2-40B4-BE49-F238E27FC236}">
                  <a16:creationId xmlns:a16="http://schemas.microsoft.com/office/drawing/2014/main" id="{537DD55C-2937-3113-3123-5A9F7AEF29EE}"/>
                </a:ext>
              </a:extLst>
            </p:cNvPr>
            <p:cNvSpPr txBox="1">
              <a:spLocks/>
            </p:cNvSpPr>
            <p:nvPr/>
          </p:nvSpPr>
          <p:spPr>
            <a:xfrm>
              <a:off x="3911591" y="3186729"/>
              <a:ext cx="842623" cy="35279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800" dirty="0">
                  <a:latin typeface="Sicret PERSONAL" pitchFamily="2" charset="0"/>
                  <a:cs typeface="Sicret PERSONAL" pitchFamily="2" charset="0"/>
                </a:rPr>
                <a:t>0.32m</a:t>
              </a:r>
              <a:endParaRPr lang="en-NL" sz="18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104" name="Subtitle 2">
              <a:extLst>
                <a:ext uri="{FF2B5EF4-FFF2-40B4-BE49-F238E27FC236}">
                  <a16:creationId xmlns:a16="http://schemas.microsoft.com/office/drawing/2014/main" id="{6409E353-05E9-0C39-D373-6EB497AEB463}"/>
                </a:ext>
              </a:extLst>
            </p:cNvPr>
            <p:cNvSpPr txBox="1">
              <a:spLocks/>
            </p:cNvSpPr>
            <p:nvPr/>
          </p:nvSpPr>
          <p:spPr>
            <a:xfrm>
              <a:off x="3922101" y="3010804"/>
              <a:ext cx="842623" cy="30941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100" i="1" u="sng" dirty="0">
                  <a:latin typeface="Sicret PERSONAL" pitchFamily="2" charset="0"/>
                  <a:cs typeface="Sicret PERSONAL" pitchFamily="2" charset="0"/>
                </a:rPr>
                <a:t>v= 2.5m/s</a:t>
              </a:r>
            </a:p>
          </p:txBody>
        </p: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DABD0113-E50F-707F-D078-CFA3065F8C7B}"/>
                </a:ext>
              </a:extLst>
            </p:cNvPr>
            <p:cNvCxnSpPr>
              <a:cxnSpLocks/>
            </p:cNvCxnSpPr>
            <p:nvPr/>
          </p:nvCxnSpPr>
          <p:spPr>
            <a:xfrm>
              <a:off x="4332903" y="2768762"/>
              <a:ext cx="0" cy="220265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72E6D805-6A28-E9FA-7A36-1F257B3A3156}"/>
              </a:ext>
            </a:extLst>
          </p:cNvPr>
          <p:cNvGrpSpPr/>
          <p:nvPr/>
        </p:nvGrpSpPr>
        <p:grpSpPr>
          <a:xfrm>
            <a:off x="560846" y="4264526"/>
            <a:ext cx="1774308" cy="1394961"/>
            <a:chOff x="5032543" y="2144562"/>
            <a:chExt cx="1774308" cy="1394961"/>
          </a:xfrm>
        </p:grpSpPr>
        <p:sp>
          <p:nvSpPr>
            <p:cNvPr id="107" name="Subtitle 2">
              <a:extLst>
                <a:ext uri="{FF2B5EF4-FFF2-40B4-BE49-F238E27FC236}">
                  <a16:creationId xmlns:a16="http://schemas.microsoft.com/office/drawing/2014/main" id="{216EE7D0-05CC-4251-3447-77383FEF7DFB}"/>
                </a:ext>
              </a:extLst>
            </p:cNvPr>
            <p:cNvSpPr txBox="1">
              <a:spLocks/>
            </p:cNvSpPr>
            <p:nvPr/>
          </p:nvSpPr>
          <p:spPr>
            <a:xfrm>
              <a:off x="5270785" y="2144562"/>
              <a:ext cx="1308909" cy="306368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400" u="sng" dirty="0">
                  <a:latin typeface="Sicret PERSONAL" pitchFamily="2" charset="0"/>
                  <a:cs typeface="Sicret PERSONAL" pitchFamily="2" charset="0"/>
                </a:rPr>
                <a:t>Fall from </a:t>
              </a:r>
              <a:r>
                <a:rPr lang="en-GB" sz="1400" b="1" u="sng" dirty="0">
                  <a:latin typeface="Sicret PERSONAL" pitchFamily="2" charset="0"/>
                  <a:cs typeface="Sicret PERSONAL" pitchFamily="2" charset="0"/>
                </a:rPr>
                <a:t>3m</a:t>
              </a:r>
              <a:endParaRPr lang="en-NL" sz="1400" b="1" u="sng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108" name="Subtitle 2">
              <a:extLst>
                <a:ext uri="{FF2B5EF4-FFF2-40B4-BE49-F238E27FC236}">
                  <a16:creationId xmlns:a16="http://schemas.microsoft.com/office/drawing/2014/main" id="{7251167D-700B-77C3-26A5-FBA36E8EC7B0}"/>
                </a:ext>
              </a:extLst>
            </p:cNvPr>
            <p:cNvSpPr txBox="1">
              <a:spLocks/>
            </p:cNvSpPr>
            <p:nvPr/>
          </p:nvSpPr>
          <p:spPr>
            <a:xfrm>
              <a:off x="5048982" y="2379653"/>
              <a:ext cx="828187" cy="27013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0.78 sec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109" name="Subtitle 2">
              <a:extLst>
                <a:ext uri="{FF2B5EF4-FFF2-40B4-BE49-F238E27FC236}">
                  <a16:creationId xmlns:a16="http://schemas.microsoft.com/office/drawing/2014/main" id="{3257579D-3E78-3713-C926-CD6DFAE47026}"/>
                </a:ext>
              </a:extLst>
            </p:cNvPr>
            <p:cNvSpPr txBox="1">
              <a:spLocks/>
            </p:cNvSpPr>
            <p:nvPr/>
          </p:nvSpPr>
          <p:spPr>
            <a:xfrm>
              <a:off x="6082885" y="2379653"/>
              <a:ext cx="672515" cy="27013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1.9 sec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110" name="Subtitle 2">
              <a:extLst>
                <a:ext uri="{FF2B5EF4-FFF2-40B4-BE49-F238E27FC236}">
                  <a16:creationId xmlns:a16="http://schemas.microsoft.com/office/drawing/2014/main" id="{F69F52EB-B113-39C5-9743-A804AF16CBA8}"/>
                </a:ext>
              </a:extLst>
            </p:cNvPr>
            <p:cNvSpPr txBox="1">
              <a:spLocks/>
            </p:cNvSpPr>
            <p:nvPr/>
          </p:nvSpPr>
          <p:spPr>
            <a:xfrm>
              <a:off x="5032543" y="2543083"/>
              <a:ext cx="867151" cy="27013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100" u="sng" dirty="0">
                  <a:latin typeface="Sicret PERSONAL" pitchFamily="2" charset="0"/>
                  <a:cs typeface="Sicret PERSONAL" pitchFamily="2" charset="0"/>
                </a:rPr>
                <a:t>v= 7.7m/s</a:t>
              </a:r>
              <a:endParaRPr lang="en-NL" sz="1100" u="sng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111" name="Subtitle 2">
              <a:extLst>
                <a:ext uri="{FF2B5EF4-FFF2-40B4-BE49-F238E27FC236}">
                  <a16:creationId xmlns:a16="http://schemas.microsoft.com/office/drawing/2014/main" id="{45488E78-6328-1638-58B7-545C5F72B65A}"/>
                </a:ext>
              </a:extLst>
            </p:cNvPr>
            <p:cNvSpPr txBox="1">
              <a:spLocks/>
            </p:cNvSpPr>
            <p:nvPr/>
          </p:nvSpPr>
          <p:spPr>
            <a:xfrm>
              <a:off x="5979569" y="2543083"/>
              <a:ext cx="798283" cy="27013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100" u="sng" dirty="0">
                  <a:latin typeface="Sicret PERSONAL" pitchFamily="2" charset="0"/>
                  <a:cs typeface="Sicret PERSONAL" pitchFamily="2" charset="0"/>
                </a:rPr>
                <a:t>v= 3.1m/s</a:t>
              </a:r>
            </a:p>
          </p:txBody>
        </p:sp>
        <p:sp>
          <p:nvSpPr>
            <p:cNvPr id="112" name="Subtitle 2">
              <a:extLst>
                <a:ext uri="{FF2B5EF4-FFF2-40B4-BE49-F238E27FC236}">
                  <a16:creationId xmlns:a16="http://schemas.microsoft.com/office/drawing/2014/main" id="{82BAEF14-8964-36D6-04AF-05DC62E79238}"/>
                </a:ext>
              </a:extLst>
            </p:cNvPr>
            <p:cNvSpPr txBox="1">
              <a:spLocks/>
            </p:cNvSpPr>
            <p:nvPr/>
          </p:nvSpPr>
          <p:spPr>
            <a:xfrm>
              <a:off x="5964228" y="3186729"/>
              <a:ext cx="842623" cy="35279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800" dirty="0">
                  <a:latin typeface="Sicret PERSONAL" pitchFamily="2" charset="0"/>
                  <a:cs typeface="Sicret PERSONAL" pitchFamily="2" charset="0"/>
                </a:rPr>
                <a:t>0.49m</a:t>
              </a:r>
              <a:endParaRPr lang="en-NL" sz="18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113" name="Subtitle 2">
              <a:extLst>
                <a:ext uri="{FF2B5EF4-FFF2-40B4-BE49-F238E27FC236}">
                  <a16:creationId xmlns:a16="http://schemas.microsoft.com/office/drawing/2014/main" id="{0C2D5D56-2CE6-D125-394C-B8697B96DD60}"/>
                </a:ext>
              </a:extLst>
            </p:cNvPr>
            <p:cNvSpPr txBox="1">
              <a:spLocks/>
            </p:cNvSpPr>
            <p:nvPr/>
          </p:nvSpPr>
          <p:spPr>
            <a:xfrm>
              <a:off x="5964228" y="3010478"/>
              <a:ext cx="842623" cy="30941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100" i="1" u="sng" dirty="0">
                  <a:latin typeface="Sicret PERSONAL" pitchFamily="2" charset="0"/>
                  <a:cs typeface="Sicret PERSONAL" pitchFamily="2" charset="0"/>
                </a:rPr>
                <a:t>v= 3.1m/s</a:t>
              </a:r>
            </a:p>
          </p:txBody>
        </p:sp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EE4222C0-BF11-A543-36AF-6C6DE2B4155D}"/>
                </a:ext>
              </a:extLst>
            </p:cNvPr>
            <p:cNvCxnSpPr>
              <a:cxnSpLocks/>
            </p:cNvCxnSpPr>
            <p:nvPr/>
          </p:nvCxnSpPr>
          <p:spPr>
            <a:xfrm>
              <a:off x="6385540" y="2768762"/>
              <a:ext cx="0" cy="220265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5BE075F-23F6-ABDD-40E8-F3C22B8985D7}"/>
              </a:ext>
            </a:extLst>
          </p:cNvPr>
          <p:cNvGrpSpPr/>
          <p:nvPr/>
        </p:nvGrpSpPr>
        <p:grpSpPr>
          <a:xfrm>
            <a:off x="2514437" y="4259335"/>
            <a:ext cx="1791632" cy="1398631"/>
            <a:chOff x="6799569" y="2140875"/>
            <a:chExt cx="1791632" cy="1398631"/>
          </a:xfrm>
        </p:grpSpPr>
        <p:sp>
          <p:nvSpPr>
            <p:cNvPr id="125" name="Subtitle 2">
              <a:extLst>
                <a:ext uri="{FF2B5EF4-FFF2-40B4-BE49-F238E27FC236}">
                  <a16:creationId xmlns:a16="http://schemas.microsoft.com/office/drawing/2014/main" id="{4EE731BB-5FF5-127C-FE61-9632F503778F}"/>
                </a:ext>
              </a:extLst>
            </p:cNvPr>
            <p:cNvSpPr txBox="1">
              <a:spLocks/>
            </p:cNvSpPr>
            <p:nvPr/>
          </p:nvSpPr>
          <p:spPr>
            <a:xfrm>
              <a:off x="7037811" y="2140875"/>
              <a:ext cx="1308909" cy="306368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400" u="sng" dirty="0">
                  <a:latin typeface="Sicret PERSONAL" pitchFamily="2" charset="0"/>
                  <a:cs typeface="Sicret PERSONAL" pitchFamily="2" charset="0"/>
                </a:rPr>
                <a:t>Fall from </a:t>
              </a:r>
              <a:r>
                <a:rPr lang="en-GB" sz="1400" b="1" u="sng" dirty="0">
                  <a:latin typeface="Sicret PERSONAL" pitchFamily="2" charset="0"/>
                  <a:cs typeface="Sicret PERSONAL" pitchFamily="2" charset="0"/>
                </a:rPr>
                <a:t>10m</a:t>
              </a:r>
              <a:endParaRPr lang="en-NL" sz="1400" b="1" u="sng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126" name="Subtitle 2">
              <a:extLst>
                <a:ext uri="{FF2B5EF4-FFF2-40B4-BE49-F238E27FC236}">
                  <a16:creationId xmlns:a16="http://schemas.microsoft.com/office/drawing/2014/main" id="{E7CC729E-CA22-FD6B-5BEF-9818DA7A2F70}"/>
                </a:ext>
              </a:extLst>
            </p:cNvPr>
            <p:cNvSpPr txBox="1">
              <a:spLocks/>
            </p:cNvSpPr>
            <p:nvPr/>
          </p:nvSpPr>
          <p:spPr>
            <a:xfrm>
              <a:off x="6816008" y="2374931"/>
              <a:ext cx="828187" cy="270136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1.43 sec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127" name="Subtitle 2">
              <a:extLst>
                <a:ext uri="{FF2B5EF4-FFF2-40B4-BE49-F238E27FC236}">
                  <a16:creationId xmlns:a16="http://schemas.microsoft.com/office/drawing/2014/main" id="{75EE4CE8-29A4-7F0F-07CA-AB96069F3704}"/>
                </a:ext>
              </a:extLst>
            </p:cNvPr>
            <p:cNvSpPr txBox="1">
              <a:spLocks/>
            </p:cNvSpPr>
            <p:nvPr/>
          </p:nvSpPr>
          <p:spPr>
            <a:xfrm>
              <a:off x="7849911" y="2374931"/>
              <a:ext cx="672515" cy="270136"/>
            </a:xfrm>
            <a:prstGeom prst="rect">
              <a:avLst/>
            </a:prstGeom>
          </p:spPr>
          <p:txBody>
            <a:bodyPr>
              <a:normAutofit fontScale="925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200" dirty="0">
                  <a:latin typeface="Sicret PERSONAL" pitchFamily="2" charset="0"/>
                  <a:cs typeface="Sicret PERSONAL" pitchFamily="2" charset="0"/>
                </a:rPr>
                <a:t>3.54 sec</a:t>
              </a:r>
              <a:endParaRPr lang="en-NL" sz="12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128" name="Subtitle 2">
              <a:extLst>
                <a:ext uri="{FF2B5EF4-FFF2-40B4-BE49-F238E27FC236}">
                  <a16:creationId xmlns:a16="http://schemas.microsoft.com/office/drawing/2014/main" id="{DF99E72A-A814-91CF-AFCD-B7441D46CDB6}"/>
                </a:ext>
              </a:extLst>
            </p:cNvPr>
            <p:cNvSpPr txBox="1">
              <a:spLocks/>
            </p:cNvSpPr>
            <p:nvPr/>
          </p:nvSpPr>
          <p:spPr>
            <a:xfrm>
              <a:off x="6799569" y="2531909"/>
              <a:ext cx="867151" cy="27013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100" u="sng" dirty="0">
                  <a:latin typeface="Sicret PERSONAL" pitchFamily="2" charset="0"/>
                  <a:cs typeface="Sicret PERSONAL" pitchFamily="2" charset="0"/>
                </a:rPr>
                <a:t>v= 14m/s</a:t>
              </a:r>
              <a:endParaRPr lang="en-NL" sz="1100" u="sng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129" name="Subtitle 2">
              <a:extLst>
                <a:ext uri="{FF2B5EF4-FFF2-40B4-BE49-F238E27FC236}">
                  <a16:creationId xmlns:a16="http://schemas.microsoft.com/office/drawing/2014/main" id="{ABDD7354-A70A-9E49-51F8-72E4B63A6037}"/>
                </a:ext>
              </a:extLst>
            </p:cNvPr>
            <p:cNvSpPr txBox="1">
              <a:spLocks/>
            </p:cNvSpPr>
            <p:nvPr/>
          </p:nvSpPr>
          <p:spPr>
            <a:xfrm>
              <a:off x="7746595" y="2531909"/>
              <a:ext cx="798283" cy="270135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100" u="sng" dirty="0">
                  <a:latin typeface="Sicret PERSONAL" pitchFamily="2" charset="0"/>
                  <a:cs typeface="Sicret PERSONAL" pitchFamily="2" charset="0"/>
                </a:rPr>
                <a:t>v= 5.6m/s</a:t>
              </a:r>
            </a:p>
          </p:txBody>
        </p:sp>
        <p:sp>
          <p:nvSpPr>
            <p:cNvPr id="130" name="Subtitle 2">
              <a:extLst>
                <a:ext uri="{FF2B5EF4-FFF2-40B4-BE49-F238E27FC236}">
                  <a16:creationId xmlns:a16="http://schemas.microsoft.com/office/drawing/2014/main" id="{FF89EB37-0899-2518-AD74-4543F1B6B63A}"/>
                </a:ext>
              </a:extLst>
            </p:cNvPr>
            <p:cNvSpPr txBox="1">
              <a:spLocks/>
            </p:cNvSpPr>
            <p:nvPr/>
          </p:nvSpPr>
          <p:spPr>
            <a:xfrm>
              <a:off x="7724424" y="3186712"/>
              <a:ext cx="842623" cy="352794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800" dirty="0">
                  <a:latin typeface="Sicret PERSONAL" pitchFamily="2" charset="0"/>
                  <a:cs typeface="Sicret PERSONAL" pitchFamily="2" charset="0"/>
                </a:rPr>
                <a:t>1.6m</a:t>
              </a:r>
              <a:endParaRPr lang="en-NL" sz="1800" dirty="0">
                <a:latin typeface="Sicret PERSONAL" pitchFamily="2" charset="0"/>
                <a:cs typeface="Sicret PERSONAL" pitchFamily="2" charset="0"/>
              </a:endParaRPr>
            </a:p>
          </p:txBody>
        </p:sp>
        <p:sp>
          <p:nvSpPr>
            <p:cNvPr id="131" name="Subtitle 2">
              <a:extLst>
                <a:ext uri="{FF2B5EF4-FFF2-40B4-BE49-F238E27FC236}">
                  <a16:creationId xmlns:a16="http://schemas.microsoft.com/office/drawing/2014/main" id="{46BF43F1-0C73-68D7-BE75-B81E745B0AC2}"/>
                </a:ext>
              </a:extLst>
            </p:cNvPr>
            <p:cNvSpPr txBox="1">
              <a:spLocks/>
            </p:cNvSpPr>
            <p:nvPr/>
          </p:nvSpPr>
          <p:spPr>
            <a:xfrm>
              <a:off x="7748578" y="3010478"/>
              <a:ext cx="842623" cy="309413"/>
            </a:xfrm>
            <a:prstGeom prst="rect">
              <a:avLst/>
            </a:prstGeom>
          </p:spPr>
          <p:txBody>
            <a:bodyPr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70000"/>
                </a:lnSpc>
                <a:spcBef>
                  <a:spcPts val="0"/>
                </a:spcBef>
                <a:buNone/>
              </a:pPr>
              <a:r>
                <a:rPr lang="en-GB" sz="1100" i="1" u="sng" dirty="0">
                  <a:latin typeface="Sicret PERSONAL" pitchFamily="2" charset="0"/>
                  <a:cs typeface="Sicret PERSONAL" pitchFamily="2" charset="0"/>
                </a:rPr>
                <a:t>v= 5.6m/s</a:t>
              </a:r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05DA5AAA-C6B1-B63A-A044-111B36B40612}"/>
                </a:ext>
              </a:extLst>
            </p:cNvPr>
            <p:cNvCxnSpPr>
              <a:cxnSpLocks/>
            </p:cNvCxnSpPr>
            <p:nvPr/>
          </p:nvCxnSpPr>
          <p:spPr>
            <a:xfrm>
              <a:off x="8169890" y="2768762"/>
              <a:ext cx="0" cy="220265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DFE09628-D590-119A-C6A4-41247758B812}"/>
              </a:ext>
            </a:extLst>
          </p:cNvPr>
          <p:cNvSpPr/>
          <p:nvPr/>
        </p:nvSpPr>
        <p:spPr>
          <a:xfrm>
            <a:off x="2603238" y="2631384"/>
            <a:ext cx="1634056" cy="1382380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F12CB43-F7F2-975E-F590-224805B43653}"/>
              </a:ext>
            </a:extLst>
          </p:cNvPr>
          <p:cNvSpPr/>
          <p:nvPr/>
        </p:nvSpPr>
        <p:spPr>
          <a:xfrm>
            <a:off x="643305" y="4215550"/>
            <a:ext cx="1634056" cy="1382380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pic>
        <p:nvPicPr>
          <p:cNvPr id="17" name="Picture 16" descr="A diagram of a line graph&#10;&#10;Description automatically generated">
            <a:extLst>
              <a:ext uri="{FF2B5EF4-FFF2-40B4-BE49-F238E27FC236}">
                <a16:creationId xmlns:a16="http://schemas.microsoft.com/office/drawing/2014/main" id="{CF2C0D2A-4085-6CA8-7173-8F173B20C7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53" t="20679" r="25800" b="26634"/>
          <a:stretch/>
        </p:blipFill>
        <p:spPr>
          <a:xfrm>
            <a:off x="4582308" y="667477"/>
            <a:ext cx="7301084" cy="5793998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8BF6DFC7-A437-2325-5B99-7920562E903C}"/>
              </a:ext>
            </a:extLst>
          </p:cNvPr>
          <p:cNvSpPr txBox="1">
            <a:spLocks/>
          </p:cNvSpPr>
          <p:nvPr/>
        </p:nvSpPr>
        <p:spPr>
          <a:xfrm>
            <a:off x="-20762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 Parameter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53EE500B-39DA-B8EA-DC37-C2A6D3393091}"/>
              </a:ext>
            </a:extLst>
          </p:cNvPr>
          <p:cNvSpPr txBox="1">
            <a:spLocks/>
          </p:cNvSpPr>
          <p:nvPr/>
        </p:nvSpPr>
        <p:spPr>
          <a:xfrm>
            <a:off x="102582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| New ritual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E86042B3-935D-19D6-100F-92C90EA11C99}"/>
              </a:ext>
            </a:extLst>
          </p:cNvPr>
          <p:cNvSpPr txBox="1">
            <a:spLocks/>
          </p:cNvSpPr>
          <p:nvPr/>
        </p:nvSpPr>
        <p:spPr>
          <a:xfrm>
            <a:off x="1287250" y="535726"/>
            <a:ext cx="4930008" cy="1057751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parameters derived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from lunar physics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59710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818B5D-70C6-9525-4626-ACE6FB950E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diagram of a diagram of a diagram&#10;&#10;AI-generated content may be incorrect.">
            <a:extLst>
              <a:ext uri="{FF2B5EF4-FFF2-40B4-BE49-F238E27FC236}">
                <a16:creationId xmlns:a16="http://schemas.microsoft.com/office/drawing/2014/main" id="{04E2D62E-78EC-A00C-3576-0D49A15B6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8" t="15946" r="3395" b="3926"/>
          <a:stretch/>
        </p:blipFill>
        <p:spPr>
          <a:xfrm>
            <a:off x="369653" y="1143580"/>
            <a:ext cx="11452694" cy="5486400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4D0B7829-E638-7583-72DC-8B8C2D9768CC}"/>
              </a:ext>
            </a:extLst>
          </p:cNvPr>
          <p:cNvSpPr txBox="1">
            <a:spLocks/>
          </p:cNvSpPr>
          <p:nvPr/>
        </p:nvSpPr>
        <p:spPr>
          <a:xfrm>
            <a:off x="274483" y="579906"/>
            <a:ext cx="11643033" cy="692113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3000" b="1" dirty="0">
                <a:latin typeface="Space Mono" panose="02000509040000020004" pitchFamily="49" charset="0"/>
                <a:cs typeface="Sicret PERSONAL" pitchFamily="2" charset="0"/>
              </a:rPr>
              <a:t>(assumptive) fundamental postures to activities</a:t>
            </a:r>
            <a:endParaRPr lang="en-NL" sz="3000" b="1" dirty="0">
              <a:latin typeface="Space Mono" panose="02000509040000020004" pitchFamily="49" charset="0"/>
              <a:cs typeface="Sicret PERSONAL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5D3E23D9-EABE-DA21-A4C0-46099686FD5A}"/>
              </a:ext>
            </a:extLst>
          </p:cNvPr>
          <p:cNvSpPr txBox="1">
            <a:spLocks/>
          </p:cNvSpPr>
          <p:nvPr/>
        </p:nvSpPr>
        <p:spPr>
          <a:xfrm>
            <a:off x="-20762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Design Parameter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6B667FF-84B1-0244-4546-6D4A5AC358B8}"/>
              </a:ext>
            </a:extLst>
          </p:cNvPr>
          <p:cNvSpPr txBox="1">
            <a:spLocks/>
          </p:cNvSpPr>
          <p:nvPr/>
        </p:nvSpPr>
        <p:spPr>
          <a:xfrm>
            <a:off x="102582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| New ritual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6CCB90-7D7D-95EA-C77D-8BF2E332755A}"/>
              </a:ext>
            </a:extLst>
          </p:cNvPr>
          <p:cNvSpPr txBox="1">
            <a:spLocks/>
          </p:cNvSpPr>
          <p:nvPr/>
        </p:nvSpPr>
        <p:spPr>
          <a:xfrm>
            <a:off x="6096000" y="1300414"/>
            <a:ext cx="1172401" cy="254066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900" b="1" dirty="0">
                <a:latin typeface="Sicret PERSONAL" pitchFamily="2" charset="0"/>
                <a:cs typeface="Sicret PERSONAL" pitchFamily="2" charset="0"/>
              </a:rPr>
              <a:t>Socialise</a:t>
            </a:r>
            <a:endParaRPr lang="en-NL" sz="1900" b="1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3441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D73EFC-47B0-7410-6101-952DF40C6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2">
            <a:extLst>
              <a:ext uri="{FF2B5EF4-FFF2-40B4-BE49-F238E27FC236}">
                <a16:creationId xmlns:a16="http://schemas.microsoft.com/office/drawing/2014/main" id="{6F1C5D41-4FF9-5995-570F-65E969FC7386}"/>
              </a:ext>
            </a:extLst>
          </p:cNvPr>
          <p:cNvSpPr txBox="1">
            <a:spLocks/>
          </p:cNvSpPr>
          <p:nvPr/>
        </p:nvSpPr>
        <p:spPr>
          <a:xfrm>
            <a:off x="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Research background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9686454-27EB-5D33-60C1-73ED12240311}"/>
              </a:ext>
            </a:extLst>
          </p:cNvPr>
          <p:cNvGrpSpPr/>
          <p:nvPr/>
        </p:nvGrpSpPr>
        <p:grpSpPr>
          <a:xfrm>
            <a:off x="7178810" y="0"/>
            <a:ext cx="4066544" cy="6858000"/>
            <a:chOff x="179928" y="396527"/>
            <a:chExt cx="3744108" cy="631423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164C038-7B6A-F5E6-4340-C286ACD199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928" y="396527"/>
              <a:ext cx="3744107" cy="210404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60D9B58-0350-8DE4-F256-00C60DE9DC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931" y="2501658"/>
              <a:ext cx="3744104" cy="2105054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B9DD0B57-BB01-E912-3C1D-D9D1675DE6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7097" t="42841" r="22025" b="22863"/>
            <a:stretch/>
          </p:blipFill>
          <p:spPr>
            <a:xfrm>
              <a:off x="179928" y="4606712"/>
              <a:ext cx="3744108" cy="2104045"/>
            </a:xfrm>
            <a:prstGeom prst="rect">
              <a:avLst/>
            </a:prstGeom>
          </p:spPr>
        </p:pic>
      </p:grpSp>
      <p:sp>
        <p:nvSpPr>
          <p:cNvPr id="12" name="Subtitle 2">
            <a:extLst>
              <a:ext uri="{FF2B5EF4-FFF2-40B4-BE49-F238E27FC236}">
                <a16:creationId xmlns:a16="http://schemas.microsoft.com/office/drawing/2014/main" id="{43171E7B-0FB8-CB73-3910-1DEA59D5BB51}"/>
              </a:ext>
            </a:extLst>
          </p:cNvPr>
          <p:cNvSpPr txBox="1">
            <a:spLocks/>
          </p:cNvSpPr>
          <p:nvPr/>
        </p:nvSpPr>
        <p:spPr>
          <a:xfrm>
            <a:off x="4906591" y="6656554"/>
            <a:ext cx="2267330" cy="255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Nasa.gov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0502E38A-5CAD-9D9A-2DF9-1FE56866CA30}"/>
              </a:ext>
            </a:extLst>
          </p:cNvPr>
          <p:cNvSpPr txBox="1">
            <a:spLocks/>
          </p:cNvSpPr>
          <p:nvPr/>
        </p:nvSpPr>
        <p:spPr>
          <a:xfrm>
            <a:off x="10463347" y="2032333"/>
            <a:ext cx="777117" cy="255460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Apollo 11</a:t>
            </a:r>
            <a:endParaRPr lang="en-NL" sz="12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2C1D5B4-01DA-48AE-2533-A2AE9A4F74AC}"/>
              </a:ext>
            </a:extLst>
          </p:cNvPr>
          <p:cNvSpPr txBox="1">
            <a:spLocks/>
          </p:cNvSpPr>
          <p:nvPr/>
        </p:nvSpPr>
        <p:spPr>
          <a:xfrm>
            <a:off x="10463348" y="4320041"/>
            <a:ext cx="777117" cy="255460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Apollo 12</a:t>
            </a:r>
            <a:endParaRPr lang="en-NL" sz="12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7840BCD8-7669-EA39-A8CF-D8003BF302BC}"/>
              </a:ext>
            </a:extLst>
          </p:cNvPr>
          <p:cNvSpPr txBox="1">
            <a:spLocks/>
          </p:cNvSpPr>
          <p:nvPr/>
        </p:nvSpPr>
        <p:spPr>
          <a:xfrm>
            <a:off x="10463348" y="6597055"/>
            <a:ext cx="777117" cy="255460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Apollo 17</a:t>
            </a:r>
            <a:endParaRPr lang="en-NL" sz="12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885383ED-54EF-BFA2-0996-4A46902240D5}"/>
              </a:ext>
            </a:extLst>
          </p:cNvPr>
          <p:cNvSpPr txBox="1">
            <a:spLocks/>
          </p:cNvSpPr>
          <p:nvPr/>
        </p:nvSpPr>
        <p:spPr>
          <a:xfrm>
            <a:off x="1636829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| Apollo missions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AD7C7939-462F-DF75-B5B2-9E3F66E227A3}"/>
              </a:ext>
            </a:extLst>
          </p:cNvPr>
          <p:cNvSpPr txBox="1">
            <a:spLocks/>
          </p:cNvSpPr>
          <p:nvPr/>
        </p:nvSpPr>
        <p:spPr>
          <a:xfrm>
            <a:off x="1242804" y="1672678"/>
            <a:ext cx="4690577" cy="533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cret PERSONAL" pitchFamily="2" charset="0"/>
                <a:cs typeface="Sicret PERSONAL" pitchFamily="2" charset="0"/>
              </a:rPr>
              <a:t>Performed lunar landing And Return to earth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cret PERSONAL" pitchFamily="2" charset="0"/>
                <a:cs typeface="Sicret PERSONAL" pitchFamily="2" charset="0"/>
              </a:rPr>
              <a:t>(National goal by President </a:t>
            </a:r>
            <a:r>
              <a:rPr lang="en-GB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Sicret PERSONAL" pitchFamily="2" charset="0"/>
                <a:cs typeface="Sicret PERSONAL" pitchFamily="2" charset="0"/>
              </a:rPr>
              <a:t>kennedy</a:t>
            </a: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cret PERSONAL" pitchFamily="2" charset="0"/>
                <a:cs typeface="Sicret PERSONAL" pitchFamily="2" charset="0"/>
              </a:rPr>
              <a:t>)</a:t>
            </a:r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A88DA8B5-D5C6-807A-FE60-F962F4217281}"/>
              </a:ext>
            </a:extLst>
          </p:cNvPr>
          <p:cNvSpPr txBox="1">
            <a:spLocks/>
          </p:cNvSpPr>
          <p:nvPr/>
        </p:nvSpPr>
        <p:spPr>
          <a:xfrm>
            <a:off x="587949" y="3299737"/>
            <a:ext cx="6000289" cy="62907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cret PERSONAL" pitchFamily="2" charset="0"/>
                <a:cs typeface="Sicret PERSONAL" pitchFamily="2" charset="0"/>
              </a:rPr>
              <a:t>Lunar exploration tasks by the lunar module,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cret PERSONAL" pitchFamily="2" charset="0"/>
                <a:cs typeface="Sicret PERSONAL" pitchFamily="2" charset="0"/>
              </a:rPr>
              <a:t>Deployment of the apollo lunar surface experiments package,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Sicret PERSONAL" pitchFamily="2" charset="0"/>
              <a:cs typeface="Sicret PERSONAL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600" dirty="0">
              <a:solidFill>
                <a:schemeClr val="tx1">
                  <a:lumMod val="85000"/>
                  <a:lumOff val="1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BBC6003A-F684-E964-3A12-F0146EB0EAB6}"/>
              </a:ext>
            </a:extLst>
          </p:cNvPr>
          <p:cNvSpPr txBox="1">
            <a:spLocks/>
          </p:cNvSpPr>
          <p:nvPr/>
        </p:nvSpPr>
        <p:spPr>
          <a:xfrm>
            <a:off x="656530" y="5128382"/>
            <a:ext cx="5863129" cy="8626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Sicret PERSONAL" pitchFamily="2" charset="0"/>
                <a:cs typeface="Sicret PERSONAL" pitchFamily="2" charset="0"/>
              </a:rPr>
              <a:t>Geological surveying and sampling of materials, deploying and activating surface experiments, conducting in-flight experiments and photographic tasks during lunar orbit and trans-earth coast,</a:t>
            </a: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57908C42-CD6C-9AD4-BF91-F7997C4519C1}"/>
              </a:ext>
            </a:extLst>
          </p:cNvPr>
          <p:cNvSpPr txBox="1">
            <a:spLocks/>
          </p:cNvSpPr>
          <p:nvPr/>
        </p:nvSpPr>
        <p:spPr>
          <a:xfrm>
            <a:off x="3232136" y="1385832"/>
            <a:ext cx="711925" cy="5181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cret PERSONAL" pitchFamily="2" charset="0"/>
                <a:cs typeface="Sicret PERSONAL" pitchFamily="2" charset="0"/>
              </a:rPr>
              <a:t>11</a:t>
            </a:r>
            <a:endParaRPr lang="en-NL" sz="2000" b="1" dirty="0">
              <a:solidFill>
                <a:schemeClr val="tx1">
                  <a:lumMod val="85000"/>
                  <a:lumOff val="1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B11541BA-D3A4-0775-CE52-D84C6D1D3419}"/>
              </a:ext>
            </a:extLst>
          </p:cNvPr>
          <p:cNvSpPr txBox="1">
            <a:spLocks/>
          </p:cNvSpPr>
          <p:nvPr/>
        </p:nvSpPr>
        <p:spPr>
          <a:xfrm>
            <a:off x="3232136" y="3029811"/>
            <a:ext cx="711925" cy="518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cret PERSONAL" pitchFamily="2" charset="0"/>
                <a:cs typeface="Sicret PERSONAL" pitchFamily="2" charset="0"/>
              </a:rPr>
              <a:t>12</a:t>
            </a:r>
            <a:endParaRPr lang="en-NL" sz="2000" b="1" dirty="0">
              <a:solidFill>
                <a:schemeClr val="tx1">
                  <a:lumMod val="85000"/>
                  <a:lumOff val="1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F584BD69-9856-F4E4-3751-B35A01A3DDF3}"/>
              </a:ext>
            </a:extLst>
          </p:cNvPr>
          <p:cNvSpPr txBox="1">
            <a:spLocks/>
          </p:cNvSpPr>
          <p:nvPr/>
        </p:nvSpPr>
        <p:spPr>
          <a:xfrm>
            <a:off x="3232134" y="4855899"/>
            <a:ext cx="711925" cy="518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cret PERSONAL" pitchFamily="2" charset="0"/>
                <a:cs typeface="Sicret PERSONAL" pitchFamily="2" charset="0"/>
              </a:rPr>
              <a:t>17</a:t>
            </a:r>
            <a:endParaRPr lang="en-NL" sz="2000" b="1" dirty="0">
              <a:solidFill>
                <a:schemeClr val="tx1">
                  <a:lumMod val="85000"/>
                  <a:lumOff val="1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33E4FE-D9C5-E0D3-CB38-75168BC2E34F}"/>
              </a:ext>
            </a:extLst>
          </p:cNvPr>
          <p:cNvSpPr txBox="1">
            <a:spLocks/>
          </p:cNvSpPr>
          <p:nvPr/>
        </p:nvSpPr>
        <p:spPr>
          <a:xfrm>
            <a:off x="996166" y="709290"/>
            <a:ext cx="5183859" cy="719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spc="-300" dirty="0">
                <a:latin typeface="Space Mono" panose="02000509040000020004" pitchFamily="49" charset="0"/>
              </a:rPr>
              <a:t>tasks intensive missions</a:t>
            </a:r>
            <a:endParaRPr lang="en-NL" sz="3000" b="1" spc="-300" dirty="0">
              <a:latin typeface="Space Mono" panose="0200050904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05287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2A1F0-4E88-1139-5B0C-2932CB481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>
            <a:extLst>
              <a:ext uri="{FF2B5EF4-FFF2-40B4-BE49-F238E27FC236}">
                <a16:creationId xmlns:a16="http://schemas.microsoft.com/office/drawing/2014/main" id="{426A22AF-C423-6E8F-1FFD-44BE563B1A4C}"/>
              </a:ext>
            </a:extLst>
          </p:cNvPr>
          <p:cNvSpPr txBox="1"/>
          <p:nvPr/>
        </p:nvSpPr>
        <p:spPr>
          <a:xfrm>
            <a:off x="1643143" y="850337"/>
            <a:ext cx="38899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latin typeface="Sicret PERSONAL" pitchFamily="2" charset="0"/>
                <a:cs typeface="Sicret PERSONAL" pitchFamily="2" charset="0"/>
              </a:rPr>
              <a:t>Deployment of a television camera to transmit signals to earth, Deployment of a solar wind, seismic experiment package and a laser ranging retroreflector, gather samples of lunar-surface materials, photograph the lunar terrain, deployed scientific equipment, Lunar module spacecraft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E9BF8BA-35D9-6C25-7CA3-843007C2D747}"/>
              </a:ext>
            </a:extLst>
          </p:cNvPr>
          <p:cNvSpPr txBox="1"/>
          <p:nvPr/>
        </p:nvSpPr>
        <p:spPr>
          <a:xfrm>
            <a:off x="1643142" y="5115214"/>
            <a:ext cx="388990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200" dirty="0">
                <a:latin typeface="Sicret PERSONAL" pitchFamily="2" charset="0"/>
                <a:cs typeface="Sicret PERSONAL" pitchFamily="2" charset="0"/>
              </a:rPr>
              <a:t>Deployed experiments such as Apollo Lunar Surface Experiments Package, with a heat flow experiment, lunar seismic profiling, lunar surface gravimeter, lunar atmospheric composition experiment, lunar ejecta and meteorites, lunar sampling and lunar orbital experiments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CCB0A8-3195-6FE7-C725-5CA2C6D96B96}"/>
              </a:ext>
            </a:extLst>
          </p:cNvPr>
          <p:cNvSpPr txBox="1"/>
          <p:nvPr/>
        </p:nvSpPr>
        <p:spPr>
          <a:xfrm>
            <a:off x="1643142" y="2982775"/>
            <a:ext cx="38899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GB" sz="1200" dirty="0" err="1">
                <a:latin typeface="Sicret PERSONAL" pitchFamily="2" charset="0"/>
                <a:cs typeface="Sicret PERSONAL" pitchFamily="2" charset="0"/>
              </a:rPr>
              <a:t>Selenological</a:t>
            </a:r>
            <a:r>
              <a:rPr lang="en-GB" sz="1200" dirty="0">
                <a:latin typeface="Sicret PERSONAL" pitchFamily="2" charset="0"/>
                <a:cs typeface="Sicret PERSONAL" pitchFamily="2" charset="0"/>
              </a:rPr>
              <a:t> inspection, Surveys and samplings in landing areas, Development </a:t>
            </a:r>
            <a:r>
              <a:rPr lang="en-GB" sz="1200" dirty="0" err="1">
                <a:latin typeface="Sicret PERSONAL" pitchFamily="2" charset="0"/>
                <a:cs typeface="Sicret PERSONAL" pitchFamily="2" charset="0"/>
              </a:rPr>
              <a:t>fot</a:t>
            </a:r>
            <a:r>
              <a:rPr lang="en-GB" sz="1200" dirty="0">
                <a:latin typeface="Sicret PERSONAL" pitchFamily="2" charset="0"/>
                <a:cs typeface="Sicret PERSONAL" pitchFamily="2" charset="0"/>
              </a:rPr>
              <a:t> precision-landing capabilities, Further evaluations of working for long period, deployment and retrieval of other scientific experiments, photography of candidate exploration sites for future missions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C619BFD-DDAD-C0E7-B67D-AD894F464414}"/>
              </a:ext>
            </a:extLst>
          </p:cNvPr>
          <p:cNvSpPr txBox="1">
            <a:spLocks/>
          </p:cNvSpPr>
          <p:nvPr/>
        </p:nvSpPr>
        <p:spPr>
          <a:xfrm>
            <a:off x="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Research background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812443-2CD3-42FD-7768-0CC1B03D6DAF}"/>
              </a:ext>
            </a:extLst>
          </p:cNvPr>
          <p:cNvGrpSpPr/>
          <p:nvPr/>
        </p:nvGrpSpPr>
        <p:grpSpPr>
          <a:xfrm>
            <a:off x="7178810" y="0"/>
            <a:ext cx="4066544" cy="6858000"/>
            <a:chOff x="179928" y="396527"/>
            <a:chExt cx="3744108" cy="631423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CC36F0-BD21-D388-FF83-9BB7B862A1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9928" y="396527"/>
              <a:ext cx="3744107" cy="210404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D574511-CDA4-A204-BC02-5FEC1849A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931" y="2501658"/>
              <a:ext cx="3744104" cy="210505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93E592F-5641-0D90-D8B7-65B0F0939C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 l="17097" t="42841" r="22025" b="22863"/>
            <a:stretch/>
          </p:blipFill>
          <p:spPr>
            <a:xfrm>
              <a:off x="179928" y="4606712"/>
              <a:ext cx="3744108" cy="2104045"/>
            </a:xfrm>
            <a:prstGeom prst="rect">
              <a:avLst/>
            </a:prstGeom>
          </p:spPr>
        </p:pic>
      </p:grpSp>
      <p:sp>
        <p:nvSpPr>
          <p:cNvPr id="13" name="Subtitle 2">
            <a:extLst>
              <a:ext uri="{FF2B5EF4-FFF2-40B4-BE49-F238E27FC236}">
                <a16:creationId xmlns:a16="http://schemas.microsoft.com/office/drawing/2014/main" id="{703A530C-84C2-4937-E583-94E6C91E792D}"/>
              </a:ext>
            </a:extLst>
          </p:cNvPr>
          <p:cNvSpPr txBox="1">
            <a:spLocks/>
          </p:cNvSpPr>
          <p:nvPr/>
        </p:nvSpPr>
        <p:spPr>
          <a:xfrm>
            <a:off x="10463347" y="2032333"/>
            <a:ext cx="777117" cy="255460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Apollo 11</a:t>
            </a:r>
            <a:endParaRPr lang="en-NL" sz="12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A051C38-874B-BBA5-F6C3-206598BFDA6C}"/>
              </a:ext>
            </a:extLst>
          </p:cNvPr>
          <p:cNvSpPr txBox="1">
            <a:spLocks/>
          </p:cNvSpPr>
          <p:nvPr/>
        </p:nvSpPr>
        <p:spPr>
          <a:xfrm>
            <a:off x="10463348" y="4320041"/>
            <a:ext cx="777117" cy="255460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Apollo 12</a:t>
            </a:r>
            <a:endParaRPr lang="en-NL" sz="12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0DC9693A-A40A-FFAA-4B64-14DB91D04CD3}"/>
              </a:ext>
            </a:extLst>
          </p:cNvPr>
          <p:cNvSpPr txBox="1">
            <a:spLocks/>
          </p:cNvSpPr>
          <p:nvPr/>
        </p:nvSpPr>
        <p:spPr>
          <a:xfrm>
            <a:off x="10463348" y="6597055"/>
            <a:ext cx="777117" cy="255460"/>
          </a:xfrm>
          <a:prstGeom prst="rect">
            <a:avLst/>
          </a:prstGeom>
          <a:solidFill>
            <a:schemeClr val="tx1">
              <a:lumMod val="75000"/>
              <a:lumOff val="25000"/>
              <a:alpha val="70000"/>
            </a:schemeClr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200" dirty="0">
                <a:solidFill>
                  <a:schemeClr val="bg1"/>
                </a:solidFill>
                <a:latin typeface="Sicret PERSONAL" pitchFamily="2" charset="0"/>
                <a:cs typeface="Sicret PERSONAL" pitchFamily="2" charset="0"/>
              </a:rPr>
              <a:t>Apollo 17</a:t>
            </a:r>
            <a:endParaRPr lang="en-NL" sz="1200" dirty="0">
              <a:solidFill>
                <a:schemeClr val="bg1"/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C90A62B3-AF2E-B5DF-2D1C-95F2C2C1C011}"/>
              </a:ext>
            </a:extLst>
          </p:cNvPr>
          <p:cNvSpPr txBox="1">
            <a:spLocks/>
          </p:cNvSpPr>
          <p:nvPr/>
        </p:nvSpPr>
        <p:spPr>
          <a:xfrm>
            <a:off x="1636829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| Apollo missions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346CC291-F05A-0F0E-1D7E-1D45B5140365}"/>
              </a:ext>
            </a:extLst>
          </p:cNvPr>
          <p:cNvSpPr txBox="1">
            <a:spLocks/>
          </p:cNvSpPr>
          <p:nvPr/>
        </p:nvSpPr>
        <p:spPr>
          <a:xfrm>
            <a:off x="1554823" y="584346"/>
            <a:ext cx="4066540" cy="51816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Sicret PERSONAL" pitchFamily="2" charset="0"/>
                <a:cs typeface="Sicret PERSONAL" pitchFamily="2" charset="0"/>
              </a:rPr>
              <a:t>Numerous secondary tasks </a:t>
            </a:r>
            <a:endParaRPr lang="en-NL" sz="1600" b="1" dirty="0">
              <a:solidFill>
                <a:schemeClr val="tx1">
                  <a:lumMod val="85000"/>
                  <a:lumOff val="1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D925260-5F25-9FA6-761F-3F8C08ED7FA4}"/>
              </a:ext>
            </a:extLst>
          </p:cNvPr>
          <p:cNvSpPr txBox="1">
            <a:spLocks/>
          </p:cNvSpPr>
          <p:nvPr/>
        </p:nvSpPr>
        <p:spPr>
          <a:xfrm>
            <a:off x="4906591" y="6638789"/>
            <a:ext cx="2267330" cy="255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Nasa.gov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897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>
        <p159:morph option="byObject"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68084-1DA4-AA8A-3B9E-CA9DAC520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diagram of a number of lines&#10;&#10;Description automatically generated with medium confidence">
            <a:extLst>
              <a:ext uri="{FF2B5EF4-FFF2-40B4-BE49-F238E27FC236}">
                <a16:creationId xmlns:a16="http://schemas.microsoft.com/office/drawing/2014/main" id="{EE7D6F33-A99B-C470-5551-42C4AFBEB2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89" b="9814"/>
          <a:stretch/>
        </p:blipFill>
        <p:spPr>
          <a:xfrm>
            <a:off x="909244" y="461862"/>
            <a:ext cx="10373512" cy="5963304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17F9830-7D3D-5C52-551B-3BADEBB79A3D}"/>
              </a:ext>
            </a:extLst>
          </p:cNvPr>
          <p:cNvSpPr txBox="1">
            <a:spLocks/>
          </p:cNvSpPr>
          <p:nvPr/>
        </p:nvSpPr>
        <p:spPr>
          <a:xfrm>
            <a:off x="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Research background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2293151-9B6F-F4A0-62AB-7F0A2A554875}"/>
              </a:ext>
            </a:extLst>
          </p:cNvPr>
          <p:cNvSpPr txBox="1">
            <a:spLocks/>
          </p:cNvSpPr>
          <p:nvPr/>
        </p:nvSpPr>
        <p:spPr>
          <a:xfrm>
            <a:off x="1814629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| activities distribution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BF3F381-7234-41E2-9EBD-055483871332}"/>
              </a:ext>
            </a:extLst>
          </p:cNvPr>
          <p:cNvSpPr txBox="1">
            <a:spLocks/>
          </p:cNvSpPr>
          <p:nvPr/>
        </p:nvSpPr>
        <p:spPr>
          <a:xfrm>
            <a:off x="9948481" y="6671341"/>
            <a:ext cx="2267330" cy="25546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architecture for astronauts (book)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95559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D29AE-9CBF-A30C-E61C-02787B13541B}"/>
              </a:ext>
            </a:extLst>
          </p:cNvPr>
          <p:cNvSpPr txBox="1">
            <a:spLocks/>
          </p:cNvSpPr>
          <p:nvPr/>
        </p:nvSpPr>
        <p:spPr>
          <a:xfrm>
            <a:off x="3504070" y="2535879"/>
            <a:ext cx="5183859" cy="719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spc="-300" dirty="0">
                <a:latin typeface="Space Mono" panose="02000509040000020004" pitchFamily="49" charset="0"/>
              </a:rPr>
              <a:t>short term missions</a:t>
            </a:r>
            <a:endParaRPr lang="en-NL" sz="3000" spc="-300" dirty="0">
              <a:latin typeface="Space Mono" panose="02000509040000020004" pitchFamily="49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8B9789F-F73F-C1CD-F6A1-B97E2EB66295}"/>
              </a:ext>
            </a:extLst>
          </p:cNvPr>
          <p:cNvSpPr txBox="1">
            <a:spLocks/>
          </p:cNvSpPr>
          <p:nvPr/>
        </p:nvSpPr>
        <p:spPr>
          <a:xfrm>
            <a:off x="2723584" y="3826973"/>
            <a:ext cx="6744829" cy="98176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 b="1" spc="-300" dirty="0">
                <a:latin typeface="Space Mono" panose="02000509040000020004" pitchFamily="49" charset="0"/>
              </a:rPr>
              <a:t>long term habitation</a:t>
            </a:r>
            <a:endParaRPr lang="en-NL" sz="4000" b="1" spc="-300" dirty="0">
              <a:latin typeface="Space Mono" panose="02000509040000020004" pitchFamily="49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08C7713-241C-CB6F-DC38-55D5343E8DFF}"/>
              </a:ext>
            </a:extLst>
          </p:cNvPr>
          <p:cNvSpPr txBox="1">
            <a:spLocks/>
          </p:cNvSpPr>
          <p:nvPr/>
        </p:nvSpPr>
        <p:spPr>
          <a:xfrm>
            <a:off x="5497865" y="3279836"/>
            <a:ext cx="1196268" cy="457355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spc="-300" dirty="0">
                <a:latin typeface="Space Mono" panose="02000509040000020004" pitchFamily="49" charset="0"/>
              </a:rPr>
              <a:t>vs</a:t>
            </a:r>
            <a:endParaRPr lang="en-NL" sz="2000" spc="-300" dirty="0">
              <a:latin typeface="Space Mono" panose="02000509040000020004" pitchFamily="49" charset="0"/>
            </a:endParaRP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5D372E8-1A79-2A43-B34E-1AB62799E53B}"/>
              </a:ext>
            </a:extLst>
          </p:cNvPr>
          <p:cNvSpPr txBox="1">
            <a:spLocks/>
          </p:cNvSpPr>
          <p:nvPr/>
        </p:nvSpPr>
        <p:spPr>
          <a:xfrm>
            <a:off x="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Research background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D72E5E4B-C564-C750-CE21-56EA268E82C4}"/>
              </a:ext>
            </a:extLst>
          </p:cNvPr>
          <p:cNvSpPr txBox="1">
            <a:spLocks/>
          </p:cNvSpPr>
          <p:nvPr/>
        </p:nvSpPr>
        <p:spPr>
          <a:xfrm>
            <a:off x="1814629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| activities distribution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98957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C606D-DA0A-B509-C4BB-D8097E85B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0101666F-B228-37BF-357F-477B36E1FF58}"/>
              </a:ext>
            </a:extLst>
          </p:cNvPr>
          <p:cNvSpPr txBox="1">
            <a:spLocks/>
          </p:cNvSpPr>
          <p:nvPr/>
        </p:nvSpPr>
        <p:spPr>
          <a:xfrm>
            <a:off x="3502864" y="1002183"/>
            <a:ext cx="5186272" cy="719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spc="-300" dirty="0">
                <a:latin typeface="Space Mono" panose="02000509040000020004" pitchFamily="49" charset="0"/>
              </a:rPr>
              <a:t>human’s playing nature</a:t>
            </a:r>
            <a:endParaRPr lang="en-NL" sz="3000" b="1" spc="-300" dirty="0">
              <a:latin typeface="Space Mono" panose="02000509040000020004" pitchFamily="49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6E64D9C3-D802-AADB-8913-2699BE3F5D07}"/>
              </a:ext>
            </a:extLst>
          </p:cNvPr>
          <p:cNvSpPr txBox="1">
            <a:spLocks/>
          </p:cNvSpPr>
          <p:nvPr/>
        </p:nvSpPr>
        <p:spPr>
          <a:xfrm>
            <a:off x="1374024" y="5218140"/>
            <a:ext cx="3322848" cy="336109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400" dirty="0">
                <a:latin typeface="Sicret PERSONAL" pitchFamily="2" charset="0"/>
                <a:cs typeface="Sicret PERSONAL" pitchFamily="2" charset="0"/>
              </a:rPr>
              <a:t>New Babylon by Constant</a:t>
            </a:r>
            <a:endParaRPr lang="en-NL" sz="14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CB7D8A54-A6B3-4BDE-F2CD-EC5AFA912548}"/>
              </a:ext>
            </a:extLst>
          </p:cNvPr>
          <p:cNvSpPr txBox="1">
            <a:spLocks/>
          </p:cNvSpPr>
          <p:nvPr/>
        </p:nvSpPr>
        <p:spPr>
          <a:xfrm>
            <a:off x="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Research background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pic>
        <p:nvPicPr>
          <p:cNvPr id="12" name="Picture 11" descr="Constant Nieuwenhuys, New Babylon, 1961, litho. Collection Het Nieuwe Instituut, archive Academie van Bouwkunst Amsterdam (ABAM). Copyright Pictoright. ">
            <a:extLst>
              <a:ext uri="{FF2B5EF4-FFF2-40B4-BE49-F238E27FC236}">
                <a16:creationId xmlns:a16="http://schemas.microsoft.com/office/drawing/2014/main" id="{5B63236D-8241-FDD2-E811-9A2255871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364" y="2082827"/>
            <a:ext cx="4310679" cy="290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BDDE8093-CD5B-595D-6A4F-C1B5DCB10DA3}"/>
              </a:ext>
            </a:extLst>
          </p:cNvPr>
          <p:cNvSpPr txBox="1">
            <a:spLocks/>
          </p:cNvSpPr>
          <p:nvPr/>
        </p:nvSpPr>
        <p:spPr>
          <a:xfrm>
            <a:off x="2840771" y="5016219"/>
            <a:ext cx="2350924" cy="19913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</a:t>
            </a:r>
            <a:r>
              <a:rPr lang="en-GB" sz="1000" dirty="0" err="1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Nieuwe</a:t>
            </a: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 </a:t>
            </a:r>
            <a:r>
              <a:rPr lang="en-GB" sz="1000" dirty="0" err="1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instituut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24E437F5-6729-D62C-3AB4-8FFEF5F0F50E}"/>
              </a:ext>
            </a:extLst>
          </p:cNvPr>
          <p:cNvSpPr txBox="1">
            <a:spLocks/>
          </p:cNvSpPr>
          <p:nvPr/>
        </p:nvSpPr>
        <p:spPr>
          <a:xfrm>
            <a:off x="1472165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| work &amp; play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4" name="Subtitle 2">
            <a:extLst>
              <a:ext uri="{FF2B5EF4-FFF2-40B4-BE49-F238E27FC236}">
                <a16:creationId xmlns:a16="http://schemas.microsoft.com/office/drawing/2014/main" id="{02E7EA7C-BAE7-6D75-10E5-BEAFB41C57A3}"/>
              </a:ext>
            </a:extLst>
          </p:cNvPr>
          <p:cNvSpPr txBox="1">
            <a:spLocks/>
          </p:cNvSpPr>
          <p:nvPr/>
        </p:nvSpPr>
        <p:spPr>
          <a:xfrm>
            <a:off x="5877402" y="2780831"/>
            <a:ext cx="5535234" cy="25315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b="1" dirty="0">
                <a:latin typeface="Sicret PERSONAL" pitchFamily="2" charset="0"/>
                <a:cs typeface="Sicret PERSONAL" pitchFamily="2" charset="0"/>
              </a:rPr>
              <a:t>Charles Duke </a:t>
            </a:r>
            <a:r>
              <a:rPr lang="en-GB" sz="1800" dirty="0">
                <a:latin typeface="Sicret PERSONAL" pitchFamily="2" charset="0"/>
                <a:cs typeface="Sicret PERSONAL" pitchFamily="2" charset="0"/>
              </a:rPr>
              <a:t>from Apollo 16 said: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endParaRPr lang="en-GB" sz="1800" dirty="0">
              <a:latin typeface="Sicret PERSONAL" pitchFamily="2" charset="0"/>
              <a:cs typeface="Sicret PERSONAL" pitchFamily="2" charset="0"/>
            </a:endParaRP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800" dirty="0">
                <a:latin typeface="Sicret PERSONAL" pitchFamily="2" charset="0"/>
                <a:cs typeface="Sicret PERSONAL" pitchFamily="2" charset="0"/>
              </a:rPr>
              <a:t>“Towards the end of our stay,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endParaRPr lang="en-GB" sz="1800" dirty="0">
              <a:latin typeface="Sicret PERSONAL" pitchFamily="2" charset="0"/>
              <a:cs typeface="Sicret PERSONAL" pitchFamily="2" charset="0"/>
            </a:endParaRP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800" b="1" dirty="0">
                <a:latin typeface="Sicret PERSONAL" pitchFamily="2" charset="0"/>
                <a:cs typeface="Sicret PERSONAL" pitchFamily="2" charset="0"/>
              </a:rPr>
              <a:t>we got excited and we were going to do the high jump</a:t>
            </a:r>
            <a:r>
              <a:rPr lang="en-GB" sz="1800" dirty="0">
                <a:latin typeface="Sicret PERSONAL" pitchFamily="2" charset="0"/>
                <a:cs typeface="Sicret PERSONAL" pitchFamily="2" charset="0"/>
              </a:rPr>
              <a:t>,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endParaRPr lang="en-GB" sz="1800" dirty="0">
              <a:latin typeface="Sicret PERSONAL" pitchFamily="2" charset="0"/>
              <a:cs typeface="Sicret PERSONAL" pitchFamily="2" charset="0"/>
            </a:endParaRP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800" dirty="0">
                <a:latin typeface="Sicret PERSONAL" pitchFamily="2" charset="0"/>
                <a:cs typeface="Sicret PERSONAL" pitchFamily="2" charset="0"/>
              </a:rPr>
              <a:t>and I jumped and fell over backwards.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800" dirty="0">
                <a:latin typeface="Sicret PERSONAL" pitchFamily="2" charset="0"/>
                <a:cs typeface="Sicret PERSONAL" pitchFamily="2" charset="0"/>
              </a:rPr>
              <a:t>That was a scary time,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800" dirty="0">
                <a:latin typeface="Sicret PERSONAL" pitchFamily="2" charset="0"/>
                <a:cs typeface="Sicret PERSONAL" pitchFamily="2" charset="0"/>
              </a:rPr>
              <a:t>because if the backpack got broken,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800" dirty="0">
                <a:latin typeface="Sicret PERSONAL" pitchFamily="2" charset="0"/>
                <a:cs typeface="Sicret PERSONAL" pitchFamily="2" charset="0"/>
              </a:rPr>
              <a:t>I would have had it.”</a:t>
            </a:r>
          </a:p>
          <a:p>
            <a:pPr algn="r">
              <a:lnSpc>
                <a:spcPct val="70000"/>
              </a:lnSpc>
              <a:spcBef>
                <a:spcPts val="0"/>
              </a:spcBef>
            </a:pPr>
            <a:endParaRPr lang="en-GB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  <a:p>
            <a:pPr algn="r">
              <a:lnSpc>
                <a:spcPct val="70000"/>
              </a:lnSpc>
              <a:spcBef>
                <a:spcPts val="0"/>
              </a:spcBef>
            </a:pPr>
            <a:endParaRPr lang="en-GB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Building Habitats on the moon p.248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5645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6F925-B7BF-1567-692B-018480883E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ubtitle 2">
            <a:extLst>
              <a:ext uri="{FF2B5EF4-FFF2-40B4-BE49-F238E27FC236}">
                <a16:creationId xmlns:a16="http://schemas.microsoft.com/office/drawing/2014/main" id="{DF789867-33AD-7662-1287-B21C2F563533}"/>
              </a:ext>
            </a:extLst>
          </p:cNvPr>
          <p:cNvSpPr txBox="1">
            <a:spLocks/>
          </p:cNvSpPr>
          <p:nvPr/>
        </p:nvSpPr>
        <p:spPr>
          <a:xfrm>
            <a:off x="867581" y="5020939"/>
            <a:ext cx="2369188" cy="521346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b="1" dirty="0">
                <a:latin typeface="Sicret PERSONAL" pitchFamily="2" charset="0"/>
                <a:cs typeface="Sicret PERSONAL" pitchFamily="2" charset="0"/>
              </a:rPr>
              <a:t>Alan </a:t>
            </a:r>
            <a:r>
              <a:rPr lang="en-GB" sz="1600" b="1" dirty="0" err="1">
                <a:latin typeface="Sicret PERSONAL" pitchFamily="2" charset="0"/>
                <a:cs typeface="Sicret PERSONAL" pitchFamily="2" charset="0"/>
              </a:rPr>
              <a:t>shepard</a:t>
            </a:r>
            <a:r>
              <a:rPr lang="en-GB" sz="1600" b="1" dirty="0">
                <a:latin typeface="Sicret PERSONAL" pitchFamily="2" charset="0"/>
                <a:cs typeface="Sicret PERSONAL" pitchFamily="2" charset="0"/>
              </a:rPr>
              <a:t> (ap14)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Golf on the moon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BD8081CE-3F53-1E7A-4530-F5E35FC291D7}"/>
              </a:ext>
            </a:extLst>
          </p:cNvPr>
          <p:cNvSpPr txBox="1">
            <a:spLocks/>
          </p:cNvSpPr>
          <p:nvPr/>
        </p:nvSpPr>
        <p:spPr>
          <a:xfrm>
            <a:off x="9057090" y="5020939"/>
            <a:ext cx="2267329" cy="521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b="1" dirty="0">
                <a:latin typeface="Sicret PERSONAL" pitchFamily="2" charset="0"/>
                <a:cs typeface="Sicret PERSONAL" pitchFamily="2" charset="0"/>
              </a:rPr>
              <a:t>John Young (ap16)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Mid-air salute photo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C903A605-C137-6560-DECD-03466F7B331B}"/>
              </a:ext>
            </a:extLst>
          </p:cNvPr>
          <p:cNvSpPr txBox="1">
            <a:spLocks/>
          </p:cNvSpPr>
          <p:nvPr/>
        </p:nvSpPr>
        <p:spPr>
          <a:xfrm>
            <a:off x="4916424" y="5020939"/>
            <a:ext cx="2369187" cy="5213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b="1" dirty="0">
                <a:latin typeface="Sicret PERSONAL" pitchFamily="2" charset="0"/>
                <a:cs typeface="Sicret PERSONAL" pitchFamily="2" charset="0"/>
              </a:rPr>
              <a:t>David </a:t>
            </a:r>
            <a:r>
              <a:rPr lang="en-GB" sz="1600" b="1" dirty="0" err="1">
                <a:latin typeface="Sicret PERSONAL" pitchFamily="2" charset="0"/>
                <a:cs typeface="Sicret PERSONAL" pitchFamily="2" charset="0"/>
              </a:rPr>
              <a:t>scott</a:t>
            </a:r>
            <a:r>
              <a:rPr lang="en-GB" sz="1600" b="1" dirty="0">
                <a:latin typeface="Sicret PERSONAL" pitchFamily="2" charset="0"/>
                <a:cs typeface="Sicret PERSONAL" pitchFamily="2" charset="0"/>
              </a:rPr>
              <a:t> (ap15)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Hammer and feather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66E8138-728F-048A-5C01-461D53FFC98A}"/>
              </a:ext>
            </a:extLst>
          </p:cNvPr>
          <p:cNvGrpSpPr/>
          <p:nvPr/>
        </p:nvGrpSpPr>
        <p:grpSpPr>
          <a:xfrm>
            <a:off x="60960" y="1858719"/>
            <a:ext cx="12059919" cy="2971801"/>
            <a:chOff x="-762618" y="107305"/>
            <a:chExt cx="10619613" cy="261688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D533D977-FAD9-4C33-20FE-6146C6264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8813" t="3363" r="290" b="15177"/>
            <a:stretch/>
          </p:blipFill>
          <p:spPr>
            <a:xfrm>
              <a:off x="-762618" y="108177"/>
              <a:ext cx="3506813" cy="261601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6F2DF83-FC4D-DB57-32F7-278239788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2432" t="2268" r="18227" b="28391"/>
            <a:stretch/>
          </p:blipFill>
          <p:spPr>
            <a:xfrm>
              <a:off x="2793782" y="108177"/>
              <a:ext cx="3506813" cy="2614266"/>
            </a:xfrm>
            <a:prstGeom prst="rect">
              <a:avLst/>
            </a:prstGeom>
          </p:spPr>
        </p:pic>
        <p:pic>
          <p:nvPicPr>
            <p:cNvPr id="20" name="Picture 2" descr="Astronaut leaping on lunar surface near landing vehicle and flag">
              <a:extLst>
                <a:ext uri="{FF2B5EF4-FFF2-40B4-BE49-F238E27FC236}">
                  <a16:creationId xmlns:a16="http://schemas.microsoft.com/office/drawing/2014/main" id="{24800912-ED31-D0C2-C20A-7C0C97E899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852"/>
            <a:stretch/>
          </p:blipFill>
          <p:spPr bwMode="auto">
            <a:xfrm>
              <a:off x="6350182" y="107305"/>
              <a:ext cx="3506813" cy="26160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Subtitle 2">
            <a:extLst>
              <a:ext uri="{FF2B5EF4-FFF2-40B4-BE49-F238E27FC236}">
                <a16:creationId xmlns:a16="http://schemas.microsoft.com/office/drawing/2014/main" id="{E03CAE20-4685-955B-1A61-5B0B14749394}"/>
              </a:ext>
            </a:extLst>
          </p:cNvPr>
          <p:cNvSpPr txBox="1">
            <a:spLocks/>
          </p:cNvSpPr>
          <p:nvPr/>
        </p:nvSpPr>
        <p:spPr>
          <a:xfrm>
            <a:off x="9931450" y="4846500"/>
            <a:ext cx="2267330" cy="2554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nasa.gov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40063C1D-D651-0FE3-112D-03A4B483EEEE}"/>
              </a:ext>
            </a:extLst>
          </p:cNvPr>
          <p:cNvSpPr txBox="1">
            <a:spLocks/>
          </p:cNvSpPr>
          <p:nvPr/>
        </p:nvSpPr>
        <p:spPr>
          <a:xfrm>
            <a:off x="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Research background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A180E4-34DB-77BB-A02C-2F1C40C85D1F}"/>
              </a:ext>
            </a:extLst>
          </p:cNvPr>
          <p:cNvSpPr txBox="1">
            <a:spLocks/>
          </p:cNvSpPr>
          <p:nvPr/>
        </p:nvSpPr>
        <p:spPr>
          <a:xfrm>
            <a:off x="146059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| work &amp; play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1CEC97A-8615-CCB7-1B04-323F5A500541}"/>
              </a:ext>
            </a:extLst>
          </p:cNvPr>
          <p:cNvSpPr txBox="1">
            <a:spLocks/>
          </p:cNvSpPr>
          <p:nvPr/>
        </p:nvSpPr>
        <p:spPr>
          <a:xfrm>
            <a:off x="3502864" y="1002183"/>
            <a:ext cx="5186272" cy="719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spc="-300" dirty="0">
                <a:latin typeface="Space Mono" panose="02000509040000020004" pitchFamily="49" charset="0"/>
              </a:rPr>
              <a:t>human’s playing nature</a:t>
            </a:r>
            <a:endParaRPr lang="en-NL" sz="3000" b="1" spc="-300" dirty="0">
              <a:latin typeface="Space Mono" panose="0200050904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666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A1CC49-2381-574D-6F81-28BD84C579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E59FE799-C153-DEA5-0AA8-6FDD369F846A}"/>
              </a:ext>
            </a:extLst>
          </p:cNvPr>
          <p:cNvSpPr txBox="1">
            <a:spLocks/>
          </p:cNvSpPr>
          <p:nvPr/>
        </p:nvSpPr>
        <p:spPr>
          <a:xfrm>
            <a:off x="0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Research background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CC0310D-B954-C63F-098E-494E86C4AF9B}"/>
              </a:ext>
            </a:extLst>
          </p:cNvPr>
          <p:cNvSpPr txBox="1">
            <a:spLocks/>
          </p:cNvSpPr>
          <p:nvPr/>
        </p:nvSpPr>
        <p:spPr>
          <a:xfrm>
            <a:off x="1466287" y="71004"/>
            <a:ext cx="2104930" cy="30636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500" dirty="0">
                <a:latin typeface="Sicret PERSONAL" pitchFamily="2" charset="0"/>
                <a:cs typeface="Sicret PERSONAL" pitchFamily="2" charset="0"/>
              </a:rPr>
              <a:t>| work &amp; play</a:t>
            </a:r>
            <a:endParaRPr lang="en-NL" sz="15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3709F659-1974-9B93-BA29-D143EAEC258F}"/>
              </a:ext>
            </a:extLst>
          </p:cNvPr>
          <p:cNvSpPr txBox="1">
            <a:spLocks/>
          </p:cNvSpPr>
          <p:nvPr/>
        </p:nvSpPr>
        <p:spPr>
          <a:xfrm>
            <a:off x="5647993" y="2469465"/>
            <a:ext cx="6124725" cy="223799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latin typeface="Sicret PERSONAL" pitchFamily="2" charset="0"/>
                <a:cs typeface="Sicret PERSONAL" pitchFamily="2" charset="0"/>
              </a:rPr>
              <a:t>“subjected to high workloads under a tight schedule within a confined environment, astronauts have drawn 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b="1" dirty="0">
                <a:latin typeface="Sicret PERSONAL" pitchFamily="2" charset="0"/>
                <a:cs typeface="Sicret PERSONAL" pitchFamily="2" charset="0"/>
              </a:rPr>
              <a:t>leisure activities imported mostly from earth. Popular leisure activities documented to-date have concentrated on passive perusal of media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800" dirty="0">
                <a:latin typeface="Sicret PERSONAL" pitchFamily="2" charset="0"/>
                <a:cs typeface="Sicret PERSONAL" pitchFamily="2" charset="0"/>
              </a:rPr>
              <a:t>like records, audio cassettes, newspaper, letters, books, magazines, television, and movies”</a:t>
            </a:r>
            <a:endParaRPr lang="en-NL" sz="18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9E67963-906F-2143-F7AA-BBCE622A77C9}"/>
              </a:ext>
            </a:extLst>
          </p:cNvPr>
          <p:cNvSpPr txBox="1">
            <a:spLocks/>
          </p:cNvSpPr>
          <p:nvPr/>
        </p:nvSpPr>
        <p:spPr>
          <a:xfrm>
            <a:off x="630104" y="6050849"/>
            <a:ext cx="4833503" cy="4096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Source: S. </a:t>
            </a:r>
            <a:r>
              <a:rPr lang="en-GB" sz="1000" dirty="0" err="1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Hauplik-Meusburger</a:t>
            </a: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, et al., A game for space, Acta </a:t>
            </a:r>
            <a:r>
              <a:rPr lang="en-GB" sz="1000" dirty="0" err="1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Astronautica</a:t>
            </a: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 (2009),</a:t>
            </a:r>
          </a:p>
          <a:p>
            <a:pPr>
              <a:lnSpc>
                <a:spcPct val="70000"/>
              </a:lnSpc>
              <a:spcBef>
                <a:spcPts val="0"/>
              </a:spcBef>
            </a:pPr>
            <a:r>
              <a:rPr lang="en-GB" sz="1000" dirty="0" err="1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doi</a:t>
            </a: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: ¨ 10.1016/j.actaastro.2009.07.017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999AA3-1BF7-1FA9-4D18-757EEA763AD5}"/>
              </a:ext>
            </a:extLst>
          </p:cNvPr>
          <p:cNvSpPr txBox="1"/>
          <p:nvPr/>
        </p:nvSpPr>
        <p:spPr>
          <a:xfrm>
            <a:off x="6460797" y="4495859"/>
            <a:ext cx="5233059" cy="2115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lnSpc>
                <a:spcPct val="70000"/>
              </a:lnSpc>
              <a:spcBef>
                <a:spcPts val="0"/>
              </a:spcBef>
            </a:pPr>
            <a:r>
              <a:rPr lang="en-GB" sz="1000" dirty="0">
                <a:solidFill>
                  <a:schemeClr val="bg1">
                    <a:lumMod val="75000"/>
                  </a:schemeClr>
                </a:solidFill>
                <a:latin typeface="Sicret PERSONAL" pitchFamily="2" charset="0"/>
                <a:cs typeface="Sicret PERSONAL" pitchFamily="2" charset="0"/>
              </a:rPr>
              <a:t>Architecture for astronauts p.281</a:t>
            </a:r>
            <a:endParaRPr lang="en-NL" sz="1000" dirty="0">
              <a:solidFill>
                <a:schemeClr val="bg1">
                  <a:lumMod val="75000"/>
                </a:schemeClr>
              </a:solidFill>
              <a:latin typeface="Sicret PERSONAL" pitchFamily="2" charset="0"/>
              <a:cs typeface="Sicret PERSONAL" pitchFamily="2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A3CF31-F359-0EB1-837B-3F222DADD917}"/>
              </a:ext>
            </a:extLst>
          </p:cNvPr>
          <p:cNvGrpSpPr/>
          <p:nvPr/>
        </p:nvGrpSpPr>
        <p:grpSpPr>
          <a:xfrm>
            <a:off x="488732" y="938944"/>
            <a:ext cx="4833503" cy="4762939"/>
            <a:chOff x="736009" y="977461"/>
            <a:chExt cx="5562612" cy="5481404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B972BC5-406A-1708-F3A3-36236BAB5E5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10934" r="13607" b="16743"/>
            <a:stretch/>
          </p:blipFill>
          <p:spPr>
            <a:xfrm>
              <a:off x="3090930" y="3777602"/>
              <a:ext cx="3206181" cy="268126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BD48FE1-D5C1-0FEE-99C6-8BE18BD734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28328"/>
            <a:stretch/>
          </p:blipFill>
          <p:spPr>
            <a:xfrm>
              <a:off x="898706" y="3947799"/>
              <a:ext cx="2029526" cy="238151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921AAC0-87A9-5F08-0035-B9D9B4738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009" y="977461"/>
              <a:ext cx="5562612" cy="2800141"/>
            </a:xfrm>
            <a:prstGeom prst="rect">
              <a:avLst/>
            </a:prstGeom>
          </p:spPr>
        </p:pic>
      </p:grpSp>
      <p:sp>
        <p:nvSpPr>
          <p:cNvPr id="12" name="Subtitle 2">
            <a:extLst>
              <a:ext uri="{FF2B5EF4-FFF2-40B4-BE49-F238E27FC236}">
                <a16:creationId xmlns:a16="http://schemas.microsoft.com/office/drawing/2014/main" id="{1EA23347-A61C-2400-FB30-95AA908BE79E}"/>
              </a:ext>
            </a:extLst>
          </p:cNvPr>
          <p:cNvSpPr txBox="1">
            <a:spLocks/>
          </p:cNvSpPr>
          <p:nvPr/>
        </p:nvSpPr>
        <p:spPr>
          <a:xfrm>
            <a:off x="1057833" y="5785941"/>
            <a:ext cx="3587495" cy="43999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70000"/>
              </a:lnSpc>
              <a:spcBef>
                <a:spcPts val="0"/>
              </a:spcBef>
              <a:buNone/>
            </a:pPr>
            <a:r>
              <a:rPr lang="en-GB" sz="1600" dirty="0">
                <a:latin typeface="Sicret PERSONAL" pitchFamily="2" charset="0"/>
                <a:cs typeface="Sicret PERSONAL" pitchFamily="2" charset="0"/>
              </a:rPr>
              <a:t>Game for space Prototype tested at </a:t>
            </a:r>
            <a:r>
              <a:rPr lang="en-GB" sz="1600" dirty="0" err="1">
                <a:latin typeface="Sicret PERSONAL" pitchFamily="2" charset="0"/>
                <a:cs typeface="Sicret PERSONAL" pitchFamily="2" charset="0"/>
              </a:rPr>
              <a:t>iss</a:t>
            </a:r>
            <a:endParaRPr lang="en-NL" sz="1600" dirty="0">
              <a:latin typeface="Sicret PERSONAL" pitchFamily="2" charset="0"/>
              <a:cs typeface="Sicret PERSONAL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B3C3683-F534-B1BC-64A3-64403FD5C744}"/>
              </a:ext>
            </a:extLst>
          </p:cNvPr>
          <p:cNvSpPr/>
          <p:nvPr/>
        </p:nvSpPr>
        <p:spPr>
          <a:xfrm>
            <a:off x="488732" y="3372062"/>
            <a:ext cx="2044942" cy="232982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L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1ECBAB56-0837-80AF-0E06-03AAB8FBD1D3}"/>
              </a:ext>
            </a:extLst>
          </p:cNvPr>
          <p:cNvSpPr txBox="1">
            <a:spLocks/>
          </p:cNvSpPr>
          <p:nvPr/>
        </p:nvSpPr>
        <p:spPr>
          <a:xfrm>
            <a:off x="5893215" y="990433"/>
            <a:ext cx="5634279" cy="7195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3000" b="1" spc="-300" dirty="0">
                <a:latin typeface="Space Mono" panose="02000509040000020004" pitchFamily="49" charset="0"/>
              </a:rPr>
              <a:t>current leisure situation</a:t>
            </a:r>
            <a:endParaRPr lang="en-NL" sz="3000" b="1" spc="-300" dirty="0">
              <a:latin typeface="Space Mono" panose="020005090400000200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0371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41452</TotalTime>
  <Words>1645</Words>
  <Application>Microsoft Office PowerPoint</Application>
  <PresentationFormat>Widescreen</PresentationFormat>
  <Paragraphs>359</Paragraphs>
  <Slides>28</Slides>
  <Notes>28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4" baseType="lpstr">
      <vt:lpstr>Aptos</vt:lpstr>
      <vt:lpstr>Aptos Display</vt:lpstr>
      <vt:lpstr>Arial</vt:lpstr>
      <vt:lpstr>Sicret PERSONAL</vt:lpstr>
      <vt:lpstr>Space Mono</vt:lpstr>
      <vt:lpstr>Office Theme</vt:lpstr>
      <vt:lpstr>living on the moon?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 timeline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Jonathan Jonathan</dc:creator>
  <cp:lastModifiedBy>Jonathan Jonathan</cp:lastModifiedBy>
  <cp:revision>9</cp:revision>
  <cp:lastPrinted>2025-06-27T16:44:04Z</cp:lastPrinted>
  <dcterms:created xsi:type="dcterms:W3CDTF">2025-01-13T18:39:23Z</dcterms:created>
  <dcterms:modified xsi:type="dcterms:W3CDTF">2025-07-02T23:58:21Z</dcterms:modified>
</cp:coreProperties>
</file>