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00" r:id="rId4"/>
    <p:sldId id="261" r:id="rId5"/>
    <p:sldId id="262" r:id="rId6"/>
    <p:sldId id="263" r:id="rId7"/>
    <p:sldId id="264" r:id="rId8"/>
    <p:sldId id="265" r:id="rId9"/>
    <p:sldId id="260" r:id="rId10"/>
    <p:sldId id="266" r:id="rId11"/>
    <p:sldId id="257" r:id="rId12"/>
    <p:sldId id="258" r:id="rId13"/>
    <p:sldId id="259" r:id="rId14"/>
    <p:sldId id="267" r:id="rId15"/>
    <p:sldId id="268" r:id="rId16"/>
    <p:sldId id="269" r:id="rId17"/>
    <p:sldId id="270" r:id="rId18"/>
    <p:sldId id="271"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99" r:id="rId36"/>
    <p:sldId id="290" r:id="rId37"/>
    <p:sldId id="291" r:id="rId38"/>
    <p:sldId id="292" r:id="rId39"/>
    <p:sldId id="293" r:id="rId40"/>
    <p:sldId id="294" r:id="rId41"/>
    <p:sldId id="295" r:id="rId42"/>
    <p:sldId id="296" r:id="rId43"/>
    <p:sldId id="297" r:id="rId44"/>
    <p:sldId id="29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108"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3B038-0D3F-A199-0EB1-B5B213FD26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DCE217-129A-D96F-0FBE-76CB386294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B29636-0E33-28B6-72E1-F9F6A02D64B6}"/>
              </a:ext>
            </a:extLst>
          </p:cNvPr>
          <p:cNvSpPr>
            <a:spLocks noGrp="1"/>
          </p:cNvSpPr>
          <p:nvPr>
            <p:ph type="dt" sz="half" idx="10"/>
          </p:nvPr>
        </p:nvSpPr>
        <p:spPr/>
        <p:txBody>
          <a:bodyPr/>
          <a:lstStyle/>
          <a:p>
            <a:fld id="{F7F74A8D-B18A-44F8-812A-FAB242B09271}" type="datetimeFigureOut">
              <a:rPr lang="en-US" smtClean="0"/>
              <a:t>12/3/2025</a:t>
            </a:fld>
            <a:endParaRPr lang="en-US"/>
          </a:p>
        </p:txBody>
      </p:sp>
      <p:sp>
        <p:nvSpPr>
          <p:cNvPr id="5" name="Footer Placeholder 4">
            <a:extLst>
              <a:ext uri="{FF2B5EF4-FFF2-40B4-BE49-F238E27FC236}">
                <a16:creationId xmlns:a16="http://schemas.microsoft.com/office/drawing/2014/main" id="{6B0B5F70-08F7-B12D-7105-C699798BBF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53EC8-3F26-E268-800B-BCB69B73B81C}"/>
              </a:ext>
            </a:extLst>
          </p:cNvPr>
          <p:cNvSpPr>
            <a:spLocks noGrp="1"/>
          </p:cNvSpPr>
          <p:nvPr>
            <p:ph type="sldNum" sz="quarter" idx="12"/>
          </p:nvPr>
        </p:nvSpPr>
        <p:spPr/>
        <p:txBody>
          <a:bodyPr/>
          <a:lstStyle/>
          <a:p>
            <a:fld id="{FC5A9731-826B-4CF8-B11B-D816178F96EE}" type="slidenum">
              <a:rPr lang="en-US" smtClean="0"/>
              <a:t>‹#›</a:t>
            </a:fld>
            <a:endParaRPr lang="en-US"/>
          </a:p>
        </p:txBody>
      </p:sp>
    </p:spTree>
    <p:extLst>
      <p:ext uri="{BB962C8B-B14F-4D97-AF65-F5344CB8AC3E}">
        <p14:creationId xmlns:p14="http://schemas.microsoft.com/office/powerpoint/2010/main" val="2655243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FD272-7F43-F7BB-0ACE-9DB15BDE6A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644C5C-A3D1-561B-7796-FF37A94C83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A474E-EDD4-8B65-D699-6254B41E7452}"/>
              </a:ext>
            </a:extLst>
          </p:cNvPr>
          <p:cNvSpPr>
            <a:spLocks noGrp="1"/>
          </p:cNvSpPr>
          <p:nvPr>
            <p:ph type="dt" sz="half" idx="10"/>
          </p:nvPr>
        </p:nvSpPr>
        <p:spPr/>
        <p:txBody>
          <a:bodyPr/>
          <a:lstStyle/>
          <a:p>
            <a:fld id="{F7F74A8D-B18A-44F8-812A-FAB242B09271}" type="datetimeFigureOut">
              <a:rPr lang="en-US" smtClean="0"/>
              <a:t>12/3/2025</a:t>
            </a:fld>
            <a:endParaRPr lang="en-US"/>
          </a:p>
        </p:txBody>
      </p:sp>
      <p:sp>
        <p:nvSpPr>
          <p:cNvPr id="5" name="Footer Placeholder 4">
            <a:extLst>
              <a:ext uri="{FF2B5EF4-FFF2-40B4-BE49-F238E27FC236}">
                <a16:creationId xmlns:a16="http://schemas.microsoft.com/office/drawing/2014/main" id="{E24F98B6-4969-15C0-EE36-CBE9DAEEB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8CE23B-7ACF-748A-686F-6B38223FD865}"/>
              </a:ext>
            </a:extLst>
          </p:cNvPr>
          <p:cNvSpPr>
            <a:spLocks noGrp="1"/>
          </p:cNvSpPr>
          <p:nvPr>
            <p:ph type="sldNum" sz="quarter" idx="12"/>
          </p:nvPr>
        </p:nvSpPr>
        <p:spPr/>
        <p:txBody>
          <a:bodyPr/>
          <a:lstStyle/>
          <a:p>
            <a:fld id="{FC5A9731-826B-4CF8-B11B-D816178F96EE}" type="slidenum">
              <a:rPr lang="en-US" smtClean="0"/>
              <a:t>‹#›</a:t>
            </a:fld>
            <a:endParaRPr lang="en-US"/>
          </a:p>
        </p:txBody>
      </p:sp>
    </p:spTree>
    <p:extLst>
      <p:ext uri="{BB962C8B-B14F-4D97-AF65-F5344CB8AC3E}">
        <p14:creationId xmlns:p14="http://schemas.microsoft.com/office/powerpoint/2010/main" val="2739048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C1D355-4933-53EB-099D-E574C9E0A5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10BAFF-A71F-F876-41F3-2D87E0DEFA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275CF-84D3-A9D9-0342-DA45A5FB5E85}"/>
              </a:ext>
            </a:extLst>
          </p:cNvPr>
          <p:cNvSpPr>
            <a:spLocks noGrp="1"/>
          </p:cNvSpPr>
          <p:nvPr>
            <p:ph type="dt" sz="half" idx="10"/>
          </p:nvPr>
        </p:nvSpPr>
        <p:spPr/>
        <p:txBody>
          <a:bodyPr/>
          <a:lstStyle/>
          <a:p>
            <a:fld id="{F7F74A8D-B18A-44F8-812A-FAB242B09271}" type="datetimeFigureOut">
              <a:rPr lang="en-US" smtClean="0"/>
              <a:t>12/3/2025</a:t>
            </a:fld>
            <a:endParaRPr lang="en-US"/>
          </a:p>
        </p:txBody>
      </p:sp>
      <p:sp>
        <p:nvSpPr>
          <p:cNvPr id="5" name="Footer Placeholder 4">
            <a:extLst>
              <a:ext uri="{FF2B5EF4-FFF2-40B4-BE49-F238E27FC236}">
                <a16:creationId xmlns:a16="http://schemas.microsoft.com/office/drawing/2014/main" id="{0F0B6C38-7947-E9B5-0CCA-7C51B81FB9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C594F8-0825-6BA1-B665-80BA60A4A981}"/>
              </a:ext>
            </a:extLst>
          </p:cNvPr>
          <p:cNvSpPr>
            <a:spLocks noGrp="1"/>
          </p:cNvSpPr>
          <p:nvPr>
            <p:ph type="sldNum" sz="quarter" idx="12"/>
          </p:nvPr>
        </p:nvSpPr>
        <p:spPr/>
        <p:txBody>
          <a:bodyPr/>
          <a:lstStyle/>
          <a:p>
            <a:fld id="{FC5A9731-826B-4CF8-B11B-D816178F96EE}" type="slidenum">
              <a:rPr lang="en-US" smtClean="0"/>
              <a:t>‹#›</a:t>
            </a:fld>
            <a:endParaRPr lang="en-US"/>
          </a:p>
        </p:txBody>
      </p:sp>
    </p:spTree>
    <p:extLst>
      <p:ext uri="{BB962C8B-B14F-4D97-AF65-F5344CB8AC3E}">
        <p14:creationId xmlns:p14="http://schemas.microsoft.com/office/powerpoint/2010/main" val="1903692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8E35E-7C05-5005-4504-62E495A553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553E0F-C49F-192A-F5CC-40E3817A75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1AFAAB-495A-A088-E3C2-4C029DB722F4}"/>
              </a:ext>
            </a:extLst>
          </p:cNvPr>
          <p:cNvSpPr>
            <a:spLocks noGrp="1"/>
          </p:cNvSpPr>
          <p:nvPr>
            <p:ph type="dt" sz="half" idx="10"/>
          </p:nvPr>
        </p:nvSpPr>
        <p:spPr/>
        <p:txBody>
          <a:bodyPr/>
          <a:lstStyle/>
          <a:p>
            <a:fld id="{99DFB779-BC9C-4D66-9CB6-3E3F6AE524E4}" type="datetimeFigureOut">
              <a:rPr lang="en-US" smtClean="0"/>
              <a:t>12/3/2025</a:t>
            </a:fld>
            <a:endParaRPr lang="en-US"/>
          </a:p>
        </p:txBody>
      </p:sp>
      <p:sp>
        <p:nvSpPr>
          <p:cNvPr id="5" name="Footer Placeholder 4">
            <a:extLst>
              <a:ext uri="{FF2B5EF4-FFF2-40B4-BE49-F238E27FC236}">
                <a16:creationId xmlns:a16="http://schemas.microsoft.com/office/drawing/2014/main" id="{A939F6C3-349A-BF48-633C-0CE9FBF99B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856DF0-3327-90DE-D99A-BD07BEFBD0E9}"/>
              </a:ext>
            </a:extLst>
          </p:cNvPr>
          <p:cNvSpPr>
            <a:spLocks noGrp="1"/>
          </p:cNvSpPr>
          <p:nvPr>
            <p:ph type="sldNum" sz="quarter" idx="12"/>
          </p:nvPr>
        </p:nvSpPr>
        <p:spPr/>
        <p:txBody>
          <a:bodyPr/>
          <a:lstStyle/>
          <a:p>
            <a:fld id="{7FE25B95-C103-4B9F-9C8F-DB7C59124F29}" type="slidenum">
              <a:rPr lang="en-US" smtClean="0"/>
              <a:t>‹#›</a:t>
            </a:fld>
            <a:endParaRPr lang="en-US"/>
          </a:p>
        </p:txBody>
      </p:sp>
    </p:spTree>
    <p:extLst>
      <p:ext uri="{BB962C8B-B14F-4D97-AF65-F5344CB8AC3E}">
        <p14:creationId xmlns:p14="http://schemas.microsoft.com/office/powerpoint/2010/main" val="256334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B2257-6B7B-4391-42A4-08D86D05D8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E8C8C7-C059-10DF-989D-DD31EADF6F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42FE25-E84A-9D02-488E-3255A07BF2F1}"/>
              </a:ext>
            </a:extLst>
          </p:cNvPr>
          <p:cNvSpPr>
            <a:spLocks noGrp="1"/>
          </p:cNvSpPr>
          <p:nvPr>
            <p:ph type="dt" sz="half" idx="10"/>
          </p:nvPr>
        </p:nvSpPr>
        <p:spPr/>
        <p:txBody>
          <a:bodyPr/>
          <a:lstStyle/>
          <a:p>
            <a:fld id="{99DFB779-BC9C-4D66-9CB6-3E3F6AE524E4}" type="datetimeFigureOut">
              <a:rPr lang="en-US" smtClean="0"/>
              <a:t>12/3/2025</a:t>
            </a:fld>
            <a:endParaRPr lang="en-US"/>
          </a:p>
        </p:txBody>
      </p:sp>
      <p:sp>
        <p:nvSpPr>
          <p:cNvPr id="5" name="Footer Placeholder 4">
            <a:extLst>
              <a:ext uri="{FF2B5EF4-FFF2-40B4-BE49-F238E27FC236}">
                <a16:creationId xmlns:a16="http://schemas.microsoft.com/office/drawing/2014/main" id="{E2327338-106D-3A1D-1E32-75C8E4770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7AAF0-5E5D-B922-9DCC-2BB198C51B31}"/>
              </a:ext>
            </a:extLst>
          </p:cNvPr>
          <p:cNvSpPr>
            <a:spLocks noGrp="1"/>
          </p:cNvSpPr>
          <p:nvPr>
            <p:ph type="sldNum" sz="quarter" idx="12"/>
          </p:nvPr>
        </p:nvSpPr>
        <p:spPr/>
        <p:txBody>
          <a:bodyPr/>
          <a:lstStyle/>
          <a:p>
            <a:fld id="{7FE25B95-C103-4B9F-9C8F-DB7C59124F29}" type="slidenum">
              <a:rPr lang="en-US" smtClean="0"/>
              <a:t>‹#›</a:t>
            </a:fld>
            <a:endParaRPr lang="en-US"/>
          </a:p>
        </p:txBody>
      </p:sp>
    </p:spTree>
    <p:extLst>
      <p:ext uri="{BB962C8B-B14F-4D97-AF65-F5344CB8AC3E}">
        <p14:creationId xmlns:p14="http://schemas.microsoft.com/office/powerpoint/2010/main" val="2418676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B139F-F545-1526-687C-DB54F14029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A4577D-B47C-9D89-1A48-8E21532F012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532FA7-1134-FB03-EE4E-38625118D11A}"/>
              </a:ext>
            </a:extLst>
          </p:cNvPr>
          <p:cNvSpPr>
            <a:spLocks noGrp="1"/>
          </p:cNvSpPr>
          <p:nvPr>
            <p:ph type="dt" sz="half" idx="10"/>
          </p:nvPr>
        </p:nvSpPr>
        <p:spPr/>
        <p:txBody>
          <a:bodyPr/>
          <a:lstStyle/>
          <a:p>
            <a:fld id="{99DFB779-BC9C-4D66-9CB6-3E3F6AE524E4}" type="datetimeFigureOut">
              <a:rPr lang="en-US" smtClean="0"/>
              <a:t>12/3/2025</a:t>
            </a:fld>
            <a:endParaRPr lang="en-US"/>
          </a:p>
        </p:txBody>
      </p:sp>
      <p:sp>
        <p:nvSpPr>
          <p:cNvPr id="5" name="Footer Placeholder 4">
            <a:extLst>
              <a:ext uri="{FF2B5EF4-FFF2-40B4-BE49-F238E27FC236}">
                <a16:creationId xmlns:a16="http://schemas.microsoft.com/office/drawing/2014/main" id="{6BD42914-301A-8001-FAC6-1E5B1DA96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80BDA-562F-1E04-22F3-1E1987F08965}"/>
              </a:ext>
            </a:extLst>
          </p:cNvPr>
          <p:cNvSpPr>
            <a:spLocks noGrp="1"/>
          </p:cNvSpPr>
          <p:nvPr>
            <p:ph type="sldNum" sz="quarter" idx="12"/>
          </p:nvPr>
        </p:nvSpPr>
        <p:spPr/>
        <p:txBody>
          <a:bodyPr/>
          <a:lstStyle/>
          <a:p>
            <a:fld id="{7FE25B95-C103-4B9F-9C8F-DB7C59124F29}" type="slidenum">
              <a:rPr lang="en-US" smtClean="0"/>
              <a:t>‹#›</a:t>
            </a:fld>
            <a:endParaRPr lang="en-US"/>
          </a:p>
        </p:txBody>
      </p:sp>
    </p:spTree>
    <p:extLst>
      <p:ext uri="{BB962C8B-B14F-4D97-AF65-F5344CB8AC3E}">
        <p14:creationId xmlns:p14="http://schemas.microsoft.com/office/powerpoint/2010/main" val="685300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6491-4D0A-7706-4ECE-38588B9950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6177AC-9065-CD5B-2737-AB76F7BF4B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4DA2CB-31DC-8ECD-4825-2DCC208E1E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EF8821-05AA-51CC-BAEA-5DCC8366D757}"/>
              </a:ext>
            </a:extLst>
          </p:cNvPr>
          <p:cNvSpPr>
            <a:spLocks noGrp="1"/>
          </p:cNvSpPr>
          <p:nvPr>
            <p:ph type="dt" sz="half" idx="10"/>
          </p:nvPr>
        </p:nvSpPr>
        <p:spPr/>
        <p:txBody>
          <a:bodyPr/>
          <a:lstStyle/>
          <a:p>
            <a:fld id="{99DFB779-BC9C-4D66-9CB6-3E3F6AE524E4}" type="datetimeFigureOut">
              <a:rPr lang="en-US" smtClean="0"/>
              <a:t>12/3/2025</a:t>
            </a:fld>
            <a:endParaRPr lang="en-US"/>
          </a:p>
        </p:txBody>
      </p:sp>
      <p:sp>
        <p:nvSpPr>
          <p:cNvPr id="6" name="Footer Placeholder 5">
            <a:extLst>
              <a:ext uri="{FF2B5EF4-FFF2-40B4-BE49-F238E27FC236}">
                <a16:creationId xmlns:a16="http://schemas.microsoft.com/office/drawing/2014/main" id="{1C498B31-B1B8-AA14-2621-D658649558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89DE6-0DCA-4444-130D-F09D51424E35}"/>
              </a:ext>
            </a:extLst>
          </p:cNvPr>
          <p:cNvSpPr>
            <a:spLocks noGrp="1"/>
          </p:cNvSpPr>
          <p:nvPr>
            <p:ph type="sldNum" sz="quarter" idx="12"/>
          </p:nvPr>
        </p:nvSpPr>
        <p:spPr/>
        <p:txBody>
          <a:bodyPr/>
          <a:lstStyle/>
          <a:p>
            <a:fld id="{7FE25B95-C103-4B9F-9C8F-DB7C59124F29}" type="slidenum">
              <a:rPr lang="en-US" smtClean="0"/>
              <a:t>‹#›</a:t>
            </a:fld>
            <a:endParaRPr lang="en-US"/>
          </a:p>
        </p:txBody>
      </p:sp>
    </p:spTree>
    <p:extLst>
      <p:ext uri="{BB962C8B-B14F-4D97-AF65-F5344CB8AC3E}">
        <p14:creationId xmlns:p14="http://schemas.microsoft.com/office/powerpoint/2010/main" val="4014894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D368E-29BE-5AB9-0E4D-93B8D48F2B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8E5A01-B78E-6F4C-886C-7AE2A41A88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51408E-A7BE-EC3D-D21F-B59E9BBFAE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EF37B8-E276-8960-FEF3-2D89E2582D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A32132-AEB5-F096-C3F2-F483C0363E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61DC88-2473-081B-B7DF-EAF0DAF0CFCE}"/>
              </a:ext>
            </a:extLst>
          </p:cNvPr>
          <p:cNvSpPr>
            <a:spLocks noGrp="1"/>
          </p:cNvSpPr>
          <p:nvPr>
            <p:ph type="dt" sz="half" idx="10"/>
          </p:nvPr>
        </p:nvSpPr>
        <p:spPr/>
        <p:txBody>
          <a:bodyPr/>
          <a:lstStyle/>
          <a:p>
            <a:fld id="{99DFB779-BC9C-4D66-9CB6-3E3F6AE524E4}" type="datetimeFigureOut">
              <a:rPr lang="en-US" smtClean="0"/>
              <a:t>12/3/2025</a:t>
            </a:fld>
            <a:endParaRPr lang="en-US"/>
          </a:p>
        </p:txBody>
      </p:sp>
      <p:sp>
        <p:nvSpPr>
          <p:cNvPr id="8" name="Footer Placeholder 7">
            <a:extLst>
              <a:ext uri="{FF2B5EF4-FFF2-40B4-BE49-F238E27FC236}">
                <a16:creationId xmlns:a16="http://schemas.microsoft.com/office/drawing/2014/main" id="{F9E86DCD-4822-7C90-C5BC-DA3FE097C1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5CFD47-84C0-4A0D-0413-ACDD2885B682}"/>
              </a:ext>
            </a:extLst>
          </p:cNvPr>
          <p:cNvSpPr>
            <a:spLocks noGrp="1"/>
          </p:cNvSpPr>
          <p:nvPr>
            <p:ph type="sldNum" sz="quarter" idx="12"/>
          </p:nvPr>
        </p:nvSpPr>
        <p:spPr/>
        <p:txBody>
          <a:bodyPr/>
          <a:lstStyle/>
          <a:p>
            <a:fld id="{7FE25B95-C103-4B9F-9C8F-DB7C59124F29}" type="slidenum">
              <a:rPr lang="en-US" smtClean="0"/>
              <a:t>‹#›</a:t>
            </a:fld>
            <a:endParaRPr lang="en-US"/>
          </a:p>
        </p:txBody>
      </p:sp>
    </p:spTree>
    <p:extLst>
      <p:ext uri="{BB962C8B-B14F-4D97-AF65-F5344CB8AC3E}">
        <p14:creationId xmlns:p14="http://schemas.microsoft.com/office/powerpoint/2010/main" val="3637396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7B02C-C5A3-4957-FFD5-410EFD4EE6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B0C703-D534-681B-4ACF-687D3A992655}"/>
              </a:ext>
            </a:extLst>
          </p:cNvPr>
          <p:cNvSpPr>
            <a:spLocks noGrp="1"/>
          </p:cNvSpPr>
          <p:nvPr>
            <p:ph type="dt" sz="half" idx="10"/>
          </p:nvPr>
        </p:nvSpPr>
        <p:spPr/>
        <p:txBody>
          <a:bodyPr/>
          <a:lstStyle/>
          <a:p>
            <a:fld id="{99DFB779-BC9C-4D66-9CB6-3E3F6AE524E4}" type="datetimeFigureOut">
              <a:rPr lang="en-US" smtClean="0"/>
              <a:t>12/3/2025</a:t>
            </a:fld>
            <a:endParaRPr lang="en-US"/>
          </a:p>
        </p:txBody>
      </p:sp>
      <p:sp>
        <p:nvSpPr>
          <p:cNvPr id="4" name="Footer Placeholder 3">
            <a:extLst>
              <a:ext uri="{FF2B5EF4-FFF2-40B4-BE49-F238E27FC236}">
                <a16:creationId xmlns:a16="http://schemas.microsoft.com/office/drawing/2014/main" id="{76BA38E4-F0B4-2221-E196-2B0BA50A75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E8CC12-EFB5-7B22-B703-DBC0B612F7AB}"/>
              </a:ext>
            </a:extLst>
          </p:cNvPr>
          <p:cNvSpPr>
            <a:spLocks noGrp="1"/>
          </p:cNvSpPr>
          <p:nvPr>
            <p:ph type="sldNum" sz="quarter" idx="12"/>
          </p:nvPr>
        </p:nvSpPr>
        <p:spPr/>
        <p:txBody>
          <a:bodyPr/>
          <a:lstStyle/>
          <a:p>
            <a:fld id="{7FE25B95-C103-4B9F-9C8F-DB7C59124F29}" type="slidenum">
              <a:rPr lang="en-US" smtClean="0"/>
              <a:t>‹#›</a:t>
            </a:fld>
            <a:endParaRPr lang="en-US"/>
          </a:p>
        </p:txBody>
      </p:sp>
    </p:spTree>
    <p:extLst>
      <p:ext uri="{BB962C8B-B14F-4D97-AF65-F5344CB8AC3E}">
        <p14:creationId xmlns:p14="http://schemas.microsoft.com/office/powerpoint/2010/main" val="4167460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3275F-5C24-CE7D-A3AD-6BD5FE06DD7D}"/>
              </a:ext>
            </a:extLst>
          </p:cNvPr>
          <p:cNvSpPr>
            <a:spLocks noGrp="1"/>
          </p:cNvSpPr>
          <p:nvPr>
            <p:ph type="dt" sz="half" idx="10"/>
          </p:nvPr>
        </p:nvSpPr>
        <p:spPr/>
        <p:txBody>
          <a:bodyPr/>
          <a:lstStyle/>
          <a:p>
            <a:fld id="{99DFB779-BC9C-4D66-9CB6-3E3F6AE524E4}" type="datetimeFigureOut">
              <a:rPr lang="en-US" smtClean="0"/>
              <a:t>12/3/2025</a:t>
            </a:fld>
            <a:endParaRPr lang="en-US"/>
          </a:p>
        </p:txBody>
      </p:sp>
      <p:sp>
        <p:nvSpPr>
          <p:cNvPr id="3" name="Footer Placeholder 2">
            <a:extLst>
              <a:ext uri="{FF2B5EF4-FFF2-40B4-BE49-F238E27FC236}">
                <a16:creationId xmlns:a16="http://schemas.microsoft.com/office/drawing/2014/main" id="{DB008812-3DC9-F017-950D-E50EFA066C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5B6011-A8D9-422A-8369-7FE34291EFFC}"/>
              </a:ext>
            </a:extLst>
          </p:cNvPr>
          <p:cNvSpPr>
            <a:spLocks noGrp="1"/>
          </p:cNvSpPr>
          <p:nvPr>
            <p:ph type="sldNum" sz="quarter" idx="12"/>
          </p:nvPr>
        </p:nvSpPr>
        <p:spPr/>
        <p:txBody>
          <a:bodyPr/>
          <a:lstStyle/>
          <a:p>
            <a:fld id="{7FE25B95-C103-4B9F-9C8F-DB7C59124F29}" type="slidenum">
              <a:rPr lang="en-US" smtClean="0"/>
              <a:t>‹#›</a:t>
            </a:fld>
            <a:endParaRPr lang="en-US"/>
          </a:p>
        </p:txBody>
      </p:sp>
    </p:spTree>
    <p:extLst>
      <p:ext uri="{BB962C8B-B14F-4D97-AF65-F5344CB8AC3E}">
        <p14:creationId xmlns:p14="http://schemas.microsoft.com/office/powerpoint/2010/main" val="3547471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CD7D-463E-AA7A-4B95-8E121AEFEB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7CBFBF-9B76-19A1-D51F-0552F55644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A5802A-BA04-03CF-D70E-38A8C7B770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6536A1-7A8B-5B78-7DF7-72D799B88A7C}"/>
              </a:ext>
            </a:extLst>
          </p:cNvPr>
          <p:cNvSpPr>
            <a:spLocks noGrp="1"/>
          </p:cNvSpPr>
          <p:nvPr>
            <p:ph type="dt" sz="half" idx="10"/>
          </p:nvPr>
        </p:nvSpPr>
        <p:spPr/>
        <p:txBody>
          <a:bodyPr/>
          <a:lstStyle/>
          <a:p>
            <a:fld id="{99DFB779-BC9C-4D66-9CB6-3E3F6AE524E4}" type="datetimeFigureOut">
              <a:rPr lang="en-US" smtClean="0"/>
              <a:t>12/3/2025</a:t>
            </a:fld>
            <a:endParaRPr lang="en-US"/>
          </a:p>
        </p:txBody>
      </p:sp>
      <p:sp>
        <p:nvSpPr>
          <p:cNvPr id="6" name="Footer Placeholder 5">
            <a:extLst>
              <a:ext uri="{FF2B5EF4-FFF2-40B4-BE49-F238E27FC236}">
                <a16:creationId xmlns:a16="http://schemas.microsoft.com/office/drawing/2014/main" id="{9B34FCC7-781F-3EAA-327A-2F001EA4E2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1B4FCE-ECD6-701C-F137-A72EF1235348}"/>
              </a:ext>
            </a:extLst>
          </p:cNvPr>
          <p:cNvSpPr>
            <a:spLocks noGrp="1"/>
          </p:cNvSpPr>
          <p:nvPr>
            <p:ph type="sldNum" sz="quarter" idx="12"/>
          </p:nvPr>
        </p:nvSpPr>
        <p:spPr/>
        <p:txBody>
          <a:bodyPr/>
          <a:lstStyle/>
          <a:p>
            <a:fld id="{7FE25B95-C103-4B9F-9C8F-DB7C59124F29}" type="slidenum">
              <a:rPr lang="en-US" smtClean="0"/>
              <a:t>‹#›</a:t>
            </a:fld>
            <a:endParaRPr lang="en-US"/>
          </a:p>
        </p:txBody>
      </p:sp>
    </p:spTree>
    <p:extLst>
      <p:ext uri="{BB962C8B-B14F-4D97-AF65-F5344CB8AC3E}">
        <p14:creationId xmlns:p14="http://schemas.microsoft.com/office/powerpoint/2010/main" val="2102699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B69B-7E0C-4D53-6257-2CFA977CEC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0A1D35-84C8-EF7F-2A02-D5F62323E0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365C4C-D5F5-EAC3-04E0-F0274E37BB6A}"/>
              </a:ext>
            </a:extLst>
          </p:cNvPr>
          <p:cNvSpPr>
            <a:spLocks noGrp="1"/>
          </p:cNvSpPr>
          <p:nvPr>
            <p:ph type="dt" sz="half" idx="10"/>
          </p:nvPr>
        </p:nvSpPr>
        <p:spPr/>
        <p:txBody>
          <a:bodyPr/>
          <a:lstStyle/>
          <a:p>
            <a:fld id="{F7F74A8D-B18A-44F8-812A-FAB242B09271}" type="datetimeFigureOut">
              <a:rPr lang="en-US" smtClean="0"/>
              <a:t>12/3/2025</a:t>
            </a:fld>
            <a:endParaRPr lang="en-US"/>
          </a:p>
        </p:txBody>
      </p:sp>
      <p:sp>
        <p:nvSpPr>
          <p:cNvPr id="5" name="Footer Placeholder 4">
            <a:extLst>
              <a:ext uri="{FF2B5EF4-FFF2-40B4-BE49-F238E27FC236}">
                <a16:creationId xmlns:a16="http://schemas.microsoft.com/office/drawing/2014/main" id="{08BB54D2-4D37-735E-7DAE-46350967CD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EE3B6F-8667-24B6-0E63-5866C5EABD9D}"/>
              </a:ext>
            </a:extLst>
          </p:cNvPr>
          <p:cNvSpPr>
            <a:spLocks noGrp="1"/>
          </p:cNvSpPr>
          <p:nvPr>
            <p:ph type="sldNum" sz="quarter" idx="12"/>
          </p:nvPr>
        </p:nvSpPr>
        <p:spPr/>
        <p:txBody>
          <a:bodyPr/>
          <a:lstStyle/>
          <a:p>
            <a:fld id="{FC5A9731-826B-4CF8-B11B-D816178F96EE}" type="slidenum">
              <a:rPr lang="en-US" smtClean="0"/>
              <a:t>‹#›</a:t>
            </a:fld>
            <a:endParaRPr lang="en-US"/>
          </a:p>
        </p:txBody>
      </p:sp>
    </p:spTree>
    <p:extLst>
      <p:ext uri="{BB962C8B-B14F-4D97-AF65-F5344CB8AC3E}">
        <p14:creationId xmlns:p14="http://schemas.microsoft.com/office/powerpoint/2010/main" val="2817502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31425-8B25-FD22-DA43-ED1845978A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64A31E-8CF1-23DC-571A-9ED0F9218F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716DD9-B16B-3AC6-3C85-4A4F2D6D5D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395BED-C617-6F0D-D3A3-CC6E8E629158}"/>
              </a:ext>
            </a:extLst>
          </p:cNvPr>
          <p:cNvSpPr>
            <a:spLocks noGrp="1"/>
          </p:cNvSpPr>
          <p:nvPr>
            <p:ph type="dt" sz="half" idx="10"/>
          </p:nvPr>
        </p:nvSpPr>
        <p:spPr/>
        <p:txBody>
          <a:bodyPr/>
          <a:lstStyle/>
          <a:p>
            <a:fld id="{99DFB779-BC9C-4D66-9CB6-3E3F6AE524E4}" type="datetimeFigureOut">
              <a:rPr lang="en-US" smtClean="0"/>
              <a:t>12/3/2025</a:t>
            </a:fld>
            <a:endParaRPr lang="en-US"/>
          </a:p>
        </p:txBody>
      </p:sp>
      <p:sp>
        <p:nvSpPr>
          <p:cNvPr id="6" name="Footer Placeholder 5">
            <a:extLst>
              <a:ext uri="{FF2B5EF4-FFF2-40B4-BE49-F238E27FC236}">
                <a16:creationId xmlns:a16="http://schemas.microsoft.com/office/drawing/2014/main" id="{FAB5A051-F71F-48A9-3E58-F9A67E8297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CAC898-D885-B238-8028-6B6588BDEF9E}"/>
              </a:ext>
            </a:extLst>
          </p:cNvPr>
          <p:cNvSpPr>
            <a:spLocks noGrp="1"/>
          </p:cNvSpPr>
          <p:nvPr>
            <p:ph type="sldNum" sz="quarter" idx="12"/>
          </p:nvPr>
        </p:nvSpPr>
        <p:spPr/>
        <p:txBody>
          <a:bodyPr/>
          <a:lstStyle/>
          <a:p>
            <a:fld id="{7FE25B95-C103-4B9F-9C8F-DB7C59124F29}" type="slidenum">
              <a:rPr lang="en-US" smtClean="0"/>
              <a:t>‹#›</a:t>
            </a:fld>
            <a:endParaRPr lang="en-US"/>
          </a:p>
        </p:txBody>
      </p:sp>
    </p:spTree>
    <p:extLst>
      <p:ext uri="{BB962C8B-B14F-4D97-AF65-F5344CB8AC3E}">
        <p14:creationId xmlns:p14="http://schemas.microsoft.com/office/powerpoint/2010/main" val="786061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C2A17-D5CB-BFBF-9DD4-DE4E355335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389E3D-295C-8282-FC96-C8BB9D7F44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A871C1-227F-6193-C968-5371FB58B844}"/>
              </a:ext>
            </a:extLst>
          </p:cNvPr>
          <p:cNvSpPr>
            <a:spLocks noGrp="1"/>
          </p:cNvSpPr>
          <p:nvPr>
            <p:ph type="dt" sz="half" idx="10"/>
          </p:nvPr>
        </p:nvSpPr>
        <p:spPr/>
        <p:txBody>
          <a:bodyPr/>
          <a:lstStyle/>
          <a:p>
            <a:fld id="{99DFB779-BC9C-4D66-9CB6-3E3F6AE524E4}" type="datetimeFigureOut">
              <a:rPr lang="en-US" smtClean="0"/>
              <a:t>12/3/2025</a:t>
            </a:fld>
            <a:endParaRPr lang="en-US"/>
          </a:p>
        </p:txBody>
      </p:sp>
      <p:sp>
        <p:nvSpPr>
          <p:cNvPr id="5" name="Footer Placeholder 4">
            <a:extLst>
              <a:ext uri="{FF2B5EF4-FFF2-40B4-BE49-F238E27FC236}">
                <a16:creationId xmlns:a16="http://schemas.microsoft.com/office/drawing/2014/main" id="{74EE1133-7276-266B-E534-BC485C8F8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E90863-5053-64A6-726C-48E5078B6C19}"/>
              </a:ext>
            </a:extLst>
          </p:cNvPr>
          <p:cNvSpPr>
            <a:spLocks noGrp="1"/>
          </p:cNvSpPr>
          <p:nvPr>
            <p:ph type="sldNum" sz="quarter" idx="12"/>
          </p:nvPr>
        </p:nvSpPr>
        <p:spPr/>
        <p:txBody>
          <a:bodyPr/>
          <a:lstStyle/>
          <a:p>
            <a:fld id="{7FE25B95-C103-4B9F-9C8F-DB7C59124F29}" type="slidenum">
              <a:rPr lang="en-US" smtClean="0"/>
              <a:t>‹#›</a:t>
            </a:fld>
            <a:endParaRPr lang="en-US"/>
          </a:p>
        </p:txBody>
      </p:sp>
    </p:spTree>
    <p:extLst>
      <p:ext uri="{BB962C8B-B14F-4D97-AF65-F5344CB8AC3E}">
        <p14:creationId xmlns:p14="http://schemas.microsoft.com/office/powerpoint/2010/main" val="2900861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859A12-3BCD-924F-6203-7D489720AD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C18EF4-E1EB-BCD9-BF02-78D2ED13BF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FE115-F86C-FFAE-AC58-9ADF7201EB17}"/>
              </a:ext>
            </a:extLst>
          </p:cNvPr>
          <p:cNvSpPr>
            <a:spLocks noGrp="1"/>
          </p:cNvSpPr>
          <p:nvPr>
            <p:ph type="dt" sz="half" idx="10"/>
          </p:nvPr>
        </p:nvSpPr>
        <p:spPr/>
        <p:txBody>
          <a:bodyPr/>
          <a:lstStyle/>
          <a:p>
            <a:fld id="{99DFB779-BC9C-4D66-9CB6-3E3F6AE524E4}" type="datetimeFigureOut">
              <a:rPr lang="en-US" smtClean="0"/>
              <a:t>12/3/2025</a:t>
            </a:fld>
            <a:endParaRPr lang="en-US"/>
          </a:p>
        </p:txBody>
      </p:sp>
      <p:sp>
        <p:nvSpPr>
          <p:cNvPr id="5" name="Footer Placeholder 4">
            <a:extLst>
              <a:ext uri="{FF2B5EF4-FFF2-40B4-BE49-F238E27FC236}">
                <a16:creationId xmlns:a16="http://schemas.microsoft.com/office/drawing/2014/main" id="{01BED5BA-D9A7-4822-D486-15DF7C443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7F14C-7FE4-2E8E-2665-370DDAE8AABE}"/>
              </a:ext>
            </a:extLst>
          </p:cNvPr>
          <p:cNvSpPr>
            <a:spLocks noGrp="1"/>
          </p:cNvSpPr>
          <p:nvPr>
            <p:ph type="sldNum" sz="quarter" idx="12"/>
          </p:nvPr>
        </p:nvSpPr>
        <p:spPr/>
        <p:txBody>
          <a:bodyPr/>
          <a:lstStyle/>
          <a:p>
            <a:fld id="{7FE25B95-C103-4B9F-9C8F-DB7C59124F29}" type="slidenum">
              <a:rPr lang="en-US" smtClean="0"/>
              <a:t>‹#›</a:t>
            </a:fld>
            <a:endParaRPr lang="en-US"/>
          </a:p>
        </p:txBody>
      </p:sp>
    </p:spTree>
    <p:extLst>
      <p:ext uri="{BB962C8B-B14F-4D97-AF65-F5344CB8AC3E}">
        <p14:creationId xmlns:p14="http://schemas.microsoft.com/office/powerpoint/2010/main" val="747586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3EE36-7C2C-8295-C4D7-3653F55377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F53193-F3F2-7524-B07A-01BA6044CA7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BA357E-8449-6DC0-79EF-73C81A506189}"/>
              </a:ext>
            </a:extLst>
          </p:cNvPr>
          <p:cNvSpPr>
            <a:spLocks noGrp="1"/>
          </p:cNvSpPr>
          <p:nvPr>
            <p:ph type="dt" sz="half" idx="10"/>
          </p:nvPr>
        </p:nvSpPr>
        <p:spPr/>
        <p:txBody>
          <a:bodyPr/>
          <a:lstStyle/>
          <a:p>
            <a:fld id="{F7F74A8D-B18A-44F8-812A-FAB242B09271}" type="datetimeFigureOut">
              <a:rPr lang="en-US" smtClean="0"/>
              <a:t>12/3/2025</a:t>
            </a:fld>
            <a:endParaRPr lang="en-US"/>
          </a:p>
        </p:txBody>
      </p:sp>
      <p:sp>
        <p:nvSpPr>
          <p:cNvPr id="5" name="Footer Placeholder 4">
            <a:extLst>
              <a:ext uri="{FF2B5EF4-FFF2-40B4-BE49-F238E27FC236}">
                <a16:creationId xmlns:a16="http://schemas.microsoft.com/office/drawing/2014/main" id="{88CBB53D-6D8F-C3B3-F07E-A06C827546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F820F2-1CE1-6E2A-9A75-8D995E567DE1}"/>
              </a:ext>
            </a:extLst>
          </p:cNvPr>
          <p:cNvSpPr>
            <a:spLocks noGrp="1"/>
          </p:cNvSpPr>
          <p:nvPr>
            <p:ph type="sldNum" sz="quarter" idx="12"/>
          </p:nvPr>
        </p:nvSpPr>
        <p:spPr/>
        <p:txBody>
          <a:bodyPr/>
          <a:lstStyle/>
          <a:p>
            <a:fld id="{FC5A9731-826B-4CF8-B11B-D816178F96EE}" type="slidenum">
              <a:rPr lang="en-US" smtClean="0"/>
              <a:t>‹#›</a:t>
            </a:fld>
            <a:endParaRPr lang="en-US"/>
          </a:p>
        </p:txBody>
      </p:sp>
    </p:spTree>
    <p:extLst>
      <p:ext uri="{BB962C8B-B14F-4D97-AF65-F5344CB8AC3E}">
        <p14:creationId xmlns:p14="http://schemas.microsoft.com/office/powerpoint/2010/main" val="374526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516F0-AFAE-64C0-5B6E-063936B7ED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403D7D-ECF2-0442-4AC1-A4BFC730A0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A383DD-A757-AD52-9076-EABD02D595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A15B1A-32BD-BEE2-57EB-CC654BA35751}"/>
              </a:ext>
            </a:extLst>
          </p:cNvPr>
          <p:cNvSpPr>
            <a:spLocks noGrp="1"/>
          </p:cNvSpPr>
          <p:nvPr>
            <p:ph type="dt" sz="half" idx="10"/>
          </p:nvPr>
        </p:nvSpPr>
        <p:spPr/>
        <p:txBody>
          <a:bodyPr/>
          <a:lstStyle/>
          <a:p>
            <a:fld id="{F7F74A8D-B18A-44F8-812A-FAB242B09271}" type="datetimeFigureOut">
              <a:rPr lang="en-US" smtClean="0"/>
              <a:t>12/3/2025</a:t>
            </a:fld>
            <a:endParaRPr lang="en-US"/>
          </a:p>
        </p:txBody>
      </p:sp>
      <p:sp>
        <p:nvSpPr>
          <p:cNvPr id="6" name="Footer Placeholder 5">
            <a:extLst>
              <a:ext uri="{FF2B5EF4-FFF2-40B4-BE49-F238E27FC236}">
                <a16:creationId xmlns:a16="http://schemas.microsoft.com/office/drawing/2014/main" id="{5FA93F4D-1070-5142-02C2-D11911C34D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E2726B-B103-4D4A-1DCE-3A73F2B43F43}"/>
              </a:ext>
            </a:extLst>
          </p:cNvPr>
          <p:cNvSpPr>
            <a:spLocks noGrp="1"/>
          </p:cNvSpPr>
          <p:nvPr>
            <p:ph type="sldNum" sz="quarter" idx="12"/>
          </p:nvPr>
        </p:nvSpPr>
        <p:spPr/>
        <p:txBody>
          <a:bodyPr/>
          <a:lstStyle/>
          <a:p>
            <a:fld id="{FC5A9731-826B-4CF8-B11B-D816178F96EE}" type="slidenum">
              <a:rPr lang="en-US" smtClean="0"/>
              <a:t>‹#›</a:t>
            </a:fld>
            <a:endParaRPr lang="en-US"/>
          </a:p>
        </p:txBody>
      </p:sp>
    </p:spTree>
    <p:extLst>
      <p:ext uri="{BB962C8B-B14F-4D97-AF65-F5344CB8AC3E}">
        <p14:creationId xmlns:p14="http://schemas.microsoft.com/office/powerpoint/2010/main" val="1769323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68583-EF9C-5866-3E43-8DBA0578EF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AEC8F1-2213-4461-06AB-CB6ECC3F44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5E1215-7F2E-14BC-0904-911AC035AC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FCECA1-A2C1-6DA7-E49D-78CCD51959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EB8BD5-145B-72E4-A748-40B34D0DDC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3533A5-5662-A801-38A5-F91BB89793D4}"/>
              </a:ext>
            </a:extLst>
          </p:cNvPr>
          <p:cNvSpPr>
            <a:spLocks noGrp="1"/>
          </p:cNvSpPr>
          <p:nvPr>
            <p:ph type="dt" sz="half" idx="10"/>
          </p:nvPr>
        </p:nvSpPr>
        <p:spPr/>
        <p:txBody>
          <a:bodyPr/>
          <a:lstStyle/>
          <a:p>
            <a:fld id="{F7F74A8D-B18A-44F8-812A-FAB242B09271}" type="datetimeFigureOut">
              <a:rPr lang="en-US" smtClean="0"/>
              <a:t>12/3/2025</a:t>
            </a:fld>
            <a:endParaRPr lang="en-US"/>
          </a:p>
        </p:txBody>
      </p:sp>
      <p:sp>
        <p:nvSpPr>
          <p:cNvPr id="8" name="Footer Placeholder 7">
            <a:extLst>
              <a:ext uri="{FF2B5EF4-FFF2-40B4-BE49-F238E27FC236}">
                <a16:creationId xmlns:a16="http://schemas.microsoft.com/office/drawing/2014/main" id="{A7BEA5E4-7F5F-BDB6-9462-D92DABA1D8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D77507-6753-DBDA-4272-08BDE2E47111}"/>
              </a:ext>
            </a:extLst>
          </p:cNvPr>
          <p:cNvSpPr>
            <a:spLocks noGrp="1"/>
          </p:cNvSpPr>
          <p:nvPr>
            <p:ph type="sldNum" sz="quarter" idx="12"/>
          </p:nvPr>
        </p:nvSpPr>
        <p:spPr/>
        <p:txBody>
          <a:bodyPr/>
          <a:lstStyle/>
          <a:p>
            <a:fld id="{FC5A9731-826B-4CF8-B11B-D816178F96EE}" type="slidenum">
              <a:rPr lang="en-US" smtClean="0"/>
              <a:t>‹#›</a:t>
            </a:fld>
            <a:endParaRPr lang="en-US"/>
          </a:p>
        </p:txBody>
      </p:sp>
    </p:spTree>
    <p:extLst>
      <p:ext uri="{BB962C8B-B14F-4D97-AF65-F5344CB8AC3E}">
        <p14:creationId xmlns:p14="http://schemas.microsoft.com/office/powerpoint/2010/main" val="2929506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4CA4B-1B20-AF8E-4C25-6A75641EF7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3125AB-DC85-24B9-4C03-1DFA65812066}"/>
              </a:ext>
            </a:extLst>
          </p:cNvPr>
          <p:cNvSpPr>
            <a:spLocks noGrp="1"/>
          </p:cNvSpPr>
          <p:nvPr>
            <p:ph type="dt" sz="half" idx="10"/>
          </p:nvPr>
        </p:nvSpPr>
        <p:spPr/>
        <p:txBody>
          <a:bodyPr/>
          <a:lstStyle/>
          <a:p>
            <a:fld id="{F7F74A8D-B18A-44F8-812A-FAB242B09271}" type="datetimeFigureOut">
              <a:rPr lang="en-US" smtClean="0"/>
              <a:t>12/3/2025</a:t>
            </a:fld>
            <a:endParaRPr lang="en-US"/>
          </a:p>
        </p:txBody>
      </p:sp>
      <p:sp>
        <p:nvSpPr>
          <p:cNvPr id="4" name="Footer Placeholder 3">
            <a:extLst>
              <a:ext uri="{FF2B5EF4-FFF2-40B4-BE49-F238E27FC236}">
                <a16:creationId xmlns:a16="http://schemas.microsoft.com/office/drawing/2014/main" id="{604ECCCE-BC81-1796-9A23-9FFA3E7CDA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B9BC26-33CD-1C2A-20D8-4BBCD235CF08}"/>
              </a:ext>
            </a:extLst>
          </p:cNvPr>
          <p:cNvSpPr>
            <a:spLocks noGrp="1"/>
          </p:cNvSpPr>
          <p:nvPr>
            <p:ph type="sldNum" sz="quarter" idx="12"/>
          </p:nvPr>
        </p:nvSpPr>
        <p:spPr/>
        <p:txBody>
          <a:bodyPr/>
          <a:lstStyle/>
          <a:p>
            <a:fld id="{FC5A9731-826B-4CF8-B11B-D816178F96EE}" type="slidenum">
              <a:rPr lang="en-US" smtClean="0"/>
              <a:t>‹#›</a:t>
            </a:fld>
            <a:endParaRPr lang="en-US"/>
          </a:p>
        </p:txBody>
      </p:sp>
    </p:spTree>
    <p:extLst>
      <p:ext uri="{BB962C8B-B14F-4D97-AF65-F5344CB8AC3E}">
        <p14:creationId xmlns:p14="http://schemas.microsoft.com/office/powerpoint/2010/main" val="3660457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09A8EB-7E5E-AC4E-D74F-4D521B8E383A}"/>
              </a:ext>
            </a:extLst>
          </p:cNvPr>
          <p:cNvSpPr>
            <a:spLocks noGrp="1"/>
          </p:cNvSpPr>
          <p:nvPr>
            <p:ph type="dt" sz="half" idx="10"/>
          </p:nvPr>
        </p:nvSpPr>
        <p:spPr/>
        <p:txBody>
          <a:bodyPr/>
          <a:lstStyle/>
          <a:p>
            <a:fld id="{F7F74A8D-B18A-44F8-812A-FAB242B09271}" type="datetimeFigureOut">
              <a:rPr lang="en-US" smtClean="0"/>
              <a:t>12/3/2025</a:t>
            </a:fld>
            <a:endParaRPr lang="en-US"/>
          </a:p>
        </p:txBody>
      </p:sp>
      <p:sp>
        <p:nvSpPr>
          <p:cNvPr id="3" name="Footer Placeholder 2">
            <a:extLst>
              <a:ext uri="{FF2B5EF4-FFF2-40B4-BE49-F238E27FC236}">
                <a16:creationId xmlns:a16="http://schemas.microsoft.com/office/drawing/2014/main" id="{43C08BC3-BADD-6121-62C1-4516BEBD6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B759C4-5513-AFF5-D910-70A592C0294C}"/>
              </a:ext>
            </a:extLst>
          </p:cNvPr>
          <p:cNvSpPr>
            <a:spLocks noGrp="1"/>
          </p:cNvSpPr>
          <p:nvPr>
            <p:ph type="sldNum" sz="quarter" idx="12"/>
          </p:nvPr>
        </p:nvSpPr>
        <p:spPr/>
        <p:txBody>
          <a:bodyPr/>
          <a:lstStyle/>
          <a:p>
            <a:fld id="{FC5A9731-826B-4CF8-B11B-D816178F96EE}" type="slidenum">
              <a:rPr lang="en-US" smtClean="0"/>
              <a:t>‹#›</a:t>
            </a:fld>
            <a:endParaRPr lang="en-US"/>
          </a:p>
        </p:txBody>
      </p:sp>
    </p:spTree>
    <p:extLst>
      <p:ext uri="{BB962C8B-B14F-4D97-AF65-F5344CB8AC3E}">
        <p14:creationId xmlns:p14="http://schemas.microsoft.com/office/powerpoint/2010/main" val="1419326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F3A7-04A0-4DEC-BC61-A50965B99E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EA90E0-FC5D-C024-F6CD-442BA942C4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16211C-9A97-86D5-2229-AEACCA6A69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C1746F-286A-431C-43D5-5B252BF2130F}"/>
              </a:ext>
            </a:extLst>
          </p:cNvPr>
          <p:cNvSpPr>
            <a:spLocks noGrp="1"/>
          </p:cNvSpPr>
          <p:nvPr>
            <p:ph type="dt" sz="half" idx="10"/>
          </p:nvPr>
        </p:nvSpPr>
        <p:spPr/>
        <p:txBody>
          <a:bodyPr/>
          <a:lstStyle/>
          <a:p>
            <a:fld id="{F7F74A8D-B18A-44F8-812A-FAB242B09271}" type="datetimeFigureOut">
              <a:rPr lang="en-US" smtClean="0"/>
              <a:t>12/3/2025</a:t>
            </a:fld>
            <a:endParaRPr lang="en-US"/>
          </a:p>
        </p:txBody>
      </p:sp>
      <p:sp>
        <p:nvSpPr>
          <p:cNvPr id="6" name="Footer Placeholder 5">
            <a:extLst>
              <a:ext uri="{FF2B5EF4-FFF2-40B4-BE49-F238E27FC236}">
                <a16:creationId xmlns:a16="http://schemas.microsoft.com/office/drawing/2014/main" id="{33473F5E-ED05-88D4-87A3-427CFECD49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5B3776-3267-33BF-00B2-056BE0C4AA67}"/>
              </a:ext>
            </a:extLst>
          </p:cNvPr>
          <p:cNvSpPr>
            <a:spLocks noGrp="1"/>
          </p:cNvSpPr>
          <p:nvPr>
            <p:ph type="sldNum" sz="quarter" idx="12"/>
          </p:nvPr>
        </p:nvSpPr>
        <p:spPr/>
        <p:txBody>
          <a:bodyPr/>
          <a:lstStyle/>
          <a:p>
            <a:fld id="{FC5A9731-826B-4CF8-B11B-D816178F96EE}" type="slidenum">
              <a:rPr lang="en-US" smtClean="0"/>
              <a:t>‹#›</a:t>
            </a:fld>
            <a:endParaRPr lang="en-US"/>
          </a:p>
        </p:txBody>
      </p:sp>
    </p:spTree>
    <p:extLst>
      <p:ext uri="{BB962C8B-B14F-4D97-AF65-F5344CB8AC3E}">
        <p14:creationId xmlns:p14="http://schemas.microsoft.com/office/powerpoint/2010/main" val="823726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0A5B0-DC89-72AC-32D7-275E88E973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DF6ECE-9056-3EC5-C2DD-B568FC7412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596353-A581-2FE8-10C6-D3070721DB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76E15D-E153-37B5-FFD2-55651F51AA21}"/>
              </a:ext>
            </a:extLst>
          </p:cNvPr>
          <p:cNvSpPr>
            <a:spLocks noGrp="1"/>
          </p:cNvSpPr>
          <p:nvPr>
            <p:ph type="dt" sz="half" idx="10"/>
          </p:nvPr>
        </p:nvSpPr>
        <p:spPr/>
        <p:txBody>
          <a:bodyPr/>
          <a:lstStyle/>
          <a:p>
            <a:fld id="{F7F74A8D-B18A-44F8-812A-FAB242B09271}" type="datetimeFigureOut">
              <a:rPr lang="en-US" smtClean="0"/>
              <a:t>12/3/2025</a:t>
            </a:fld>
            <a:endParaRPr lang="en-US"/>
          </a:p>
        </p:txBody>
      </p:sp>
      <p:sp>
        <p:nvSpPr>
          <p:cNvPr id="6" name="Footer Placeholder 5">
            <a:extLst>
              <a:ext uri="{FF2B5EF4-FFF2-40B4-BE49-F238E27FC236}">
                <a16:creationId xmlns:a16="http://schemas.microsoft.com/office/drawing/2014/main" id="{F631273F-3847-5CF7-D28D-2FF14975AB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2BFB3E-F18F-B1E6-7BE6-DDDCD3242A05}"/>
              </a:ext>
            </a:extLst>
          </p:cNvPr>
          <p:cNvSpPr>
            <a:spLocks noGrp="1"/>
          </p:cNvSpPr>
          <p:nvPr>
            <p:ph type="sldNum" sz="quarter" idx="12"/>
          </p:nvPr>
        </p:nvSpPr>
        <p:spPr/>
        <p:txBody>
          <a:bodyPr/>
          <a:lstStyle/>
          <a:p>
            <a:fld id="{FC5A9731-826B-4CF8-B11B-D816178F96EE}" type="slidenum">
              <a:rPr lang="en-US" smtClean="0"/>
              <a:t>‹#›</a:t>
            </a:fld>
            <a:endParaRPr lang="en-US"/>
          </a:p>
        </p:txBody>
      </p:sp>
    </p:spTree>
    <p:extLst>
      <p:ext uri="{BB962C8B-B14F-4D97-AF65-F5344CB8AC3E}">
        <p14:creationId xmlns:p14="http://schemas.microsoft.com/office/powerpoint/2010/main" val="2701990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3BDB86-8CD3-3433-B234-A210B7800C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6E1204-9645-25C0-0F4B-9102D8152C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A36318-714E-ECA5-39A7-E21B9C56FC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7F74A8D-B18A-44F8-812A-FAB242B09271}" type="datetimeFigureOut">
              <a:rPr lang="en-US" smtClean="0"/>
              <a:t>12/3/2025</a:t>
            </a:fld>
            <a:endParaRPr lang="en-US"/>
          </a:p>
        </p:txBody>
      </p:sp>
      <p:sp>
        <p:nvSpPr>
          <p:cNvPr id="5" name="Footer Placeholder 4">
            <a:extLst>
              <a:ext uri="{FF2B5EF4-FFF2-40B4-BE49-F238E27FC236}">
                <a16:creationId xmlns:a16="http://schemas.microsoft.com/office/drawing/2014/main" id="{E5D5196E-D54B-D64E-7C54-3AA2133F12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B95A8AC-7858-5267-C9A4-33B05A0258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C5A9731-826B-4CF8-B11B-D816178F96EE}" type="slidenum">
              <a:rPr lang="en-US" smtClean="0"/>
              <a:t>‹#›</a:t>
            </a:fld>
            <a:endParaRPr lang="en-US"/>
          </a:p>
        </p:txBody>
      </p:sp>
    </p:spTree>
    <p:extLst>
      <p:ext uri="{BB962C8B-B14F-4D97-AF65-F5344CB8AC3E}">
        <p14:creationId xmlns:p14="http://schemas.microsoft.com/office/powerpoint/2010/main" val="779116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85FE1B-0D7A-76F8-DAF2-5256E16B8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ABFF53-940C-24E8-F11B-FCF8D04018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00BF35-03D6-F9A7-30BB-2A6C88A955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DFB779-BC9C-4D66-9CB6-3E3F6AE524E4}" type="datetimeFigureOut">
              <a:rPr lang="en-US" smtClean="0"/>
              <a:t>12/3/2025</a:t>
            </a:fld>
            <a:endParaRPr lang="en-US"/>
          </a:p>
        </p:txBody>
      </p:sp>
      <p:sp>
        <p:nvSpPr>
          <p:cNvPr id="5" name="Footer Placeholder 4">
            <a:extLst>
              <a:ext uri="{FF2B5EF4-FFF2-40B4-BE49-F238E27FC236}">
                <a16:creationId xmlns:a16="http://schemas.microsoft.com/office/drawing/2014/main" id="{31CBF355-9654-17CC-8408-93CB3EDFAD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1BAAE05-317B-01CA-92E7-4BC2B0A699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FE25B95-C103-4B9F-9C8F-DB7C59124F29}" type="slidenum">
              <a:rPr lang="en-US" smtClean="0"/>
              <a:t>‹#›</a:t>
            </a:fld>
            <a:endParaRPr lang="en-US"/>
          </a:p>
        </p:txBody>
      </p:sp>
    </p:spTree>
    <p:extLst>
      <p:ext uri="{BB962C8B-B14F-4D97-AF65-F5344CB8AC3E}">
        <p14:creationId xmlns:p14="http://schemas.microsoft.com/office/powerpoint/2010/main" val="28925471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13.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www.duravit.co.uk/inspiration/get_inspired/martian_house.com-en.html" TargetMode="External"/><Relationship Id="rId2" Type="http://schemas.openxmlformats.org/officeDocument/2006/relationships/image" Target="../media/image28.jpg"/><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philosophyandtechnology.network/1150/anthroposcence-yuk-hui-cn/"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https://www.youtube.com/embed/pLbq4S1mnGI?feature=oembed" TargetMode="External"/><Relationship Id="rId1" Type="http://schemas.openxmlformats.org/officeDocument/2006/relationships/video" Target="https://www.youtube.com/embed/dmDTTT4OnjE?feature=oembed" TargetMode="Externa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13.xml"/><Relationship Id="rId4" Type="http://schemas.openxmlformats.org/officeDocument/2006/relationships/image" Target="../media/image55.jp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men in space suits&#10;&#10;AI-generated content may be incorrect.">
            <a:extLst>
              <a:ext uri="{FF2B5EF4-FFF2-40B4-BE49-F238E27FC236}">
                <a16:creationId xmlns:a16="http://schemas.microsoft.com/office/drawing/2014/main" id="{9B9E9633-E15A-A19F-E7F1-D419BFA2AA8F}"/>
              </a:ext>
            </a:extLst>
          </p:cNvPr>
          <p:cNvPicPr>
            <a:picLocks noChangeAspect="1"/>
          </p:cNvPicPr>
          <p:nvPr/>
        </p:nvPicPr>
        <p:blipFill>
          <a:blip r:embed="rId2">
            <a:extLst>
              <a:ext uri="{28A0092B-C50C-407E-A947-70E740481C1C}">
                <a14:useLocalDpi xmlns:a14="http://schemas.microsoft.com/office/drawing/2010/main" val="0"/>
              </a:ext>
            </a:extLst>
          </a:blip>
          <a:srcRect t="12171" b="17517"/>
          <a:stretch>
            <a:fillRect/>
          </a:stretch>
        </p:blipFill>
        <p:spPr>
          <a:xfrm>
            <a:off x="-3048" y="-1221393"/>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6AA72981-D389-2C4F-5E88-4388E4E42308}"/>
              </a:ext>
            </a:extLst>
          </p:cNvPr>
          <p:cNvSpPr>
            <a:spLocks noGrp="1"/>
          </p:cNvSpPr>
          <p:nvPr>
            <p:ph type="ctrTitle"/>
          </p:nvPr>
        </p:nvSpPr>
        <p:spPr>
          <a:xfrm>
            <a:off x="115824" y="5784212"/>
            <a:ext cx="7930896" cy="926172"/>
          </a:xfrm>
        </p:spPr>
        <p:txBody>
          <a:bodyPr>
            <a:normAutofit/>
          </a:bodyPr>
          <a:lstStyle/>
          <a:p>
            <a:r>
              <a:rPr lang="en-US" b="1" dirty="0"/>
              <a:t>Moon </a:t>
            </a:r>
            <a:r>
              <a:rPr lang="en-US" sz="4000" b="1" strike="sngStrike" dirty="0"/>
              <a:t>Running</a:t>
            </a:r>
            <a:r>
              <a:rPr lang="en-US" b="1" dirty="0"/>
              <a:t> *Walking</a:t>
            </a:r>
          </a:p>
        </p:txBody>
      </p:sp>
      <p:sp>
        <p:nvSpPr>
          <p:cNvPr id="11" name="Title 6">
            <a:extLst>
              <a:ext uri="{FF2B5EF4-FFF2-40B4-BE49-F238E27FC236}">
                <a16:creationId xmlns:a16="http://schemas.microsoft.com/office/drawing/2014/main" id="{A8E101C1-3FC0-5C94-589B-27E7BC81B93E}"/>
              </a:ext>
            </a:extLst>
          </p:cNvPr>
          <p:cNvSpPr txBox="1">
            <a:spLocks/>
          </p:cNvSpPr>
          <p:nvPr/>
        </p:nvSpPr>
        <p:spPr>
          <a:xfrm>
            <a:off x="8138160" y="5784212"/>
            <a:ext cx="3822191" cy="9261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600" dirty="0">
                <a:latin typeface="+mn-lt"/>
              </a:rPr>
              <a:t>Week 4: Further refinement of locomotion, programmatic studies</a:t>
            </a:r>
          </a:p>
          <a:p>
            <a:pPr algn="r"/>
            <a:endParaRPr lang="en-US" sz="1600" dirty="0">
              <a:latin typeface="+mn-lt"/>
            </a:endParaRPr>
          </a:p>
        </p:txBody>
      </p:sp>
    </p:spTree>
    <p:extLst>
      <p:ext uri="{BB962C8B-B14F-4D97-AF65-F5344CB8AC3E}">
        <p14:creationId xmlns:p14="http://schemas.microsoft.com/office/powerpoint/2010/main" val="3395538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346CA-4493-0A58-83BD-41FDD77D910A}"/>
              </a:ext>
            </a:extLst>
          </p:cNvPr>
          <p:cNvSpPr>
            <a:spLocks noGrp="1"/>
          </p:cNvSpPr>
          <p:nvPr>
            <p:ph type="title"/>
          </p:nvPr>
        </p:nvSpPr>
        <p:spPr>
          <a:xfrm>
            <a:off x="838200" y="1"/>
            <a:ext cx="10515600" cy="1078992"/>
          </a:xfrm>
        </p:spPr>
        <p:txBody>
          <a:bodyPr>
            <a:normAutofit/>
          </a:bodyPr>
          <a:lstStyle/>
          <a:p>
            <a:r>
              <a:rPr lang="en-US" altLang="zh-CN" sz="3200" b="1" dirty="0"/>
              <a:t>Human Locomotion in Hypo gravity</a:t>
            </a:r>
            <a:endParaRPr lang="en-US" sz="3200" b="1" dirty="0"/>
          </a:p>
        </p:txBody>
      </p:sp>
      <p:sp>
        <p:nvSpPr>
          <p:cNvPr id="4" name="Title 1">
            <a:extLst>
              <a:ext uri="{FF2B5EF4-FFF2-40B4-BE49-F238E27FC236}">
                <a16:creationId xmlns:a16="http://schemas.microsoft.com/office/drawing/2014/main" id="{EAE66B81-5014-7511-BBDB-364F4A088944}"/>
              </a:ext>
            </a:extLst>
          </p:cNvPr>
          <p:cNvSpPr txBox="1">
            <a:spLocks/>
          </p:cNvSpPr>
          <p:nvPr/>
        </p:nvSpPr>
        <p:spPr>
          <a:xfrm>
            <a:off x="838200" y="995744"/>
            <a:ext cx="10515600" cy="573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dirty="0"/>
              <a:t>Hop, skip and jump are more popular</a:t>
            </a:r>
            <a:endParaRPr lang="en-US" sz="2400" dirty="0"/>
          </a:p>
        </p:txBody>
      </p:sp>
      <p:sp>
        <p:nvSpPr>
          <p:cNvPr id="6" name="Title 1">
            <a:extLst>
              <a:ext uri="{FF2B5EF4-FFF2-40B4-BE49-F238E27FC236}">
                <a16:creationId xmlns:a16="http://schemas.microsoft.com/office/drawing/2014/main" id="{75F263D3-814B-597F-610B-BF84A59E9810}"/>
              </a:ext>
            </a:extLst>
          </p:cNvPr>
          <p:cNvSpPr txBox="1">
            <a:spLocks/>
          </p:cNvSpPr>
          <p:nvPr/>
        </p:nvSpPr>
        <p:spPr>
          <a:xfrm>
            <a:off x="838200" y="6126480"/>
            <a:ext cx="10515600" cy="573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100" dirty="0"/>
              <a:t>Jonathan’s presentation. Will reproduce mine in the report</a:t>
            </a:r>
            <a:endParaRPr lang="en-US" sz="1100" dirty="0"/>
          </a:p>
        </p:txBody>
      </p:sp>
      <p:pic>
        <p:nvPicPr>
          <p:cNvPr id="8" name="Picture 7" descr="A group of people walking&#10;&#10;AI-generated content may be incorrect.">
            <a:extLst>
              <a:ext uri="{FF2B5EF4-FFF2-40B4-BE49-F238E27FC236}">
                <a16:creationId xmlns:a16="http://schemas.microsoft.com/office/drawing/2014/main" id="{B4D96A9D-1875-96CB-37F3-CD4CE18B60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49" y="1696121"/>
            <a:ext cx="5242560" cy="3711850"/>
          </a:xfrm>
          <a:prstGeom prst="rect">
            <a:avLst/>
          </a:prstGeom>
        </p:spPr>
      </p:pic>
      <p:pic>
        <p:nvPicPr>
          <p:cNvPr id="10" name="Picture 9" descr="Several images of different machines&#10;&#10;AI-generated content may be incorrect.">
            <a:extLst>
              <a:ext uri="{FF2B5EF4-FFF2-40B4-BE49-F238E27FC236}">
                <a16:creationId xmlns:a16="http://schemas.microsoft.com/office/drawing/2014/main" id="{FD450028-CFEE-8236-0666-9A374AE88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5208" y="1901953"/>
            <a:ext cx="5480343" cy="3328415"/>
          </a:xfrm>
          <a:prstGeom prst="rect">
            <a:avLst/>
          </a:prstGeom>
        </p:spPr>
      </p:pic>
    </p:spTree>
    <p:extLst>
      <p:ext uri="{BB962C8B-B14F-4D97-AF65-F5344CB8AC3E}">
        <p14:creationId xmlns:p14="http://schemas.microsoft.com/office/powerpoint/2010/main" val="2446151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31241-CF66-9CF2-7A79-C58C84480D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CB7200-61F4-C925-9EAD-11FF027317B1}"/>
              </a:ext>
            </a:extLst>
          </p:cNvPr>
          <p:cNvSpPr>
            <a:spLocks noGrp="1"/>
          </p:cNvSpPr>
          <p:nvPr>
            <p:ph type="title"/>
          </p:nvPr>
        </p:nvSpPr>
        <p:spPr>
          <a:xfrm>
            <a:off x="838200" y="1"/>
            <a:ext cx="10515600" cy="1078992"/>
          </a:xfrm>
        </p:spPr>
        <p:txBody>
          <a:bodyPr>
            <a:normAutofit/>
          </a:bodyPr>
          <a:lstStyle/>
          <a:p>
            <a:r>
              <a:rPr lang="en-US" altLang="zh-CN" sz="3200" b="1" dirty="0"/>
              <a:t>Human Locomotion in Hypo Gravity</a:t>
            </a:r>
            <a:endParaRPr lang="en-US" sz="3200" b="1" dirty="0"/>
          </a:p>
        </p:txBody>
      </p:sp>
      <p:sp>
        <p:nvSpPr>
          <p:cNvPr id="4" name="Title 1">
            <a:extLst>
              <a:ext uri="{FF2B5EF4-FFF2-40B4-BE49-F238E27FC236}">
                <a16:creationId xmlns:a16="http://schemas.microsoft.com/office/drawing/2014/main" id="{997B9A94-FD0B-BFAF-1D5D-6A798551D252}"/>
              </a:ext>
            </a:extLst>
          </p:cNvPr>
          <p:cNvSpPr txBox="1">
            <a:spLocks/>
          </p:cNvSpPr>
          <p:nvPr/>
        </p:nvSpPr>
        <p:spPr>
          <a:xfrm>
            <a:off x="838200" y="995744"/>
            <a:ext cx="10515600" cy="573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dirty="0"/>
              <a:t>Balance, coordination, and falls</a:t>
            </a:r>
            <a:endParaRPr lang="en-US" sz="2400" dirty="0"/>
          </a:p>
        </p:txBody>
      </p:sp>
      <p:sp>
        <p:nvSpPr>
          <p:cNvPr id="3" name="Title 1">
            <a:extLst>
              <a:ext uri="{FF2B5EF4-FFF2-40B4-BE49-F238E27FC236}">
                <a16:creationId xmlns:a16="http://schemas.microsoft.com/office/drawing/2014/main" id="{EB08602F-7F2D-84B5-78CA-C3AE782E3AFB}"/>
              </a:ext>
            </a:extLst>
          </p:cNvPr>
          <p:cNvSpPr txBox="1">
            <a:spLocks/>
          </p:cNvSpPr>
          <p:nvPr/>
        </p:nvSpPr>
        <p:spPr>
          <a:xfrm>
            <a:off x="838200" y="6104192"/>
            <a:ext cx="10515600" cy="573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100" dirty="0"/>
              <a:t>https://www.frontiersin.org/journals/physiology/articles/10.3389/fphys.2017.00893/full</a:t>
            </a:r>
            <a:endParaRPr lang="en-US" sz="1100" dirty="0"/>
          </a:p>
        </p:txBody>
      </p:sp>
      <p:pic>
        <p:nvPicPr>
          <p:cNvPr id="6" name="Picture 5" descr="A diagram of a graph&#10;&#10;AI-generated content may be incorrect.">
            <a:extLst>
              <a:ext uri="{FF2B5EF4-FFF2-40B4-BE49-F238E27FC236}">
                <a16:creationId xmlns:a16="http://schemas.microsoft.com/office/drawing/2014/main" id="{33BE9E67-7252-5B60-F7FF-3668E39AD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45044"/>
            <a:ext cx="5826211" cy="3740380"/>
          </a:xfrm>
          <a:prstGeom prst="rect">
            <a:avLst/>
          </a:prstGeom>
        </p:spPr>
      </p:pic>
      <p:pic>
        <p:nvPicPr>
          <p:cNvPr id="8" name="Picture 7" descr="A diagram of different types of foot shapes&#10;&#10;AI-generated content may be incorrect.">
            <a:extLst>
              <a:ext uri="{FF2B5EF4-FFF2-40B4-BE49-F238E27FC236}">
                <a16:creationId xmlns:a16="http://schemas.microsoft.com/office/drawing/2014/main" id="{7D8FCBFD-D803-8BB0-7CAF-FE1A375F2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1338" y="1101568"/>
            <a:ext cx="4644110" cy="4512849"/>
          </a:xfrm>
          <a:prstGeom prst="rect">
            <a:avLst/>
          </a:prstGeom>
        </p:spPr>
      </p:pic>
    </p:spTree>
    <p:extLst>
      <p:ext uri="{BB962C8B-B14F-4D97-AF65-F5344CB8AC3E}">
        <p14:creationId xmlns:p14="http://schemas.microsoft.com/office/powerpoint/2010/main" val="1803582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08BD2-019D-2B63-83C7-70D7F6BDC4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E3B223-F217-A760-1035-B6AC9C2D4F13}"/>
              </a:ext>
            </a:extLst>
          </p:cNvPr>
          <p:cNvSpPr>
            <a:spLocks noGrp="1"/>
          </p:cNvSpPr>
          <p:nvPr>
            <p:ph type="title"/>
          </p:nvPr>
        </p:nvSpPr>
        <p:spPr>
          <a:xfrm>
            <a:off x="838200" y="1"/>
            <a:ext cx="10515600" cy="1078992"/>
          </a:xfrm>
        </p:spPr>
        <p:txBody>
          <a:bodyPr>
            <a:normAutofit/>
          </a:bodyPr>
          <a:lstStyle/>
          <a:p>
            <a:r>
              <a:rPr lang="en-US" altLang="zh-CN" sz="3200" b="1" dirty="0"/>
              <a:t>Horizonal running at Wall of Death (WoD)</a:t>
            </a:r>
            <a:endParaRPr lang="en-US" sz="3200" b="1" dirty="0"/>
          </a:p>
        </p:txBody>
      </p:sp>
      <p:sp>
        <p:nvSpPr>
          <p:cNvPr id="4" name="Title 1">
            <a:extLst>
              <a:ext uri="{FF2B5EF4-FFF2-40B4-BE49-F238E27FC236}">
                <a16:creationId xmlns:a16="http://schemas.microsoft.com/office/drawing/2014/main" id="{BAC7943B-EC86-BD24-6EFD-396FA3154483}"/>
              </a:ext>
            </a:extLst>
          </p:cNvPr>
          <p:cNvSpPr txBox="1">
            <a:spLocks/>
          </p:cNvSpPr>
          <p:nvPr/>
        </p:nvSpPr>
        <p:spPr>
          <a:xfrm>
            <a:off x="838200" y="995744"/>
            <a:ext cx="10515600" cy="573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dirty="0"/>
              <a:t>countermeasure for low-gravity deconditioning</a:t>
            </a:r>
            <a:endParaRPr lang="en-US" sz="2400" dirty="0"/>
          </a:p>
        </p:txBody>
      </p:sp>
      <p:pic>
        <p:nvPicPr>
          <p:cNvPr id="5" name="Picture 4" descr="A person from a rope&#10;&#10;AI-generated content may be incorrect.">
            <a:extLst>
              <a:ext uri="{FF2B5EF4-FFF2-40B4-BE49-F238E27FC236}">
                <a16:creationId xmlns:a16="http://schemas.microsoft.com/office/drawing/2014/main" id="{9E46E176-327A-B234-EBFD-FF21785D9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827" y="1462108"/>
            <a:ext cx="5921140" cy="4440855"/>
          </a:xfrm>
          <a:prstGeom prst="rect">
            <a:avLst/>
          </a:prstGeom>
        </p:spPr>
      </p:pic>
      <p:pic>
        <p:nvPicPr>
          <p:cNvPr id="7" name="Picture 6" descr="A diagram of a plane&#10;&#10;AI-generated content may be incorrect.">
            <a:extLst>
              <a:ext uri="{FF2B5EF4-FFF2-40B4-BE49-F238E27FC236}">
                <a16:creationId xmlns:a16="http://schemas.microsoft.com/office/drawing/2014/main" id="{6C259BF5-6D1E-02B1-07E8-39C6363C4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2395" y="995744"/>
            <a:ext cx="3423397" cy="2578591"/>
          </a:xfrm>
          <a:prstGeom prst="rect">
            <a:avLst/>
          </a:prstGeom>
        </p:spPr>
      </p:pic>
      <p:pic>
        <p:nvPicPr>
          <p:cNvPr id="9" name="Picture 8" descr="A diagram of a treadmill&#10;&#10;AI-generated content may be incorrect.">
            <a:extLst>
              <a:ext uri="{FF2B5EF4-FFF2-40B4-BE49-F238E27FC236}">
                <a16:creationId xmlns:a16="http://schemas.microsoft.com/office/drawing/2014/main" id="{187FD41B-8404-5F27-21EC-93109E7C30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0456" y="3682536"/>
            <a:ext cx="3423397" cy="2506810"/>
          </a:xfrm>
          <a:prstGeom prst="rect">
            <a:avLst/>
          </a:prstGeom>
        </p:spPr>
      </p:pic>
      <p:sp>
        <p:nvSpPr>
          <p:cNvPr id="10" name="Title 1">
            <a:extLst>
              <a:ext uri="{FF2B5EF4-FFF2-40B4-BE49-F238E27FC236}">
                <a16:creationId xmlns:a16="http://schemas.microsoft.com/office/drawing/2014/main" id="{B905804C-3D8B-669F-BEBE-AC1763AC89D6}"/>
              </a:ext>
            </a:extLst>
          </p:cNvPr>
          <p:cNvSpPr txBox="1">
            <a:spLocks/>
          </p:cNvSpPr>
          <p:nvPr/>
        </p:nvSpPr>
        <p:spPr>
          <a:xfrm>
            <a:off x="838200" y="6104192"/>
            <a:ext cx="10515600" cy="573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100" dirty="0"/>
              <a:t>https://royalsocietypublishing.org/doi/10.1098/rsos.231906#d1e4127</a:t>
            </a:r>
            <a:endParaRPr lang="en-US" sz="1100" dirty="0"/>
          </a:p>
        </p:txBody>
      </p:sp>
    </p:spTree>
    <p:extLst>
      <p:ext uri="{BB962C8B-B14F-4D97-AF65-F5344CB8AC3E}">
        <p14:creationId xmlns:p14="http://schemas.microsoft.com/office/powerpoint/2010/main" val="523777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F0AC4-94C2-5AF4-89EC-B92C3564EF8A}"/>
            </a:ext>
          </a:extLst>
        </p:cNvPr>
        <p:cNvGrpSpPr/>
        <p:nvPr/>
      </p:nvGrpSpPr>
      <p:grpSpPr>
        <a:xfrm>
          <a:off x="0" y="0"/>
          <a:ext cx="0" cy="0"/>
          <a:chOff x="0" y="0"/>
          <a:chExt cx="0" cy="0"/>
        </a:xfrm>
      </p:grpSpPr>
      <p:pic>
        <p:nvPicPr>
          <p:cNvPr id="6" name="Picture 5" descr="A blueprint of a space telescope&#10;&#10;AI-generated content may be incorrect.">
            <a:extLst>
              <a:ext uri="{FF2B5EF4-FFF2-40B4-BE49-F238E27FC236}">
                <a16:creationId xmlns:a16="http://schemas.microsoft.com/office/drawing/2014/main" id="{D9037A57-1E5B-8927-9592-4CF12C3234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168" y="740665"/>
            <a:ext cx="8794016" cy="5789789"/>
          </a:xfrm>
          <a:prstGeom prst="rect">
            <a:avLst/>
          </a:prstGeom>
        </p:spPr>
      </p:pic>
      <p:sp>
        <p:nvSpPr>
          <p:cNvPr id="2" name="Title 1">
            <a:extLst>
              <a:ext uri="{FF2B5EF4-FFF2-40B4-BE49-F238E27FC236}">
                <a16:creationId xmlns:a16="http://schemas.microsoft.com/office/drawing/2014/main" id="{9232FE2B-92B2-0322-4C9A-1A3B90AFCF34}"/>
              </a:ext>
            </a:extLst>
          </p:cNvPr>
          <p:cNvSpPr>
            <a:spLocks noGrp="1"/>
          </p:cNvSpPr>
          <p:nvPr>
            <p:ph type="title"/>
          </p:nvPr>
        </p:nvSpPr>
        <p:spPr>
          <a:xfrm>
            <a:off x="838200" y="1"/>
            <a:ext cx="10515600" cy="1078992"/>
          </a:xfrm>
        </p:spPr>
        <p:txBody>
          <a:bodyPr>
            <a:normAutofit/>
          </a:bodyPr>
          <a:lstStyle/>
          <a:p>
            <a:r>
              <a:rPr lang="en-US" sz="3200" b="1" dirty="0"/>
              <a:t>Lost in Space</a:t>
            </a:r>
          </a:p>
        </p:txBody>
      </p:sp>
      <p:sp>
        <p:nvSpPr>
          <p:cNvPr id="4" name="Title 1">
            <a:extLst>
              <a:ext uri="{FF2B5EF4-FFF2-40B4-BE49-F238E27FC236}">
                <a16:creationId xmlns:a16="http://schemas.microsoft.com/office/drawing/2014/main" id="{4763C9B4-02E3-85D7-79F2-BD7A8E588086}"/>
              </a:ext>
            </a:extLst>
          </p:cNvPr>
          <p:cNvSpPr txBox="1">
            <a:spLocks/>
          </p:cNvSpPr>
          <p:nvPr/>
        </p:nvSpPr>
        <p:spPr>
          <a:xfrm>
            <a:off x="838200" y="995744"/>
            <a:ext cx="5059680" cy="573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dirty="0"/>
              <a:t>Sense of direction and spatial cognition</a:t>
            </a:r>
            <a:endParaRPr lang="en-US" sz="2400" dirty="0"/>
          </a:p>
        </p:txBody>
      </p:sp>
      <p:sp>
        <p:nvSpPr>
          <p:cNvPr id="10" name="Title 1">
            <a:extLst>
              <a:ext uri="{FF2B5EF4-FFF2-40B4-BE49-F238E27FC236}">
                <a16:creationId xmlns:a16="http://schemas.microsoft.com/office/drawing/2014/main" id="{ADCC5EE3-E28D-DEE0-8458-63FEF7489ADC}"/>
              </a:ext>
            </a:extLst>
          </p:cNvPr>
          <p:cNvSpPr txBox="1">
            <a:spLocks/>
          </p:cNvSpPr>
          <p:nvPr/>
        </p:nvSpPr>
        <p:spPr>
          <a:xfrm>
            <a:off x="838200" y="6104192"/>
            <a:ext cx="10515600" cy="573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100" dirty="0"/>
              <a:t>NASA - Human Health Countermeasures – Partial-Gravity Analogs Workshop</a:t>
            </a:r>
            <a:endParaRPr lang="en-US" sz="1100" dirty="0"/>
          </a:p>
        </p:txBody>
      </p:sp>
      <p:pic>
        <p:nvPicPr>
          <p:cNvPr id="11" name="Picture 10" descr="A person lying on a hospital bed&#10;&#10;AI-generated content may be incorrect.">
            <a:extLst>
              <a:ext uri="{FF2B5EF4-FFF2-40B4-BE49-F238E27FC236}">
                <a16:creationId xmlns:a16="http://schemas.microsoft.com/office/drawing/2014/main" id="{A109E6C3-6DB3-F9FA-1BF3-DC46FBD19DA4}"/>
              </a:ext>
            </a:extLst>
          </p:cNvPr>
          <p:cNvPicPr>
            <a:picLocks noChangeAspect="1"/>
          </p:cNvPicPr>
          <p:nvPr/>
        </p:nvPicPr>
        <p:blipFill>
          <a:blip r:embed="rId3">
            <a:extLst>
              <a:ext uri="{28A0092B-C50C-407E-A947-70E740481C1C}">
                <a14:useLocalDpi xmlns:a14="http://schemas.microsoft.com/office/drawing/2010/main" val="0"/>
              </a:ext>
            </a:extLst>
          </a:blip>
          <a:srcRect r="51209" b="22973"/>
          <a:stretch>
            <a:fillRect/>
          </a:stretch>
        </p:blipFill>
        <p:spPr>
          <a:xfrm>
            <a:off x="998439" y="1536384"/>
            <a:ext cx="2090490" cy="1698213"/>
          </a:xfrm>
          <a:prstGeom prst="rect">
            <a:avLst/>
          </a:prstGeom>
        </p:spPr>
      </p:pic>
      <p:pic>
        <p:nvPicPr>
          <p:cNvPr id="12" name="Picture 11" descr="A person lying on a hospital bed&#10;&#10;AI-generated content may be incorrect.">
            <a:extLst>
              <a:ext uri="{FF2B5EF4-FFF2-40B4-BE49-F238E27FC236}">
                <a16:creationId xmlns:a16="http://schemas.microsoft.com/office/drawing/2014/main" id="{DD61B7BF-8191-A84A-2418-56327D9044D2}"/>
              </a:ext>
            </a:extLst>
          </p:cNvPr>
          <p:cNvPicPr>
            <a:picLocks noChangeAspect="1"/>
          </p:cNvPicPr>
          <p:nvPr/>
        </p:nvPicPr>
        <p:blipFill>
          <a:blip r:embed="rId3">
            <a:extLst>
              <a:ext uri="{28A0092B-C50C-407E-A947-70E740481C1C}">
                <a14:useLocalDpi xmlns:a14="http://schemas.microsoft.com/office/drawing/2010/main" val="0"/>
              </a:ext>
            </a:extLst>
          </a:blip>
          <a:srcRect l="48907" b="21621"/>
          <a:stretch>
            <a:fillRect/>
          </a:stretch>
        </p:blipFill>
        <p:spPr>
          <a:xfrm>
            <a:off x="1097766" y="3589256"/>
            <a:ext cx="2151402" cy="1698213"/>
          </a:xfrm>
          <a:prstGeom prst="rect">
            <a:avLst/>
          </a:prstGeom>
        </p:spPr>
      </p:pic>
    </p:spTree>
    <p:extLst>
      <p:ext uri="{BB962C8B-B14F-4D97-AF65-F5344CB8AC3E}">
        <p14:creationId xmlns:p14="http://schemas.microsoft.com/office/powerpoint/2010/main" val="1754213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7E819-38AD-F179-D4A4-A482FF1E466E}"/>
            </a:ext>
          </a:extLst>
        </p:cNvPr>
        <p:cNvGrpSpPr/>
        <p:nvPr/>
      </p:nvGrpSpPr>
      <p:grpSpPr>
        <a:xfrm>
          <a:off x="0" y="0"/>
          <a:ext cx="0" cy="0"/>
          <a:chOff x="0" y="0"/>
          <a:chExt cx="0" cy="0"/>
        </a:xfrm>
      </p:grpSpPr>
      <p:pic>
        <p:nvPicPr>
          <p:cNvPr id="6" name="Picture 5" descr="A drawing of a circular object&#10;&#10;AI-generated content may be incorrect.">
            <a:extLst>
              <a:ext uri="{FF2B5EF4-FFF2-40B4-BE49-F238E27FC236}">
                <a16:creationId xmlns:a16="http://schemas.microsoft.com/office/drawing/2014/main" id="{EDCCDF4C-E6E1-71D3-062A-F876D115ECA6}"/>
              </a:ext>
            </a:extLst>
          </p:cNvPr>
          <p:cNvPicPr>
            <a:picLocks noChangeAspect="1"/>
          </p:cNvPicPr>
          <p:nvPr/>
        </p:nvPicPr>
        <p:blipFill>
          <a:blip r:embed="rId2">
            <a:extLst>
              <a:ext uri="{28A0092B-C50C-407E-A947-70E740481C1C}">
                <a14:useLocalDpi xmlns:a14="http://schemas.microsoft.com/office/drawing/2010/main" val="0"/>
              </a:ext>
            </a:extLst>
          </a:blip>
          <a:srcRect l="7250" t="1697" r="1565"/>
          <a:stretch>
            <a:fillRect/>
          </a:stretch>
        </p:blipFill>
        <p:spPr>
          <a:xfrm>
            <a:off x="838200" y="1078993"/>
            <a:ext cx="7168896" cy="4999864"/>
          </a:xfrm>
          <a:prstGeom prst="rect">
            <a:avLst/>
          </a:prstGeom>
        </p:spPr>
      </p:pic>
      <p:sp>
        <p:nvSpPr>
          <p:cNvPr id="2" name="Title 1">
            <a:extLst>
              <a:ext uri="{FF2B5EF4-FFF2-40B4-BE49-F238E27FC236}">
                <a16:creationId xmlns:a16="http://schemas.microsoft.com/office/drawing/2014/main" id="{E0FBDF64-375B-08A8-FDE1-E30AF481D59F}"/>
              </a:ext>
            </a:extLst>
          </p:cNvPr>
          <p:cNvSpPr>
            <a:spLocks noGrp="1"/>
          </p:cNvSpPr>
          <p:nvPr>
            <p:ph type="title"/>
          </p:nvPr>
        </p:nvSpPr>
        <p:spPr>
          <a:xfrm>
            <a:off x="838200" y="1"/>
            <a:ext cx="10515600" cy="1078992"/>
          </a:xfrm>
        </p:spPr>
        <p:txBody>
          <a:bodyPr>
            <a:normAutofit/>
          </a:bodyPr>
          <a:lstStyle/>
          <a:p>
            <a:r>
              <a:rPr lang="en-US" altLang="zh-CN" sz="3200" b="1" dirty="0"/>
              <a:t>A Coffee Run at Boot Camp</a:t>
            </a:r>
            <a:endParaRPr lang="en-US" sz="3200" b="1" dirty="0"/>
          </a:p>
        </p:txBody>
      </p:sp>
      <p:sp>
        <p:nvSpPr>
          <p:cNvPr id="4" name="Title 1">
            <a:extLst>
              <a:ext uri="{FF2B5EF4-FFF2-40B4-BE49-F238E27FC236}">
                <a16:creationId xmlns:a16="http://schemas.microsoft.com/office/drawing/2014/main" id="{6192724B-1787-73FF-DE78-90D2B8E3A4A1}"/>
              </a:ext>
            </a:extLst>
          </p:cNvPr>
          <p:cNvSpPr txBox="1">
            <a:spLocks/>
          </p:cNvSpPr>
          <p:nvPr/>
        </p:nvSpPr>
        <p:spPr>
          <a:xfrm>
            <a:off x="838200" y="6078857"/>
            <a:ext cx="5108919" cy="573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400" dirty="0"/>
              <a:t>Adapting, training and social in a nutshell </a:t>
            </a:r>
            <a:endParaRPr lang="en-US" sz="1400" dirty="0"/>
          </a:p>
        </p:txBody>
      </p:sp>
    </p:spTree>
    <p:extLst>
      <p:ext uri="{BB962C8B-B14F-4D97-AF65-F5344CB8AC3E}">
        <p14:creationId xmlns:p14="http://schemas.microsoft.com/office/powerpoint/2010/main" val="3275614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AC118-74B9-808F-4FF6-A5DDE25561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74656F-448A-0B8B-C261-5AB0DFEE38AB}"/>
              </a:ext>
            </a:extLst>
          </p:cNvPr>
          <p:cNvSpPr>
            <a:spLocks noGrp="1"/>
          </p:cNvSpPr>
          <p:nvPr>
            <p:ph type="title"/>
          </p:nvPr>
        </p:nvSpPr>
        <p:spPr>
          <a:xfrm>
            <a:off x="838200" y="1"/>
            <a:ext cx="10515600" cy="1078992"/>
          </a:xfrm>
        </p:spPr>
        <p:txBody>
          <a:bodyPr>
            <a:normAutofit/>
          </a:bodyPr>
          <a:lstStyle/>
          <a:p>
            <a:r>
              <a:rPr lang="en-US" altLang="zh-CN" sz="3200" b="1" dirty="0"/>
              <a:t>A Coffee Run at Boot Camp</a:t>
            </a:r>
            <a:endParaRPr lang="en-US" sz="3200" b="1" dirty="0"/>
          </a:p>
        </p:txBody>
      </p:sp>
      <p:pic>
        <p:nvPicPr>
          <p:cNvPr id="5" name="Picture 4" descr="A drawing of a circular object&#10;&#10;AI-generated content may be incorrect.">
            <a:extLst>
              <a:ext uri="{FF2B5EF4-FFF2-40B4-BE49-F238E27FC236}">
                <a16:creationId xmlns:a16="http://schemas.microsoft.com/office/drawing/2014/main" id="{717E611F-5060-7F98-E0AE-652AAE2089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847024"/>
            <a:ext cx="7192047" cy="5375709"/>
          </a:xfrm>
          <a:prstGeom prst="rect">
            <a:avLst/>
          </a:prstGeom>
        </p:spPr>
      </p:pic>
      <p:pic>
        <p:nvPicPr>
          <p:cNvPr id="8" name="Picture 7" descr="A drawing of a person walking on a staircase&#10;&#10;AI-generated content may be incorrect.">
            <a:extLst>
              <a:ext uri="{FF2B5EF4-FFF2-40B4-BE49-F238E27FC236}">
                <a16:creationId xmlns:a16="http://schemas.microsoft.com/office/drawing/2014/main" id="{98EC86F9-684B-6959-A646-02F2F104ACC3}"/>
              </a:ext>
            </a:extLst>
          </p:cNvPr>
          <p:cNvPicPr>
            <a:picLocks noChangeAspect="1"/>
          </p:cNvPicPr>
          <p:nvPr/>
        </p:nvPicPr>
        <p:blipFill>
          <a:blip r:embed="rId3">
            <a:extLst>
              <a:ext uri="{28A0092B-C50C-407E-A947-70E740481C1C}">
                <a14:useLocalDpi xmlns:a14="http://schemas.microsoft.com/office/drawing/2010/main" val="0"/>
              </a:ext>
            </a:extLst>
          </a:blip>
          <a:srcRect l="10606" r="7626"/>
          <a:stretch>
            <a:fillRect/>
          </a:stretch>
        </p:blipFill>
        <p:spPr>
          <a:xfrm>
            <a:off x="8167407" y="3170247"/>
            <a:ext cx="3719793" cy="3134782"/>
          </a:xfrm>
          <a:prstGeom prst="rect">
            <a:avLst/>
          </a:prstGeom>
        </p:spPr>
      </p:pic>
      <p:pic>
        <p:nvPicPr>
          <p:cNvPr id="10" name="Picture 9" descr="A drawing of a robot&#10;&#10;AI-generated content may be incorrect.">
            <a:extLst>
              <a:ext uri="{FF2B5EF4-FFF2-40B4-BE49-F238E27FC236}">
                <a16:creationId xmlns:a16="http://schemas.microsoft.com/office/drawing/2014/main" id="{4B3BC588-6409-5F9A-7457-8CA71BA5D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0616" y="296192"/>
            <a:ext cx="2347744" cy="2593312"/>
          </a:xfrm>
          <a:prstGeom prst="rect">
            <a:avLst/>
          </a:prstGeom>
        </p:spPr>
      </p:pic>
    </p:spTree>
    <p:extLst>
      <p:ext uri="{BB962C8B-B14F-4D97-AF65-F5344CB8AC3E}">
        <p14:creationId xmlns:p14="http://schemas.microsoft.com/office/powerpoint/2010/main" val="350213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D57D8-7878-60ED-F72F-6DF2E9C30E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4CC992-241C-7117-960E-09DE17D3AEB6}"/>
              </a:ext>
            </a:extLst>
          </p:cNvPr>
          <p:cNvSpPr>
            <a:spLocks noGrp="1"/>
          </p:cNvSpPr>
          <p:nvPr>
            <p:ph type="title"/>
          </p:nvPr>
        </p:nvSpPr>
        <p:spPr>
          <a:xfrm>
            <a:off x="838200" y="1"/>
            <a:ext cx="10515600" cy="1078992"/>
          </a:xfrm>
        </p:spPr>
        <p:txBody>
          <a:bodyPr>
            <a:normAutofit/>
          </a:bodyPr>
          <a:lstStyle/>
          <a:p>
            <a:r>
              <a:rPr lang="en-US" altLang="zh-CN" sz="3200" b="1" dirty="0"/>
              <a:t>Summary</a:t>
            </a:r>
            <a:endParaRPr lang="en-US" sz="3200" b="1" dirty="0"/>
          </a:p>
        </p:txBody>
      </p:sp>
      <p:sp>
        <p:nvSpPr>
          <p:cNvPr id="3" name="TextBox 2">
            <a:extLst>
              <a:ext uri="{FF2B5EF4-FFF2-40B4-BE49-F238E27FC236}">
                <a16:creationId xmlns:a16="http://schemas.microsoft.com/office/drawing/2014/main" id="{D57CFE89-6325-FBE5-DEAA-7F2500497BD3}"/>
              </a:ext>
            </a:extLst>
          </p:cNvPr>
          <p:cNvSpPr txBox="1"/>
          <p:nvPr/>
        </p:nvSpPr>
        <p:spPr>
          <a:xfrm>
            <a:off x="838200" y="960120"/>
            <a:ext cx="10515600" cy="5078313"/>
          </a:xfrm>
          <a:prstGeom prst="rect">
            <a:avLst/>
          </a:prstGeom>
          <a:noFill/>
        </p:spPr>
        <p:txBody>
          <a:bodyPr wrap="square" rtlCol="0">
            <a:spAutoFit/>
          </a:bodyPr>
          <a:lstStyle/>
          <a:p>
            <a:r>
              <a:rPr lang="en-US" sz="1200" b="1" dirty="0"/>
              <a:t>What low gravity changes</a:t>
            </a:r>
          </a:p>
          <a:p>
            <a:r>
              <a:rPr lang="en-US" sz="1200" dirty="0"/>
              <a:t>On the Moon, mass and inertia stay the same, but weight is reduced to roughly 0.16 g, so each push against the ground sends the body higher and farther.  reports shows astronauts using several distinct gaits: flat‑footed shuffling, loping (a kind of slow run with long aerial phases), skipping, and two‑footed hopping. As astronauts gained experience, they shifted from cautious shuffling to loping and skipping, which allowed higher speeds and felt more comfortable in the suits and low gravity. (</a:t>
            </a:r>
            <a:r>
              <a:rPr lang="en-US" sz="1200" dirty="0" err="1"/>
              <a:t>Lacquaniti</a:t>
            </a:r>
            <a:r>
              <a:rPr lang="en-US" sz="1200" dirty="0"/>
              <a:t> et al, 2017)</a:t>
            </a:r>
          </a:p>
          <a:p>
            <a:endParaRPr lang="en-US" sz="1200" dirty="0"/>
          </a:p>
          <a:p>
            <a:r>
              <a:rPr lang="en-US" sz="1200" b="1" dirty="0"/>
              <a:t>Coffee run at Boot Camp</a:t>
            </a:r>
          </a:p>
          <a:p>
            <a:r>
              <a:rPr lang="en-US" sz="1200" dirty="0"/>
              <a:t>Example used curved “walls of death” tracks where people could run using a combination of gravity and centrifugal forces. (Minetti, 2024)</a:t>
            </a:r>
          </a:p>
          <a:p>
            <a:r>
              <a:rPr lang="en-US" sz="1200" dirty="0"/>
              <a:t>The loop connects all departments of moon habitats, also functions as training path that offer gravity simulation to prepare for Mars. It combines commute and social needs of inhabitants. It can also be used as delivery channel in construction phase or maintenance. </a:t>
            </a:r>
          </a:p>
          <a:p>
            <a:endParaRPr lang="en-US" sz="1200" dirty="0"/>
          </a:p>
          <a:p>
            <a:r>
              <a:rPr lang="en-US" sz="1200" b="1" dirty="0"/>
              <a:t>Lost in space</a:t>
            </a:r>
          </a:p>
          <a:p>
            <a:r>
              <a:rPr lang="en-US" sz="1200" dirty="0"/>
              <a:t>In low gravity, the brain lacks a downward-pulling gravitational reference point, making it easier for conflicts to arise between the vestibular system, vision, and proprioception. This makes it more difficult for people to quickly determine "which side is up, which side is down" and how much angle they have turned. </a:t>
            </a:r>
          </a:p>
          <a:p>
            <a:r>
              <a:rPr lang="en-US" sz="1200" dirty="0"/>
              <a:t>Spatial updates (the ability to continuously update one's relative position to surrounding objects) have been shown to rely on gravity cues. Changing gravity will temporarily reduce performance in navigation, turning, and route memorization, which needs to be compensated for through training and alternative cues.</a:t>
            </a:r>
          </a:p>
          <a:p>
            <a:endParaRPr lang="en-US" sz="1200" dirty="0"/>
          </a:p>
          <a:p>
            <a:r>
              <a:rPr lang="en-US" sz="1200" b="1" dirty="0"/>
              <a:t>Capacity</a:t>
            </a:r>
          </a:p>
          <a:p>
            <a:r>
              <a:rPr lang="en-US" sz="1200" dirty="0"/>
              <a:t>The spaces are arranged radially, surrounding </a:t>
            </a:r>
            <a:r>
              <a:rPr lang="en-US" altLang="zh-CN" sz="1200" dirty="0"/>
              <a:t>the loop</a:t>
            </a:r>
            <a:r>
              <a:rPr lang="en-US" sz="1200" dirty="0"/>
              <a:t>. They are categorized into living habitats, life-support research farms, and facilities. While habitats and farms use solar radiation for heat and energy, facilities like nuclear fusion plants and super-computers need to cool down at the permanent shading areas. </a:t>
            </a:r>
          </a:p>
          <a:p>
            <a:r>
              <a:rPr lang="en-US" sz="1200" dirty="0"/>
              <a:t>Based on the capacity of Elon’s Space-X designed capacity (100 people per ride), this moon base is designed for 100 people to research or prepare their living on Mars, with around 20 permanent (or seasonal) workers for daily operation. </a:t>
            </a:r>
          </a:p>
          <a:p>
            <a:endParaRPr lang="en-US" sz="1200" dirty="0"/>
          </a:p>
          <a:p>
            <a:r>
              <a:rPr lang="en-US" sz="1200" b="1" dirty="0"/>
              <a:t>Next Step</a:t>
            </a:r>
          </a:p>
          <a:p>
            <a:r>
              <a:rPr lang="en-US" sz="1200" dirty="0"/>
              <a:t>The three main design elements—low gravity (</a:t>
            </a:r>
            <a:r>
              <a:rPr lang="en-US" sz="1200" b="1" dirty="0"/>
              <a:t>loop</a:t>
            </a:r>
            <a:r>
              <a:rPr lang="en-US" sz="1200" dirty="0"/>
              <a:t>), enclosed environment (</a:t>
            </a:r>
            <a:r>
              <a:rPr lang="en-US" sz="1200" b="1" dirty="0"/>
              <a:t>labyrinth</a:t>
            </a:r>
            <a:r>
              <a:rPr lang="en-US" sz="1200" dirty="0"/>
              <a:t>), and strong sense of time rhythm (</a:t>
            </a:r>
            <a:r>
              <a:rPr lang="en-US" sz="1200" b="1" dirty="0"/>
              <a:t>lighting</a:t>
            </a:r>
            <a:r>
              <a:rPr lang="en-US" sz="1200" dirty="0"/>
              <a:t>), can be used to create a system that is both fun and functional (health, psychological, social, and cognitive training).</a:t>
            </a:r>
          </a:p>
        </p:txBody>
      </p:sp>
    </p:spTree>
    <p:extLst>
      <p:ext uri="{BB962C8B-B14F-4D97-AF65-F5344CB8AC3E}">
        <p14:creationId xmlns:p14="http://schemas.microsoft.com/office/powerpoint/2010/main" val="627361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9A7AB-B9F7-C962-35CF-D4073586DE1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C246C3C-A4C5-FE61-D6FF-47FEC8E5A3EE}"/>
              </a:ext>
            </a:extLst>
          </p:cNvPr>
          <p:cNvSpPr>
            <a:spLocks noGrp="1"/>
          </p:cNvSpPr>
          <p:nvPr>
            <p:ph type="ctrTitle"/>
          </p:nvPr>
        </p:nvSpPr>
        <p:spPr>
          <a:xfrm>
            <a:off x="115824" y="5784212"/>
            <a:ext cx="7930896" cy="926172"/>
          </a:xfrm>
        </p:spPr>
        <p:txBody>
          <a:bodyPr>
            <a:normAutofit/>
          </a:bodyPr>
          <a:lstStyle/>
          <a:p>
            <a:r>
              <a:rPr lang="en-US" b="1" dirty="0"/>
              <a:t>Moonshine cocktail bar</a:t>
            </a:r>
          </a:p>
        </p:txBody>
      </p:sp>
      <p:sp>
        <p:nvSpPr>
          <p:cNvPr id="11" name="Title 6">
            <a:extLst>
              <a:ext uri="{FF2B5EF4-FFF2-40B4-BE49-F238E27FC236}">
                <a16:creationId xmlns:a16="http://schemas.microsoft.com/office/drawing/2014/main" id="{7F567F9A-F792-2964-BDBF-B7D774CB3256}"/>
              </a:ext>
            </a:extLst>
          </p:cNvPr>
          <p:cNvSpPr txBox="1">
            <a:spLocks/>
          </p:cNvSpPr>
          <p:nvPr/>
        </p:nvSpPr>
        <p:spPr>
          <a:xfrm>
            <a:off x="8138160" y="5784212"/>
            <a:ext cx="3822191" cy="9261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600" dirty="0">
                <a:latin typeface="+mn-lt"/>
              </a:rPr>
              <a:t>Week 2: First ideas</a:t>
            </a:r>
          </a:p>
          <a:p>
            <a:pPr algn="r"/>
            <a:endParaRPr lang="en-US" sz="1600" dirty="0">
              <a:latin typeface="+mn-lt"/>
            </a:endParaRPr>
          </a:p>
        </p:txBody>
      </p:sp>
      <p:pic>
        <p:nvPicPr>
          <p:cNvPr id="6" name="Picture 5" descr="A vehicle on the moon&#10;&#10;AI-generated content may be incorrect.">
            <a:extLst>
              <a:ext uri="{FF2B5EF4-FFF2-40B4-BE49-F238E27FC236}">
                <a16:creationId xmlns:a16="http://schemas.microsoft.com/office/drawing/2014/main" id="{44DF699D-1E05-0B47-BABC-72BD2D28C2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755" y="0"/>
            <a:ext cx="12970091" cy="5515276"/>
          </a:xfrm>
          <a:prstGeom prst="rect">
            <a:avLst/>
          </a:prstGeom>
        </p:spPr>
      </p:pic>
    </p:spTree>
    <p:extLst>
      <p:ext uri="{BB962C8B-B14F-4D97-AF65-F5344CB8AC3E}">
        <p14:creationId xmlns:p14="http://schemas.microsoft.com/office/powerpoint/2010/main" val="3060451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CBA9D-3A26-D4C0-A633-C1211FD84215}"/>
              </a:ext>
            </a:extLst>
          </p:cNvPr>
          <p:cNvSpPr>
            <a:spLocks noGrp="1"/>
          </p:cNvSpPr>
          <p:nvPr>
            <p:ph type="title"/>
          </p:nvPr>
        </p:nvSpPr>
        <p:spPr/>
        <p:txBody>
          <a:bodyPr/>
          <a:lstStyle/>
          <a:p>
            <a:r>
              <a:rPr lang="en-US" b="1" dirty="0"/>
              <a:t>Vision</a:t>
            </a:r>
          </a:p>
        </p:txBody>
      </p:sp>
      <p:sp>
        <p:nvSpPr>
          <p:cNvPr id="4" name="TextBox 3">
            <a:extLst>
              <a:ext uri="{FF2B5EF4-FFF2-40B4-BE49-F238E27FC236}">
                <a16:creationId xmlns:a16="http://schemas.microsoft.com/office/drawing/2014/main" id="{0040CD06-695C-7191-3748-C365A135B01F}"/>
              </a:ext>
            </a:extLst>
          </p:cNvPr>
          <p:cNvSpPr txBox="1"/>
          <p:nvPr/>
        </p:nvSpPr>
        <p:spPr>
          <a:xfrm>
            <a:off x="838200" y="1490472"/>
            <a:ext cx="10728960" cy="4493538"/>
          </a:xfrm>
          <a:prstGeom prst="rect">
            <a:avLst/>
          </a:prstGeom>
          <a:noFill/>
        </p:spPr>
        <p:txBody>
          <a:bodyPr wrap="square" rtlCol="0">
            <a:spAutoFit/>
          </a:bodyPr>
          <a:lstStyle/>
          <a:p>
            <a:r>
              <a:rPr lang="en-US" b="1" dirty="0">
                <a:solidFill>
                  <a:schemeClr val="bg1">
                    <a:lumMod val="75000"/>
                  </a:schemeClr>
                </a:solidFill>
              </a:rPr>
              <a:t>MIT MEDIA LAB – SPACE ARCHITECTURE 2024 &amp; 2025</a:t>
            </a:r>
          </a:p>
          <a:p>
            <a:endParaRPr lang="en-US" dirty="0"/>
          </a:p>
          <a:p>
            <a:r>
              <a:rPr lang="en-US" dirty="0"/>
              <a:t>“With NASA’s Artemis program, the surface of the Moon will once again harbor human activities, over fifty years after the final Apollo mission. It is imperative that we design the future of space architecture with not only </a:t>
            </a:r>
            <a:r>
              <a:rPr lang="en-US" b="1" dirty="0"/>
              <a:t>the best technology </a:t>
            </a:r>
            <a:r>
              <a:rPr lang="en-US" dirty="0"/>
              <a:t>and functional performance but also with a primary focus on the </a:t>
            </a:r>
            <a:r>
              <a:rPr lang="en-US" b="1" dirty="0"/>
              <a:t>human dimension: social, cultural, ecological, and aesthetic values</a:t>
            </a:r>
            <a:r>
              <a:rPr lang="en-US" dirty="0"/>
              <a:t>. Up to now, very little of the environments of space exploration have been designed primarily for human experience; rather, they are focused purely on performance and safety. Yet how, and even </a:t>
            </a:r>
            <a:r>
              <a:rPr lang="en-US" b="1" dirty="0"/>
              <a:t>why we live in space </a:t>
            </a:r>
            <a:r>
              <a:rPr lang="en-US" dirty="0"/>
              <a:t>is now a question open to the design fields in collaboration with engineering and others.”</a:t>
            </a:r>
          </a:p>
          <a:p>
            <a:endParaRPr lang="en-US" dirty="0"/>
          </a:p>
          <a:p>
            <a:endParaRPr lang="en-US" dirty="0"/>
          </a:p>
          <a:p>
            <a:endParaRPr lang="en-US" dirty="0"/>
          </a:p>
          <a:p>
            <a:endParaRPr lang="en-US" dirty="0"/>
          </a:p>
          <a:p>
            <a:endParaRPr lang="en-US" dirty="0"/>
          </a:p>
          <a:p>
            <a:endParaRPr lang="en-US" dirty="0"/>
          </a:p>
          <a:p>
            <a:r>
              <a:rPr lang="en-US" sz="1600" dirty="0"/>
              <a:t>https://www.media.mit.edu/courses/mas-s66/</a:t>
            </a:r>
          </a:p>
        </p:txBody>
      </p:sp>
    </p:spTree>
    <p:extLst>
      <p:ext uri="{BB962C8B-B14F-4D97-AF65-F5344CB8AC3E}">
        <p14:creationId xmlns:p14="http://schemas.microsoft.com/office/powerpoint/2010/main" val="3080841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EFB21-1280-0CCC-9C55-167E521F63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F0F87E-EC16-8818-FAE6-5F98D6BADDEC}"/>
              </a:ext>
            </a:extLst>
          </p:cNvPr>
          <p:cNvSpPr>
            <a:spLocks noGrp="1"/>
          </p:cNvSpPr>
          <p:nvPr>
            <p:ph type="title"/>
          </p:nvPr>
        </p:nvSpPr>
        <p:spPr/>
        <p:txBody>
          <a:bodyPr/>
          <a:lstStyle/>
          <a:p>
            <a:r>
              <a:rPr lang="en-US" b="1" dirty="0"/>
              <a:t>Topics</a:t>
            </a:r>
          </a:p>
        </p:txBody>
      </p:sp>
      <p:sp>
        <p:nvSpPr>
          <p:cNvPr id="4" name="TextBox 3">
            <a:extLst>
              <a:ext uri="{FF2B5EF4-FFF2-40B4-BE49-F238E27FC236}">
                <a16:creationId xmlns:a16="http://schemas.microsoft.com/office/drawing/2014/main" id="{E3105EB6-215E-A8D5-ECCA-44CA95D78BB3}"/>
              </a:ext>
            </a:extLst>
          </p:cNvPr>
          <p:cNvSpPr txBox="1"/>
          <p:nvPr/>
        </p:nvSpPr>
        <p:spPr>
          <a:xfrm>
            <a:off x="838200" y="1490472"/>
            <a:ext cx="10728960" cy="4493538"/>
          </a:xfrm>
          <a:prstGeom prst="rect">
            <a:avLst/>
          </a:prstGeom>
          <a:noFill/>
        </p:spPr>
        <p:txBody>
          <a:bodyPr wrap="square" rtlCol="0">
            <a:spAutoFit/>
          </a:bodyPr>
          <a:lstStyle/>
          <a:p>
            <a:r>
              <a:rPr lang="en-US" dirty="0"/>
              <a:t>In 2024 the collaborative studio prompted students to imagine, design, model, prototype and test their unique proposals. Projects may focus on novel approaches to: construction/assembly, </a:t>
            </a:r>
            <a:r>
              <a:rPr lang="en-US" dirty="0" err="1"/>
              <a:t>deployability</a:t>
            </a:r>
            <a:r>
              <a:rPr lang="en-US" dirty="0"/>
              <a:t>, transportation/logistics, human experience, In-Situ Resource Utilization (ISRU), material performance, or the many components of living and dwelling transformed on another world</a:t>
            </a:r>
          </a:p>
          <a:p>
            <a:endParaRPr lang="en-US" dirty="0"/>
          </a:p>
          <a:p>
            <a:r>
              <a:rPr lang="en-US" dirty="0"/>
              <a:t>(2025) This semester’s collaborative studio prompted students to imagine, design, model, prototype and test their unique proposals. Projects focused on novel approaches to: construction/assembly, </a:t>
            </a:r>
            <a:r>
              <a:rPr lang="en-US" dirty="0" err="1"/>
              <a:t>deployability</a:t>
            </a:r>
            <a:r>
              <a:rPr lang="en-US" dirty="0"/>
              <a:t>, transportation/logistics, human experience, material performance, or the many components of living and dwelling transformed in space.</a:t>
            </a:r>
          </a:p>
          <a:p>
            <a:endParaRPr lang="en-US" dirty="0"/>
          </a:p>
          <a:p>
            <a:endParaRPr lang="en-US" dirty="0"/>
          </a:p>
          <a:p>
            <a:endParaRPr lang="en-US" dirty="0"/>
          </a:p>
          <a:p>
            <a:endParaRPr lang="en-US" dirty="0"/>
          </a:p>
          <a:p>
            <a:endParaRPr lang="en-US" dirty="0"/>
          </a:p>
          <a:p>
            <a:endParaRPr lang="en-US" dirty="0"/>
          </a:p>
          <a:p>
            <a:r>
              <a:rPr lang="en-US" sz="1600" dirty="0"/>
              <a:t>https://www.media.mit.edu/posts/mas/</a:t>
            </a:r>
          </a:p>
        </p:txBody>
      </p:sp>
    </p:spTree>
    <p:extLst>
      <p:ext uri="{BB962C8B-B14F-4D97-AF65-F5344CB8AC3E}">
        <p14:creationId xmlns:p14="http://schemas.microsoft.com/office/powerpoint/2010/main" val="333274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CDC9E-3A0A-1DE4-46E1-C9CD318CD5AE}"/>
              </a:ext>
            </a:extLst>
          </p:cNvPr>
          <p:cNvSpPr>
            <a:spLocks noGrp="1"/>
          </p:cNvSpPr>
          <p:nvPr>
            <p:ph type="title"/>
          </p:nvPr>
        </p:nvSpPr>
        <p:spPr/>
        <p:txBody>
          <a:bodyPr/>
          <a:lstStyle/>
          <a:p>
            <a:endParaRPr lang="en-US"/>
          </a:p>
        </p:txBody>
      </p:sp>
      <p:pic>
        <p:nvPicPr>
          <p:cNvPr id="5" name="Content Placeholder 4" descr="A black and white document with white text&#10;&#10;AI-generated content may be incorrect.">
            <a:extLst>
              <a:ext uri="{FF2B5EF4-FFF2-40B4-BE49-F238E27FC236}">
                <a16:creationId xmlns:a16="http://schemas.microsoft.com/office/drawing/2014/main" id="{5BCD5275-7ADC-59DD-F98A-4781E25BF1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9820" y="287379"/>
            <a:ext cx="6488290" cy="4474682"/>
          </a:xfrm>
        </p:spPr>
      </p:pic>
      <p:pic>
        <p:nvPicPr>
          <p:cNvPr id="7" name="Picture 6">
            <a:extLst>
              <a:ext uri="{FF2B5EF4-FFF2-40B4-BE49-F238E27FC236}">
                <a16:creationId xmlns:a16="http://schemas.microsoft.com/office/drawing/2014/main" id="{4737F078-E12A-13E7-ED69-7F5B4A6EE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235" y="5112054"/>
            <a:ext cx="6597460" cy="1036250"/>
          </a:xfrm>
          <a:prstGeom prst="rect">
            <a:avLst/>
          </a:prstGeom>
        </p:spPr>
      </p:pic>
      <p:pic>
        <p:nvPicPr>
          <p:cNvPr id="9" name="Picture 8">
            <a:extLst>
              <a:ext uri="{FF2B5EF4-FFF2-40B4-BE49-F238E27FC236}">
                <a16:creationId xmlns:a16="http://schemas.microsoft.com/office/drawing/2014/main" id="{12B712E2-E691-29AD-6117-240180110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0928" y="287379"/>
            <a:ext cx="1810003" cy="5782482"/>
          </a:xfrm>
          <a:prstGeom prst="rect">
            <a:avLst/>
          </a:prstGeom>
        </p:spPr>
      </p:pic>
    </p:spTree>
    <p:extLst>
      <p:ext uri="{BB962C8B-B14F-4D97-AF65-F5344CB8AC3E}">
        <p14:creationId xmlns:p14="http://schemas.microsoft.com/office/powerpoint/2010/main" val="3271438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34310-DC75-BBA6-CE68-5E7359E152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F4262F-83B1-D693-8C1A-CD3721FF7F68}"/>
              </a:ext>
            </a:extLst>
          </p:cNvPr>
          <p:cNvSpPr>
            <a:spLocks noGrp="1"/>
          </p:cNvSpPr>
          <p:nvPr>
            <p:ph type="title"/>
          </p:nvPr>
        </p:nvSpPr>
        <p:spPr/>
        <p:txBody>
          <a:bodyPr/>
          <a:lstStyle/>
          <a:p>
            <a:r>
              <a:rPr lang="en-US" b="1" dirty="0"/>
              <a:t>Works</a:t>
            </a:r>
          </a:p>
        </p:txBody>
      </p:sp>
      <p:pic>
        <p:nvPicPr>
          <p:cNvPr id="5" name="Picture 4" descr="A collage of images of an astronaut and an astronaut&#10;&#10;AI-generated content may be incorrect.">
            <a:extLst>
              <a:ext uri="{FF2B5EF4-FFF2-40B4-BE49-F238E27FC236}">
                <a16:creationId xmlns:a16="http://schemas.microsoft.com/office/drawing/2014/main" id="{9256ABAD-DC33-2615-98C4-A7E8D0242C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956" y="1450818"/>
            <a:ext cx="10854088" cy="4390739"/>
          </a:xfrm>
          <a:prstGeom prst="rect">
            <a:avLst/>
          </a:prstGeom>
        </p:spPr>
      </p:pic>
    </p:spTree>
    <p:extLst>
      <p:ext uri="{BB962C8B-B14F-4D97-AF65-F5344CB8AC3E}">
        <p14:creationId xmlns:p14="http://schemas.microsoft.com/office/powerpoint/2010/main" val="3401438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CC373-C581-D18F-83F0-799B2491CD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204494-B2A7-3395-5C96-2C05821B9A3D}"/>
              </a:ext>
            </a:extLst>
          </p:cNvPr>
          <p:cNvSpPr>
            <a:spLocks noGrp="1"/>
          </p:cNvSpPr>
          <p:nvPr>
            <p:ph type="title"/>
          </p:nvPr>
        </p:nvSpPr>
        <p:spPr/>
        <p:txBody>
          <a:bodyPr/>
          <a:lstStyle/>
          <a:p>
            <a:r>
              <a:rPr lang="en-US" b="1" dirty="0"/>
              <a:t>Space colonization</a:t>
            </a:r>
            <a:r>
              <a:rPr lang="zh-CN" altLang="en-US" b="1" dirty="0"/>
              <a:t>*</a:t>
            </a:r>
            <a:endParaRPr lang="en-US" b="1" dirty="0"/>
          </a:p>
        </p:txBody>
      </p:sp>
      <p:sp>
        <p:nvSpPr>
          <p:cNvPr id="4" name="TextBox 3">
            <a:extLst>
              <a:ext uri="{FF2B5EF4-FFF2-40B4-BE49-F238E27FC236}">
                <a16:creationId xmlns:a16="http://schemas.microsoft.com/office/drawing/2014/main" id="{5D66E680-A7C4-8186-F322-04A8A342AAC5}"/>
              </a:ext>
            </a:extLst>
          </p:cNvPr>
          <p:cNvSpPr txBox="1"/>
          <p:nvPr/>
        </p:nvSpPr>
        <p:spPr>
          <a:xfrm>
            <a:off x="838200" y="1490472"/>
            <a:ext cx="6322996" cy="4462760"/>
          </a:xfrm>
          <a:prstGeom prst="rect">
            <a:avLst/>
          </a:prstGeom>
          <a:noFill/>
        </p:spPr>
        <p:txBody>
          <a:bodyPr wrap="square" rtlCol="0">
            <a:spAutoFit/>
          </a:bodyPr>
          <a:lstStyle/>
          <a:p>
            <a:r>
              <a:rPr lang="en-US" dirty="0"/>
              <a:t>When designing for extreme conditions, the architect has to consider ‘how you deal with isolation, how you create a sense of community… how you support people in the darkness’. This is worth bearing in mind when we see lunar proposals that resemble a leisure </a:t>
            </a:r>
            <a:r>
              <a:rPr lang="en-US" dirty="0" err="1"/>
              <a:t>centre</a:t>
            </a:r>
            <a:r>
              <a:rPr lang="en-US" dirty="0"/>
              <a:t> or cruise ship.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1600" dirty="0"/>
              <a:t>https://engelsbergideas.com/essays/space-architecture-a-moonage-daydream/</a:t>
            </a:r>
          </a:p>
        </p:txBody>
      </p:sp>
      <p:pic>
        <p:nvPicPr>
          <p:cNvPr id="5" name="Picture 4" descr="A black and white image of an astronaut&#10;&#10;AI-generated content may be incorrect.">
            <a:extLst>
              <a:ext uri="{FF2B5EF4-FFF2-40B4-BE49-F238E27FC236}">
                <a16:creationId xmlns:a16="http://schemas.microsoft.com/office/drawing/2014/main" id="{59E9017C-0E5D-35B4-87C8-FEA6A5307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9200" y="1089132"/>
            <a:ext cx="3784600" cy="4864100"/>
          </a:xfrm>
          <a:prstGeom prst="rect">
            <a:avLst/>
          </a:prstGeom>
        </p:spPr>
      </p:pic>
    </p:spTree>
    <p:extLst>
      <p:ext uri="{BB962C8B-B14F-4D97-AF65-F5344CB8AC3E}">
        <p14:creationId xmlns:p14="http://schemas.microsoft.com/office/powerpoint/2010/main" val="1405274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50323-403B-904D-1390-676FF622F19F}"/>
            </a:ext>
          </a:extLst>
        </p:cNvPr>
        <p:cNvGrpSpPr/>
        <p:nvPr/>
      </p:nvGrpSpPr>
      <p:grpSpPr>
        <a:xfrm>
          <a:off x="0" y="0"/>
          <a:ext cx="0" cy="0"/>
          <a:chOff x="0" y="0"/>
          <a:chExt cx="0" cy="0"/>
        </a:xfrm>
      </p:grpSpPr>
      <p:pic>
        <p:nvPicPr>
          <p:cNvPr id="8" name="Picture 7" descr="A diagram of a building&#10;&#10;AI-generated content may be incorrect.">
            <a:extLst>
              <a:ext uri="{FF2B5EF4-FFF2-40B4-BE49-F238E27FC236}">
                <a16:creationId xmlns:a16="http://schemas.microsoft.com/office/drawing/2014/main" id="{13ED65E0-C461-19D2-8362-E4CCB2E89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2693" y="1007938"/>
            <a:ext cx="6201107" cy="4383838"/>
          </a:xfrm>
          <a:prstGeom prst="rect">
            <a:avLst/>
          </a:prstGeom>
        </p:spPr>
      </p:pic>
      <p:sp>
        <p:nvSpPr>
          <p:cNvPr id="2" name="Title 1">
            <a:extLst>
              <a:ext uri="{FF2B5EF4-FFF2-40B4-BE49-F238E27FC236}">
                <a16:creationId xmlns:a16="http://schemas.microsoft.com/office/drawing/2014/main" id="{A42AA105-C55D-D2DE-59AD-D2BB5E9FF08E}"/>
              </a:ext>
            </a:extLst>
          </p:cNvPr>
          <p:cNvSpPr>
            <a:spLocks noGrp="1"/>
          </p:cNvSpPr>
          <p:nvPr>
            <p:ph type="title"/>
          </p:nvPr>
        </p:nvSpPr>
        <p:spPr/>
        <p:txBody>
          <a:bodyPr/>
          <a:lstStyle/>
          <a:p>
            <a:r>
              <a:rPr lang="en-US" b="1" dirty="0"/>
              <a:t>Precedent</a:t>
            </a:r>
          </a:p>
        </p:txBody>
      </p:sp>
      <p:sp>
        <p:nvSpPr>
          <p:cNvPr id="4" name="TextBox 3">
            <a:extLst>
              <a:ext uri="{FF2B5EF4-FFF2-40B4-BE49-F238E27FC236}">
                <a16:creationId xmlns:a16="http://schemas.microsoft.com/office/drawing/2014/main" id="{650D0882-746D-107A-AFCE-8DC1C41AB1FE}"/>
              </a:ext>
            </a:extLst>
          </p:cNvPr>
          <p:cNvSpPr txBox="1"/>
          <p:nvPr/>
        </p:nvSpPr>
        <p:spPr>
          <a:xfrm>
            <a:off x="838200" y="6154321"/>
            <a:ext cx="10728960" cy="338554"/>
          </a:xfrm>
          <a:prstGeom prst="rect">
            <a:avLst/>
          </a:prstGeom>
          <a:noFill/>
        </p:spPr>
        <p:txBody>
          <a:bodyPr wrap="square" rtlCol="0">
            <a:spAutoFit/>
          </a:bodyPr>
          <a:lstStyle/>
          <a:p>
            <a:r>
              <a:rPr lang="en-US" sz="1600" u="sng" dirty="0">
                <a:effectLst/>
                <a:hlinkClick r:id="rId3"/>
              </a:rPr>
              <a:t>https://www.duravit.co.uk/inspiration/get_inspired/martian_house.com-en.html</a:t>
            </a:r>
            <a:endParaRPr lang="en-US" sz="1600" dirty="0"/>
          </a:p>
        </p:txBody>
      </p:sp>
      <p:sp>
        <p:nvSpPr>
          <p:cNvPr id="3" name="TextBox 2">
            <a:extLst>
              <a:ext uri="{FF2B5EF4-FFF2-40B4-BE49-F238E27FC236}">
                <a16:creationId xmlns:a16="http://schemas.microsoft.com/office/drawing/2014/main" id="{9BA430C7-10E7-67CE-B5E0-D59DA7C0E901}"/>
              </a:ext>
            </a:extLst>
          </p:cNvPr>
          <p:cNvSpPr txBox="1"/>
          <p:nvPr/>
        </p:nvSpPr>
        <p:spPr>
          <a:xfrm>
            <a:off x="838200" y="1352134"/>
            <a:ext cx="10728960" cy="338554"/>
          </a:xfrm>
          <a:prstGeom prst="rect">
            <a:avLst/>
          </a:prstGeom>
          <a:noFill/>
        </p:spPr>
        <p:txBody>
          <a:bodyPr wrap="square" rtlCol="0">
            <a:spAutoFit/>
          </a:bodyPr>
          <a:lstStyle/>
          <a:p>
            <a:r>
              <a:rPr lang="en-US" sz="1600" b="1" dirty="0">
                <a:solidFill>
                  <a:schemeClr val="bg1">
                    <a:lumMod val="75000"/>
                  </a:schemeClr>
                </a:solidFill>
              </a:rPr>
              <a:t>Concept Martian House</a:t>
            </a:r>
          </a:p>
        </p:txBody>
      </p:sp>
      <p:pic>
        <p:nvPicPr>
          <p:cNvPr id="6" name="Picture 5" descr="A red building with a dome on the top&#10;&#10;AI-generated content may be incorrect.">
            <a:extLst>
              <a:ext uri="{FF2B5EF4-FFF2-40B4-BE49-F238E27FC236}">
                <a16:creationId xmlns:a16="http://schemas.microsoft.com/office/drawing/2014/main" id="{4CEBF890-B1A4-1C51-59B7-297C925D14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356" y="1994408"/>
            <a:ext cx="3976116" cy="2650744"/>
          </a:xfrm>
          <a:prstGeom prst="rect">
            <a:avLst/>
          </a:prstGeom>
        </p:spPr>
      </p:pic>
    </p:spTree>
    <p:extLst>
      <p:ext uri="{BB962C8B-B14F-4D97-AF65-F5344CB8AC3E}">
        <p14:creationId xmlns:p14="http://schemas.microsoft.com/office/powerpoint/2010/main" val="151967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9B7CD-09E1-7252-4CFC-176D177719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EFE405-D632-9136-92EA-8FF0047E8446}"/>
              </a:ext>
            </a:extLst>
          </p:cNvPr>
          <p:cNvSpPr>
            <a:spLocks noGrp="1"/>
          </p:cNvSpPr>
          <p:nvPr>
            <p:ph type="title"/>
          </p:nvPr>
        </p:nvSpPr>
        <p:spPr/>
        <p:txBody>
          <a:bodyPr/>
          <a:lstStyle/>
          <a:p>
            <a:r>
              <a:rPr lang="en-US" altLang="zh-CN" b="1" dirty="0"/>
              <a:t>Learn to die in the </a:t>
            </a:r>
            <a:r>
              <a:rPr lang="en-US" b="1" dirty="0"/>
              <a:t>Anthropocene</a:t>
            </a:r>
            <a:r>
              <a:rPr lang="zh-CN" altLang="en-US" b="1" dirty="0"/>
              <a:t>*</a:t>
            </a:r>
            <a:endParaRPr lang="en-US" b="1" dirty="0"/>
          </a:p>
        </p:txBody>
      </p:sp>
      <p:sp>
        <p:nvSpPr>
          <p:cNvPr id="4" name="TextBox 3">
            <a:extLst>
              <a:ext uri="{FF2B5EF4-FFF2-40B4-BE49-F238E27FC236}">
                <a16:creationId xmlns:a16="http://schemas.microsoft.com/office/drawing/2014/main" id="{A79CBE87-F7F9-71FE-82AD-113929617116}"/>
              </a:ext>
            </a:extLst>
          </p:cNvPr>
          <p:cNvSpPr txBox="1"/>
          <p:nvPr/>
        </p:nvSpPr>
        <p:spPr>
          <a:xfrm>
            <a:off x="838200" y="1490472"/>
            <a:ext cx="7117080" cy="4493538"/>
          </a:xfrm>
          <a:prstGeom prst="rect">
            <a:avLst/>
          </a:prstGeom>
          <a:noFill/>
        </p:spPr>
        <p:txBody>
          <a:bodyPr wrap="square" rtlCol="0">
            <a:spAutoFit/>
          </a:bodyPr>
          <a:lstStyle/>
          <a:p>
            <a:r>
              <a:rPr lang="en-US" dirty="0"/>
              <a:t>[technological unconsciousness]: “Humanity's awareness that it is a technological entity, and the increasing artificiality of the Earth, is only a matter of the late modern period. In 1967, the ATS-3 satellite transmitted images of Earth, which became the cover of Steward Brand's famous counterculture magazine, *Whole Earth Catalogue*. This symbolically signified a peak of technological consciousness, where humanity was no longer merely living on Earth and working with it, but transforming it from the outside.</a:t>
            </a:r>
          </a:p>
          <a:p>
            <a:endParaRPr lang="en-US" dirty="0"/>
          </a:p>
          <a:p>
            <a:endParaRPr lang="en-US" dirty="0"/>
          </a:p>
          <a:p>
            <a:endParaRPr lang="en-US" dirty="0"/>
          </a:p>
          <a:p>
            <a:endParaRPr lang="en-US" dirty="0"/>
          </a:p>
          <a:p>
            <a:endParaRPr lang="en-US" dirty="0"/>
          </a:p>
          <a:p>
            <a:endParaRPr lang="en-US" dirty="0"/>
          </a:p>
          <a:p>
            <a:endParaRPr lang="en-US" dirty="0"/>
          </a:p>
          <a:p>
            <a:r>
              <a:rPr lang="en-US" sz="1600" u="sng" dirty="0">
                <a:effectLst/>
                <a:hlinkClick r:id="rId2"/>
              </a:rPr>
              <a:t>https://philosophyandtechnology.network/1150/anthroposcence-yuk-hui-cn/</a:t>
            </a:r>
            <a:endParaRPr lang="en-US" sz="1600" dirty="0"/>
          </a:p>
        </p:txBody>
      </p:sp>
      <p:pic>
        <p:nvPicPr>
          <p:cNvPr id="5" name="Picture 4" descr="A book cover with a globe&#10;&#10;AI-generated content may be incorrect.">
            <a:extLst>
              <a:ext uri="{FF2B5EF4-FFF2-40B4-BE49-F238E27FC236}">
                <a16:creationId xmlns:a16="http://schemas.microsoft.com/office/drawing/2014/main" id="{3E441714-5CF8-5A78-6210-36E3A49CE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2978" y="1339821"/>
            <a:ext cx="3318056" cy="4644189"/>
          </a:xfrm>
          <a:prstGeom prst="rect">
            <a:avLst/>
          </a:prstGeom>
        </p:spPr>
      </p:pic>
    </p:spTree>
    <p:extLst>
      <p:ext uri="{BB962C8B-B14F-4D97-AF65-F5344CB8AC3E}">
        <p14:creationId xmlns:p14="http://schemas.microsoft.com/office/powerpoint/2010/main" val="87350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8FE49-7E8A-090D-803A-6E32E24F6E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03706B-B6BC-54E1-82BB-39D4E3FE0C45}"/>
              </a:ext>
            </a:extLst>
          </p:cNvPr>
          <p:cNvSpPr>
            <a:spLocks noGrp="1"/>
          </p:cNvSpPr>
          <p:nvPr>
            <p:ph type="title"/>
          </p:nvPr>
        </p:nvSpPr>
        <p:spPr/>
        <p:txBody>
          <a:bodyPr/>
          <a:lstStyle/>
          <a:p>
            <a:r>
              <a:rPr lang="en-US" b="1" dirty="0"/>
              <a:t>Precedent</a:t>
            </a:r>
          </a:p>
        </p:txBody>
      </p:sp>
      <p:sp>
        <p:nvSpPr>
          <p:cNvPr id="4" name="TextBox 3">
            <a:extLst>
              <a:ext uri="{FF2B5EF4-FFF2-40B4-BE49-F238E27FC236}">
                <a16:creationId xmlns:a16="http://schemas.microsoft.com/office/drawing/2014/main" id="{3380A9E9-F45E-38A9-7907-E25A168C850E}"/>
              </a:ext>
            </a:extLst>
          </p:cNvPr>
          <p:cNvSpPr txBox="1"/>
          <p:nvPr/>
        </p:nvSpPr>
        <p:spPr>
          <a:xfrm>
            <a:off x="838200" y="6154321"/>
            <a:ext cx="10728960" cy="338554"/>
          </a:xfrm>
          <a:prstGeom prst="rect">
            <a:avLst/>
          </a:prstGeom>
          <a:noFill/>
        </p:spPr>
        <p:txBody>
          <a:bodyPr wrap="square" rtlCol="0">
            <a:spAutoFit/>
          </a:bodyPr>
          <a:lstStyle/>
          <a:p>
            <a:r>
              <a:rPr lang="en-US" sz="1600" u="sng" dirty="0"/>
              <a:t>https://www.dezeen.com/2024/01/19/hassell-inflatable-moon-base-european-space-agency/</a:t>
            </a:r>
            <a:endParaRPr lang="en-US" sz="1600" dirty="0"/>
          </a:p>
        </p:txBody>
      </p:sp>
      <p:sp>
        <p:nvSpPr>
          <p:cNvPr id="3" name="TextBox 2">
            <a:extLst>
              <a:ext uri="{FF2B5EF4-FFF2-40B4-BE49-F238E27FC236}">
                <a16:creationId xmlns:a16="http://schemas.microsoft.com/office/drawing/2014/main" id="{683A71FE-0024-3924-F983-1AE4D14994FE}"/>
              </a:ext>
            </a:extLst>
          </p:cNvPr>
          <p:cNvSpPr txBox="1"/>
          <p:nvPr/>
        </p:nvSpPr>
        <p:spPr>
          <a:xfrm>
            <a:off x="838200" y="1352134"/>
            <a:ext cx="10728960" cy="338554"/>
          </a:xfrm>
          <a:prstGeom prst="rect">
            <a:avLst/>
          </a:prstGeom>
          <a:noFill/>
        </p:spPr>
        <p:txBody>
          <a:bodyPr wrap="square" rtlCol="0">
            <a:spAutoFit/>
          </a:bodyPr>
          <a:lstStyle/>
          <a:p>
            <a:r>
              <a:rPr lang="en-US" sz="1600" b="1" dirty="0">
                <a:solidFill>
                  <a:schemeClr val="bg1">
                    <a:lumMod val="75000"/>
                  </a:schemeClr>
                </a:solidFill>
              </a:rPr>
              <a:t>Hassel Lunar Master Plan</a:t>
            </a:r>
          </a:p>
        </p:txBody>
      </p:sp>
      <p:pic>
        <p:nvPicPr>
          <p:cNvPr id="7" name="Picture 6" descr="A room with chairs and tables&#10;&#10;AI-generated content may be incorrect.">
            <a:extLst>
              <a:ext uri="{FF2B5EF4-FFF2-40B4-BE49-F238E27FC236}">
                <a16:creationId xmlns:a16="http://schemas.microsoft.com/office/drawing/2014/main" id="{0B8B5804-7CE1-1A64-4412-5403CC5DB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20" y="1826769"/>
            <a:ext cx="6638544" cy="4004943"/>
          </a:xfrm>
          <a:prstGeom prst="rect">
            <a:avLst/>
          </a:prstGeom>
        </p:spPr>
      </p:pic>
    </p:spTree>
    <p:extLst>
      <p:ext uri="{BB962C8B-B14F-4D97-AF65-F5344CB8AC3E}">
        <p14:creationId xmlns:p14="http://schemas.microsoft.com/office/powerpoint/2010/main" val="3451251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0B308-D918-5554-A7D9-6EFCE55E54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C15538-CD38-1BB2-56B4-2DCECBAD7B6C}"/>
              </a:ext>
            </a:extLst>
          </p:cNvPr>
          <p:cNvSpPr>
            <a:spLocks noGrp="1"/>
          </p:cNvSpPr>
          <p:nvPr>
            <p:ph type="title"/>
          </p:nvPr>
        </p:nvSpPr>
        <p:spPr/>
        <p:txBody>
          <a:bodyPr/>
          <a:lstStyle/>
          <a:p>
            <a:r>
              <a:rPr lang="en-US" b="1" dirty="0"/>
              <a:t>Precedent</a:t>
            </a:r>
          </a:p>
        </p:txBody>
      </p:sp>
      <p:sp>
        <p:nvSpPr>
          <p:cNvPr id="4" name="TextBox 3">
            <a:extLst>
              <a:ext uri="{FF2B5EF4-FFF2-40B4-BE49-F238E27FC236}">
                <a16:creationId xmlns:a16="http://schemas.microsoft.com/office/drawing/2014/main" id="{5C4355E2-3F31-9CB8-B41B-BD16B9523814}"/>
              </a:ext>
            </a:extLst>
          </p:cNvPr>
          <p:cNvSpPr txBox="1"/>
          <p:nvPr/>
        </p:nvSpPr>
        <p:spPr>
          <a:xfrm>
            <a:off x="838200" y="6154321"/>
            <a:ext cx="10728960" cy="338554"/>
          </a:xfrm>
          <a:prstGeom prst="rect">
            <a:avLst/>
          </a:prstGeom>
          <a:noFill/>
        </p:spPr>
        <p:txBody>
          <a:bodyPr wrap="square" rtlCol="0">
            <a:spAutoFit/>
          </a:bodyPr>
          <a:lstStyle/>
          <a:p>
            <a:r>
              <a:rPr lang="en-US" sz="1600" dirty="0"/>
              <a:t>https://www.portsanantonio.us/Leto-Mission</a:t>
            </a:r>
          </a:p>
        </p:txBody>
      </p:sp>
      <p:sp>
        <p:nvSpPr>
          <p:cNvPr id="3" name="TextBox 2">
            <a:extLst>
              <a:ext uri="{FF2B5EF4-FFF2-40B4-BE49-F238E27FC236}">
                <a16:creationId xmlns:a16="http://schemas.microsoft.com/office/drawing/2014/main" id="{3F80F885-3425-1C2E-DA2D-185BCE763A76}"/>
              </a:ext>
            </a:extLst>
          </p:cNvPr>
          <p:cNvSpPr txBox="1"/>
          <p:nvPr/>
        </p:nvSpPr>
        <p:spPr>
          <a:xfrm>
            <a:off x="838200" y="1352134"/>
            <a:ext cx="10728960" cy="338554"/>
          </a:xfrm>
          <a:prstGeom prst="rect">
            <a:avLst/>
          </a:prstGeom>
          <a:noFill/>
        </p:spPr>
        <p:txBody>
          <a:bodyPr wrap="square" rtlCol="0">
            <a:spAutoFit/>
          </a:bodyPr>
          <a:lstStyle/>
          <a:p>
            <a:r>
              <a:rPr lang="en-US" sz="1600" b="1" dirty="0">
                <a:solidFill>
                  <a:schemeClr val="bg1">
                    <a:lumMod val="75000"/>
                  </a:schemeClr>
                </a:solidFill>
              </a:rPr>
              <a:t>When space travel becomes normal</a:t>
            </a:r>
          </a:p>
        </p:txBody>
      </p:sp>
      <p:pic>
        <p:nvPicPr>
          <p:cNvPr id="6" name="Picture 5" descr="A drawing of a room with many tubes&#10;&#10;AI-generated content may be incorrect.">
            <a:extLst>
              <a:ext uri="{FF2B5EF4-FFF2-40B4-BE49-F238E27FC236}">
                <a16:creationId xmlns:a16="http://schemas.microsoft.com/office/drawing/2014/main" id="{DC88EDFB-8C9B-97C9-9653-692BEA197D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7880" y="0"/>
            <a:ext cx="4618832" cy="6858000"/>
          </a:xfrm>
          <a:prstGeom prst="rect">
            <a:avLst/>
          </a:prstGeom>
        </p:spPr>
      </p:pic>
      <p:pic>
        <p:nvPicPr>
          <p:cNvPr id="9" name="Picture 8" descr="A cross section of a city&#10;&#10;AI-generated content may be incorrect.">
            <a:extLst>
              <a:ext uri="{FF2B5EF4-FFF2-40B4-BE49-F238E27FC236}">
                <a16:creationId xmlns:a16="http://schemas.microsoft.com/office/drawing/2014/main" id="{B6FCBC1C-7540-3EBB-C40E-26CAF54DF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688" y="2055813"/>
            <a:ext cx="5486400" cy="3390154"/>
          </a:xfrm>
          <a:prstGeom prst="rect">
            <a:avLst/>
          </a:prstGeom>
        </p:spPr>
      </p:pic>
    </p:spTree>
    <p:extLst>
      <p:ext uri="{BB962C8B-B14F-4D97-AF65-F5344CB8AC3E}">
        <p14:creationId xmlns:p14="http://schemas.microsoft.com/office/powerpoint/2010/main" val="270681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6F6C5-DA0D-6E43-23C1-D10348EA2E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058C9C-58B5-0465-9705-F69DB77CFD88}"/>
              </a:ext>
            </a:extLst>
          </p:cNvPr>
          <p:cNvSpPr>
            <a:spLocks noGrp="1"/>
          </p:cNvSpPr>
          <p:nvPr>
            <p:ph type="title"/>
          </p:nvPr>
        </p:nvSpPr>
        <p:spPr/>
        <p:txBody>
          <a:bodyPr/>
          <a:lstStyle/>
          <a:p>
            <a:r>
              <a:rPr lang="en-US" b="1" dirty="0"/>
              <a:t>Precedent</a:t>
            </a:r>
          </a:p>
        </p:txBody>
      </p:sp>
      <p:pic>
        <p:nvPicPr>
          <p:cNvPr id="7" name="Picture 6" descr="A glass dome with people walking with Reichstag building in the background&#10;&#10;AI-generated content may be incorrect.">
            <a:extLst>
              <a:ext uri="{FF2B5EF4-FFF2-40B4-BE49-F238E27FC236}">
                <a16:creationId xmlns:a16="http://schemas.microsoft.com/office/drawing/2014/main" id="{60751497-6A80-146A-ABCE-3E452D53B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648" y="1388454"/>
            <a:ext cx="7211754" cy="4803959"/>
          </a:xfrm>
          <a:prstGeom prst="rect">
            <a:avLst/>
          </a:prstGeom>
        </p:spPr>
      </p:pic>
    </p:spTree>
    <p:extLst>
      <p:ext uri="{BB962C8B-B14F-4D97-AF65-F5344CB8AC3E}">
        <p14:creationId xmlns:p14="http://schemas.microsoft.com/office/powerpoint/2010/main" val="664247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2E7ED-A91E-FE87-6285-5786F41349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FE648B-C2F8-C891-F75A-D50ABDED8E81}"/>
              </a:ext>
            </a:extLst>
          </p:cNvPr>
          <p:cNvSpPr>
            <a:spLocks noGrp="1"/>
          </p:cNvSpPr>
          <p:nvPr>
            <p:ph type="title"/>
          </p:nvPr>
        </p:nvSpPr>
        <p:spPr/>
        <p:txBody>
          <a:bodyPr/>
          <a:lstStyle/>
          <a:p>
            <a:r>
              <a:rPr lang="en-US" b="1" dirty="0"/>
              <a:t>Precedent</a:t>
            </a:r>
          </a:p>
        </p:txBody>
      </p:sp>
      <p:sp>
        <p:nvSpPr>
          <p:cNvPr id="4" name="TextBox 3">
            <a:extLst>
              <a:ext uri="{FF2B5EF4-FFF2-40B4-BE49-F238E27FC236}">
                <a16:creationId xmlns:a16="http://schemas.microsoft.com/office/drawing/2014/main" id="{76850851-3E83-E000-05FD-A31B1917AA4D}"/>
              </a:ext>
            </a:extLst>
          </p:cNvPr>
          <p:cNvSpPr txBox="1"/>
          <p:nvPr/>
        </p:nvSpPr>
        <p:spPr>
          <a:xfrm>
            <a:off x="838200" y="6154321"/>
            <a:ext cx="10728960" cy="338554"/>
          </a:xfrm>
          <a:prstGeom prst="rect">
            <a:avLst/>
          </a:prstGeom>
          <a:noFill/>
        </p:spPr>
        <p:txBody>
          <a:bodyPr wrap="square" rtlCol="0">
            <a:spAutoFit/>
          </a:bodyPr>
          <a:lstStyle/>
          <a:p>
            <a:r>
              <a:rPr lang="en-US" sz="1600" u="sng" dirty="0">
                <a:effectLst/>
              </a:rPr>
              <a:t>https://scifiportal.eu/frankfurt-germany-exhibition-on-design-for-the-soviet-space-program/</a:t>
            </a:r>
            <a:endParaRPr lang="en-US" sz="1600" dirty="0"/>
          </a:p>
        </p:txBody>
      </p:sp>
      <p:sp>
        <p:nvSpPr>
          <p:cNvPr id="3" name="TextBox 2">
            <a:extLst>
              <a:ext uri="{FF2B5EF4-FFF2-40B4-BE49-F238E27FC236}">
                <a16:creationId xmlns:a16="http://schemas.microsoft.com/office/drawing/2014/main" id="{0743E7A3-8020-293D-E2F8-65B6CFB02761}"/>
              </a:ext>
            </a:extLst>
          </p:cNvPr>
          <p:cNvSpPr txBox="1"/>
          <p:nvPr/>
        </p:nvSpPr>
        <p:spPr>
          <a:xfrm>
            <a:off x="838200" y="1352134"/>
            <a:ext cx="10728960" cy="338554"/>
          </a:xfrm>
          <a:prstGeom prst="rect">
            <a:avLst/>
          </a:prstGeom>
          <a:noFill/>
        </p:spPr>
        <p:txBody>
          <a:bodyPr wrap="square" rtlCol="0">
            <a:spAutoFit/>
          </a:bodyPr>
          <a:lstStyle/>
          <a:p>
            <a:r>
              <a:rPr lang="az-Cyrl-AZ" sz="1600" b="1" dirty="0">
                <a:solidFill>
                  <a:schemeClr val="bg1">
                    <a:lumMod val="75000"/>
                  </a:schemeClr>
                </a:solidFill>
              </a:rPr>
              <a:t>Мир</a:t>
            </a:r>
            <a:endParaRPr lang="en-US" sz="1600" b="1" dirty="0">
              <a:solidFill>
                <a:schemeClr val="bg1">
                  <a:lumMod val="75000"/>
                </a:schemeClr>
              </a:solidFill>
            </a:endParaRPr>
          </a:p>
        </p:txBody>
      </p:sp>
      <p:pic>
        <p:nvPicPr>
          <p:cNvPr id="7" name="Picture 6" descr="A drawing of a room&#10;&#10;AI-generated content may be incorrect.">
            <a:extLst>
              <a:ext uri="{FF2B5EF4-FFF2-40B4-BE49-F238E27FC236}">
                <a16:creationId xmlns:a16="http://schemas.microsoft.com/office/drawing/2014/main" id="{8F1AA85D-6D7C-653D-5976-21714A5E1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9128" y="852421"/>
            <a:ext cx="4160520" cy="4879155"/>
          </a:xfrm>
          <a:prstGeom prst="rect">
            <a:avLst/>
          </a:prstGeom>
        </p:spPr>
      </p:pic>
      <p:sp>
        <p:nvSpPr>
          <p:cNvPr id="10" name="TextBox 9">
            <a:extLst>
              <a:ext uri="{FF2B5EF4-FFF2-40B4-BE49-F238E27FC236}">
                <a16:creationId xmlns:a16="http://schemas.microsoft.com/office/drawing/2014/main" id="{FDC0119F-F9E6-F7A5-BEA5-1AF7EA1300E7}"/>
              </a:ext>
            </a:extLst>
          </p:cNvPr>
          <p:cNvSpPr txBox="1"/>
          <p:nvPr/>
        </p:nvSpPr>
        <p:spPr>
          <a:xfrm>
            <a:off x="838200" y="1690688"/>
            <a:ext cx="5105400" cy="2862322"/>
          </a:xfrm>
          <a:prstGeom prst="rect">
            <a:avLst/>
          </a:prstGeom>
          <a:noFill/>
        </p:spPr>
        <p:txBody>
          <a:bodyPr wrap="square">
            <a:spAutoFit/>
          </a:bodyPr>
          <a:lstStyle/>
          <a:p>
            <a:r>
              <a:rPr lang="en-US" b="0" i="0" dirty="0">
                <a:effectLst/>
                <a:latin typeface="fkGroteskNeue"/>
              </a:rPr>
              <a:t>Long stays in weightlessness cause bone demineralization, muscle wasting, immune changes, vision problems, and shifts in body fluids; partial gravity is expected to produce many of the same problems, scaled by how low the gravity is. A NASA review concludes that lunar and Martian gravity will likely still cause significant musculoskeletal and cardiopulmonary deconditioning, and that gravity below about </a:t>
            </a:r>
            <a:r>
              <a:rPr lang="en-US" b="1" i="0" dirty="0">
                <a:effectLst/>
                <a:latin typeface="fkGroteskNeue"/>
              </a:rPr>
              <a:t>0.4 g </a:t>
            </a:r>
            <a:r>
              <a:rPr lang="en-US" b="0" i="0" dirty="0">
                <a:effectLst/>
                <a:latin typeface="fkGroteskNeue"/>
              </a:rPr>
              <a:t>is probably not sufficient to keep these systems fully healthy over years. </a:t>
            </a:r>
            <a:endParaRPr lang="en-US" dirty="0"/>
          </a:p>
        </p:txBody>
      </p:sp>
    </p:spTree>
    <p:extLst>
      <p:ext uri="{BB962C8B-B14F-4D97-AF65-F5344CB8AC3E}">
        <p14:creationId xmlns:p14="http://schemas.microsoft.com/office/powerpoint/2010/main" val="3841334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C75FB-609E-240B-4F9D-102A680232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C09CE3-8764-FDCD-07BA-5EB7595744C2}"/>
              </a:ext>
            </a:extLst>
          </p:cNvPr>
          <p:cNvSpPr>
            <a:spLocks noGrp="1"/>
          </p:cNvSpPr>
          <p:nvPr>
            <p:ph type="title"/>
          </p:nvPr>
        </p:nvSpPr>
        <p:spPr/>
        <p:txBody>
          <a:bodyPr/>
          <a:lstStyle/>
          <a:p>
            <a:r>
              <a:rPr lang="en-US" b="1" dirty="0"/>
              <a:t>Precedent</a:t>
            </a:r>
          </a:p>
        </p:txBody>
      </p:sp>
      <p:sp>
        <p:nvSpPr>
          <p:cNvPr id="4" name="TextBox 3">
            <a:extLst>
              <a:ext uri="{FF2B5EF4-FFF2-40B4-BE49-F238E27FC236}">
                <a16:creationId xmlns:a16="http://schemas.microsoft.com/office/drawing/2014/main" id="{4802B85E-644C-FD85-12CC-E27D1C4C0584}"/>
              </a:ext>
            </a:extLst>
          </p:cNvPr>
          <p:cNvSpPr txBox="1"/>
          <p:nvPr/>
        </p:nvSpPr>
        <p:spPr>
          <a:xfrm>
            <a:off x="838200" y="6154321"/>
            <a:ext cx="10728960" cy="338554"/>
          </a:xfrm>
          <a:prstGeom prst="rect">
            <a:avLst/>
          </a:prstGeom>
          <a:noFill/>
        </p:spPr>
        <p:txBody>
          <a:bodyPr wrap="square" rtlCol="0">
            <a:spAutoFit/>
          </a:bodyPr>
          <a:lstStyle/>
          <a:p>
            <a:r>
              <a:rPr lang="en-US" sz="1600" u="sng" dirty="0"/>
              <a:t>https://placesjournal.org/article/the-shape-of-space/</a:t>
            </a:r>
            <a:endParaRPr lang="en-US" sz="1600" dirty="0"/>
          </a:p>
        </p:txBody>
      </p:sp>
      <p:sp>
        <p:nvSpPr>
          <p:cNvPr id="3" name="TextBox 2">
            <a:extLst>
              <a:ext uri="{FF2B5EF4-FFF2-40B4-BE49-F238E27FC236}">
                <a16:creationId xmlns:a16="http://schemas.microsoft.com/office/drawing/2014/main" id="{2806DC19-A1A8-8129-42E7-AACF56E9639C}"/>
              </a:ext>
            </a:extLst>
          </p:cNvPr>
          <p:cNvSpPr txBox="1"/>
          <p:nvPr/>
        </p:nvSpPr>
        <p:spPr>
          <a:xfrm>
            <a:off x="838200" y="1352134"/>
            <a:ext cx="10728960" cy="338554"/>
          </a:xfrm>
          <a:prstGeom prst="rect">
            <a:avLst/>
          </a:prstGeom>
          <a:noFill/>
        </p:spPr>
        <p:txBody>
          <a:bodyPr wrap="square" rtlCol="0">
            <a:spAutoFit/>
          </a:bodyPr>
          <a:lstStyle/>
          <a:p>
            <a:r>
              <a:rPr lang="en-US" sz="1600" b="1" dirty="0">
                <a:solidFill>
                  <a:schemeClr val="bg1">
                    <a:lumMod val="75000"/>
                  </a:schemeClr>
                </a:solidFill>
              </a:rPr>
              <a:t>The shape of space</a:t>
            </a:r>
          </a:p>
        </p:txBody>
      </p:sp>
      <p:pic>
        <p:nvPicPr>
          <p:cNvPr id="6" name="Picture 5" descr="A group of different types of rockets&#10;&#10;AI-generated content may be incorrect.">
            <a:extLst>
              <a:ext uri="{FF2B5EF4-FFF2-40B4-BE49-F238E27FC236}">
                <a16:creationId xmlns:a16="http://schemas.microsoft.com/office/drawing/2014/main" id="{A3FA3B24-21D6-C8D9-1088-5C36F0272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258" y="1794951"/>
            <a:ext cx="4638294" cy="2609886"/>
          </a:xfrm>
          <a:prstGeom prst="rect">
            <a:avLst/>
          </a:prstGeom>
        </p:spPr>
      </p:pic>
      <p:pic>
        <p:nvPicPr>
          <p:cNvPr id="12" name="Picture 11" descr="A drawing of a satellite&#10;&#10;AI-generated content may be incorrect.">
            <a:extLst>
              <a:ext uri="{FF2B5EF4-FFF2-40B4-BE49-F238E27FC236}">
                <a16:creationId xmlns:a16="http://schemas.microsoft.com/office/drawing/2014/main" id="{A6CBB376-CC72-4005-6503-5157408AF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032" y="492922"/>
            <a:ext cx="4638294" cy="5894499"/>
          </a:xfrm>
          <a:prstGeom prst="rect">
            <a:avLst/>
          </a:prstGeom>
        </p:spPr>
      </p:pic>
    </p:spTree>
    <p:extLst>
      <p:ext uri="{BB962C8B-B14F-4D97-AF65-F5344CB8AC3E}">
        <p14:creationId xmlns:p14="http://schemas.microsoft.com/office/powerpoint/2010/main" val="2508367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DB573-6DAF-35B6-C5AE-B20131F543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BD7E7F-0E78-E437-103E-2BFF9C15243B}"/>
              </a:ext>
            </a:extLst>
          </p:cNvPr>
          <p:cNvSpPr>
            <a:spLocks noGrp="1"/>
          </p:cNvSpPr>
          <p:nvPr>
            <p:ph type="title"/>
          </p:nvPr>
        </p:nvSpPr>
        <p:spPr/>
        <p:txBody>
          <a:bodyPr/>
          <a:lstStyle/>
          <a:p>
            <a:r>
              <a:rPr lang="en-US" b="1" dirty="0"/>
              <a:t>The life of a moon miner</a:t>
            </a:r>
          </a:p>
        </p:txBody>
      </p:sp>
      <p:sp>
        <p:nvSpPr>
          <p:cNvPr id="4" name="TextBox 3">
            <a:extLst>
              <a:ext uri="{FF2B5EF4-FFF2-40B4-BE49-F238E27FC236}">
                <a16:creationId xmlns:a16="http://schemas.microsoft.com/office/drawing/2014/main" id="{5E08A65D-6AC1-91A3-3E39-1FD5E752025F}"/>
              </a:ext>
            </a:extLst>
          </p:cNvPr>
          <p:cNvSpPr txBox="1"/>
          <p:nvPr/>
        </p:nvSpPr>
        <p:spPr>
          <a:xfrm>
            <a:off x="838200" y="6154321"/>
            <a:ext cx="10728960" cy="338554"/>
          </a:xfrm>
          <a:prstGeom prst="rect">
            <a:avLst/>
          </a:prstGeom>
          <a:noFill/>
        </p:spPr>
        <p:txBody>
          <a:bodyPr wrap="square" rtlCol="0">
            <a:spAutoFit/>
          </a:bodyPr>
          <a:lstStyle/>
          <a:p>
            <a:r>
              <a:rPr lang="en-US" sz="1600" u="sng" dirty="0"/>
              <a:t>Moon (2009)</a:t>
            </a:r>
            <a:endParaRPr lang="en-US" sz="1600" dirty="0"/>
          </a:p>
        </p:txBody>
      </p:sp>
      <p:sp>
        <p:nvSpPr>
          <p:cNvPr id="3" name="TextBox 2">
            <a:extLst>
              <a:ext uri="{FF2B5EF4-FFF2-40B4-BE49-F238E27FC236}">
                <a16:creationId xmlns:a16="http://schemas.microsoft.com/office/drawing/2014/main" id="{6D7039DB-925A-5003-6472-DE6CF941C2B8}"/>
              </a:ext>
            </a:extLst>
          </p:cNvPr>
          <p:cNvSpPr txBox="1"/>
          <p:nvPr/>
        </p:nvSpPr>
        <p:spPr>
          <a:xfrm>
            <a:off x="838200" y="1352134"/>
            <a:ext cx="10728960" cy="338554"/>
          </a:xfrm>
          <a:prstGeom prst="rect">
            <a:avLst/>
          </a:prstGeom>
          <a:noFill/>
        </p:spPr>
        <p:txBody>
          <a:bodyPr wrap="square" rtlCol="0">
            <a:spAutoFit/>
          </a:bodyPr>
          <a:lstStyle/>
          <a:p>
            <a:r>
              <a:rPr lang="en-US" sz="1600" b="1" dirty="0">
                <a:solidFill>
                  <a:schemeClr val="bg1">
                    <a:lumMod val="75000"/>
                  </a:schemeClr>
                </a:solidFill>
              </a:rPr>
              <a:t>condition</a:t>
            </a:r>
          </a:p>
        </p:txBody>
      </p:sp>
      <p:pic>
        <p:nvPicPr>
          <p:cNvPr id="7" name="Picture 6" descr="A vehicle on the moon&#10;&#10;AI-generated content may be incorrect.">
            <a:extLst>
              <a:ext uri="{FF2B5EF4-FFF2-40B4-BE49-F238E27FC236}">
                <a16:creationId xmlns:a16="http://schemas.microsoft.com/office/drawing/2014/main" id="{C87EF440-2F83-D1F3-3F76-C72DDC078816}"/>
              </a:ext>
            </a:extLst>
          </p:cNvPr>
          <p:cNvPicPr>
            <a:picLocks noChangeAspect="1"/>
          </p:cNvPicPr>
          <p:nvPr/>
        </p:nvPicPr>
        <p:blipFill>
          <a:blip r:embed="rId2">
            <a:extLst>
              <a:ext uri="{28A0092B-C50C-407E-A947-70E740481C1C}">
                <a14:useLocalDpi xmlns:a14="http://schemas.microsoft.com/office/drawing/2010/main" val="0"/>
              </a:ext>
            </a:extLst>
          </a:blip>
          <a:srcRect l="19249" r="4840"/>
          <a:stretch>
            <a:fillRect/>
          </a:stretch>
        </p:blipFill>
        <p:spPr>
          <a:xfrm>
            <a:off x="932688" y="1802546"/>
            <a:ext cx="6611112" cy="3703320"/>
          </a:xfrm>
          <a:prstGeom prst="rect">
            <a:avLst/>
          </a:prstGeom>
        </p:spPr>
      </p:pic>
      <p:sp>
        <p:nvSpPr>
          <p:cNvPr id="8" name="TextBox 7">
            <a:extLst>
              <a:ext uri="{FF2B5EF4-FFF2-40B4-BE49-F238E27FC236}">
                <a16:creationId xmlns:a16="http://schemas.microsoft.com/office/drawing/2014/main" id="{6D1F03E4-69D1-BAF5-A080-62E761010E83}"/>
              </a:ext>
            </a:extLst>
          </p:cNvPr>
          <p:cNvSpPr txBox="1"/>
          <p:nvPr/>
        </p:nvSpPr>
        <p:spPr>
          <a:xfrm>
            <a:off x="8406384" y="1802546"/>
            <a:ext cx="1752600" cy="338554"/>
          </a:xfrm>
          <a:prstGeom prst="rect">
            <a:avLst/>
          </a:prstGeom>
          <a:noFill/>
        </p:spPr>
        <p:txBody>
          <a:bodyPr wrap="square" rtlCol="0">
            <a:spAutoFit/>
          </a:bodyPr>
          <a:lstStyle/>
          <a:p>
            <a:r>
              <a:rPr lang="en-US" sz="1600" b="1" dirty="0"/>
              <a:t>1/6 Gravity</a:t>
            </a:r>
          </a:p>
        </p:txBody>
      </p:sp>
      <p:sp>
        <p:nvSpPr>
          <p:cNvPr id="9" name="TextBox 8">
            <a:extLst>
              <a:ext uri="{FF2B5EF4-FFF2-40B4-BE49-F238E27FC236}">
                <a16:creationId xmlns:a16="http://schemas.microsoft.com/office/drawing/2014/main" id="{55C2F83E-6A0E-97E3-30DC-E36B1090C62F}"/>
              </a:ext>
            </a:extLst>
          </p:cNvPr>
          <p:cNvSpPr txBox="1"/>
          <p:nvPr/>
        </p:nvSpPr>
        <p:spPr>
          <a:xfrm>
            <a:off x="8406384" y="2508420"/>
            <a:ext cx="2852928" cy="338554"/>
          </a:xfrm>
          <a:prstGeom prst="rect">
            <a:avLst/>
          </a:prstGeom>
          <a:noFill/>
        </p:spPr>
        <p:txBody>
          <a:bodyPr wrap="square" rtlCol="0">
            <a:spAutoFit/>
          </a:bodyPr>
          <a:lstStyle/>
          <a:p>
            <a:r>
              <a:rPr lang="en-US" sz="1600" b="1" dirty="0"/>
              <a:t>Permanent dusk / dawn</a:t>
            </a:r>
          </a:p>
        </p:txBody>
      </p:sp>
      <p:sp>
        <p:nvSpPr>
          <p:cNvPr id="10" name="TextBox 9">
            <a:extLst>
              <a:ext uri="{FF2B5EF4-FFF2-40B4-BE49-F238E27FC236}">
                <a16:creationId xmlns:a16="http://schemas.microsoft.com/office/drawing/2014/main" id="{3E9D94F2-8F03-54FE-78B2-376AAF500285}"/>
              </a:ext>
            </a:extLst>
          </p:cNvPr>
          <p:cNvSpPr txBox="1"/>
          <p:nvPr/>
        </p:nvSpPr>
        <p:spPr>
          <a:xfrm>
            <a:off x="8406384" y="3214294"/>
            <a:ext cx="2852928" cy="338554"/>
          </a:xfrm>
          <a:prstGeom prst="rect">
            <a:avLst/>
          </a:prstGeom>
          <a:noFill/>
        </p:spPr>
        <p:txBody>
          <a:bodyPr wrap="square" rtlCol="0">
            <a:spAutoFit/>
          </a:bodyPr>
          <a:lstStyle/>
          <a:p>
            <a:r>
              <a:rPr lang="en-US" sz="1600" b="1" dirty="0"/>
              <a:t>Harvest water ice</a:t>
            </a:r>
          </a:p>
        </p:txBody>
      </p:sp>
      <p:sp>
        <p:nvSpPr>
          <p:cNvPr id="11" name="TextBox 10">
            <a:extLst>
              <a:ext uri="{FF2B5EF4-FFF2-40B4-BE49-F238E27FC236}">
                <a16:creationId xmlns:a16="http://schemas.microsoft.com/office/drawing/2014/main" id="{2040C3EA-1119-4735-A785-D7B98E804D5A}"/>
              </a:ext>
            </a:extLst>
          </p:cNvPr>
          <p:cNvSpPr txBox="1"/>
          <p:nvPr/>
        </p:nvSpPr>
        <p:spPr>
          <a:xfrm>
            <a:off x="8406384" y="3920168"/>
            <a:ext cx="2852928" cy="338554"/>
          </a:xfrm>
          <a:prstGeom prst="rect">
            <a:avLst/>
          </a:prstGeom>
          <a:noFill/>
        </p:spPr>
        <p:txBody>
          <a:bodyPr wrap="square" rtlCol="0">
            <a:spAutoFit/>
          </a:bodyPr>
          <a:lstStyle/>
          <a:p>
            <a:r>
              <a:rPr lang="en-US" sz="1600" b="1" dirty="0"/>
              <a:t>Robots / AI heavily involved</a:t>
            </a:r>
          </a:p>
        </p:txBody>
      </p:sp>
    </p:spTree>
    <p:extLst>
      <p:ext uri="{BB962C8B-B14F-4D97-AF65-F5344CB8AC3E}">
        <p14:creationId xmlns:p14="http://schemas.microsoft.com/office/powerpoint/2010/main" val="311333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1AE82-679C-752F-131E-09ED001AA6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DA5106-9992-DACA-D4C4-5907A7708A94}"/>
              </a:ext>
            </a:extLst>
          </p:cNvPr>
          <p:cNvSpPr>
            <a:spLocks noGrp="1"/>
          </p:cNvSpPr>
          <p:nvPr>
            <p:ph type="title"/>
          </p:nvPr>
        </p:nvSpPr>
        <p:spPr>
          <a:xfrm>
            <a:off x="838200" y="1"/>
            <a:ext cx="10515600" cy="1078992"/>
          </a:xfrm>
        </p:spPr>
        <p:txBody>
          <a:bodyPr>
            <a:normAutofit/>
          </a:bodyPr>
          <a:lstStyle/>
          <a:p>
            <a:r>
              <a:rPr lang="en-US" altLang="zh-CN" sz="3200" b="1" dirty="0"/>
              <a:t>Locomotion: re-defining moon “walking”</a:t>
            </a:r>
            <a:endParaRPr lang="en-US" sz="3200" b="1" dirty="0"/>
          </a:p>
        </p:txBody>
      </p:sp>
      <p:sp>
        <p:nvSpPr>
          <p:cNvPr id="3" name="TextBox 2">
            <a:extLst>
              <a:ext uri="{FF2B5EF4-FFF2-40B4-BE49-F238E27FC236}">
                <a16:creationId xmlns:a16="http://schemas.microsoft.com/office/drawing/2014/main" id="{95849C7D-EBE1-498C-A833-9E90D5135D20}"/>
              </a:ext>
            </a:extLst>
          </p:cNvPr>
          <p:cNvSpPr txBox="1"/>
          <p:nvPr/>
        </p:nvSpPr>
        <p:spPr>
          <a:xfrm>
            <a:off x="838200" y="907873"/>
            <a:ext cx="83058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When it comes to g</a:t>
            </a:r>
            <a:r>
              <a:rPr kumimoji="0" lang="en-US" altLang="zh-CN" sz="2400" b="0" i="0" u="none" strike="noStrike" kern="1200" cap="none" spc="0" normalizeH="0" baseline="0" noProof="0" dirty="0">
                <a:ln>
                  <a:noFill/>
                </a:ln>
                <a:solidFill>
                  <a:prstClr val="black"/>
                </a:solidFill>
                <a:effectLst/>
                <a:uLnTx/>
                <a:uFillTx/>
                <a:latin typeface="Aptos" panose="02110004020202020204"/>
                <a:ea typeface="+mn-ea"/>
                <a:cs typeface="+mn-cs"/>
              </a:rPr>
              <a:t>a</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it transition, hopping is the new “walking”, while walking is the new “running”</a:t>
            </a:r>
          </a:p>
        </p:txBody>
      </p:sp>
      <p:pic>
        <p:nvPicPr>
          <p:cNvPr id="8" name="Online Media 7" title="Lunar bounce - video 1">
            <a:hlinkClick r:id="" action="ppaction://media"/>
            <a:extLst>
              <a:ext uri="{FF2B5EF4-FFF2-40B4-BE49-F238E27FC236}">
                <a16:creationId xmlns:a16="http://schemas.microsoft.com/office/drawing/2014/main" id="{801B9AC9-68B2-7170-5D60-DA7CF42111A5}"/>
              </a:ext>
            </a:extLst>
          </p:cNvPr>
          <p:cNvPicPr>
            <a:picLocks noRot="1" noChangeAspect="1"/>
          </p:cNvPicPr>
          <p:nvPr>
            <a:videoFile r:link="rId1"/>
          </p:nvPr>
        </p:nvPicPr>
        <p:blipFill>
          <a:blip r:embed="rId4"/>
          <a:stretch>
            <a:fillRect/>
          </a:stretch>
        </p:blipFill>
        <p:spPr>
          <a:xfrm>
            <a:off x="838200" y="2188713"/>
            <a:ext cx="4725736" cy="2670047"/>
          </a:xfrm>
          <a:prstGeom prst="rect">
            <a:avLst/>
          </a:prstGeom>
        </p:spPr>
      </p:pic>
      <p:sp>
        <p:nvSpPr>
          <p:cNvPr id="10" name="TextBox 9">
            <a:extLst>
              <a:ext uri="{FF2B5EF4-FFF2-40B4-BE49-F238E27FC236}">
                <a16:creationId xmlns:a16="http://schemas.microsoft.com/office/drawing/2014/main" id="{FF5AAA42-94C8-B49E-C6F1-A264E929C469}"/>
              </a:ext>
            </a:extLst>
          </p:cNvPr>
          <p:cNvSpPr txBox="1"/>
          <p:nvPr/>
        </p:nvSpPr>
        <p:spPr>
          <a:xfrm>
            <a:off x="1117281" y="4978184"/>
            <a:ext cx="4725736" cy="276999"/>
          </a:xfrm>
          <a:prstGeom prst="rect">
            <a:avLst/>
          </a:prstGeom>
          <a:noFill/>
        </p:spPr>
        <p:txBody>
          <a:bodyPr wrap="square">
            <a:spAutoFit/>
          </a:bodyPr>
          <a:lstStyle/>
          <a:p>
            <a:r>
              <a:rPr lang="en-US" sz="1200" dirty="0"/>
              <a:t>https://www.youtube.com/embed/dmDTTT4OnjE?rel=0</a:t>
            </a:r>
          </a:p>
        </p:txBody>
      </p:sp>
      <p:pic>
        <p:nvPicPr>
          <p:cNvPr id="11" name="Online Media 10" title="Biomechanics of Movement | Demo: Walk to Run Transition with Altered Gravity">
            <a:hlinkClick r:id="" action="ppaction://media"/>
            <a:extLst>
              <a:ext uri="{FF2B5EF4-FFF2-40B4-BE49-F238E27FC236}">
                <a16:creationId xmlns:a16="http://schemas.microsoft.com/office/drawing/2014/main" id="{9F6CB4D8-AB33-CD43-DE0B-E22E5393067C}"/>
              </a:ext>
            </a:extLst>
          </p:cNvPr>
          <p:cNvPicPr>
            <a:picLocks noRot="1" noChangeAspect="1"/>
          </p:cNvPicPr>
          <p:nvPr>
            <a:videoFile r:link="rId2"/>
          </p:nvPr>
        </p:nvPicPr>
        <p:blipFill>
          <a:blip r:embed="rId5"/>
          <a:stretch>
            <a:fillRect/>
          </a:stretch>
        </p:blipFill>
        <p:spPr>
          <a:xfrm>
            <a:off x="6096000" y="2188712"/>
            <a:ext cx="4725736" cy="2670047"/>
          </a:xfrm>
          <a:prstGeom prst="rect">
            <a:avLst/>
          </a:prstGeom>
        </p:spPr>
      </p:pic>
      <p:sp>
        <p:nvSpPr>
          <p:cNvPr id="12" name="TextBox 11">
            <a:extLst>
              <a:ext uri="{FF2B5EF4-FFF2-40B4-BE49-F238E27FC236}">
                <a16:creationId xmlns:a16="http://schemas.microsoft.com/office/drawing/2014/main" id="{74FF728F-7198-9011-DBDD-1142825DC0B5}"/>
              </a:ext>
            </a:extLst>
          </p:cNvPr>
          <p:cNvSpPr txBox="1"/>
          <p:nvPr/>
        </p:nvSpPr>
        <p:spPr>
          <a:xfrm>
            <a:off x="6348985" y="4978184"/>
            <a:ext cx="4725736" cy="276999"/>
          </a:xfrm>
          <a:prstGeom prst="rect">
            <a:avLst/>
          </a:prstGeom>
          <a:noFill/>
        </p:spPr>
        <p:txBody>
          <a:bodyPr wrap="square">
            <a:spAutoFit/>
          </a:bodyPr>
          <a:lstStyle/>
          <a:p>
            <a:r>
              <a:rPr lang="en-US" sz="1200" dirty="0"/>
              <a:t>https://www.youtube.com/watch?v=pLbq4S1mnGI</a:t>
            </a:r>
          </a:p>
        </p:txBody>
      </p:sp>
    </p:spTree>
    <p:extLst>
      <p:ext uri="{BB962C8B-B14F-4D97-AF65-F5344CB8AC3E}">
        <p14:creationId xmlns:p14="http://schemas.microsoft.com/office/powerpoint/2010/main" val="14140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52B02-FC4C-B04A-9FC0-43C25FFE57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912743-E8CC-7E02-B984-C69176FCA6A9}"/>
              </a:ext>
            </a:extLst>
          </p:cNvPr>
          <p:cNvSpPr>
            <a:spLocks noGrp="1"/>
          </p:cNvSpPr>
          <p:nvPr>
            <p:ph type="title"/>
          </p:nvPr>
        </p:nvSpPr>
        <p:spPr/>
        <p:txBody>
          <a:bodyPr/>
          <a:lstStyle/>
          <a:p>
            <a:r>
              <a:rPr lang="en-US" b="1" dirty="0"/>
              <a:t>The life of a moon miner</a:t>
            </a:r>
          </a:p>
        </p:txBody>
      </p:sp>
      <p:sp>
        <p:nvSpPr>
          <p:cNvPr id="4" name="TextBox 3">
            <a:extLst>
              <a:ext uri="{FF2B5EF4-FFF2-40B4-BE49-F238E27FC236}">
                <a16:creationId xmlns:a16="http://schemas.microsoft.com/office/drawing/2014/main" id="{946602CF-ADFB-BC06-B96E-F5BA49A85A99}"/>
              </a:ext>
            </a:extLst>
          </p:cNvPr>
          <p:cNvSpPr txBox="1"/>
          <p:nvPr/>
        </p:nvSpPr>
        <p:spPr>
          <a:xfrm>
            <a:off x="838200" y="6154321"/>
            <a:ext cx="10728960" cy="338554"/>
          </a:xfrm>
          <a:prstGeom prst="rect">
            <a:avLst/>
          </a:prstGeom>
          <a:noFill/>
        </p:spPr>
        <p:txBody>
          <a:bodyPr wrap="square" rtlCol="0">
            <a:spAutoFit/>
          </a:bodyPr>
          <a:lstStyle/>
          <a:p>
            <a:r>
              <a:rPr lang="en-US" sz="1600" u="sng" dirty="0"/>
              <a:t>Moon (2009)</a:t>
            </a:r>
            <a:endParaRPr lang="en-US" sz="1600" dirty="0"/>
          </a:p>
        </p:txBody>
      </p:sp>
      <p:sp>
        <p:nvSpPr>
          <p:cNvPr id="3" name="TextBox 2">
            <a:extLst>
              <a:ext uri="{FF2B5EF4-FFF2-40B4-BE49-F238E27FC236}">
                <a16:creationId xmlns:a16="http://schemas.microsoft.com/office/drawing/2014/main" id="{6685F4A0-C0B8-EB1F-1AB2-90831F224A3C}"/>
              </a:ext>
            </a:extLst>
          </p:cNvPr>
          <p:cNvSpPr txBox="1"/>
          <p:nvPr/>
        </p:nvSpPr>
        <p:spPr>
          <a:xfrm>
            <a:off x="838200" y="1352134"/>
            <a:ext cx="10728960" cy="338554"/>
          </a:xfrm>
          <a:prstGeom prst="rect">
            <a:avLst/>
          </a:prstGeom>
          <a:noFill/>
        </p:spPr>
        <p:txBody>
          <a:bodyPr wrap="square" rtlCol="0">
            <a:spAutoFit/>
          </a:bodyPr>
          <a:lstStyle/>
          <a:p>
            <a:r>
              <a:rPr lang="en-US" sz="1600" b="1" dirty="0">
                <a:solidFill>
                  <a:schemeClr val="bg1">
                    <a:lumMod val="75000"/>
                  </a:schemeClr>
                </a:solidFill>
              </a:rPr>
              <a:t>From Gemini 3.0</a:t>
            </a:r>
          </a:p>
        </p:txBody>
      </p:sp>
      <p:sp>
        <p:nvSpPr>
          <p:cNvPr id="8" name="TextBox 7">
            <a:extLst>
              <a:ext uri="{FF2B5EF4-FFF2-40B4-BE49-F238E27FC236}">
                <a16:creationId xmlns:a16="http://schemas.microsoft.com/office/drawing/2014/main" id="{EBE8FC39-E18C-AFC1-3BEB-E32A283D73F1}"/>
              </a:ext>
            </a:extLst>
          </p:cNvPr>
          <p:cNvSpPr txBox="1"/>
          <p:nvPr/>
        </p:nvSpPr>
        <p:spPr>
          <a:xfrm>
            <a:off x="838200" y="1690687"/>
            <a:ext cx="3560064" cy="4278094"/>
          </a:xfrm>
          <a:prstGeom prst="rect">
            <a:avLst/>
          </a:prstGeom>
          <a:noFill/>
        </p:spPr>
        <p:txBody>
          <a:bodyPr wrap="square" rtlCol="0">
            <a:spAutoFit/>
          </a:bodyPr>
          <a:lstStyle/>
          <a:p>
            <a:r>
              <a:rPr lang="en-US" sz="800" b="1" dirty="0"/>
              <a:t>Being a "moon miner" is not about pickaxes and headlamps. It is a role of high-precision teleoperation, extreme contamination control, and living on the edge of an economic bottleneck. You are not digging for gold; you are harvesting the volatile ice that keeps everyone alive and fuels the rockets home.</a:t>
            </a:r>
          </a:p>
          <a:p>
            <a:endParaRPr lang="en-US" sz="800" b="1" dirty="0"/>
          </a:p>
          <a:p>
            <a:r>
              <a:rPr lang="en-US" sz="800" b="1" dirty="0"/>
              <a:t>The Commute: From Peak to Pit</a:t>
            </a:r>
          </a:p>
          <a:p>
            <a:r>
              <a:rPr lang="en-US" sz="800" b="1" dirty="0"/>
              <a:t>Your day begins with a jarring visual transition. You live on the "Peak of Eternal Light" (the crater rim), where solar power is abundant and temperatures are manageable (-50°C). Your commute takes you down into the "Cold Trap" (the crater floor), a region of permanent shadow where temperatures plunge to -240°C.​</a:t>
            </a:r>
          </a:p>
          <a:p>
            <a:endParaRPr lang="en-US" sz="800" b="1" dirty="0"/>
          </a:p>
          <a:p>
            <a:r>
              <a:rPr lang="en-US" sz="800" b="1" dirty="0"/>
              <a:t>The Visual Wall: There is no twilight. You drive a pressurized rover from blinding, horizontal sunlight directly into an abyssal blackness that has not seen a photon in billions of years. Your world shrinks to the cone of your floodlights.</a:t>
            </a:r>
          </a:p>
          <a:p>
            <a:endParaRPr lang="en-US" sz="800" b="1" dirty="0"/>
          </a:p>
          <a:p>
            <a:r>
              <a:rPr lang="en-US" sz="800" b="1" dirty="0"/>
              <a:t>The Physical Shift: The descent is treacherous. In 1/6th gravity, your heavy rover has significant mass and inertia but little traction. A sharp turn doesn't skid; it tips. You drive by instrument rating, trusting LiDAR scans more than your eyes, which struggle with the lack of depth perception in the vacuum.​</a:t>
            </a:r>
          </a:p>
          <a:p>
            <a:endParaRPr lang="en-US" sz="800" b="1" dirty="0"/>
          </a:p>
          <a:p>
            <a:r>
              <a:rPr lang="en-US" sz="800" b="1" dirty="0"/>
              <a:t>The Job: Surgical Extraction</a:t>
            </a:r>
          </a:p>
          <a:p>
            <a:r>
              <a:rPr lang="en-US" sz="800" b="1" dirty="0"/>
              <a:t>You are likely a volatile harvester or a robotics supervisor. The "pickaxe" of the moon is a thermal lance or a sublimation tent.​</a:t>
            </a:r>
          </a:p>
          <a:p>
            <a:endParaRPr lang="en-US" sz="800" b="1" dirty="0"/>
          </a:p>
          <a:p>
            <a:r>
              <a:rPr lang="en-US" sz="800" b="1" dirty="0"/>
              <a:t>No Digging: Violently digging up soil scatters precious ice into the vacuum where it instantly sublimates (vanishes). Instead, you operate PROSPECT-style drills or microwave extractors. You drive a rig over a target zone, lower a heating dome, and gently cook the regolith.​</a:t>
            </a:r>
          </a:p>
          <a:p>
            <a:endParaRPr lang="en-US" sz="800" b="1" dirty="0"/>
          </a:p>
        </p:txBody>
      </p:sp>
      <p:sp>
        <p:nvSpPr>
          <p:cNvPr id="13" name="TextBox 12">
            <a:extLst>
              <a:ext uri="{FF2B5EF4-FFF2-40B4-BE49-F238E27FC236}">
                <a16:creationId xmlns:a16="http://schemas.microsoft.com/office/drawing/2014/main" id="{7B064CED-8DAA-DFC4-FDCF-4E393C1AC8C0}"/>
              </a:ext>
            </a:extLst>
          </p:cNvPr>
          <p:cNvSpPr txBox="1"/>
          <p:nvPr/>
        </p:nvSpPr>
        <p:spPr>
          <a:xfrm>
            <a:off x="4546854" y="1690687"/>
            <a:ext cx="3755898" cy="4154984"/>
          </a:xfrm>
          <a:prstGeom prst="rect">
            <a:avLst/>
          </a:prstGeom>
          <a:noFill/>
        </p:spPr>
        <p:txBody>
          <a:bodyPr wrap="square">
            <a:spAutoFit/>
          </a:bodyPr>
          <a:lstStyle/>
          <a:p>
            <a:r>
              <a:rPr lang="en-US" sz="800" b="1" dirty="0"/>
              <a:t>Capturing Ghosts: The water vapor rises and is trapped in cold fingers (cryotraps). Your screen doesn't show rocks breaking; it shows flow rates. "Striking gold" is seeing the humidity sensor spike.​</a:t>
            </a:r>
          </a:p>
          <a:p>
            <a:endParaRPr lang="en-US" sz="800" b="1" dirty="0"/>
          </a:p>
          <a:p>
            <a:r>
              <a:rPr lang="en-US" sz="800" b="1" dirty="0"/>
              <a:t>The Human Element: Why are you there? Because robots get stuck. The regolith is electrostatically charged and sticky. When a drill bit jams or a wheel seizure occurs, you have to suit up. A 10-minute repair on Earth becomes a 4-hour EVA (Extravehicular Activity) ordeal involving pre-breathe protocols and suit checks.</a:t>
            </a:r>
          </a:p>
          <a:p>
            <a:endParaRPr lang="en-US" sz="800" b="1" dirty="0"/>
          </a:p>
          <a:p>
            <a:r>
              <a:rPr lang="en-US" sz="800" b="1" dirty="0"/>
              <a:t>The Enemy: Lunar Dust</a:t>
            </a:r>
          </a:p>
          <a:p>
            <a:r>
              <a:rPr lang="en-US" sz="800" b="1" dirty="0"/>
              <a:t>The miners' "black lung" is silicosis from lunar dust.​</a:t>
            </a:r>
          </a:p>
          <a:p>
            <a:endParaRPr lang="en-US" sz="800" b="1" dirty="0"/>
          </a:p>
          <a:p>
            <a:r>
              <a:rPr lang="en-US" sz="800" b="1" dirty="0"/>
              <a:t>Gunpowder Smell: When you return to the airlock and repressurize, the air smells like spent gunpowder. This is the smell of "activated" dust—sharp, jagged microscopic glass shards reacting with oxygen for the first time.​</a:t>
            </a:r>
          </a:p>
          <a:p>
            <a:endParaRPr lang="en-US" sz="800" b="1" dirty="0"/>
          </a:p>
          <a:p>
            <a:r>
              <a:rPr lang="en-US" sz="800" b="1" dirty="0"/>
              <a:t>Decontamination Ritual: You don't just walk inside. You go through electrostatic "showers" to repel the dust. If you track dust into the habitat, it destroys air filters and shreds lung tissue. You are constantly cleaning seals and joints; a single grain of dust can break a vacuum seal, killing you in your sleep.​</a:t>
            </a:r>
          </a:p>
          <a:p>
            <a:endParaRPr lang="en-US" sz="800" b="1" dirty="0"/>
          </a:p>
          <a:p>
            <a:r>
              <a:rPr lang="en-US" sz="800" b="1" dirty="0"/>
              <a:t>The Economy: Water is Life</a:t>
            </a:r>
          </a:p>
          <a:p>
            <a:r>
              <a:rPr lang="en-US" sz="800" b="1" dirty="0"/>
              <a:t>You are the most essential worker in the solar system.</a:t>
            </a:r>
          </a:p>
          <a:p>
            <a:endParaRPr lang="en-US" sz="800" b="1" dirty="0"/>
          </a:p>
          <a:p>
            <a:r>
              <a:rPr lang="en-US" sz="800" b="1" dirty="0"/>
              <a:t>The Quota: The station needs water for drinking, but mostly for electrolysis (splitting H2O into Hydrogen fuel and Oxygen air). Every launch back to Earth depends on the fuel you harvested.​</a:t>
            </a:r>
          </a:p>
          <a:p>
            <a:endParaRPr lang="en-US" sz="800" b="1" dirty="0"/>
          </a:p>
          <a:p>
            <a:r>
              <a:rPr lang="en-US" sz="800" b="1" dirty="0"/>
              <a:t>Pressure: If your quota drops, the launch window closes. You live with the knowledge that the entire colony's return ticket is locked in the ice beneath your rover's wheels.</a:t>
            </a:r>
          </a:p>
        </p:txBody>
      </p:sp>
      <p:pic>
        <p:nvPicPr>
          <p:cNvPr id="15" name="Picture 14" descr="A person in a white suit holding a helmet&#10;&#10;AI-generated content may be incorrect.">
            <a:extLst>
              <a:ext uri="{FF2B5EF4-FFF2-40B4-BE49-F238E27FC236}">
                <a16:creationId xmlns:a16="http://schemas.microsoft.com/office/drawing/2014/main" id="{1AB042BA-00D6-6611-7C9A-934B6CAB1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1342" y="1690687"/>
            <a:ext cx="3116238" cy="4154984"/>
          </a:xfrm>
          <a:prstGeom prst="rect">
            <a:avLst/>
          </a:prstGeom>
        </p:spPr>
      </p:pic>
    </p:spTree>
    <p:extLst>
      <p:ext uri="{BB962C8B-B14F-4D97-AF65-F5344CB8AC3E}">
        <p14:creationId xmlns:p14="http://schemas.microsoft.com/office/powerpoint/2010/main" val="4182868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9C6E5-F5A9-7E32-D8DC-78F5EB8B5D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5A5BBB-FF53-B854-2095-BB3BFE19C300}"/>
              </a:ext>
            </a:extLst>
          </p:cNvPr>
          <p:cNvSpPr>
            <a:spLocks noGrp="1"/>
          </p:cNvSpPr>
          <p:nvPr>
            <p:ph type="title"/>
          </p:nvPr>
        </p:nvSpPr>
        <p:spPr/>
        <p:txBody>
          <a:bodyPr/>
          <a:lstStyle/>
          <a:p>
            <a:r>
              <a:rPr lang="en-US" b="1" dirty="0"/>
              <a:t>The life of a moon miner</a:t>
            </a:r>
          </a:p>
        </p:txBody>
      </p:sp>
      <p:sp>
        <p:nvSpPr>
          <p:cNvPr id="3" name="TextBox 2">
            <a:extLst>
              <a:ext uri="{FF2B5EF4-FFF2-40B4-BE49-F238E27FC236}">
                <a16:creationId xmlns:a16="http://schemas.microsoft.com/office/drawing/2014/main" id="{5A4D6480-704D-811B-7D79-CCA9BC380178}"/>
              </a:ext>
            </a:extLst>
          </p:cNvPr>
          <p:cNvSpPr txBox="1"/>
          <p:nvPr/>
        </p:nvSpPr>
        <p:spPr>
          <a:xfrm>
            <a:off x="838200" y="1352134"/>
            <a:ext cx="10728960" cy="338554"/>
          </a:xfrm>
          <a:prstGeom prst="rect">
            <a:avLst/>
          </a:prstGeom>
          <a:noFill/>
        </p:spPr>
        <p:txBody>
          <a:bodyPr wrap="square" rtlCol="0">
            <a:spAutoFit/>
          </a:bodyPr>
          <a:lstStyle/>
          <a:p>
            <a:r>
              <a:rPr lang="en-US" sz="1600" b="1" dirty="0">
                <a:solidFill>
                  <a:schemeClr val="bg1">
                    <a:lumMod val="75000"/>
                  </a:schemeClr>
                </a:solidFill>
              </a:rPr>
              <a:t>Building habitats on high points of rim at Shackleton Crater (-50 ~ 0 °C)</a:t>
            </a:r>
          </a:p>
        </p:txBody>
      </p:sp>
      <p:pic>
        <p:nvPicPr>
          <p:cNvPr id="6" name="Picture 5" descr="A white square with black text&#10;&#10;AI-generated content may be incorrect.">
            <a:extLst>
              <a:ext uri="{FF2B5EF4-FFF2-40B4-BE49-F238E27FC236}">
                <a16:creationId xmlns:a16="http://schemas.microsoft.com/office/drawing/2014/main" id="{DEAED163-78CD-A1F4-06BA-D4591C3176E9}"/>
              </a:ext>
            </a:extLst>
          </p:cNvPr>
          <p:cNvPicPr>
            <a:picLocks noChangeAspect="1"/>
          </p:cNvPicPr>
          <p:nvPr/>
        </p:nvPicPr>
        <p:blipFill>
          <a:blip r:embed="rId2">
            <a:extLst>
              <a:ext uri="{28A0092B-C50C-407E-A947-70E740481C1C}">
                <a14:useLocalDpi xmlns:a14="http://schemas.microsoft.com/office/drawing/2010/main" val="0"/>
              </a:ext>
            </a:extLst>
          </a:blip>
          <a:srcRect t="9997"/>
          <a:stretch>
            <a:fillRect/>
          </a:stretch>
        </p:blipFill>
        <p:spPr>
          <a:xfrm>
            <a:off x="341376" y="1690688"/>
            <a:ext cx="6846277" cy="4356066"/>
          </a:xfrm>
          <a:prstGeom prst="rect">
            <a:avLst/>
          </a:prstGeom>
        </p:spPr>
      </p:pic>
      <p:sp>
        <p:nvSpPr>
          <p:cNvPr id="7" name="TextBox 6">
            <a:extLst>
              <a:ext uri="{FF2B5EF4-FFF2-40B4-BE49-F238E27FC236}">
                <a16:creationId xmlns:a16="http://schemas.microsoft.com/office/drawing/2014/main" id="{4508044D-E808-515B-C3B3-6925F0C61BBC}"/>
              </a:ext>
            </a:extLst>
          </p:cNvPr>
          <p:cNvSpPr txBox="1"/>
          <p:nvPr/>
        </p:nvSpPr>
        <p:spPr>
          <a:xfrm>
            <a:off x="838200" y="6154321"/>
            <a:ext cx="10728960" cy="338554"/>
          </a:xfrm>
          <a:prstGeom prst="rect">
            <a:avLst/>
          </a:prstGeom>
          <a:noFill/>
        </p:spPr>
        <p:txBody>
          <a:bodyPr wrap="square" rtlCol="0">
            <a:spAutoFit/>
          </a:bodyPr>
          <a:lstStyle/>
          <a:p>
            <a:r>
              <a:rPr lang="en-US" sz="1600" u="sng" dirty="0" err="1"/>
              <a:t>Moonzome</a:t>
            </a:r>
            <a:endParaRPr lang="en-US" sz="1600" dirty="0"/>
          </a:p>
        </p:txBody>
      </p:sp>
      <p:pic>
        <p:nvPicPr>
          <p:cNvPr id="10" name="Picture 9" descr="A circle in the middle of a circle&#10;&#10;AI-generated content may be incorrect.">
            <a:extLst>
              <a:ext uri="{FF2B5EF4-FFF2-40B4-BE49-F238E27FC236}">
                <a16:creationId xmlns:a16="http://schemas.microsoft.com/office/drawing/2014/main" id="{50E9B694-15D7-4AAA-364A-09901BC3FBEE}"/>
              </a:ext>
            </a:extLst>
          </p:cNvPr>
          <p:cNvPicPr>
            <a:picLocks noChangeAspect="1"/>
          </p:cNvPicPr>
          <p:nvPr/>
        </p:nvPicPr>
        <p:blipFill>
          <a:blip r:embed="rId3">
            <a:extLst>
              <a:ext uri="{28A0092B-C50C-407E-A947-70E740481C1C}">
                <a14:useLocalDpi xmlns:a14="http://schemas.microsoft.com/office/drawing/2010/main" val="0"/>
              </a:ext>
            </a:extLst>
          </a:blip>
          <a:srcRect r="27596" b="44533"/>
          <a:stretch>
            <a:fillRect/>
          </a:stretch>
        </p:blipFill>
        <p:spPr>
          <a:xfrm>
            <a:off x="7395653" y="1798255"/>
            <a:ext cx="4454971" cy="2498882"/>
          </a:xfrm>
          <a:prstGeom prst="rect">
            <a:avLst/>
          </a:prstGeom>
        </p:spPr>
      </p:pic>
    </p:spTree>
    <p:extLst>
      <p:ext uri="{BB962C8B-B14F-4D97-AF65-F5344CB8AC3E}">
        <p14:creationId xmlns:p14="http://schemas.microsoft.com/office/powerpoint/2010/main" val="969796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2D1E8-C132-45DF-590E-09D0AE3FFB8D}"/>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C490406-C894-8DF0-3303-EFEDD14AD83C}"/>
              </a:ext>
            </a:extLst>
          </p:cNvPr>
          <p:cNvSpPr>
            <a:spLocks noGrp="1"/>
          </p:cNvSpPr>
          <p:nvPr>
            <p:ph type="title"/>
          </p:nvPr>
        </p:nvSpPr>
        <p:spPr/>
        <p:txBody>
          <a:bodyPr/>
          <a:lstStyle/>
          <a:p>
            <a:endParaRPr lang="en-US"/>
          </a:p>
        </p:txBody>
      </p:sp>
      <p:pic>
        <p:nvPicPr>
          <p:cNvPr id="12" name="Picture 11" descr="A sketch of a diagram&#10;&#10;AI-generated content may be incorrect.">
            <a:extLst>
              <a:ext uri="{FF2B5EF4-FFF2-40B4-BE49-F238E27FC236}">
                <a16:creationId xmlns:a16="http://schemas.microsoft.com/office/drawing/2014/main" id="{78F18A30-C165-2C1A-DEB0-882AC25F05E8}"/>
              </a:ext>
            </a:extLst>
          </p:cNvPr>
          <p:cNvPicPr>
            <a:picLocks noChangeAspect="1"/>
          </p:cNvPicPr>
          <p:nvPr/>
        </p:nvPicPr>
        <p:blipFill>
          <a:blip r:embed="rId2">
            <a:extLst>
              <a:ext uri="{28A0092B-C50C-407E-A947-70E740481C1C}">
                <a14:useLocalDpi xmlns:a14="http://schemas.microsoft.com/office/drawing/2010/main" val="0"/>
              </a:ext>
            </a:extLst>
          </a:blip>
          <a:srcRect t="31860"/>
          <a:stretch>
            <a:fillRect/>
          </a:stretch>
        </p:blipFill>
        <p:spPr>
          <a:xfrm>
            <a:off x="838200" y="1920040"/>
            <a:ext cx="9366250" cy="4673065"/>
          </a:xfrm>
          <a:prstGeom prst="rect">
            <a:avLst/>
          </a:prstGeom>
        </p:spPr>
      </p:pic>
      <p:sp>
        <p:nvSpPr>
          <p:cNvPr id="13" name="TextBox 12">
            <a:extLst>
              <a:ext uri="{FF2B5EF4-FFF2-40B4-BE49-F238E27FC236}">
                <a16:creationId xmlns:a16="http://schemas.microsoft.com/office/drawing/2014/main" id="{D75759FD-523C-F8F2-3A9B-E735CA0286A5}"/>
              </a:ext>
            </a:extLst>
          </p:cNvPr>
          <p:cNvSpPr txBox="1"/>
          <p:nvPr/>
        </p:nvSpPr>
        <p:spPr>
          <a:xfrm>
            <a:off x="838200" y="1352134"/>
            <a:ext cx="10728960" cy="338554"/>
          </a:xfrm>
          <a:prstGeom prst="rect">
            <a:avLst/>
          </a:prstGeom>
          <a:noFill/>
        </p:spPr>
        <p:txBody>
          <a:bodyPr wrap="square" rtlCol="0">
            <a:spAutoFit/>
          </a:bodyPr>
          <a:lstStyle/>
          <a:p>
            <a:r>
              <a:rPr lang="en-US" sz="1600" b="1" dirty="0">
                <a:solidFill>
                  <a:schemeClr val="bg1">
                    <a:lumMod val="75000"/>
                  </a:schemeClr>
                </a:solidFill>
              </a:rPr>
              <a:t>Carving / Melting Possible?</a:t>
            </a:r>
          </a:p>
        </p:txBody>
      </p:sp>
    </p:spTree>
    <p:extLst>
      <p:ext uri="{BB962C8B-B14F-4D97-AF65-F5344CB8AC3E}">
        <p14:creationId xmlns:p14="http://schemas.microsoft.com/office/powerpoint/2010/main" val="2479365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BBAE4-4B07-0575-0853-EBEF24855620}"/>
            </a:ext>
          </a:extLst>
        </p:cNvPr>
        <p:cNvGrpSpPr/>
        <p:nvPr/>
      </p:nvGrpSpPr>
      <p:grpSpPr>
        <a:xfrm>
          <a:off x="0" y="0"/>
          <a:ext cx="0" cy="0"/>
          <a:chOff x="0" y="0"/>
          <a:chExt cx="0" cy="0"/>
        </a:xfrm>
      </p:grpSpPr>
      <p:pic>
        <p:nvPicPr>
          <p:cNvPr id="3" name="Picture 2" descr="A drawing of a ramp&#10;&#10;AI-generated content may be incorrect.">
            <a:extLst>
              <a:ext uri="{FF2B5EF4-FFF2-40B4-BE49-F238E27FC236}">
                <a16:creationId xmlns:a16="http://schemas.microsoft.com/office/drawing/2014/main" id="{1BAF9EB6-B52A-F1A5-A9B6-0F197C357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352134"/>
            <a:ext cx="7406353" cy="5172168"/>
          </a:xfrm>
          <a:prstGeom prst="rect">
            <a:avLst/>
          </a:prstGeom>
        </p:spPr>
      </p:pic>
      <p:sp>
        <p:nvSpPr>
          <p:cNvPr id="9" name="Title 8">
            <a:extLst>
              <a:ext uri="{FF2B5EF4-FFF2-40B4-BE49-F238E27FC236}">
                <a16:creationId xmlns:a16="http://schemas.microsoft.com/office/drawing/2014/main" id="{905F2A8C-9C56-040D-F5E6-EB94DAD4E297}"/>
              </a:ext>
            </a:extLst>
          </p:cNvPr>
          <p:cNvSpPr>
            <a:spLocks noGrp="1"/>
          </p:cNvSpPr>
          <p:nvPr>
            <p:ph type="title"/>
          </p:nvPr>
        </p:nvSpPr>
        <p:spPr/>
        <p:txBody>
          <a:bodyPr/>
          <a:lstStyle/>
          <a:p>
            <a:endParaRPr lang="en-US"/>
          </a:p>
        </p:txBody>
      </p:sp>
      <p:sp>
        <p:nvSpPr>
          <p:cNvPr id="13" name="TextBox 12">
            <a:extLst>
              <a:ext uri="{FF2B5EF4-FFF2-40B4-BE49-F238E27FC236}">
                <a16:creationId xmlns:a16="http://schemas.microsoft.com/office/drawing/2014/main" id="{E2145F68-443F-A77A-9FFE-D197AD6CDCFE}"/>
              </a:ext>
            </a:extLst>
          </p:cNvPr>
          <p:cNvSpPr txBox="1"/>
          <p:nvPr/>
        </p:nvSpPr>
        <p:spPr>
          <a:xfrm>
            <a:off x="838200" y="1352134"/>
            <a:ext cx="10728960" cy="338554"/>
          </a:xfrm>
          <a:prstGeom prst="rect">
            <a:avLst/>
          </a:prstGeom>
          <a:noFill/>
        </p:spPr>
        <p:txBody>
          <a:bodyPr wrap="square" rtlCol="0">
            <a:spAutoFit/>
          </a:bodyPr>
          <a:lstStyle/>
          <a:p>
            <a:r>
              <a:rPr lang="en-US" sz="1600" b="1" dirty="0">
                <a:solidFill>
                  <a:schemeClr val="bg1">
                    <a:lumMod val="75000"/>
                  </a:schemeClr>
                </a:solidFill>
              </a:rPr>
              <a:t>Low gravity construction possible?</a:t>
            </a:r>
          </a:p>
        </p:txBody>
      </p:sp>
    </p:spTree>
    <p:extLst>
      <p:ext uri="{BB962C8B-B14F-4D97-AF65-F5344CB8AC3E}">
        <p14:creationId xmlns:p14="http://schemas.microsoft.com/office/powerpoint/2010/main" val="732406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0D3FF-1201-28B7-F2A6-02AC4332677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2723AC4-5EB2-1D76-ED2C-DEC67FDF3D87}"/>
              </a:ext>
            </a:extLst>
          </p:cNvPr>
          <p:cNvSpPr>
            <a:spLocks noGrp="1"/>
          </p:cNvSpPr>
          <p:nvPr>
            <p:ph type="ctrTitle"/>
          </p:nvPr>
        </p:nvSpPr>
        <p:spPr>
          <a:xfrm>
            <a:off x="115824" y="5784212"/>
            <a:ext cx="7930896" cy="926172"/>
          </a:xfrm>
        </p:spPr>
        <p:txBody>
          <a:bodyPr>
            <a:normAutofit fontScale="90000"/>
          </a:bodyPr>
          <a:lstStyle/>
          <a:p>
            <a:r>
              <a:rPr lang="en-US" b="1" dirty="0"/>
              <a:t>Why we build on the Moon</a:t>
            </a:r>
          </a:p>
        </p:txBody>
      </p:sp>
      <p:sp>
        <p:nvSpPr>
          <p:cNvPr id="11" name="Title 6">
            <a:extLst>
              <a:ext uri="{FF2B5EF4-FFF2-40B4-BE49-F238E27FC236}">
                <a16:creationId xmlns:a16="http://schemas.microsoft.com/office/drawing/2014/main" id="{2362B64E-D9A9-D70F-419D-BC8CF452116B}"/>
              </a:ext>
            </a:extLst>
          </p:cNvPr>
          <p:cNvSpPr txBox="1">
            <a:spLocks/>
          </p:cNvSpPr>
          <p:nvPr/>
        </p:nvSpPr>
        <p:spPr>
          <a:xfrm>
            <a:off x="8138160" y="5784212"/>
            <a:ext cx="3822191" cy="9261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600" dirty="0">
                <a:latin typeface="+mn-lt"/>
              </a:rPr>
              <a:t>Week 1: Overview</a:t>
            </a:r>
          </a:p>
          <a:p>
            <a:pPr algn="r"/>
            <a:endParaRPr lang="en-US" sz="1600" dirty="0">
              <a:latin typeface="+mn-lt"/>
            </a:endParaRPr>
          </a:p>
        </p:txBody>
      </p:sp>
      <p:pic>
        <p:nvPicPr>
          <p:cNvPr id="3" name="Picture 2" descr="A collage of a person in a space suit&#10;&#10;AI-generated content may be incorrect.">
            <a:extLst>
              <a:ext uri="{FF2B5EF4-FFF2-40B4-BE49-F238E27FC236}">
                <a16:creationId xmlns:a16="http://schemas.microsoft.com/office/drawing/2014/main" id="{9F8677DB-C8FB-D2D8-1AC5-2B63B7AF3F2B}"/>
              </a:ext>
            </a:extLst>
          </p:cNvPr>
          <p:cNvPicPr>
            <a:picLocks noChangeAspect="1"/>
          </p:cNvPicPr>
          <p:nvPr/>
        </p:nvPicPr>
        <p:blipFill>
          <a:blip r:embed="rId2">
            <a:extLst>
              <a:ext uri="{28A0092B-C50C-407E-A947-70E740481C1C}">
                <a14:useLocalDpi xmlns:a14="http://schemas.microsoft.com/office/drawing/2010/main" val="0"/>
              </a:ext>
            </a:extLst>
          </a:blip>
          <a:srcRect l="6814" r="8431"/>
          <a:stretch>
            <a:fillRect/>
          </a:stretch>
        </p:blipFill>
        <p:spPr>
          <a:xfrm>
            <a:off x="0" y="0"/>
            <a:ext cx="12192000" cy="5636597"/>
          </a:xfrm>
          <a:prstGeom prst="rect">
            <a:avLst/>
          </a:prstGeom>
        </p:spPr>
      </p:pic>
    </p:spTree>
    <p:extLst>
      <p:ext uri="{BB962C8B-B14F-4D97-AF65-F5344CB8AC3E}">
        <p14:creationId xmlns:p14="http://schemas.microsoft.com/office/powerpoint/2010/main" val="4233198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4D36C-BFEA-1386-A0FD-DFBC336A2976}"/>
              </a:ext>
            </a:extLst>
          </p:cNvPr>
          <p:cNvSpPr>
            <a:spLocks noGrp="1"/>
          </p:cNvSpPr>
          <p:nvPr>
            <p:ph type="title"/>
          </p:nvPr>
        </p:nvSpPr>
        <p:spPr/>
        <p:txBody>
          <a:bodyPr/>
          <a:lstStyle/>
          <a:p>
            <a:r>
              <a:rPr lang="en-US" dirty="0"/>
              <a:t>1. Location</a:t>
            </a:r>
          </a:p>
        </p:txBody>
      </p:sp>
      <p:sp>
        <p:nvSpPr>
          <p:cNvPr id="3" name="TextBox 2">
            <a:extLst>
              <a:ext uri="{FF2B5EF4-FFF2-40B4-BE49-F238E27FC236}">
                <a16:creationId xmlns:a16="http://schemas.microsoft.com/office/drawing/2014/main" id="{574F2454-8A91-01CE-974C-B717FD2B1DBE}"/>
              </a:ext>
            </a:extLst>
          </p:cNvPr>
          <p:cNvSpPr txBox="1"/>
          <p:nvPr/>
        </p:nvSpPr>
        <p:spPr>
          <a:xfrm>
            <a:off x="1410280" y="5780449"/>
            <a:ext cx="3712464" cy="646331"/>
          </a:xfrm>
          <a:prstGeom prst="rect">
            <a:avLst/>
          </a:prstGeom>
          <a:noFill/>
        </p:spPr>
        <p:txBody>
          <a:bodyPr wrap="square" rtlCol="0">
            <a:spAutoFit/>
          </a:bodyPr>
          <a:lstStyle/>
          <a:p>
            <a:pPr algn="ctr"/>
            <a:r>
              <a:rPr lang="en-US" dirty="0"/>
              <a:t>South Pole</a:t>
            </a:r>
          </a:p>
          <a:p>
            <a:pPr algn="ctr"/>
            <a:r>
              <a:rPr lang="en-US" dirty="0"/>
              <a:t>(Jonathan, </a:t>
            </a:r>
            <a:r>
              <a:rPr lang="en-US" dirty="0" err="1"/>
              <a:t>Moonzome</a:t>
            </a:r>
            <a:r>
              <a:rPr lang="en-US" dirty="0"/>
              <a:t>, Chung, Tan)</a:t>
            </a:r>
          </a:p>
        </p:txBody>
      </p:sp>
      <p:pic>
        <p:nvPicPr>
          <p:cNvPr id="5" name="Picture 4" descr="A close-up of a moon&#10;&#10;AI-generated content may be incorrect.">
            <a:extLst>
              <a:ext uri="{FF2B5EF4-FFF2-40B4-BE49-F238E27FC236}">
                <a16:creationId xmlns:a16="http://schemas.microsoft.com/office/drawing/2014/main" id="{C1BD5D4D-FCCE-AA53-1D84-638D2A96FF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507" y="1406396"/>
            <a:ext cx="3920011" cy="4262884"/>
          </a:xfrm>
          <a:prstGeom prst="rect">
            <a:avLst/>
          </a:prstGeom>
        </p:spPr>
      </p:pic>
      <p:sp>
        <p:nvSpPr>
          <p:cNvPr id="6" name="TextBox 5">
            <a:extLst>
              <a:ext uri="{FF2B5EF4-FFF2-40B4-BE49-F238E27FC236}">
                <a16:creationId xmlns:a16="http://schemas.microsoft.com/office/drawing/2014/main" id="{C8D56D65-A8F5-B147-CB2C-A5097E4C9C56}"/>
              </a:ext>
            </a:extLst>
          </p:cNvPr>
          <p:cNvSpPr txBox="1"/>
          <p:nvPr/>
        </p:nvSpPr>
        <p:spPr>
          <a:xfrm>
            <a:off x="7447498" y="5780450"/>
            <a:ext cx="2955980" cy="646331"/>
          </a:xfrm>
          <a:prstGeom prst="rect">
            <a:avLst/>
          </a:prstGeom>
          <a:noFill/>
        </p:spPr>
        <p:txBody>
          <a:bodyPr wrap="square" rtlCol="0">
            <a:spAutoFit/>
          </a:bodyPr>
          <a:lstStyle/>
          <a:p>
            <a:pPr algn="ctr"/>
            <a:r>
              <a:rPr lang="en-US" dirty="0"/>
              <a:t>Mare Serenitatis (Equator)</a:t>
            </a:r>
          </a:p>
          <a:p>
            <a:pPr algn="ctr"/>
            <a:r>
              <a:rPr lang="en-US" dirty="0"/>
              <a:t>(Sophia Benfield)</a:t>
            </a:r>
          </a:p>
        </p:txBody>
      </p:sp>
      <p:pic>
        <p:nvPicPr>
          <p:cNvPr id="8" name="Picture 7" descr="A black spot on the moon&#10;&#10;AI-generated content may be incorrect.">
            <a:extLst>
              <a:ext uri="{FF2B5EF4-FFF2-40B4-BE49-F238E27FC236}">
                <a16:creationId xmlns:a16="http://schemas.microsoft.com/office/drawing/2014/main" id="{9DF4CF5D-44C1-61DB-866B-EAD527BDA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5484" y="1406396"/>
            <a:ext cx="3920009" cy="3920009"/>
          </a:xfrm>
          <a:prstGeom prst="rect">
            <a:avLst/>
          </a:prstGeom>
        </p:spPr>
      </p:pic>
    </p:spTree>
    <p:extLst>
      <p:ext uri="{BB962C8B-B14F-4D97-AF65-F5344CB8AC3E}">
        <p14:creationId xmlns:p14="http://schemas.microsoft.com/office/powerpoint/2010/main" val="4101564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5E8D4-39FB-3B38-05B1-9E99825BC1F3}"/>
            </a:ext>
          </a:extLst>
        </p:cNvPr>
        <p:cNvGrpSpPr/>
        <p:nvPr/>
      </p:nvGrpSpPr>
      <p:grpSpPr>
        <a:xfrm>
          <a:off x="0" y="0"/>
          <a:ext cx="0" cy="0"/>
          <a:chOff x="0" y="0"/>
          <a:chExt cx="0" cy="0"/>
        </a:xfrm>
      </p:grpSpPr>
      <p:pic>
        <p:nvPicPr>
          <p:cNvPr id="10" name="Picture 9" descr="A white square with black text&#10;&#10;AI-generated content may be incorrect.">
            <a:extLst>
              <a:ext uri="{FF2B5EF4-FFF2-40B4-BE49-F238E27FC236}">
                <a16:creationId xmlns:a16="http://schemas.microsoft.com/office/drawing/2014/main" id="{B8F1D343-AD47-8CB0-BE42-4751153B1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3345" y="223470"/>
            <a:ext cx="9068655" cy="6411060"/>
          </a:xfrm>
          <a:prstGeom prst="rect">
            <a:avLst/>
          </a:prstGeom>
        </p:spPr>
      </p:pic>
      <p:sp>
        <p:nvSpPr>
          <p:cNvPr id="7" name="Title 6">
            <a:extLst>
              <a:ext uri="{FF2B5EF4-FFF2-40B4-BE49-F238E27FC236}">
                <a16:creationId xmlns:a16="http://schemas.microsoft.com/office/drawing/2014/main" id="{DBD9F760-CF15-7309-F825-528AF71C8834}"/>
              </a:ext>
            </a:extLst>
          </p:cNvPr>
          <p:cNvSpPr>
            <a:spLocks noGrp="1"/>
          </p:cNvSpPr>
          <p:nvPr>
            <p:ph type="title"/>
          </p:nvPr>
        </p:nvSpPr>
        <p:spPr/>
        <p:txBody>
          <a:bodyPr/>
          <a:lstStyle/>
          <a:p>
            <a:r>
              <a:rPr lang="en-US" dirty="0"/>
              <a:t>South Pole</a:t>
            </a:r>
          </a:p>
        </p:txBody>
      </p:sp>
      <p:sp>
        <p:nvSpPr>
          <p:cNvPr id="11" name="TextBox 10">
            <a:extLst>
              <a:ext uri="{FF2B5EF4-FFF2-40B4-BE49-F238E27FC236}">
                <a16:creationId xmlns:a16="http://schemas.microsoft.com/office/drawing/2014/main" id="{246E544A-D215-4CA3-48F7-746F046F31EB}"/>
              </a:ext>
            </a:extLst>
          </p:cNvPr>
          <p:cNvSpPr txBox="1"/>
          <p:nvPr/>
        </p:nvSpPr>
        <p:spPr>
          <a:xfrm>
            <a:off x="10395284" y="5979164"/>
            <a:ext cx="1665171" cy="276999"/>
          </a:xfrm>
          <a:prstGeom prst="rect">
            <a:avLst/>
          </a:prstGeom>
          <a:noFill/>
        </p:spPr>
        <p:txBody>
          <a:bodyPr wrap="square" rtlCol="0">
            <a:spAutoFit/>
          </a:bodyPr>
          <a:lstStyle/>
          <a:p>
            <a:r>
              <a:rPr lang="en-US" sz="1200" dirty="0"/>
              <a:t>@Moonzome</a:t>
            </a:r>
          </a:p>
        </p:txBody>
      </p:sp>
      <p:sp>
        <p:nvSpPr>
          <p:cNvPr id="12" name="TextBox 11">
            <a:extLst>
              <a:ext uri="{FF2B5EF4-FFF2-40B4-BE49-F238E27FC236}">
                <a16:creationId xmlns:a16="http://schemas.microsoft.com/office/drawing/2014/main" id="{59605635-C207-20EC-DF3D-F22213C84481}"/>
              </a:ext>
            </a:extLst>
          </p:cNvPr>
          <p:cNvSpPr txBox="1"/>
          <p:nvPr/>
        </p:nvSpPr>
        <p:spPr>
          <a:xfrm>
            <a:off x="838200" y="1506022"/>
            <a:ext cx="3109890" cy="1200329"/>
          </a:xfrm>
          <a:prstGeom prst="rect">
            <a:avLst/>
          </a:prstGeom>
          <a:noFill/>
        </p:spPr>
        <p:txBody>
          <a:bodyPr wrap="square" rtlCol="0">
            <a:spAutoFit/>
          </a:bodyPr>
          <a:lstStyle/>
          <a:p>
            <a:r>
              <a:rPr lang="en-US" dirty="0"/>
              <a:t>Ridge of Shackleton Crater</a:t>
            </a:r>
          </a:p>
          <a:p>
            <a:endParaRPr lang="en-US" dirty="0"/>
          </a:p>
          <a:p>
            <a:r>
              <a:rPr lang="en-US" dirty="0"/>
              <a:t>+ constant sunlight</a:t>
            </a:r>
          </a:p>
          <a:p>
            <a:r>
              <a:rPr lang="en-US" dirty="0"/>
              <a:t>+ water ice</a:t>
            </a:r>
          </a:p>
        </p:txBody>
      </p:sp>
    </p:spTree>
    <p:extLst>
      <p:ext uri="{BB962C8B-B14F-4D97-AF65-F5344CB8AC3E}">
        <p14:creationId xmlns:p14="http://schemas.microsoft.com/office/powerpoint/2010/main" val="2996005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B7B6F-88DA-450C-B025-438CF20C212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0CBFD16-2E12-981F-7777-D048C8F50107}"/>
              </a:ext>
            </a:extLst>
          </p:cNvPr>
          <p:cNvSpPr>
            <a:spLocks noGrp="1"/>
          </p:cNvSpPr>
          <p:nvPr>
            <p:ph type="title"/>
          </p:nvPr>
        </p:nvSpPr>
        <p:spPr/>
        <p:txBody>
          <a:bodyPr/>
          <a:lstStyle/>
          <a:p>
            <a:r>
              <a:rPr lang="en-US" dirty="0"/>
              <a:t>Lunar Pit</a:t>
            </a:r>
          </a:p>
        </p:txBody>
      </p:sp>
      <p:sp>
        <p:nvSpPr>
          <p:cNvPr id="11" name="TextBox 10">
            <a:extLst>
              <a:ext uri="{FF2B5EF4-FFF2-40B4-BE49-F238E27FC236}">
                <a16:creationId xmlns:a16="http://schemas.microsoft.com/office/drawing/2014/main" id="{682AD5E0-0DAD-6096-1E26-7D19C449A749}"/>
              </a:ext>
            </a:extLst>
          </p:cNvPr>
          <p:cNvSpPr txBox="1"/>
          <p:nvPr/>
        </p:nvSpPr>
        <p:spPr>
          <a:xfrm>
            <a:off x="10395284" y="5979164"/>
            <a:ext cx="1665171" cy="276999"/>
          </a:xfrm>
          <a:prstGeom prst="rect">
            <a:avLst/>
          </a:prstGeom>
          <a:noFill/>
        </p:spPr>
        <p:txBody>
          <a:bodyPr wrap="square" rtlCol="0">
            <a:spAutoFit/>
          </a:bodyPr>
          <a:lstStyle/>
          <a:p>
            <a:r>
              <a:rPr lang="en-US" sz="1200" dirty="0"/>
              <a:t>@Jonathan</a:t>
            </a:r>
          </a:p>
        </p:txBody>
      </p:sp>
      <p:sp>
        <p:nvSpPr>
          <p:cNvPr id="12" name="TextBox 11">
            <a:extLst>
              <a:ext uri="{FF2B5EF4-FFF2-40B4-BE49-F238E27FC236}">
                <a16:creationId xmlns:a16="http://schemas.microsoft.com/office/drawing/2014/main" id="{780D0DB7-A5FB-DCB9-C6D1-31E2D2237E35}"/>
              </a:ext>
            </a:extLst>
          </p:cNvPr>
          <p:cNvSpPr txBox="1"/>
          <p:nvPr/>
        </p:nvSpPr>
        <p:spPr>
          <a:xfrm>
            <a:off x="838199" y="1506022"/>
            <a:ext cx="3578817" cy="1477328"/>
          </a:xfrm>
          <a:prstGeom prst="rect">
            <a:avLst/>
          </a:prstGeom>
          <a:noFill/>
        </p:spPr>
        <p:txBody>
          <a:bodyPr wrap="square" rtlCol="0">
            <a:spAutoFit/>
          </a:bodyPr>
          <a:lstStyle/>
          <a:p>
            <a:r>
              <a:rPr lang="en-US" dirty="0"/>
              <a:t>Small scale lava tube</a:t>
            </a:r>
          </a:p>
          <a:p>
            <a:r>
              <a:rPr lang="en-US" dirty="0"/>
              <a:t>Southwest of Shackleton Crater</a:t>
            </a:r>
          </a:p>
          <a:p>
            <a:endParaRPr lang="en-US" dirty="0"/>
          </a:p>
          <a:p>
            <a:r>
              <a:rPr lang="en-US" dirty="0"/>
              <a:t>+ Relatively stable temperature</a:t>
            </a:r>
          </a:p>
          <a:p>
            <a:r>
              <a:rPr lang="en-US" dirty="0"/>
              <a:t>+ Radiation protection</a:t>
            </a:r>
          </a:p>
        </p:txBody>
      </p:sp>
      <p:pic>
        <p:nvPicPr>
          <p:cNvPr id="3" name="Picture 2">
            <a:extLst>
              <a:ext uri="{FF2B5EF4-FFF2-40B4-BE49-F238E27FC236}">
                <a16:creationId xmlns:a16="http://schemas.microsoft.com/office/drawing/2014/main" id="{B5C736F0-E107-F1D4-E133-1823EA09078D}"/>
              </a:ext>
            </a:extLst>
          </p:cNvPr>
          <p:cNvPicPr>
            <a:picLocks noChangeAspect="1"/>
          </p:cNvPicPr>
          <p:nvPr/>
        </p:nvPicPr>
        <p:blipFill>
          <a:blip r:embed="rId2"/>
          <a:stretch>
            <a:fillRect/>
          </a:stretch>
        </p:blipFill>
        <p:spPr>
          <a:xfrm>
            <a:off x="6096000" y="1027906"/>
            <a:ext cx="4627658" cy="4561924"/>
          </a:xfrm>
          <a:prstGeom prst="rect">
            <a:avLst/>
          </a:prstGeom>
        </p:spPr>
      </p:pic>
    </p:spTree>
    <p:extLst>
      <p:ext uri="{BB962C8B-B14F-4D97-AF65-F5344CB8AC3E}">
        <p14:creationId xmlns:p14="http://schemas.microsoft.com/office/powerpoint/2010/main" val="2254028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28426-DEFB-8885-119A-E2B3963597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A65B7A-9351-01A5-47C3-CA64818A7E4A}"/>
              </a:ext>
            </a:extLst>
          </p:cNvPr>
          <p:cNvSpPr>
            <a:spLocks noGrp="1"/>
          </p:cNvSpPr>
          <p:nvPr>
            <p:ph type="title"/>
          </p:nvPr>
        </p:nvSpPr>
        <p:spPr/>
        <p:txBody>
          <a:bodyPr/>
          <a:lstStyle/>
          <a:p>
            <a:r>
              <a:rPr lang="en-US" dirty="0"/>
              <a:t>Activities?</a:t>
            </a:r>
          </a:p>
        </p:txBody>
      </p:sp>
      <p:sp>
        <p:nvSpPr>
          <p:cNvPr id="3" name="TextBox 2">
            <a:extLst>
              <a:ext uri="{FF2B5EF4-FFF2-40B4-BE49-F238E27FC236}">
                <a16:creationId xmlns:a16="http://schemas.microsoft.com/office/drawing/2014/main" id="{171A8B84-D877-55E6-77B7-BE46E3F29414}"/>
              </a:ext>
            </a:extLst>
          </p:cNvPr>
          <p:cNvSpPr txBox="1"/>
          <p:nvPr/>
        </p:nvSpPr>
        <p:spPr>
          <a:xfrm>
            <a:off x="1410280" y="5780449"/>
            <a:ext cx="3712464" cy="646331"/>
          </a:xfrm>
          <a:prstGeom prst="rect">
            <a:avLst/>
          </a:prstGeom>
          <a:noFill/>
        </p:spPr>
        <p:txBody>
          <a:bodyPr wrap="square" rtlCol="0">
            <a:spAutoFit/>
          </a:bodyPr>
          <a:lstStyle/>
          <a:p>
            <a:pPr algn="ctr"/>
            <a:r>
              <a:rPr lang="en-US" dirty="0"/>
              <a:t>Surface</a:t>
            </a:r>
          </a:p>
          <a:p>
            <a:pPr algn="ctr"/>
            <a:r>
              <a:rPr lang="en-US" dirty="0"/>
              <a:t>(</a:t>
            </a:r>
            <a:r>
              <a:rPr lang="en-US" dirty="0" err="1"/>
              <a:t>Moonzome</a:t>
            </a:r>
            <a:r>
              <a:rPr lang="en-US" dirty="0"/>
              <a:t>)</a:t>
            </a:r>
          </a:p>
        </p:txBody>
      </p:sp>
      <p:sp>
        <p:nvSpPr>
          <p:cNvPr id="6" name="TextBox 5">
            <a:extLst>
              <a:ext uri="{FF2B5EF4-FFF2-40B4-BE49-F238E27FC236}">
                <a16:creationId xmlns:a16="http://schemas.microsoft.com/office/drawing/2014/main" id="{8952F5A5-1957-A3F5-7CD3-92B4CCD5D318}"/>
              </a:ext>
            </a:extLst>
          </p:cNvPr>
          <p:cNvSpPr txBox="1"/>
          <p:nvPr/>
        </p:nvSpPr>
        <p:spPr>
          <a:xfrm>
            <a:off x="7447498" y="5780450"/>
            <a:ext cx="2955980" cy="646331"/>
          </a:xfrm>
          <a:prstGeom prst="rect">
            <a:avLst/>
          </a:prstGeom>
          <a:noFill/>
        </p:spPr>
        <p:txBody>
          <a:bodyPr wrap="square" rtlCol="0">
            <a:spAutoFit/>
          </a:bodyPr>
          <a:lstStyle/>
          <a:p>
            <a:pPr algn="ctr"/>
            <a:r>
              <a:rPr lang="en-US" dirty="0"/>
              <a:t>Underground</a:t>
            </a:r>
          </a:p>
          <a:p>
            <a:pPr algn="ctr"/>
            <a:r>
              <a:rPr lang="en-US" dirty="0"/>
              <a:t>(Jonathan)</a:t>
            </a:r>
          </a:p>
        </p:txBody>
      </p:sp>
      <p:pic>
        <p:nvPicPr>
          <p:cNvPr id="16" name="Picture 15" descr="A drawing of a cart&#10;&#10;AI-generated content may be incorrect.">
            <a:extLst>
              <a:ext uri="{FF2B5EF4-FFF2-40B4-BE49-F238E27FC236}">
                <a16:creationId xmlns:a16="http://schemas.microsoft.com/office/drawing/2014/main" id="{13FA0754-31F0-927A-5D6B-CA828B039300}"/>
              </a:ext>
            </a:extLst>
          </p:cNvPr>
          <p:cNvPicPr>
            <a:picLocks noChangeAspect="1"/>
          </p:cNvPicPr>
          <p:nvPr/>
        </p:nvPicPr>
        <p:blipFill>
          <a:blip r:embed="rId2">
            <a:extLst>
              <a:ext uri="{28A0092B-C50C-407E-A947-70E740481C1C}">
                <a14:useLocalDpi xmlns:a14="http://schemas.microsoft.com/office/drawing/2010/main" val="0"/>
              </a:ext>
            </a:extLst>
          </a:blip>
          <a:srcRect b="67464"/>
          <a:stretch>
            <a:fillRect/>
          </a:stretch>
        </p:blipFill>
        <p:spPr>
          <a:xfrm>
            <a:off x="632125" y="1624297"/>
            <a:ext cx="4952431" cy="3768499"/>
          </a:xfrm>
          <a:prstGeom prst="rect">
            <a:avLst/>
          </a:prstGeom>
        </p:spPr>
      </p:pic>
      <p:pic>
        <p:nvPicPr>
          <p:cNvPr id="18" name="Picture 17" descr="A group of people in different poses&#10;&#10;AI-generated content may be incorrect.">
            <a:extLst>
              <a:ext uri="{FF2B5EF4-FFF2-40B4-BE49-F238E27FC236}">
                <a16:creationId xmlns:a16="http://schemas.microsoft.com/office/drawing/2014/main" id="{D60FCAEE-DBFE-3210-C1EC-C536233E3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7498" y="1461840"/>
            <a:ext cx="3149477" cy="3930956"/>
          </a:xfrm>
          <a:prstGeom prst="rect">
            <a:avLst/>
          </a:prstGeom>
        </p:spPr>
      </p:pic>
    </p:spTree>
    <p:extLst>
      <p:ext uri="{BB962C8B-B14F-4D97-AF65-F5344CB8AC3E}">
        <p14:creationId xmlns:p14="http://schemas.microsoft.com/office/powerpoint/2010/main" val="336865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D04CA-5F70-4433-9AB7-EA14807814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16180A-AD29-57A9-72D6-C4CEA975EAD7}"/>
              </a:ext>
            </a:extLst>
          </p:cNvPr>
          <p:cNvSpPr>
            <a:spLocks noGrp="1"/>
          </p:cNvSpPr>
          <p:nvPr>
            <p:ph type="title"/>
          </p:nvPr>
        </p:nvSpPr>
        <p:spPr/>
        <p:txBody>
          <a:bodyPr/>
          <a:lstStyle/>
          <a:p>
            <a:r>
              <a:rPr lang="en-US" dirty="0"/>
              <a:t>But</a:t>
            </a:r>
          </a:p>
        </p:txBody>
      </p:sp>
      <p:sp>
        <p:nvSpPr>
          <p:cNvPr id="3" name="TextBox 2">
            <a:extLst>
              <a:ext uri="{FF2B5EF4-FFF2-40B4-BE49-F238E27FC236}">
                <a16:creationId xmlns:a16="http://schemas.microsoft.com/office/drawing/2014/main" id="{FBEB449D-C2EC-824C-0AB6-307B414F91F8}"/>
              </a:ext>
            </a:extLst>
          </p:cNvPr>
          <p:cNvSpPr txBox="1"/>
          <p:nvPr/>
        </p:nvSpPr>
        <p:spPr>
          <a:xfrm>
            <a:off x="3871959" y="5167312"/>
            <a:ext cx="4448079" cy="646331"/>
          </a:xfrm>
          <a:prstGeom prst="rect">
            <a:avLst/>
          </a:prstGeom>
          <a:noFill/>
        </p:spPr>
        <p:txBody>
          <a:bodyPr wrap="square" rtlCol="0">
            <a:spAutoFit/>
          </a:bodyPr>
          <a:lstStyle/>
          <a:p>
            <a:pPr algn="ctr"/>
            <a:r>
              <a:rPr lang="en-US" dirty="0"/>
              <a:t>A significant portion of our efficient energy is generated simply by boiling water</a:t>
            </a:r>
          </a:p>
        </p:txBody>
      </p:sp>
      <p:pic>
        <p:nvPicPr>
          <p:cNvPr id="5" name="Picture 4" descr="A cartoon of a pot on fire&#10;&#10;AI-generated content may be incorrect.">
            <a:extLst>
              <a:ext uri="{FF2B5EF4-FFF2-40B4-BE49-F238E27FC236}">
                <a16:creationId xmlns:a16="http://schemas.microsoft.com/office/drawing/2014/main" id="{A6A48B8D-1F68-556D-E218-D20D584BC9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5523" y="2000250"/>
            <a:ext cx="2828925" cy="2857500"/>
          </a:xfrm>
          <a:prstGeom prst="rect">
            <a:avLst/>
          </a:prstGeom>
        </p:spPr>
      </p:pic>
    </p:spTree>
    <p:extLst>
      <p:ext uri="{BB962C8B-B14F-4D97-AF65-F5344CB8AC3E}">
        <p14:creationId xmlns:p14="http://schemas.microsoft.com/office/powerpoint/2010/main" val="2460955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20691-C431-CDF7-8DBD-76444D1F8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421DFE-6354-4993-F97D-2BD3B34491E5}"/>
              </a:ext>
            </a:extLst>
          </p:cNvPr>
          <p:cNvSpPr>
            <a:spLocks noGrp="1"/>
          </p:cNvSpPr>
          <p:nvPr>
            <p:ph type="title"/>
          </p:nvPr>
        </p:nvSpPr>
        <p:spPr>
          <a:xfrm>
            <a:off x="838200" y="1"/>
            <a:ext cx="10515600" cy="1078992"/>
          </a:xfrm>
        </p:spPr>
        <p:txBody>
          <a:bodyPr>
            <a:normAutofit/>
          </a:bodyPr>
          <a:lstStyle/>
          <a:p>
            <a:r>
              <a:rPr lang="en-US" altLang="zh-CN" sz="3200" b="1" dirty="0"/>
              <a:t>Locomotion: re-defining moon “walking”</a:t>
            </a:r>
            <a:endParaRPr lang="en-US" sz="3200" b="1" dirty="0"/>
          </a:p>
        </p:txBody>
      </p:sp>
      <p:sp>
        <p:nvSpPr>
          <p:cNvPr id="3" name="TextBox 2">
            <a:extLst>
              <a:ext uri="{FF2B5EF4-FFF2-40B4-BE49-F238E27FC236}">
                <a16:creationId xmlns:a16="http://schemas.microsoft.com/office/drawing/2014/main" id="{3B249F50-E174-1DD6-0C0B-32DAE64A9660}"/>
              </a:ext>
            </a:extLst>
          </p:cNvPr>
          <p:cNvSpPr txBox="1"/>
          <p:nvPr/>
        </p:nvSpPr>
        <p:spPr>
          <a:xfrm>
            <a:off x="838200" y="907873"/>
            <a:ext cx="10515600" cy="830997"/>
          </a:xfrm>
          <a:prstGeom prst="rect">
            <a:avLst/>
          </a:prstGeom>
          <a:noFill/>
        </p:spPr>
        <p:txBody>
          <a:bodyPr wrap="square" rtlCol="0">
            <a:spAutoFit/>
          </a:bodyPr>
          <a:lstStyle/>
          <a:p>
            <a:pPr lvl="0"/>
            <a:r>
              <a:rPr lang="en-US" sz="2400" dirty="0">
                <a:solidFill>
                  <a:prstClr val="black"/>
                </a:solidFill>
              </a:rPr>
              <a:t>The 57° ladder represented a transition case between a staircase/ramp</a:t>
            </a:r>
          </a:p>
          <a:p>
            <a:pPr lvl="0"/>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(35</a:t>
            </a:r>
            <a:r>
              <a:rPr lang="en-US" sz="2400" dirty="0">
                <a:solidFill>
                  <a:prstClr val="black"/>
                </a:solidFill>
              </a:rPr>
              <a:t>° on Mars)</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4" descr="A couple of people in scuba gear&#10;&#10;AI-generated content may be incorrect.">
            <a:extLst>
              <a:ext uri="{FF2B5EF4-FFF2-40B4-BE49-F238E27FC236}">
                <a16:creationId xmlns:a16="http://schemas.microsoft.com/office/drawing/2014/main" id="{D61A142C-689B-6D71-0F5E-E9579AEC2C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967" y="1869824"/>
            <a:ext cx="8888065" cy="3915321"/>
          </a:xfrm>
          <a:prstGeom prst="rect">
            <a:avLst/>
          </a:prstGeom>
        </p:spPr>
      </p:pic>
    </p:spTree>
    <p:extLst>
      <p:ext uri="{BB962C8B-B14F-4D97-AF65-F5344CB8AC3E}">
        <p14:creationId xmlns:p14="http://schemas.microsoft.com/office/powerpoint/2010/main" val="40369373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6DDF3-EEF7-44FE-2347-1ADEE07A5E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34C5C6-2E88-B927-28CB-1D7DB04A9D2D}"/>
              </a:ext>
            </a:extLst>
          </p:cNvPr>
          <p:cNvSpPr>
            <a:spLocks noGrp="1"/>
          </p:cNvSpPr>
          <p:nvPr>
            <p:ph type="title"/>
          </p:nvPr>
        </p:nvSpPr>
        <p:spPr/>
        <p:txBody>
          <a:bodyPr/>
          <a:lstStyle/>
          <a:p>
            <a:r>
              <a:rPr lang="en-US" dirty="0"/>
              <a:t>2. Promises</a:t>
            </a:r>
          </a:p>
        </p:txBody>
      </p:sp>
      <p:pic>
        <p:nvPicPr>
          <p:cNvPr id="5" name="Picture 4" descr="A person holding a bunch of plants&#10;&#10;AI-generated content may be incorrect.">
            <a:extLst>
              <a:ext uri="{FF2B5EF4-FFF2-40B4-BE49-F238E27FC236}">
                <a16:creationId xmlns:a16="http://schemas.microsoft.com/office/drawing/2014/main" id="{92863E29-85F3-B7CE-526B-9D485400A0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5127" y="1394847"/>
            <a:ext cx="6638673" cy="4409268"/>
          </a:xfrm>
          <a:prstGeom prst="rect">
            <a:avLst/>
          </a:prstGeom>
        </p:spPr>
      </p:pic>
      <p:sp>
        <p:nvSpPr>
          <p:cNvPr id="7" name="TextBox 6">
            <a:extLst>
              <a:ext uri="{FF2B5EF4-FFF2-40B4-BE49-F238E27FC236}">
                <a16:creationId xmlns:a16="http://schemas.microsoft.com/office/drawing/2014/main" id="{A72645B0-E347-37F4-A0BB-193FFB30E62E}"/>
              </a:ext>
            </a:extLst>
          </p:cNvPr>
          <p:cNvSpPr txBox="1"/>
          <p:nvPr/>
        </p:nvSpPr>
        <p:spPr>
          <a:xfrm>
            <a:off x="838199" y="1506022"/>
            <a:ext cx="3578817" cy="923330"/>
          </a:xfrm>
          <a:prstGeom prst="rect">
            <a:avLst/>
          </a:prstGeom>
          <a:noFill/>
        </p:spPr>
        <p:txBody>
          <a:bodyPr wrap="square" rtlCol="0">
            <a:spAutoFit/>
          </a:bodyPr>
          <a:lstStyle/>
          <a:p>
            <a:r>
              <a:rPr lang="en-US" dirty="0"/>
              <a:t>Beyond fresh-produce</a:t>
            </a:r>
          </a:p>
          <a:p>
            <a:r>
              <a:rPr lang="en-US" dirty="0"/>
              <a:t>It is widely approved that biophilic can help with mental well-being</a:t>
            </a:r>
          </a:p>
        </p:txBody>
      </p:sp>
    </p:spTree>
    <p:extLst>
      <p:ext uri="{BB962C8B-B14F-4D97-AF65-F5344CB8AC3E}">
        <p14:creationId xmlns:p14="http://schemas.microsoft.com/office/powerpoint/2010/main" val="3444312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04E55-B9CC-0882-527E-546F89A955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3E6104-D328-946A-C6E7-7BB3AEBED7A4}"/>
              </a:ext>
            </a:extLst>
          </p:cNvPr>
          <p:cNvSpPr>
            <a:spLocks noGrp="1"/>
          </p:cNvSpPr>
          <p:nvPr>
            <p:ph type="title"/>
          </p:nvPr>
        </p:nvSpPr>
        <p:spPr/>
        <p:txBody>
          <a:bodyPr/>
          <a:lstStyle/>
          <a:p>
            <a:r>
              <a:rPr lang="en-US" dirty="0"/>
              <a:t>2001: a Space Odyssey (1968)</a:t>
            </a:r>
          </a:p>
        </p:txBody>
      </p:sp>
      <p:pic>
        <p:nvPicPr>
          <p:cNvPr id="4" name="Picture 3" descr="A person in a white suit floating in a circular hallway&#10;&#10;AI-generated content may be incorrect.">
            <a:extLst>
              <a:ext uri="{FF2B5EF4-FFF2-40B4-BE49-F238E27FC236}">
                <a16:creationId xmlns:a16="http://schemas.microsoft.com/office/drawing/2014/main" id="{D5964DD9-5A18-1A50-21B5-33C39A699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822" y="1690688"/>
            <a:ext cx="9124356" cy="4319813"/>
          </a:xfrm>
          <a:prstGeom prst="rect">
            <a:avLst/>
          </a:prstGeom>
        </p:spPr>
      </p:pic>
    </p:spTree>
    <p:extLst>
      <p:ext uri="{BB962C8B-B14F-4D97-AF65-F5344CB8AC3E}">
        <p14:creationId xmlns:p14="http://schemas.microsoft.com/office/powerpoint/2010/main" val="3513540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862E3-4ACB-CB45-E3D0-AFE55234E5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2F8AC0-E163-9CC9-0EA8-20F2A9449B45}"/>
              </a:ext>
            </a:extLst>
          </p:cNvPr>
          <p:cNvSpPr>
            <a:spLocks noGrp="1"/>
          </p:cNvSpPr>
          <p:nvPr>
            <p:ph type="title"/>
          </p:nvPr>
        </p:nvSpPr>
        <p:spPr/>
        <p:txBody>
          <a:bodyPr/>
          <a:lstStyle/>
          <a:p>
            <a:r>
              <a:rPr lang="en-US" dirty="0"/>
              <a:t>Space-age</a:t>
            </a:r>
          </a:p>
        </p:txBody>
      </p:sp>
      <p:pic>
        <p:nvPicPr>
          <p:cNvPr id="4" name="Picture 3" descr="A group of red chairs in a room&#10;&#10;AI-generated content may be incorrect.">
            <a:extLst>
              <a:ext uri="{FF2B5EF4-FFF2-40B4-BE49-F238E27FC236}">
                <a16:creationId xmlns:a16="http://schemas.microsoft.com/office/drawing/2014/main" id="{F9E57591-F992-51C4-0E38-A02C1C16E6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800" y="1690688"/>
            <a:ext cx="9128399" cy="4117288"/>
          </a:xfrm>
          <a:prstGeom prst="rect">
            <a:avLst/>
          </a:prstGeom>
        </p:spPr>
      </p:pic>
    </p:spTree>
    <p:extLst>
      <p:ext uri="{BB962C8B-B14F-4D97-AF65-F5344CB8AC3E}">
        <p14:creationId xmlns:p14="http://schemas.microsoft.com/office/powerpoint/2010/main" val="13936489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7439D-CA7C-E001-99A3-68AFCED967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C28642-D88B-2A71-4F25-077C4E6FA3C3}"/>
              </a:ext>
            </a:extLst>
          </p:cNvPr>
          <p:cNvSpPr>
            <a:spLocks noGrp="1"/>
          </p:cNvSpPr>
          <p:nvPr>
            <p:ph type="title"/>
          </p:nvPr>
        </p:nvSpPr>
        <p:spPr/>
        <p:txBody>
          <a:bodyPr/>
          <a:lstStyle/>
          <a:p>
            <a:r>
              <a:rPr lang="en-US" dirty="0"/>
              <a:t>3. Typology</a:t>
            </a:r>
          </a:p>
        </p:txBody>
      </p:sp>
      <p:sp>
        <p:nvSpPr>
          <p:cNvPr id="3" name="TextBox 2">
            <a:extLst>
              <a:ext uri="{FF2B5EF4-FFF2-40B4-BE49-F238E27FC236}">
                <a16:creationId xmlns:a16="http://schemas.microsoft.com/office/drawing/2014/main" id="{E4564B8E-24AC-CB44-A722-628BE29DC449}"/>
              </a:ext>
            </a:extLst>
          </p:cNvPr>
          <p:cNvSpPr txBox="1"/>
          <p:nvPr/>
        </p:nvSpPr>
        <p:spPr>
          <a:xfrm>
            <a:off x="4816078" y="5275800"/>
            <a:ext cx="2559838" cy="369332"/>
          </a:xfrm>
          <a:prstGeom prst="rect">
            <a:avLst/>
          </a:prstGeom>
          <a:noFill/>
        </p:spPr>
        <p:txBody>
          <a:bodyPr wrap="square" rtlCol="0">
            <a:spAutoFit/>
          </a:bodyPr>
          <a:lstStyle/>
          <a:p>
            <a:pPr algn="ctr"/>
            <a:r>
              <a:rPr lang="en-US" dirty="0"/>
              <a:t>Moon bricks</a:t>
            </a:r>
          </a:p>
        </p:txBody>
      </p:sp>
      <p:pic>
        <p:nvPicPr>
          <p:cNvPr id="6" name="Picture 5" descr="A group of black objects&#10;&#10;AI-generated content may be incorrect.">
            <a:extLst>
              <a:ext uri="{FF2B5EF4-FFF2-40B4-BE49-F238E27FC236}">
                <a16:creationId xmlns:a16="http://schemas.microsoft.com/office/drawing/2014/main" id="{78183917-F578-68F9-96C3-ABC05F0B7AD4}"/>
              </a:ext>
            </a:extLst>
          </p:cNvPr>
          <p:cNvPicPr>
            <a:picLocks noChangeAspect="1"/>
          </p:cNvPicPr>
          <p:nvPr/>
        </p:nvPicPr>
        <p:blipFill>
          <a:blip r:embed="rId2">
            <a:extLst>
              <a:ext uri="{28A0092B-C50C-407E-A947-70E740481C1C}">
                <a14:useLocalDpi xmlns:a14="http://schemas.microsoft.com/office/drawing/2010/main" val="0"/>
              </a:ext>
            </a:extLst>
          </a:blip>
          <a:srcRect l="59315" t="24725"/>
          <a:stretch>
            <a:fillRect/>
          </a:stretch>
        </p:blipFill>
        <p:spPr>
          <a:xfrm>
            <a:off x="4652123" y="1979909"/>
            <a:ext cx="2887749" cy="3006670"/>
          </a:xfrm>
          <a:prstGeom prst="rect">
            <a:avLst/>
          </a:prstGeom>
        </p:spPr>
      </p:pic>
      <p:pic>
        <p:nvPicPr>
          <p:cNvPr id="8" name="Picture 7" descr="A close-up of a machine drilling a piece of material&#10;&#10;AI-generated content may be incorrect.">
            <a:extLst>
              <a:ext uri="{FF2B5EF4-FFF2-40B4-BE49-F238E27FC236}">
                <a16:creationId xmlns:a16="http://schemas.microsoft.com/office/drawing/2014/main" id="{C8120B43-06A8-0BF8-38BF-FCB34961B70D}"/>
              </a:ext>
            </a:extLst>
          </p:cNvPr>
          <p:cNvPicPr>
            <a:picLocks noChangeAspect="1"/>
          </p:cNvPicPr>
          <p:nvPr/>
        </p:nvPicPr>
        <p:blipFill>
          <a:blip r:embed="rId3">
            <a:extLst>
              <a:ext uri="{28A0092B-C50C-407E-A947-70E740481C1C}">
                <a14:useLocalDpi xmlns:a14="http://schemas.microsoft.com/office/drawing/2010/main" val="0"/>
              </a:ext>
            </a:extLst>
          </a:blip>
          <a:srcRect l="6836" t="-791" r="35130" b="791"/>
          <a:stretch>
            <a:fillRect/>
          </a:stretch>
        </p:blipFill>
        <p:spPr>
          <a:xfrm>
            <a:off x="838200" y="1979909"/>
            <a:ext cx="3099244" cy="3006670"/>
          </a:xfrm>
          <a:prstGeom prst="rect">
            <a:avLst/>
          </a:prstGeom>
        </p:spPr>
      </p:pic>
      <p:sp>
        <p:nvSpPr>
          <p:cNvPr id="9" name="TextBox 8">
            <a:extLst>
              <a:ext uri="{FF2B5EF4-FFF2-40B4-BE49-F238E27FC236}">
                <a16:creationId xmlns:a16="http://schemas.microsoft.com/office/drawing/2014/main" id="{2F7DF084-D69B-9FD8-08EA-73EE5995D669}"/>
              </a:ext>
            </a:extLst>
          </p:cNvPr>
          <p:cNvSpPr txBox="1"/>
          <p:nvPr/>
        </p:nvSpPr>
        <p:spPr>
          <a:xfrm>
            <a:off x="1107903" y="5275800"/>
            <a:ext cx="2559838" cy="369332"/>
          </a:xfrm>
          <a:prstGeom prst="rect">
            <a:avLst/>
          </a:prstGeom>
          <a:noFill/>
        </p:spPr>
        <p:txBody>
          <a:bodyPr wrap="square" rtlCol="0">
            <a:spAutoFit/>
          </a:bodyPr>
          <a:lstStyle/>
          <a:p>
            <a:pPr algn="ctr"/>
            <a:r>
              <a:rPr lang="en-US" dirty="0"/>
              <a:t>3D-print regolith</a:t>
            </a:r>
          </a:p>
        </p:txBody>
      </p:sp>
      <p:pic>
        <p:nvPicPr>
          <p:cNvPr id="11" name="Picture 10" descr="A large white object on a blue platform&#10;&#10;AI-generated content may be incorrect.">
            <a:extLst>
              <a:ext uri="{FF2B5EF4-FFF2-40B4-BE49-F238E27FC236}">
                <a16:creationId xmlns:a16="http://schemas.microsoft.com/office/drawing/2014/main" id="{B8CDED09-D85F-1D1F-A288-DB0264C9ED79}"/>
              </a:ext>
            </a:extLst>
          </p:cNvPr>
          <p:cNvPicPr>
            <a:picLocks noChangeAspect="1"/>
          </p:cNvPicPr>
          <p:nvPr/>
        </p:nvPicPr>
        <p:blipFill>
          <a:blip r:embed="rId4">
            <a:extLst>
              <a:ext uri="{28A0092B-C50C-407E-A947-70E740481C1C}">
                <a14:useLocalDpi xmlns:a14="http://schemas.microsoft.com/office/drawing/2010/main" val="0"/>
              </a:ext>
            </a:extLst>
          </a:blip>
          <a:srcRect l="7029" r="22189"/>
          <a:stretch>
            <a:fillRect/>
          </a:stretch>
        </p:blipFill>
        <p:spPr>
          <a:xfrm>
            <a:off x="8254551" y="1979909"/>
            <a:ext cx="2887749" cy="3006670"/>
          </a:xfrm>
          <a:prstGeom prst="rect">
            <a:avLst/>
          </a:prstGeom>
        </p:spPr>
      </p:pic>
      <p:sp>
        <p:nvSpPr>
          <p:cNvPr id="12" name="TextBox 11">
            <a:extLst>
              <a:ext uri="{FF2B5EF4-FFF2-40B4-BE49-F238E27FC236}">
                <a16:creationId xmlns:a16="http://schemas.microsoft.com/office/drawing/2014/main" id="{2619F8EC-1213-D3A6-715B-7E614E42B4A4}"/>
              </a:ext>
            </a:extLst>
          </p:cNvPr>
          <p:cNvSpPr txBox="1"/>
          <p:nvPr/>
        </p:nvSpPr>
        <p:spPr>
          <a:xfrm>
            <a:off x="8346264" y="5275800"/>
            <a:ext cx="2559838" cy="646331"/>
          </a:xfrm>
          <a:prstGeom prst="rect">
            <a:avLst/>
          </a:prstGeom>
          <a:noFill/>
        </p:spPr>
        <p:txBody>
          <a:bodyPr wrap="square" rtlCol="0">
            <a:spAutoFit/>
          </a:bodyPr>
          <a:lstStyle/>
          <a:p>
            <a:pPr algn="ctr"/>
            <a:r>
              <a:rPr lang="en-US" dirty="0"/>
              <a:t>Inflatables or</a:t>
            </a:r>
          </a:p>
          <a:p>
            <a:pPr algn="ctr"/>
            <a:r>
              <a:rPr lang="en-US" dirty="0"/>
              <a:t>origami</a:t>
            </a:r>
          </a:p>
        </p:txBody>
      </p:sp>
    </p:spTree>
    <p:extLst>
      <p:ext uri="{BB962C8B-B14F-4D97-AF65-F5344CB8AC3E}">
        <p14:creationId xmlns:p14="http://schemas.microsoft.com/office/powerpoint/2010/main" val="2741998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6F5BF-3811-195C-8187-51CC0367F6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71B8B3-4717-2A88-0024-CA715017F6F4}"/>
              </a:ext>
            </a:extLst>
          </p:cNvPr>
          <p:cNvSpPr>
            <a:spLocks noGrp="1"/>
          </p:cNvSpPr>
          <p:nvPr>
            <p:ph type="title"/>
          </p:nvPr>
        </p:nvSpPr>
        <p:spPr>
          <a:xfrm>
            <a:off x="838200" y="1"/>
            <a:ext cx="10515600" cy="1078992"/>
          </a:xfrm>
        </p:spPr>
        <p:txBody>
          <a:bodyPr>
            <a:normAutofit/>
          </a:bodyPr>
          <a:lstStyle/>
          <a:p>
            <a:pPr lvl="0">
              <a:lnSpc>
                <a:spcPct val="100000"/>
              </a:lnSpc>
              <a:spcBef>
                <a:spcPts val="0"/>
              </a:spcBef>
              <a:defRPr/>
            </a:pPr>
            <a:r>
              <a:rPr lang="en-US" sz="3200" b="1" dirty="0">
                <a:solidFill>
                  <a:prstClr val="black"/>
                </a:solidFill>
                <a:latin typeface="Aptos" panose="02110004020202020204"/>
              </a:rPr>
              <a:t>Bootcamp “loop” update*</a:t>
            </a:r>
          </a:p>
        </p:txBody>
      </p:sp>
      <p:sp>
        <p:nvSpPr>
          <p:cNvPr id="3" name="TextBox 2">
            <a:extLst>
              <a:ext uri="{FF2B5EF4-FFF2-40B4-BE49-F238E27FC236}">
                <a16:creationId xmlns:a16="http://schemas.microsoft.com/office/drawing/2014/main" id="{D9E2332C-039D-82F5-7AF7-20E9E5C4A795}"/>
              </a:ext>
            </a:extLst>
          </p:cNvPr>
          <p:cNvSpPr txBox="1"/>
          <p:nvPr/>
        </p:nvSpPr>
        <p:spPr>
          <a:xfrm>
            <a:off x="838200" y="907873"/>
            <a:ext cx="10515600" cy="830997"/>
          </a:xfrm>
          <a:prstGeom prst="rect">
            <a:avLst/>
          </a:prstGeom>
          <a:noFill/>
        </p:spPr>
        <p:txBody>
          <a:bodyPr wrap="square" rtlCol="0">
            <a:spAutoFit/>
          </a:bodyPr>
          <a:lstStyle/>
          <a:p>
            <a:pPr lvl="0"/>
            <a:r>
              <a:rPr lang="en-US" sz="2400" dirty="0">
                <a:solidFill>
                  <a:prstClr val="black"/>
                </a:solidFill>
              </a:rPr>
              <a:t>The loop is in “3D” rather than flat surface</a:t>
            </a:r>
          </a:p>
          <a:p>
            <a:pPr lvl="0"/>
            <a:r>
              <a:rPr lang="en-US" sz="2400" dirty="0">
                <a:solidFill>
                  <a:prstClr val="black"/>
                </a:solidFill>
              </a:rPr>
              <a:t>(no more Wall of Death)</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Picture 5" descr="A drawing of a building&#10;&#10;AI-generated content may be incorrect.">
            <a:extLst>
              <a:ext uri="{FF2B5EF4-FFF2-40B4-BE49-F238E27FC236}">
                <a16:creationId xmlns:a16="http://schemas.microsoft.com/office/drawing/2014/main" id="{5AE2B011-A8AA-1CD5-9679-844F400ECB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2136" y="1738870"/>
            <a:ext cx="5363919" cy="4389374"/>
          </a:xfrm>
          <a:prstGeom prst="rect">
            <a:avLst/>
          </a:prstGeom>
        </p:spPr>
      </p:pic>
      <p:sp>
        <p:nvSpPr>
          <p:cNvPr id="7" name="TextBox 6">
            <a:extLst>
              <a:ext uri="{FF2B5EF4-FFF2-40B4-BE49-F238E27FC236}">
                <a16:creationId xmlns:a16="http://schemas.microsoft.com/office/drawing/2014/main" id="{FAE2D2CC-A7EC-D6FC-E4AA-97134A4EA6F8}"/>
              </a:ext>
            </a:extLst>
          </p:cNvPr>
          <p:cNvSpPr txBox="1"/>
          <p:nvPr/>
        </p:nvSpPr>
        <p:spPr>
          <a:xfrm>
            <a:off x="1045945" y="2761595"/>
            <a:ext cx="4108704" cy="1908215"/>
          </a:xfrm>
          <a:prstGeom prst="rect">
            <a:avLst/>
          </a:prstGeom>
          <a:noFill/>
        </p:spPr>
        <p:txBody>
          <a:bodyPr wrap="square" rtlCol="0">
            <a:spAutoFit/>
          </a:bodyPr>
          <a:lstStyle/>
          <a:p>
            <a:pPr lvl="0"/>
            <a:r>
              <a:rPr lang="en-US" sz="1600" dirty="0">
                <a:solidFill>
                  <a:prstClr val="black"/>
                </a:solidFill>
              </a:rPr>
              <a:t>People can and will travel further and higher per jump, so the “loop” may </a:t>
            </a:r>
            <a:r>
              <a:rPr lang="en-US" sz="1600" dirty="0"/>
              <a:t>may shift from continuous stairs to punctuated “nodes” of platforms of function (balcony, lounge, study etc.), and </a:t>
            </a:r>
            <a:r>
              <a:rPr lang="en-US" dirty="0"/>
              <a:t>widening at areas of high traffic and narrowing or disappearing where ballistic movement is discouraged.</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12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7643F-FC8F-8B37-580D-54644FDDD4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43D65E-1251-95DE-28D1-14E1655A6F41}"/>
              </a:ext>
            </a:extLst>
          </p:cNvPr>
          <p:cNvSpPr>
            <a:spLocks noGrp="1"/>
          </p:cNvSpPr>
          <p:nvPr>
            <p:ph type="title"/>
          </p:nvPr>
        </p:nvSpPr>
        <p:spPr>
          <a:xfrm>
            <a:off x="838200" y="1"/>
            <a:ext cx="10515600" cy="1078992"/>
          </a:xfrm>
        </p:spPr>
        <p:txBody>
          <a:bodyPr>
            <a:normAutofit/>
          </a:bodyPr>
          <a:lstStyle/>
          <a:p>
            <a:pPr lvl="0">
              <a:lnSpc>
                <a:spcPct val="100000"/>
              </a:lnSpc>
              <a:spcBef>
                <a:spcPts val="0"/>
              </a:spcBef>
              <a:defRPr/>
            </a:pPr>
            <a:r>
              <a:rPr lang="en-US" sz="3200" b="1" dirty="0">
                <a:solidFill>
                  <a:prstClr val="black"/>
                </a:solidFill>
                <a:latin typeface="Aptos" panose="02110004020202020204"/>
              </a:rPr>
              <a:t>Control and balance of space</a:t>
            </a:r>
          </a:p>
        </p:txBody>
      </p:sp>
      <p:sp>
        <p:nvSpPr>
          <p:cNvPr id="3" name="TextBox 2">
            <a:extLst>
              <a:ext uri="{FF2B5EF4-FFF2-40B4-BE49-F238E27FC236}">
                <a16:creationId xmlns:a16="http://schemas.microsoft.com/office/drawing/2014/main" id="{CB8794A1-9400-EA5A-BC5F-A96882EEA6A4}"/>
              </a:ext>
            </a:extLst>
          </p:cNvPr>
          <p:cNvSpPr txBox="1"/>
          <p:nvPr/>
        </p:nvSpPr>
        <p:spPr>
          <a:xfrm>
            <a:off x="838200" y="907873"/>
            <a:ext cx="10515600" cy="1015663"/>
          </a:xfrm>
          <a:prstGeom prst="rect">
            <a:avLst/>
          </a:prstGeom>
          <a:noFill/>
        </p:spPr>
        <p:txBody>
          <a:bodyPr wrap="square" rtlCol="0">
            <a:spAutoFit/>
          </a:bodyPr>
          <a:lstStyle/>
          <a:p>
            <a:pPr lvl="0"/>
            <a:r>
              <a:rPr lang="en-US" sz="2400" dirty="0">
                <a:solidFill>
                  <a:prstClr val="black"/>
                </a:solidFill>
              </a:rPr>
              <a:t>“Capture geometries”</a:t>
            </a:r>
          </a:p>
          <a:p>
            <a:pPr lvl="0"/>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Moving beyond rails, geometry is designed to indicate movement: from encouraging or restraining jumps, capturing falls and supporting force </a:t>
            </a:r>
          </a:p>
        </p:txBody>
      </p:sp>
      <p:pic>
        <p:nvPicPr>
          <p:cNvPr id="5" name="Picture 4" descr="A red net on a rope&#10;&#10;AI-generated content may be incorrect.">
            <a:extLst>
              <a:ext uri="{FF2B5EF4-FFF2-40B4-BE49-F238E27FC236}">
                <a16:creationId xmlns:a16="http://schemas.microsoft.com/office/drawing/2014/main" id="{C9E65801-B7F4-0AA4-0793-6C51E73E62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175" y="2288706"/>
            <a:ext cx="8527849" cy="4006215"/>
          </a:xfrm>
          <a:prstGeom prst="rect">
            <a:avLst/>
          </a:prstGeom>
        </p:spPr>
      </p:pic>
    </p:spTree>
    <p:extLst>
      <p:ext uri="{BB962C8B-B14F-4D97-AF65-F5344CB8AC3E}">
        <p14:creationId xmlns:p14="http://schemas.microsoft.com/office/powerpoint/2010/main" val="843390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A965D-EED0-0C94-8570-8717F4BBB9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A09698-A00B-476B-89B1-BA8FF336A1A5}"/>
              </a:ext>
            </a:extLst>
          </p:cNvPr>
          <p:cNvSpPr>
            <a:spLocks noGrp="1"/>
          </p:cNvSpPr>
          <p:nvPr>
            <p:ph type="title"/>
          </p:nvPr>
        </p:nvSpPr>
        <p:spPr>
          <a:xfrm>
            <a:off x="838200" y="1"/>
            <a:ext cx="10515600" cy="1078992"/>
          </a:xfrm>
        </p:spPr>
        <p:txBody>
          <a:bodyPr>
            <a:normAutofit/>
          </a:bodyPr>
          <a:lstStyle/>
          <a:p>
            <a:pPr lvl="0">
              <a:lnSpc>
                <a:spcPct val="100000"/>
              </a:lnSpc>
              <a:spcBef>
                <a:spcPts val="0"/>
              </a:spcBef>
              <a:defRPr/>
            </a:pPr>
            <a:r>
              <a:rPr lang="en-US" sz="3200" b="1" dirty="0">
                <a:solidFill>
                  <a:prstClr val="black"/>
                </a:solidFill>
                <a:latin typeface="Aptos" panose="02110004020202020204"/>
              </a:rPr>
              <a:t>Control and balance of space</a:t>
            </a:r>
          </a:p>
        </p:txBody>
      </p:sp>
      <p:sp>
        <p:nvSpPr>
          <p:cNvPr id="3" name="TextBox 2">
            <a:extLst>
              <a:ext uri="{FF2B5EF4-FFF2-40B4-BE49-F238E27FC236}">
                <a16:creationId xmlns:a16="http://schemas.microsoft.com/office/drawing/2014/main" id="{9772AE87-7FC4-45D4-7B82-D2D7ABE8E05C}"/>
              </a:ext>
            </a:extLst>
          </p:cNvPr>
          <p:cNvSpPr txBox="1"/>
          <p:nvPr/>
        </p:nvSpPr>
        <p:spPr>
          <a:xfrm>
            <a:off x="838200" y="907873"/>
            <a:ext cx="10515600" cy="461665"/>
          </a:xfrm>
          <a:prstGeom prst="rect">
            <a:avLst/>
          </a:prstGeom>
          <a:noFill/>
        </p:spPr>
        <p:txBody>
          <a:bodyPr wrap="square" rtlCol="0">
            <a:spAutoFit/>
          </a:bodyPr>
          <a:lstStyle/>
          <a:p>
            <a:pPr lvl="0"/>
            <a:r>
              <a:rPr lang="en-US" sz="2400" dirty="0">
                <a:solidFill>
                  <a:prstClr val="black"/>
                </a:solidFill>
              </a:rPr>
              <a:t>Friction patterns</a:t>
            </a:r>
          </a:p>
        </p:txBody>
      </p:sp>
      <p:pic>
        <p:nvPicPr>
          <p:cNvPr id="5" name="Picture 4" descr="A bench with a curved seat&#10;&#10;AI-generated content may be incorrect.">
            <a:extLst>
              <a:ext uri="{FF2B5EF4-FFF2-40B4-BE49-F238E27FC236}">
                <a16:creationId xmlns:a16="http://schemas.microsoft.com/office/drawing/2014/main" id="{CE4A2572-F70E-A996-D65A-AC53F7947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8564" y="1580138"/>
            <a:ext cx="8080867" cy="4546342"/>
          </a:xfrm>
          <a:prstGeom prst="rect">
            <a:avLst/>
          </a:prstGeom>
        </p:spPr>
      </p:pic>
    </p:spTree>
    <p:extLst>
      <p:ext uri="{BB962C8B-B14F-4D97-AF65-F5344CB8AC3E}">
        <p14:creationId xmlns:p14="http://schemas.microsoft.com/office/powerpoint/2010/main" val="1562193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D57D8-7878-60ED-F72F-6DF2E9C30E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4CC992-241C-7117-960E-09DE17D3AEB6}"/>
              </a:ext>
            </a:extLst>
          </p:cNvPr>
          <p:cNvSpPr>
            <a:spLocks noGrp="1"/>
          </p:cNvSpPr>
          <p:nvPr>
            <p:ph type="title"/>
          </p:nvPr>
        </p:nvSpPr>
        <p:spPr>
          <a:xfrm>
            <a:off x="838200" y="1"/>
            <a:ext cx="10515600" cy="1078992"/>
          </a:xfrm>
        </p:spPr>
        <p:txBody>
          <a:bodyPr>
            <a:normAutofit/>
          </a:bodyPr>
          <a:lstStyle/>
          <a:p>
            <a:r>
              <a:rPr lang="en-US" altLang="zh-CN" sz="3200" b="1" dirty="0"/>
              <a:t>Summary</a:t>
            </a:r>
            <a:endParaRPr lang="en-US" sz="3200" b="1" dirty="0"/>
          </a:p>
        </p:txBody>
      </p:sp>
      <p:sp>
        <p:nvSpPr>
          <p:cNvPr id="3" name="TextBox 2">
            <a:extLst>
              <a:ext uri="{FF2B5EF4-FFF2-40B4-BE49-F238E27FC236}">
                <a16:creationId xmlns:a16="http://schemas.microsoft.com/office/drawing/2014/main" id="{D57CFE89-6325-FBE5-DEAA-7F2500497BD3}"/>
              </a:ext>
            </a:extLst>
          </p:cNvPr>
          <p:cNvSpPr txBox="1"/>
          <p:nvPr/>
        </p:nvSpPr>
        <p:spPr>
          <a:xfrm>
            <a:off x="838200" y="960120"/>
            <a:ext cx="1051560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Locomotion effects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Biomechanical studies and recent exoskeleton work suggest that hopping and jumping in lunar-like gravity can have lower or comparable metabolic cost to walking or running at similar speeds, especially as gravity decreases.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Locomotion itself becomes a core program: daily exercise, research preparation, and movement training all require spaces for repetitive hopping, balance, and posture control in partial gravity.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Bootcamp loop update*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Because people can and will travel further and higher per jump, interior spaces benefit from greater ceiling heights and vertical clearances, with fewer tight overhead obstacles and more in “3D” where movement volumes, not just flat floors.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Lost in space update* - material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Longer flights and reduced friction mean reduced mid-flight control and higher risk of overshooting, so spatial layouts need “capture geometries” (nets, padded, funnels) that passively reorient or decelerate bodies. Circulation elements (ramps, ladders, nets) can be optimized for launch and landing: soft, high-friction, or energy-absorbing floor zones at expected touchdown points, and robust handholds or guide rails where users initiate or arrest motion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Lighting rhythm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Visual cues and lighting become part of movement safety: clear sightlines to landing zones, high-contrast marking of edges, and volumetric lighting that emphasizes safe jump corridors help compensate for altered balance and proprioception.</a:t>
            </a:r>
          </a:p>
        </p:txBody>
      </p:sp>
    </p:spTree>
    <p:extLst>
      <p:ext uri="{BB962C8B-B14F-4D97-AF65-F5344CB8AC3E}">
        <p14:creationId xmlns:p14="http://schemas.microsoft.com/office/powerpoint/2010/main" val="826465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2782E-9E42-6A7B-17DD-C6419CE080C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0295714-08D9-4ABA-AE97-F2B7813481E3}"/>
              </a:ext>
            </a:extLst>
          </p:cNvPr>
          <p:cNvSpPr>
            <a:spLocks noGrp="1"/>
          </p:cNvSpPr>
          <p:nvPr>
            <p:ph type="ctrTitle"/>
          </p:nvPr>
        </p:nvSpPr>
        <p:spPr>
          <a:xfrm>
            <a:off x="115824" y="5784212"/>
            <a:ext cx="7930896" cy="926172"/>
          </a:xfrm>
        </p:spPr>
        <p:txBody>
          <a:bodyPr>
            <a:normAutofit/>
          </a:bodyPr>
          <a:lstStyle/>
          <a:p>
            <a:r>
              <a:rPr lang="en-US" b="1" dirty="0"/>
              <a:t>Moon Loop Run</a:t>
            </a:r>
          </a:p>
        </p:txBody>
      </p:sp>
      <p:sp>
        <p:nvSpPr>
          <p:cNvPr id="11" name="Title 6">
            <a:extLst>
              <a:ext uri="{FF2B5EF4-FFF2-40B4-BE49-F238E27FC236}">
                <a16:creationId xmlns:a16="http://schemas.microsoft.com/office/drawing/2014/main" id="{C254A5F7-2340-64FB-6567-DD7E90164287}"/>
              </a:ext>
            </a:extLst>
          </p:cNvPr>
          <p:cNvSpPr txBox="1">
            <a:spLocks/>
          </p:cNvSpPr>
          <p:nvPr/>
        </p:nvSpPr>
        <p:spPr>
          <a:xfrm>
            <a:off x="8138160" y="5784212"/>
            <a:ext cx="3822191" cy="9261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600" dirty="0">
                <a:latin typeface="+mn-lt"/>
              </a:rPr>
              <a:t>Week 3: Locomotion</a:t>
            </a:r>
          </a:p>
          <a:p>
            <a:pPr algn="r"/>
            <a:endParaRPr lang="en-US" sz="1600" dirty="0">
              <a:latin typeface="+mn-lt"/>
            </a:endParaRPr>
          </a:p>
        </p:txBody>
      </p:sp>
      <p:pic>
        <p:nvPicPr>
          <p:cNvPr id="3" name="Picture 2" descr="A person in a suit from a wall&#10;&#10;AI-generated content may be incorrect.">
            <a:extLst>
              <a:ext uri="{FF2B5EF4-FFF2-40B4-BE49-F238E27FC236}">
                <a16:creationId xmlns:a16="http://schemas.microsoft.com/office/drawing/2014/main" id="{B2E01643-B4AF-B4F8-2BA3-02AAFD9152FB}"/>
              </a:ext>
            </a:extLst>
          </p:cNvPr>
          <p:cNvPicPr>
            <a:picLocks noChangeAspect="1"/>
          </p:cNvPicPr>
          <p:nvPr/>
        </p:nvPicPr>
        <p:blipFill>
          <a:blip r:embed="rId2">
            <a:extLst>
              <a:ext uri="{28A0092B-C50C-407E-A947-70E740481C1C}">
                <a14:useLocalDpi xmlns:a14="http://schemas.microsoft.com/office/drawing/2010/main" val="0"/>
              </a:ext>
            </a:extLst>
          </a:blip>
          <a:srcRect t="11291" b="24710"/>
          <a:stretch>
            <a:fillRect/>
          </a:stretch>
        </p:blipFill>
        <p:spPr>
          <a:xfrm>
            <a:off x="0" y="0"/>
            <a:ext cx="12192000" cy="5669280"/>
          </a:xfrm>
          <a:prstGeom prst="rect">
            <a:avLst/>
          </a:prstGeom>
        </p:spPr>
      </p:pic>
    </p:spTree>
    <p:extLst>
      <p:ext uri="{BB962C8B-B14F-4D97-AF65-F5344CB8AC3E}">
        <p14:creationId xmlns:p14="http://schemas.microsoft.com/office/powerpoint/2010/main" val="3540085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93</TotalTime>
  <Words>2501</Words>
  <Application>Microsoft Office PowerPoint</Application>
  <PresentationFormat>Widescreen</PresentationFormat>
  <Paragraphs>212</Paragraphs>
  <Slides>43</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43</vt:i4>
      </vt:variant>
    </vt:vector>
  </HeadingPairs>
  <TitlesOfParts>
    <vt:vector size="49" baseType="lpstr">
      <vt:lpstr>fkGroteskNeue</vt:lpstr>
      <vt:lpstr>Aptos</vt:lpstr>
      <vt:lpstr>Aptos Display</vt:lpstr>
      <vt:lpstr>Arial</vt:lpstr>
      <vt:lpstr>Office Theme</vt:lpstr>
      <vt:lpstr>1_Office Theme</vt:lpstr>
      <vt:lpstr>Moon Running *Walking</vt:lpstr>
      <vt:lpstr>PowerPoint Presentation</vt:lpstr>
      <vt:lpstr>Locomotion: re-defining moon “walking”</vt:lpstr>
      <vt:lpstr>Locomotion: re-defining moon “walking”</vt:lpstr>
      <vt:lpstr>Bootcamp “loop” update*</vt:lpstr>
      <vt:lpstr>Control and balance of space</vt:lpstr>
      <vt:lpstr>Control and balance of space</vt:lpstr>
      <vt:lpstr>Summary</vt:lpstr>
      <vt:lpstr>Moon Loop Run</vt:lpstr>
      <vt:lpstr>Human Locomotion in Hypo gravity</vt:lpstr>
      <vt:lpstr>Human Locomotion in Hypo Gravity</vt:lpstr>
      <vt:lpstr>Horizonal running at Wall of Death (WoD)</vt:lpstr>
      <vt:lpstr>Lost in Space</vt:lpstr>
      <vt:lpstr>A Coffee Run at Boot Camp</vt:lpstr>
      <vt:lpstr>A Coffee Run at Boot Camp</vt:lpstr>
      <vt:lpstr>Summary</vt:lpstr>
      <vt:lpstr>Moonshine cocktail bar</vt:lpstr>
      <vt:lpstr>Vision</vt:lpstr>
      <vt:lpstr>Topics</vt:lpstr>
      <vt:lpstr>Works</vt:lpstr>
      <vt:lpstr>Space colonization*</vt:lpstr>
      <vt:lpstr>Precedent</vt:lpstr>
      <vt:lpstr>Learn to die in the Anthropocene*</vt:lpstr>
      <vt:lpstr>Precedent</vt:lpstr>
      <vt:lpstr>Precedent</vt:lpstr>
      <vt:lpstr>Precedent</vt:lpstr>
      <vt:lpstr>Precedent</vt:lpstr>
      <vt:lpstr>Precedent</vt:lpstr>
      <vt:lpstr>The life of a moon miner</vt:lpstr>
      <vt:lpstr>The life of a moon miner</vt:lpstr>
      <vt:lpstr>The life of a moon miner</vt:lpstr>
      <vt:lpstr>PowerPoint Presentation</vt:lpstr>
      <vt:lpstr>PowerPoint Presentation</vt:lpstr>
      <vt:lpstr>Why we build on the Moon</vt:lpstr>
      <vt:lpstr>1. Location</vt:lpstr>
      <vt:lpstr>South Pole</vt:lpstr>
      <vt:lpstr>Lunar Pit</vt:lpstr>
      <vt:lpstr>Activities?</vt:lpstr>
      <vt:lpstr>But</vt:lpstr>
      <vt:lpstr>2. Promises</vt:lpstr>
      <vt:lpstr>2001: a Space Odyssey (1968)</vt:lpstr>
      <vt:lpstr>Space-age</vt:lpstr>
      <vt:lpstr>3. Typology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Zhangze Shao</dc:creator>
  <cp:lastModifiedBy>Zhangze Shao</cp:lastModifiedBy>
  <cp:revision>5</cp:revision>
  <dcterms:created xsi:type="dcterms:W3CDTF">2025-12-03T06:39:39Z</dcterms:created>
  <dcterms:modified xsi:type="dcterms:W3CDTF">2025-12-03T08:12:45Z</dcterms:modified>
</cp:coreProperties>
</file>