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393" r:id="rId2"/>
    <p:sldId id="292" r:id="rId3"/>
    <p:sldId id="327" r:id="rId4"/>
    <p:sldId id="322" r:id="rId5"/>
    <p:sldId id="362" r:id="rId6"/>
    <p:sldId id="381" r:id="rId7"/>
    <p:sldId id="372" r:id="rId8"/>
    <p:sldId id="463" r:id="rId9"/>
    <p:sldId id="339" r:id="rId10"/>
    <p:sldId id="397" r:id="rId11"/>
    <p:sldId id="396" r:id="rId12"/>
    <p:sldId id="409" r:id="rId13"/>
    <p:sldId id="505" r:id="rId14"/>
    <p:sldId id="483" r:id="rId15"/>
    <p:sldId id="456" r:id="rId16"/>
    <p:sldId id="512" r:id="rId17"/>
    <p:sldId id="497" r:id="rId18"/>
    <p:sldId id="545" r:id="rId19"/>
    <p:sldId id="553" r:id="rId20"/>
    <p:sldId id="419" r:id="rId21"/>
    <p:sldId id="535" r:id="rId22"/>
    <p:sldId id="486" r:id="rId23"/>
    <p:sldId id="411" r:id="rId24"/>
    <p:sldId id="491" r:id="rId25"/>
    <p:sldId id="511" r:id="rId26"/>
    <p:sldId id="493" r:id="rId27"/>
    <p:sldId id="510" r:id="rId28"/>
    <p:sldId id="543" r:id="rId29"/>
    <p:sldId id="473" r:id="rId30"/>
    <p:sldId id="551" r:id="rId31"/>
    <p:sldId id="523" r:id="rId32"/>
  </p:sldIdLst>
  <p:sldSz cx="12192000" cy="6858000"/>
  <p:notesSz cx="6858000" cy="9144000"/>
  <p:defaultTex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79421A-BE5C-46C7-9DEE-FEBB13B06764}" v="1" dt="2025-07-01T21:37:50.8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1" d="100"/>
          <a:sy n="71" d="100"/>
        </p:scale>
        <p:origin x="1138" y="28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389924-7AD0-4690-B6F8-6E1CC423403C}" type="datetimeFigureOut">
              <a:rPr lang="en-GB" smtClean="0"/>
              <a:t>01/07/2025</a:t>
            </a:fld>
            <a:endParaRPr lang="en-GB"/>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6B6CBE-C0F1-4C1D-AE1F-AD223FDD5191}" type="slidenum">
              <a:rPr lang="en-GB" smtClean="0"/>
              <a:t>‹nr.›</a:t>
            </a:fld>
            <a:endParaRPr lang="en-GB"/>
          </a:p>
        </p:txBody>
      </p:sp>
    </p:spTree>
    <p:extLst>
      <p:ext uri="{BB962C8B-B14F-4D97-AF65-F5344CB8AC3E}">
        <p14:creationId xmlns:p14="http://schemas.microsoft.com/office/powerpoint/2010/main" val="2960856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Progressing to implementing these ideas into a design it is important to start by choosing the right location.</a:t>
            </a:r>
          </a:p>
          <a:p>
            <a:endParaRPr lang="en-GB" dirty="0"/>
          </a:p>
        </p:txBody>
      </p:sp>
      <p:sp>
        <p:nvSpPr>
          <p:cNvPr id="4" name="Tijdelijke aanduiding voor dianummer 3"/>
          <p:cNvSpPr>
            <a:spLocks noGrp="1"/>
          </p:cNvSpPr>
          <p:nvPr>
            <p:ph type="sldNum" sz="quarter" idx="5"/>
          </p:nvPr>
        </p:nvSpPr>
        <p:spPr/>
        <p:txBody>
          <a:bodyPr/>
          <a:lstStyle/>
          <a:p>
            <a:fld id="{B8B7E379-6E1D-48E5-83B0-DA901741A2EB}" type="slidenum">
              <a:rPr lang="en-GB" smtClean="0"/>
              <a:t>1</a:t>
            </a:fld>
            <a:endParaRPr lang="en-GB"/>
          </a:p>
        </p:txBody>
      </p:sp>
    </p:spTree>
    <p:extLst>
      <p:ext uri="{BB962C8B-B14F-4D97-AF65-F5344CB8AC3E}">
        <p14:creationId xmlns:p14="http://schemas.microsoft.com/office/powerpoint/2010/main" val="40386232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To visualise this spatial porosity, it was necessary to develop a computational script in grasshopper with variables that could be adjusted to generate iterations and add improvements. Starting with the minimum volumes the script created a 3D bubble diagram that was then made into adjoining Voronoi cells. Next I could adjust the permeability of each cell according to the room function. The last step was to add an outer shell with openings to the outside.</a:t>
            </a:r>
          </a:p>
        </p:txBody>
      </p:sp>
      <p:sp>
        <p:nvSpPr>
          <p:cNvPr id="4" name="Tijdelijke aanduiding voor dianummer 3"/>
          <p:cNvSpPr>
            <a:spLocks noGrp="1"/>
          </p:cNvSpPr>
          <p:nvPr>
            <p:ph type="sldNum" sz="quarter" idx="5"/>
          </p:nvPr>
        </p:nvSpPr>
        <p:spPr/>
        <p:txBody>
          <a:bodyPr/>
          <a:lstStyle/>
          <a:p>
            <a:fld id="{B8B7E379-6E1D-48E5-83B0-DA901741A2EB}" type="slidenum">
              <a:rPr lang="en-GB" smtClean="0"/>
              <a:t>10</a:t>
            </a:fld>
            <a:endParaRPr lang="en-GB"/>
          </a:p>
        </p:txBody>
      </p:sp>
    </p:spTree>
    <p:extLst>
      <p:ext uri="{BB962C8B-B14F-4D97-AF65-F5344CB8AC3E}">
        <p14:creationId xmlns:p14="http://schemas.microsoft.com/office/powerpoint/2010/main" val="5074700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So first I did iterations of the different volumes in relation to each other, the connective tubes showing which rooms needed to connected to each other.</a:t>
            </a:r>
          </a:p>
        </p:txBody>
      </p:sp>
      <p:sp>
        <p:nvSpPr>
          <p:cNvPr id="4" name="Tijdelijke aanduiding voor dianummer 3"/>
          <p:cNvSpPr>
            <a:spLocks noGrp="1"/>
          </p:cNvSpPr>
          <p:nvPr>
            <p:ph type="sldNum" sz="quarter" idx="5"/>
          </p:nvPr>
        </p:nvSpPr>
        <p:spPr/>
        <p:txBody>
          <a:bodyPr/>
          <a:lstStyle/>
          <a:p>
            <a:fld id="{B8B7E379-6E1D-48E5-83B0-DA901741A2EB}" type="slidenum">
              <a:rPr lang="en-GB" smtClean="0"/>
              <a:t>11</a:t>
            </a:fld>
            <a:endParaRPr lang="en-GB"/>
          </a:p>
        </p:txBody>
      </p:sp>
    </p:spTree>
    <p:extLst>
      <p:ext uri="{BB962C8B-B14F-4D97-AF65-F5344CB8AC3E}">
        <p14:creationId xmlns:p14="http://schemas.microsoft.com/office/powerpoint/2010/main" val="36230284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With the help of the script, different iterations where generated. I played most with the location of the two atria, garden and living space. These iterations informed my final design.</a:t>
            </a:r>
          </a:p>
        </p:txBody>
      </p:sp>
      <p:sp>
        <p:nvSpPr>
          <p:cNvPr id="4" name="Tijdelijke aanduiding voor dianummer 3"/>
          <p:cNvSpPr>
            <a:spLocks noGrp="1"/>
          </p:cNvSpPr>
          <p:nvPr>
            <p:ph type="sldNum" sz="quarter" idx="5"/>
          </p:nvPr>
        </p:nvSpPr>
        <p:spPr/>
        <p:txBody>
          <a:bodyPr/>
          <a:lstStyle/>
          <a:p>
            <a:fld id="{B8B7E379-6E1D-48E5-83B0-DA901741A2EB}" type="slidenum">
              <a:rPr lang="en-GB" smtClean="0"/>
              <a:t>12</a:t>
            </a:fld>
            <a:endParaRPr lang="en-GB"/>
          </a:p>
        </p:txBody>
      </p:sp>
    </p:spTree>
    <p:extLst>
      <p:ext uri="{BB962C8B-B14F-4D97-AF65-F5344CB8AC3E}">
        <p14:creationId xmlns:p14="http://schemas.microsoft.com/office/powerpoint/2010/main" val="39206238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For the outer shell we are making use of the local material, called Lunar </a:t>
            </a:r>
            <a:r>
              <a:rPr lang="en-GB" dirty="0" err="1"/>
              <a:t>Regolith</a:t>
            </a:r>
            <a:r>
              <a:rPr lang="en-GB" dirty="0"/>
              <a:t>. To protect the astronauts from the radiation on the surface, this outer shell will need to be at least 1,5 m thick.</a:t>
            </a:r>
          </a:p>
          <a:p>
            <a:r>
              <a:rPr lang="en-GB" dirty="0"/>
              <a:t>Lunar </a:t>
            </a:r>
            <a:r>
              <a:rPr lang="en-GB" dirty="0" err="1"/>
              <a:t>Regolith</a:t>
            </a:r>
            <a:r>
              <a:rPr lang="en-GB" dirty="0"/>
              <a:t> has strong compressive properties, but weak tensile properties, which has an impact on the shape of the building</a:t>
            </a:r>
          </a:p>
        </p:txBody>
      </p:sp>
      <p:sp>
        <p:nvSpPr>
          <p:cNvPr id="4" name="Tijdelijke aanduiding voor dianummer 3"/>
          <p:cNvSpPr>
            <a:spLocks noGrp="1"/>
          </p:cNvSpPr>
          <p:nvPr>
            <p:ph type="sldNum" sz="quarter" idx="5"/>
          </p:nvPr>
        </p:nvSpPr>
        <p:spPr/>
        <p:txBody>
          <a:bodyPr/>
          <a:lstStyle/>
          <a:p>
            <a:fld id="{B8B7E379-6E1D-48E5-83B0-DA901741A2EB}" type="slidenum">
              <a:rPr lang="en-GB" smtClean="0"/>
              <a:t>13</a:t>
            </a:fld>
            <a:endParaRPr lang="en-GB"/>
          </a:p>
        </p:txBody>
      </p:sp>
    </p:spTree>
    <p:extLst>
      <p:ext uri="{BB962C8B-B14F-4D97-AF65-F5344CB8AC3E}">
        <p14:creationId xmlns:p14="http://schemas.microsoft.com/office/powerpoint/2010/main" val="12424720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To be able to build with </a:t>
            </a:r>
            <a:r>
              <a:rPr lang="en-GB" dirty="0" err="1"/>
              <a:t>regolith</a:t>
            </a:r>
            <a:r>
              <a:rPr lang="en-GB" dirty="0"/>
              <a:t> safely, we have to use the catenary action principle, which is meant to visualise the most efficient forces. To map tensile forces you create this by hanging weights on a chain. When inverted it shows compression forces. These are the ones we need to design with.</a:t>
            </a:r>
          </a:p>
        </p:txBody>
      </p:sp>
      <p:sp>
        <p:nvSpPr>
          <p:cNvPr id="4" name="Tijdelijke aanduiding voor dianummer 3"/>
          <p:cNvSpPr>
            <a:spLocks noGrp="1"/>
          </p:cNvSpPr>
          <p:nvPr>
            <p:ph type="sldNum" sz="quarter" idx="5"/>
          </p:nvPr>
        </p:nvSpPr>
        <p:spPr/>
        <p:txBody>
          <a:bodyPr/>
          <a:lstStyle/>
          <a:p>
            <a:fld id="{B8B7E379-6E1D-48E5-83B0-DA901741A2EB}" type="slidenum">
              <a:rPr lang="en-GB" smtClean="0"/>
              <a:t>14</a:t>
            </a:fld>
            <a:endParaRPr lang="en-GB"/>
          </a:p>
        </p:txBody>
      </p:sp>
    </p:spTree>
    <p:extLst>
      <p:ext uri="{BB962C8B-B14F-4D97-AF65-F5344CB8AC3E}">
        <p14:creationId xmlns:p14="http://schemas.microsoft.com/office/powerpoint/2010/main" val="15958175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CB1B2-19DD-6C91-157F-C90BCFA9A9B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1D6D34B-19BE-1EC7-B225-3918864B4F5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A730371-5B9B-533F-227E-F0397FD81419}"/>
              </a:ext>
            </a:extLst>
          </p:cNvPr>
          <p:cNvSpPr>
            <a:spLocks noGrp="1"/>
          </p:cNvSpPr>
          <p:nvPr>
            <p:ph type="body" idx="1"/>
          </p:nvPr>
        </p:nvSpPr>
        <p:spPr/>
        <p:txBody>
          <a:bodyPr/>
          <a:lstStyle/>
          <a:p>
            <a:r>
              <a:rPr lang="en-GB" dirty="0"/>
              <a:t>The geometry of the building has been adjusted to facilitate this, with help of the Voronoi geometry.</a:t>
            </a:r>
          </a:p>
        </p:txBody>
      </p:sp>
      <p:sp>
        <p:nvSpPr>
          <p:cNvPr id="4" name="Tijdelijke aanduiding voor dianummer 3">
            <a:extLst>
              <a:ext uri="{FF2B5EF4-FFF2-40B4-BE49-F238E27FC236}">
                <a16:creationId xmlns:a16="http://schemas.microsoft.com/office/drawing/2014/main" id="{D488D05C-7A3F-6F28-3731-1DAA40DBF34E}"/>
              </a:ext>
            </a:extLst>
          </p:cNvPr>
          <p:cNvSpPr>
            <a:spLocks noGrp="1"/>
          </p:cNvSpPr>
          <p:nvPr>
            <p:ph type="sldNum" sz="quarter" idx="5"/>
          </p:nvPr>
        </p:nvSpPr>
        <p:spPr/>
        <p:txBody>
          <a:bodyPr/>
          <a:lstStyle/>
          <a:p>
            <a:fld id="{B8B7E379-6E1D-48E5-83B0-DA901741A2EB}" type="slidenum">
              <a:rPr lang="en-GB" smtClean="0"/>
              <a:t>15</a:t>
            </a:fld>
            <a:endParaRPr lang="en-GB"/>
          </a:p>
        </p:txBody>
      </p:sp>
    </p:spTree>
    <p:extLst>
      <p:ext uri="{BB962C8B-B14F-4D97-AF65-F5344CB8AC3E}">
        <p14:creationId xmlns:p14="http://schemas.microsoft.com/office/powerpoint/2010/main" val="33237987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There is a possibility of enhancing the </a:t>
            </a:r>
            <a:r>
              <a:rPr lang="en-GB" dirty="0" err="1"/>
              <a:t>Regolith’s</a:t>
            </a:r>
            <a:r>
              <a:rPr lang="en-GB" dirty="0"/>
              <a:t> tensile properties by adding carbon fibre, that based on this study could be extracted from the carbon dioxide in the air. </a:t>
            </a:r>
          </a:p>
        </p:txBody>
      </p:sp>
      <p:sp>
        <p:nvSpPr>
          <p:cNvPr id="4" name="Tijdelijke aanduiding voor dianummer 3"/>
          <p:cNvSpPr>
            <a:spLocks noGrp="1"/>
          </p:cNvSpPr>
          <p:nvPr>
            <p:ph type="sldNum" sz="quarter" idx="5"/>
          </p:nvPr>
        </p:nvSpPr>
        <p:spPr/>
        <p:txBody>
          <a:bodyPr/>
          <a:lstStyle/>
          <a:p>
            <a:fld id="{B8B7E379-6E1D-48E5-83B0-DA901741A2EB}" type="slidenum">
              <a:rPr lang="en-GB" smtClean="0"/>
              <a:t>16</a:t>
            </a:fld>
            <a:endParaRPr lang="en-GB"/>
          </a:p>
        </p:txBody>
      </p:sp>
    </p:spTree>
    <p:extLst>
      <p:ext uri="{BB962C8B-B14F-4D97-AF65-F5344CB8AC3E}">
        <p14:creationId xmlns:p14="http://schemas.microsoft.com/office/powerpoint/2010/main" val="21946650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9A569-FB04-94C7-9C15-798B0D7BE84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5C76CFB-5DE8-C79E-A680-9D8BC1BFFB0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CAE9C5C-AE07-2E7F-9CE1-C19C8FA0A53B}"/>
              </a:ext>
            </a:extLst>
          </p:cNvPr>
          <p:cNvSpPr>
            <a:spLocks noGrp="1"/>
          </p:cNvSpPr>
          <p:nvPr>
            <p:ph type="body" idx="1"/>
          </p:nvPr>
        </p:nvSpPr>
        <p:spPr/>
        <p:txBody>
          <a:bodyPr/>
          <a:lstStyle/>
          <a:p>
            <a:r>
              <a:rPr lang="en-GB" dirty="0"/>
              <a:t>Another factor that influenced my exterior, was the window placement, especially of the meditation space. This needed to be adjusted to where the earth was visible in the sky. Luckily the Earth is fixed in the Lunar sky, so the position can be mapped and the window adjusted accordingly.</a:t>
            </a:r>
          </a:p>
        </p:txBody>
      </p:sp>
      <p:sp>
        <p:nvSpPr>
          <p:cNvPr id="4" name="Tijdelijke aanduiding voor dianummer 3">
            <a:extLst>
              <a:ext uri="{FF2B5EF4-FFF2-40B4-BE49-F238E27FC236}">
                <a16:creationId xmlns:a16="http://schemas.microsoft.com/office/drawing/2014/main" id="{A97D9A23-1BD3-6515-9BDD-BBFC6AF9CAB6}"/>
              </a:ext>
            </a:extLst>
          </p:cNvPr>
          <p:cNvSpPr>
            <a:spLocks noGrp="1"/>
          </p:cNvSpPr>
          <p:nvPr>
            <p:ph type="sldNum" sz="quarter" idx="5"/>
          </p:nvPr>
        </p:nvSpPr>
        <p:spPr/>
        <p:txBody>
          <a:bodyPr/>
          <a:lstStyle/>
          <a:p>
            <a:fld id="{B8B7E379-6E1D-48E5-83B0-DA901741A2EB}" type="slidenum">
              <a:rPr lang="en-GB" smtClean="0"/>
              <a:t>17</a:t>
            </a:fld>
            <a:endParaRPr lang="en-GB"/>
          </a:p>
        </p:txBody>
      </p:sp>
    </p:spTree>
    <p:extLst>
      <p:ext uri="{BB962C8B-B14F-4D97-AF65-F5344CB8AC3E}">
        <p14:creationId xmlns:p14="http://schemas.microsoft.com/office/powerpoint/2010/main" val="4247898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This is how the building is placed in the location. On the right you see a dynamic section, that shows which spaces are above and below ground. The spaces that require views will be above ground while the more private spaces and storage spaces lie below ground.</a:t>
            </a:r>
          </a:p>
          <a:p>
            <a:r>
              <a:rPr lang="en-GB" dirty="0"/>
              <a:t>On the left you see the surface view.</a:t>
            </a:r>
          </a:p>
        </p:txBody>
      </p:sp>
      <p:sp>
        <p:nvSpPr>
          <p:cNvPr id="4" name="Tijdelijke aanduiding voor dianummer 3"/>
          <p:cNvSpPr>
            <a:spLocks noGrp="1"/>
          </p:cNvSpPr>
          <p:nvPr>
            <p:ph type="sldNum" sz="quarter" idx="5"/>
          </p:nvPr>
        </p:nvSpPr>
        <p:spPr/>
        <p:txBody>
          <a:bodyPr/>
          <a:lstStyle/>
          <a:p>
            <a:fld id="{B8B7E379-6E1D-48E5-83B0-DA901741A2EB}" type="slidenum">
              <a:rPr lang="en-GB" smtClean="0"/>
              <a:t>18</a:t>
            </a:fld>
            <a:endParaRPr lang="en-GB"/>
          </a:p>
        </p:txBody>
      </p:sp>
    </p:spTree>
    <p:extLst>
      <p:ext uri="{BB962C8B-B14F-4D97-AF65-F5344CB8AC3E}">
        <p14:creationId xmlns:p14="http://schemas.microsoft.com/office/powerpoint/2010/main" val="472689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To test the spatiality in 3D, I also 3D printed a scale model of my building, which I also brought with me.</a:t>
            </a:r>
          </a:p>
        </p:txBody>
      </p:sp>
      <p:sp>
        <p:nvSpPr>
          <p:cNvPr id="4" name="Tijdelijke aanduiding voor dianummer 3"/>
          <p:cNvSpPr>
            <a:spLocks noGrp="1"/>
          </p:cNvSpPr>
          <p:nvPr>
            <p:ph type="sldNum" sz="quarter" idx="5"/>
          </p:nvPr>
        </p:nvSpPr>
        <p:spPr/>
        <p:txBody>
          <a:bodyPr/>
          <a:lstStyle/>
          <a:p>
            <a:fld id="{B8B7E379-6E1D-48E5-83B0-DA901741A2EB}" type="slidenum">
              <a:rPr lang="en-GB" smtClean="0"/>
              <a:t>19</a:t>
            </a:fld>
            <a:endParaRPr lang="en-GB"/>
          </a:p>
        </p:txBody>
      </p:sp>
    </p:spTree>
    <p:extLst>
      <p:ext uri="{BB962C8B-B14F-4D97-AF65-F5344CB8AC3E}">
        <p14:creationId xmlns:p14="http://schemas.microsoft.com/office/powerpoint/2010/main" val="433253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To create my earth gazing space I need a good view of our planet. On the Lunar poles the earth is only visible at the horizon, so it makes more sense to choose a location near the equator, where the earth is overhead.</a:t>
            </a:r>
          </a:p>
        </p:txBody>
      </p:sp>
      <p:sp>
        <p:nvSpPr>
          <p:cNvPr id="4" name="Tijdelijke aanduiding voor dianummer 3"/>
          <p:cNvSpPr>
            <a:spLocks noGrp="1"/>
          </p:cNvSpPr>
          <p:nvPr>
            <p:ph type="sldNum" sz="quarter" idx="5"/>
          </p:nvPr>
        </p:nvSpPr>
        <p:spPr/>
        <p:txBody>
          <a:bodyPr/>
          <a:lstStyle/>
          <a:p>
            <a:fld id="{B8B7E379-6E1D-48E5-83B0-DA901741A2EB}" type="slidenum">
              <a:rPr lang="en-GB" smtClean="0"/>
              <a:t>2</a:t>
            </a:fld>
            <a:endParaRPr lang="en-GB"/>
          </a:p>
        </p:txBody>
      </p:sp>
    </p:spTree>
    <p:extLst>
      <p:ext uri="{BB962C8B-B14F-4D97-AF65-F5344CB8AC3E}">
        <p14:creationId xmlns:p14="http://schemas.microsoft.com/office/powerpoint/2010/main" val="6932672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1C675-764B-5031-ABA5-627C124BBB4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B91259F-2828-DF27-0FD0-AB7EEADEE9A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4E6F2E6-B524-E87A-982B-0A9FD674766B}"/>
              </a:ext>
            </a:extLst>
          </p:cNvPr>
          <p:cNvSpPr>
            <a:spLocks noGrp="1"/>
          </p:cNvSpPr>
          <p:nvPr>
            <p:ph type="body" idx="1"/>
          </p:nvPr>
        </p:nvSpPr>
        <p:spPr/>
        <p:txBody>
          <a:bodyPr/>
          <a:lstStyle/>
          <a:p>
            <a:r>
              <a:rPr lang="en-GB" dirty="0"/>
              <a:t>My final building design has different levels, with a main atrium created by the living space (point) and garden. The Garden functions as a transitionary space to the private quarters. When astronauts retreat to their private spaces during or at the end of the day, they have to take a walk through the garden, giving time to reflect and calm down.</a:t>
            </a:r>
          </a:p>
        </p:txBody>
      </p:sp>
      <p:sp>
        <p:nvSpPr>
          <p:cNvPr id="4" name="Tijdelijke aanduiding voor dianummer 3">
            <a:extLst>
              <a:ext uri="{FF2B5EF4-FFF2-40B4-BE49-F238E27FC236}">
                <a16:creationId xmlns:a16="http://schemas.microsoft.com/office/drawing/2014/main" id="{B1FB367D-FB04-8DCF-638A-52EF5996D3A7}"/>
              </a:ext>
            </a:extLst>
          </p:cNvPr>
          <p:cNvSpPr>
            <a:spLocks noGrp="1"/>
          </p:cNvSpPr>
          <p:nvPr>
            <p:ph type="sldNum" sz="quarter" idx="5"/>
          </p:nvPr>
        </p:nvSpPr>
        <p:spPr/>
        <p:txBody>
          <a:bodyPr/>
          <a:lstStyle/>
          <a:p>
            <a:fld id="{B8B7E379-6E1D-48E5-83B0-DA901741A2EB}" type="slidenum">
              <a:rPr lang="en-GB" smtClean="0"/>
              <a:t>20</a:t>
            </a:fld>
            <a:endParaRPr lang="en-GB"/>
          </a:p>
        </p:txBody>
      </p:sp>
    </p:spTree>
    <p:extLst>
      <p:ext uri="{BB962C8B-B14F-4D97-AF65-F5344CB8AC3E}">
        <p14:creationId xmlns:p14="http://schemas.microsoft.com/office/powerpoint/2010/main" val="11590247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4E1681-300D-2563-2F61-2939CA688AF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24C9211-D8A3-EFA7-6958-E46A7919950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B956FB5-64B4-09BE-F494-432381150073}"/>
              </a:ext>
            </a:extLst>
          </p:cNvPr>
          <p:cNvSpPr>
            <a:spLocks noGrp="1"/>
          </p:cNvSpPr>
          <p:nvPr>
            <p:ph type="body" idx="1"/>
          </p:nvPr>
        </p:nvSpPr>
        <p:spPr/>
        <p:txBody>
          <a:bodyPr/>
          <a:lstStyle/>
          <a:p>
            <a:r>
              <a:rPr lang="en-GB" dirty="0"/>
              <a:t>Looking at my building plans, most main functions are present on the surface level, with the living area as connective space.</a:t>
            </a:r>
          </a:p>
          <a:p>
            <a:r>
              <a:rPr lang="en-GB" dirty="0"/>
              <a:t>The lower level contains most of the garden, private quarters and life support, while the high level contains mostly viewpoints.</a:t>
            </a:r>
          </a:p>
        </p:txBody>
      </p:sp>
      <p:sp>
        <p:nvSpPr>
          <p:cNvPr id="4" name="Tijdelijke aanduiding voor dianummer 3">
            <a:extLst>
              <a:ext uri="{FF2B5EF4-FFF2-40B4-BE49-F238E27FC236}">
                <a16:creationId xmlns:a16="http://schemas.microsoft.com/office/drawing/2014/main" id="{1C4E1B1F-4604-1366-68E4-CF1E5FA4B946}"/>
              </a:ext>
            </a:extLst>
          </p:cNvPr>
          <p:cNvSpPr>
            <a:spLocks noGrp="1"/>
          </p:cNvSpPr>
          <p:nvPr>
            <p:ph type="sldNum" sz="quarter" idx="5"/>
          </p:nvPr>
        </p:nvSpPr>
        <p:spPr/>
        <p:txBody>
          <a:bodyPr/>
          <a:lstStyle/>
          <a:p>
            <a:fld id="{B8B7E379-6E1D-48E5-83B0-DA901741A2EB}" type="slidenum">
              <a:rPr lang="en-GB" smtClean="0"/>
              <a:t>21</a:t>
            </a:fld>
            <a:endParaRPr lang="en-GB"/>
          </a:p>
        </p:txBody>
      </p:sp>
    </p:spTree>
    <p:extLst>
      <p:ext uri="{BB962C8B-B14F-4D97-AF65-F5344CB8AC3E}">
        <p14:creationId xmlns:p14="http://schemas.microsoft.com/office/powerpoint/2010/main" val="24611741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F4BED7-7782-4571-7E99-12C80EEE964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4A60046-E521-999F-B702-3EB593DB1A7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13D8DD8-F9F7-FB3A-BE34-3E2344577239}"/>
              </a:ext>
            </a:extLst>
          </p:cNvPr>
          <p:cNvSpPr>
            <a:spLocks noGrp="1"/>
          </p:cNvSpPr>
          <p:nvPr>
            <p:ph type="body" idx="1"/>
          </p:nvPr>
        </p:nvSpPr>
        <p:spPr/>
        <p:txBody>
          <a:bodyPr/>
          <a:lstStyle/>
          <a:p>
            <a:r>
              <a:rPr lang="en-GB" dirty="0"/>
              <a:t>To develop the interior I chose to focus on the meditation space, as it is most representative of my design. To lessen disturbances from the atrium, I gave it an entrance space.</a:t>
            </a:r>
          </a:p>
        </p:txBody>
      </p:sp>
      <p:sp>
        <p:nvSpPr>
          <p:cNvPr id="4" name="Tijdelijke aanduiding voor dianummer 3">
            <a:extLst>
              <a:ext uri="{FF2B5EF4-FFF2-40B4-BE49-F238E27FC236}">
                <a16:creationId xmlns:a16="http://schemas.microsoft.com/office/drawing/2014/main" id="{100180E5-56F9-67F2-03DB-D88DBEE3F8B6}"/>
              </a:ext>
            </a:extLst>
          </p:cNvPr>
          <p:cNvSpPr>
            <a:spLocks noGrp="1"/>
          </p:cNvSpPr>
          <p:nvPr>
            <p:ph type="sldNum" sz="quarter" idx="5"/>
          </p:nvPr>
        </p:nvSpPr>
        <p:spPr/>
        <p:txBody>
          <a:bodyPr/>
          <a:lstStyle/>
          <a:p>
            <a:fld id="{B8B7E379-6E1D-48E5-83B0-DA901741A2EB}" type="slidenum">
              <a:rPr lang="en-GB" smtClean="0"/>
              <a:t>22</a:t>
            </a:fld>
            <a:endParaRPr lang="en-GB"/>
          </a:p>
        </p:txBody>
      </p:sp>
    </p:spTree>
    <p:extLst>
      <p:ext uri="{BB962C8B-B14F-4D97-AF65-F5344CB8AC3E}">
        <p14:creationId xmlns:p14="http://schemas.microsoft.com/office/powerpoint/2010/main" val="19581774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First I looked for references of asymmetric geometry, to see how it can be implemented. I found this one among others. Using the Voronoi geometry as a base I was able to model the interior similarly. On the left you see the reference and on the right the interior of my mediation space.</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B7E379-6E1D-48E5-83B0-DA901741A2E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747594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5EAED-B949-3E5C-3168-94735F7B1F5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68AD649-41E4-520A-3F4C-A76ECC13AAE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6812BA1-9953-308F-8B45-DBD5D653D129}"/>
              </a:ext>
            </a:extLst>
          </p:cNvPr>
          <p:cNvSpPr>
            <a:spLocks noGrp="1"/>
          </p:cNvSpPr>
          <p:nvPr>
            <p:ph type="body" idx="1"/>
          </p:nvPr>
        </p:nvSpPr>
        <p:spPr/>
        <p:txBody>
          <a:bodyPr/>
          <a:lstStyle/>
          <a:p>
            <a:r>
              <a:rPr lang="en-GB" dirty="0"/>
              <a:t>I wanted to </a:t>
            </a:r>
          </a:p>
        </p:txBody>
      </p:sp>
      <p:sp>
        <p:nvSpPr>
          <p:cNvPr id="4" name="Tijdelijke aanduiding voor dianummer 3">
            <a:extLst>
              <a:ext uri="{FF2B5EF4-FFF2-40B4-BE49-F238E27FC236}">
                <a16:creationId xmlns:a16="http://schemas.microsoft.com/office/drawing/2014/main" id="{2FDF9E7E-F285-297C-F627-F33877E06142}"/>
              </a:ext>
            </a:extLst>
          </p:cNvPr>
          <p:cNvSpPr>
            <a:spLocks noGrp="1"/>
          </p:cNvSpPr>
          <p:nvPr>
            <p:ph type="sldNum" sz="quarter" idx="5"/>
          </p:nvPr>
        </p:nvSpPr>
        <p:spPr/>
        <p:txBody>
          <a:bodyPr/>
          <a:lstStyle/>
          <a:p>
            <a:fld id="{B8B7E379-6E1D-48E5-83B0-DA901741A2EB}" type="slidenum">
              <a:rPr lang="en-GB" smtClean="0"/>
              <a:t>24</a:t>
            </a:fld>
            <a:endParaRPr lang="en-GB"/>
          </a:p>
        </p:txBody>
      </p:sp>
    </p:spTree>
    <p:extLst>
      <p:ext uri="{BB962C8B-B14F-4D97-AF65-F5344CB8AC3E}">
        <p14:creationId xmlns:p14="http://schemas.microsoft.com/office/powerpoint/2010/main" val="17395372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878A8-A9BF-B31E-2D1D-BBFFF627860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7DE9BE5-2617-F94C-0245-5E699405752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891D2C4-4820-5F0E-39C9-067E2F330E4E}"/>
              </a:ext>
            </a:extLst>
          </p:cNvPr>
          <p:cNvSpPr>
            <a:spLocks noGrp="1"/>
          </p:cNvSpPr>
          <p:nvPr>
            <p:ph type="body" idx="1"/>
          </p:nvPr>
        </p:nvSpPr>
        <p:spPr/>
        <p:txBody>
          <a:bodyPr/>
          <a:lstStyle/>
          <a:p>
            <a:r>
              <a:rPr lang="en-GB" dirty="0"/>
              <a:t>Looking at implementing the geometry, the research and medical centre require focus so will have a more angular character, while the other rooms require a more soft character.</a:t>
            </a:r>
          </a:p>
        </p:txBody>
      </p:sp>
      <p:sp>
        <p:nvSpPr>
          <p:cNvPr id="4" name="Tijdelijke aanduiding voor dianummer 3">
            <a:extLst>
              <a:ext uri="{FF2B5EF4-FFF2-40B4-BE49-F238E27FC236}">
                <a16:creationId xmlns:a16="http://schemas.microsoft.com/office/drawing/2014/main" id="{F1D8B304-6CD6-8B3B-D7BA-C88E6CE721B5}"/>
              </a:ext>
            </a:extLst>
          </p:cNvPr>
          <p:cNvSpPr>
            <a:spLocks noGrp="1"/>
          </p:cNvSpPr>
          <p:nvPr>
            <p:ph type="sldNum" sz="quarter" idx="5"/>
          </p:nvPr>
        </p:nvSpPr>
        <p:spPr/>
        <p:txBody>
          <a:bodyPr/>
          <a:lstStyle/>
          <a:p>
            <a:fld id="{B8B7E379-6E1D-48E5-83B0-DA901741A2EB}" type="slidenum">
              <a:rPr lang="en-GB" smtClean="0"/>
              <a:t>25</a:t>
            </a:fld>
            <a:endParaRPr lang="en-GB"/>
          </a:p>
        </p:txBody>
      </p:sp>
    </p:spTree>
    <p:extLst>
      <p:ext uri="{BB962C8B-B14F-4D97-AF65-F5344CB8AC3E}">
        <p14:creationId xmlns:p14="http://schemas.microsoft.com/office/powerpoint/2010/main" val="19679705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31902-6FF1-78BB-BD4B-B063707C83A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FCE6EAB-859A-6F3C-2875-0D19E02420B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81FEF3C-F1BF-1D85-E0B9-6F828B2EAE7D}"/>
              </a:ext>
            </a:extLst>
          </p:cNvPr>
          <p:cNvSpPr>
            <a:spLocks noGrp="1"/>
          </p:cNvSpPr>
          <p:nvPr>
            <p:ph type="body" idx="1"/>
          </p:nvPr>
        </p:nvSpPr>
        <p:spPr/>
        <p:txBody>
          <a:bodyPr/>
          <a:lstStyle/>
          <a:p>
            <a:r>
              <a:rPr lang="en-GB" dirty="0"/>
              <a:t>This is a representation of the relaxing space, which for sharing stories of home and family.</a:t>
            </a:r>
          </a:p>
        </p:txBody>
      </p:sp>
      <p:sp>
        <p:nvSpPr>
          <p:cNvPr id="4" name="Tijdelijke aanduiding voor dianummer 3">
            <a:extLst>
              <a:ext uri="{FF2B5EF4-FFF2-40B4-BE49-F238E27FC236}">
                <a16:creationId xmlns:a16="http://schemas.microsoft.com/office/drawing/2014/main" id="{4142D1F1-29D5-E1F2-51F6-48BE85B49EC4}"/>
              </a:ext>
            </a:extLst>
          </p:cNvPr>
          <p:cNvSpPr>
            <a:spLocks noGrp="1"/>
          </p:cNvSpPr>
          <p:nvPr>
            <p:ph type="sldNum" sz="quarter" idx="5"/>
          </p:nvPr>
        </p:nvSpPr>
        <p:spPr/>
        <p:txBody>
          <a:bodyPr/>
          <a:lstStyle/>
          <a:p>
            <a:fld id="{B8B7E379-6E1D-48E5-83B0-DA901741A2EB}" type="slidenum">
              <a:rPr lang="en-GB" smtClean="0"/>
              <a:t>26</a:t>
            </a:fld>
            <a:endParaRPr lang="en-GB"/>
          </a:p>
        </p:txBody>
      </p:sp>
    </p:spTree>
    <p:extLst>
      <p:ext uri="{BB962C8B-B14F-4D97-AF65-F5344CB8AC3E}">
        <p14:creationId xmlns:p14="http://schemas.microsoft.com/office/powerpoint/2010/main" val="30980555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E7242-9733-D4A8-D446-CEACD5D9CD3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FB4D4DC-3CB1-5009-4FA6-9EBC1D09BE8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D42E6F1-8BA7-EA93-C37B-78B943CB8208}"/>
              </a:ext>
            </a:extLst>
          </p:cNvPr>
          <p:cNvSpPr>
            <a:spLocks noGrp="1"/>
          </p:cNvSpPr>
          <p:nvPr>
            <p:ph type="body" idx="1"/>
          </p:nvPr>
        </p:nvSpPr>
        <p:spPr/>
        <p:txBody>
          <a:bodyPr/>
          <a:lstStyle/>
          <a:p>
            <a:endParaRPr lang="en-GB" dirty="0"/>
          </a:p>
        </p:txBody>
      </p:sp>
      <p:sp>
        <p:nvSpPr>
          <p:cNvPr id="4" name="Tijdelijke aanduiding voor dianummer 3">
            <a:extLst>
              <a:ext uri="{FF2B5EF4-FFF2-40B4-BE49-F238E27FC236}">
                <a16:creationId xmlns:a16="http://schemas.microsoft.com/office/drawing/2014/main" id="{B8B99FF4-950A-E3B1-CB79-B3C1B8823FFE}"/>
              </a:ext>
            </a:extLst>
          </p:cNvPr>
          <p:cNvSpPr>
            <a:spLocks noGrp="1"/>
          </p:cNvSpPr>
          <p:nvPr>
            <p:ph type="sldNum" sz="quarter" idx="5"/>
          </p:nvPr>
        </p:nvSpPr>
        <p:spPr/>
        <p:txBody>
          <a:bodyPr/>
          <a:lstStyle/>
          <a:p>
            <a:fld id="{B8B7E379-6E1D-48E5-83B0-DA901741A2EB}" type="slidenum">
              <a:rPr lang="en-GB" smtClean="0"/>
              <a:t>27</a:t>
            </a:fld>
            <a:endParaRPr lang="en-GB"/>
          </a:p>
        </p:txBody>
      </p:sp>
    </p:spTree>
    <p:extLst>
      <p:ext uri="{BB962C8B-B14F-4D97-AF65-F5344CB8AC3E}">
        <p14:creationId xmlns:p14="http://schemas.microsoft.com/office/powerpoint/2010/main" val="12666479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AF5E2-D4F8-9DD6-230D-C64FF071E30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86D6DA1-DACB-9DCC-5FDB-70DB14C6F3A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1BE71FC-6964-B01A-0ADC-DE176309E532}"/>
              </a:ext>
            </a:extLst>
          </p:cNvPr>
          <p:cNvSpPr>
            <a:spLocks noGrp="1"/>
          </p:cNvSpPr>
          <p:nvPr>
            <p:ph type="body" idx="1"/>
          </p:nvPr>
        </p:nvSpPr>
        <p:spPr/>
        <p:txBody>
          <a:bodyPr/>
          <a:lstStyle/>
          <a:p>
            <a:r>
              <a:rPr lang="en-GB" dirty="0"/>
              <a:t>I wanted to apply the permeability in a different way, with dynamic visuals based on the fractal pattern principle.</a:t>
            </a:r>
          </a:p>
        </p:txBody>
      </p:sp>
      <p:sp>
        <p:nvSpPr>
          <p:cNvPr id="4" name="Tijdelijke aanduiding voor dianummer 3">
            <a:extLst>
              <a:ext uri="{FF2B5EF4-FFF2-40B4-BE49-F238E27FC236}">
                <a16:creationId xmlns:a16="http://schemas.microsoft.com/office/drawing/2014/main" id="{277BA4B8-A9BA-3FA8-E2FA-85DF5E91E73C}"/>
              </a:ext>
            </a:extLst>
          </p:cNvPr>
          <p:cNvSpPr>
            <a:spLocks noGrp="1"/>
          </p:cNvSpPr>
          <p:nvPr>
            <p:ph type="sldNum" sz="quarter" idx="5"/>
          </p:nvPr>
        </p:nvSpPr>
        <p:spPr/>
        <p:txBody>
          <a:bodyPr/>
          <a:lstStyle/>
          <a:p>
            <a:fld id="{B8B7E379-6E1D-48E5-83B0-DA901741A2EB}" type="slidenum">
              <a:rPr lang="en-GB" smtClean="0"/>
              <a:t>28</a:t>
            </a:fld>
            <a:endParaRPr lang="en-GB"/>
          </a:p>
        </p:txBody>
      </p:sp>
    </p:spTree>
    <p:extLst>
      <p:ext uri="{BB962C8B-B14F-4D97-AF65-F5344CB8AC3E}">
        <p14:creationId xmlns:p14="http://schemas.microsoft.com/office/powerpoint/2010/main" val="42743457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The pattern has adjustable colour and size. The vitals of the crew will be monitored and I want them to inform the variables of the patterns. </a:t>
            </a:r>
          </a:p>
          <a:p>
            <a:endParaRPr lang="en-GB" dirty="0"/>
          </a:p>
        </p:txBody>
      </p:sp>
      <p:sp>
        <p:nvSpPr>
          <p:cNvPr id="4" name="Tijdelijke aanduiding voor dianummer 3"/>
          <p:cNvSpPr>
            <a:spLocks noGrp="1"/>
          </p:cNvSpPr>
          <p:nvPr>
            <p:ph type="sldNum" sz="quarter" idx="5"/>
          </p:nvPr>
        </p:nvSpPr>
        <p:spPr/>
        <p:txBody>
          <a:bodyPr/>
          <a:lstStyle/>
          <a:p>
            <a:fld id="{B8B7E379-6E1D-48E5-83B0-DA901741A2EB}" type="slidenum">
              <a:rPr lang="en-GB" smtClean="0"/>
              <a:t>29</a:t>
            </a:fld>
            <a:endParaRPr lang="en-GB"/>
          </a:p>
        </p:txBody>
      </p:sp>
    </p:spTree>
    <p:extLst>
      <p:ext uri="{BB962C8B-B14F-4D97-AF65-F5344CB8AC3E}">
        <p14:creationId xmlns:p14="http://schemas.microsoft.com/office/powerpoint/2010/main" val="1898999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solidFill>
                  <a:srgbClr val="FF0000"/>
                </a:solidFill>
              </a:rPr>
              <a:t>It is also important to think about resources so I investigated ice/ water presence and found a spot near </a:t>
            </a:r>
            <a:r>
              <a:rPr lang="en-GB">
                <a:solidFill>
                  <a:srgbClr val="FF0000"/>
                </a:solidFill>
              </a:rPr>
              <a:t>the equator, So </a:t>
            </a:r>
            <a:r>
              <a:rPr lang="en-GB" dirty="0">
                <a:solidFill>
                  <a:srgbClr val="FF0000"/>
                </a:solidFill>
              </a:rPr>
              <a:t>that is where my habitat will be located, at the edge of Mare </a:t>
            </a:r>
            <a:r>
              <a:rPr lang="en-GB" dirty="0" err="1">
                <a:solidFill>
                  <a:srgbClr val="FF0000"/>
                </a:solidFill>
              </a:rPr>
              <a:t>serenitatis</a:t>
            </a:r>
            <a:endParaRPr lang="en-GB" dirty="0">
              <a:solidFill>
                <a:srgbClr val="FF0000"/>
              </a:solidFill>
            </a:endParaRPr>
          </a:p>
        </p:txBody>
      </p:sp>
      <p:sp>
        <p:nvSpPr>
          <p:cNvPr id="4" name="Tijdelijke aanduiding voor dianummer 3"/>
          <p:cNvSpPr>
            <a:spLocks noGrp="1"/>
          </p:cNvSpPr>
          <p:nvPr>
            <p:ph type="sldNum" sz="quarter" idx="5"/>
          </p:nvPr>
        </p:nvSpPr>
        <p:spPr/>
        <p:txBody>
          <a:bodyPr/>
          <a:lstStyle/>
          <a:p>
            <a:fld id="{B8B7E379-6E1D-48E5-83B0-DA901741A2EB}" type="slidenum">
              <a:rPr lang="en-GB" smtClean="0"/>
              <a:t>3</a:t>
            </a:fld>
            <a:endParaRPr lang="en-GB"/>
          </a:p>
        </p:txBody>
      </p:sp>
    </p:spTree>
    <p:extLst>
      <p:ext uri="{BB962C8B-B14F-4D97-AF65-F5344CB8AC3E}">
        <p14:creationId xmlns:p14="http://schemas.microsoft.com/office/powerpoint/2010/main" val="278549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To achieve this I want to cover the walls with flexible led screens so visuals can be shown based on the mood of the astronaut. They are easy in maintenance and energy saving.</a:t>
            </a:r>
          </a:p>
        </p:txBody>
      </p:sp>
      <p:sp>
        <p:nvSpPr>
          <p:cNvPr id="4" name="Tijdelijke aanduiding voor dianummer 3"/>
          <p:cNvSpPr>
            <a:spLocks noGrp="1"/>
          </p:cNvSpPr>
          <p:nvPr>
            <p:ph type="sldNum" sz="quarter" idx="5"/>
          </p:nvPr>
        </p:nvSpPr>
        <p:spPr/>
        <p:txBody>
          <a:bodyPr/>
          <a:lstStyle/>
          <a:p>
            <a:fld id="{B8B7E379-6E1D-48E5-83B0-DA901741A2EB}" type="slidenum">
              <a:rPr lang="en-GB" smtClean="0"/>
              <a:t>30</a:t>
            </a:fld>
            <a:endParaRPr lang="en-GB"/>
          </a:p>
        </p:txBody>
      </p:sp>
    </p:spTree>
    <p:extLst>
      <p:ext uri="{BB962C8B-B14F-4D97-AF65-F5344CB8AC3E}">
        <p14:creationId xmlns:p14="http://schemas.microsoft.com/office/powerpoint/2010/main" val="31158524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I also wanted to show a quick impression of the dynamic daylight simulation.</a:t>
            </a:r>
          </a:p>
        </p:txBody>
      </p:sp>
      <p:sp>
        <p:nvSpPr>
          <p:cNvPr id="4" name="Tijdelijke aanduiding voor dianummer 3"/>
          <p:cNvSpPr>
            <a:spLocks noGrp="1"/>
          </p:cNvSpPr>
          <p:nvPr>
            <p:ph type="sldNum" sz="quarter" idx="5"/>
          </p:nvPr>
        </p:nvSpPr>
        <p:spPr/>
        <p:txBody>
          <a:bodyPr/>
          <a:lstStyle/>
          <a:p>
            <a:fld id="{B8B7E379-6E1D-48E5-83B0-DA901741A2EB}" type="slidenum">
              <a:rPr lang="en-GB" smtClean="0"/>
              <a:t>31</a:t>
            </a:fld>
            <a:endParaRPr lang="en-GB"/>
          </a:p>
        </p:txBody>
      </p:sp>
    </p:spTree>
    <p:extLst>
      <p:ext uri="{BB962C8B-B14F-4D97-AF65-F5344CB8AC3E}">
        <p14:creationId xmlns:p14="http://schemas.microsoft.com/office/powerpoint/2010/main" val="41263884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Next, I looked at the minimum requirements set by ESA for space habitats. I translated this to rooms and added a garden for food and oxygen production and the meditation space I propose. They also set a minimum habitable volume per person.</a:t>
            </a:r>
          </a:p>
        </p:txBody>
      </p:sp>
      <p:sp>
        <p:nvSpPr>
          <p:cNvPr id="4" name="Tijdelijke aanduiding voor dianummer 3"/>
          <p:cNvSpPr>
            <a:spLocks noGrp="1"/>
          </p:cNvSpPr>
          <p:nvPr>
            <p:ph type="sldNum" sz="quarter" idx="5"/>
          </p:nvPr>
        </p:nvSpPr>
        <p:spPr/>
        <p:txBody>
          <a:bodyPr/>
          <a:lstStyle/>
          <a:p>
            <a:fld id="{B8B7E379-6E1D-48E5-83B0-DA901741A2EB}" type="slidenum">
              <a:rPr lang="en-GB" smtClean="0"/>
              <a:t>4</a:t>
            </a:fld>
            <a:endParaRPr lang="en-GB"/>
          </a:p>
        </p:txBody>
      </p:sp>
    </p:spTree>
    <p:extLst>
      <p:ext uri="{BB962C8B-B14F-4D97-AF65-F5344CB8AC3E}">
        <p14:creationId xmlns:p14="http://schemas.microsoft.com/office/powerpoint/2010/main" val="3714617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Of course Lunar habitats will not house just one person but a crew of 4-6 people, so I multiplied the volumes by how many people should be able to use the spaces at once.</a:t>
            </a:r>
          </a:p>
        </p:txBody>
      </p:sp>
      <p:sp>
        <p:nvSpPr>
          <p:cNvPr id="4" name="Tijdelijke aanduiding voor dianummer 3"/>
          <p:cNvSpPr>
            <a:spLocks noGrp="1"/>
          </p:cNvSpPr>
          <p:nvPr>
            <p:ph type="sldNum" sz="quarter" idx="5"/>
          </p:nvPr>
        </p:nvSpPr>
        <p:spPr/>
        <p:txBody>
          <a:bodyPr/>
          <a:lstStyle/>
          <a:p>
            <a:fld id="{B8B7E379-6E1D-48E5-83B0-DA901741A2EB}" type="slidenum">
              <a:rPr lang="en-GB" smtClean="0"/>
              <a:t>5</a:t>
            </a:fld>
            <a:endParaRPr lang="en-GB"/>
          </a:p>
        </p:txBody>
      </p:sp>
    </p:spTree>
    <p:extLst>
      <p:ext uri="{BB962C8B-B14F-4D97-AF65-F5344CB8AC3E}">
        <p14:creationId xmlns:p14="http://schemas.microsoft.com/office/powerpoint/2010/main" val="1535881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I looked at which rooms should be connected to each other. The living area is a connective atrium so most rooms are adjacent to that. I also connected the private rooms together with the garden and meditation space. The work oriented areas are also combined. This creates three zones.</a:t>
            </a:r>
          </a:p>
        </p:txBody>
      </p:sp>
      <p:sp>
        <p:nvSpPr>
          <p:cNvPr id="4" name="Tijdelijke aanduiding voor dianummer 3"/>
          <p:cNvSpPr>
            <a:spLocks noGrp="1"/>
          </p:cNvSpPr>
          <p:nvPr>
            <p:ph type="sldNum" sz="quarter" idx="5"/>
          </p:nvPr>
        </p:nvSpPr>
        <p:spPr/>
        <p:txBody>
          <a:bodyPr/>
          <a:lstStyle/>
          <a:p>
            <a:fld id="{B8B7E379-6E1D-48E5-83B0-DA901741A2EB}" type="slidenum">
              <a:rPr lang="en-GB" smtClean="0"/>
              <a:t>6</a:t>
            </a:fld>
            <a:endParaRPr lang="en-GB"/>
          </a:p>
        </p:txBody>
      </p:sp>
    </p:spTree>
    <p:extLst>
      <p:ext uri="{BB962C8B-B14F-4D97-AF65-F5344CB8AC3E}">
        <p14:creationId xmlns:p14="http://schemas.microsoft.com/office/powerpoint/2010/main" val="39374583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Then I needed to connect the spaces in 3D. For this I was very inspired by the images from the Lava Tube Mission. They showed these branching corridors that evoke curiosity and counteract spatial monotony.</a:t>
            </a:r>
          </a:p>
        </p:txBody>
      </p:sp>
      <p:sp>
        <p:nvSpPr>
          <p:cNvPr id="4" name="Tijdelijke aanduiding voor dianummer 3"/>
          <p:cNvSpPr>
            <a:spLocks noGrp="1"/>
          </p:cNvSpPr>
          <p:nvPr>
            <p:ph type="sldNum" sz="quarter" idx="5"/>
          </p:nvPr>
        </p:nvSpPr>
        <p:spPr/>
        <p:txBody>
          <a:bodyPr/>
          <a:lstStyle/>
          <a:p>
            <a:fld id="{B8B7E379-6E1D-48E5-83B0-DA901741A2EB}" type="slidenum">
              <a:rPr lang="en-GB" smtClean="0"/>
              <a:t>7</a:t>
            </a:fld>
            <a:endParaRPr lang="en-GB"/>
          </a:p>
        </p:txBody>
      </p:sp>
    </p:spTree>
    <p:extLst>
      <p:ext uri="{BB962C8B-B14F-4D97-AF65-F5344CB8AC3E}">
        <p14:creationId xmlns:p14="http://schemas.microsoft.com/office/powerpoint/2010/main" val="2566225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I did some sketching to see how these different views and corridors would look like in a space, taking a picture from the mission as inspiration. I ended up with an Escher like image, with multiple openings through which you can see people moving through the space.</a:t>
            </a:r>
          </a:p>
        </p:txBody>
      </p:sp>
      <p:sp>
        <p:nvSpPr>
          <p:cNvPr id="4" name="Tijdelijke aanduiding voor dianummer 3"/>
          <p:cNvSpPr>
            <a:spLocks noGrp="1"/>
          </p:cNvSpPr>
          <p:nvPr>
            <p:ph type="sldNum" sz="quarter" idx="5"/>
          </p:nvPr>
        </p:nvSpPr>
        <p:spPr/>
        <p:txBody>
          <a:bodyPr/>
          <a:lstStyle/>
          <a:p>
            <a:fld id="{B8B7E379-6E1D-48E5-83B0-DA901741A2EB}" type="slidenum">
              <a:rPr lang="en-GB" smtClean="0"/>
              <a:t>8</a:t>
            </a:fld>
            <a:endParaRPr lang="en-GB"/>
          </a:p>
        </p:txBody>
      </p:sp>
    </p:spTree>
    <p:extLst>
      <p:ext uri="{BB962C8B-B14F-4D97-AF65-F5344CB8AC3E}">
        <p14:creationId xmlns:p14="http://schemas.microsoft.com/office/powerpoint/2010/main" val="38544926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So concerning the strategy for spatially connecting the spaces I want to open up the interior visually, creating dynamic views. Using the big atrium as a space from which the smaller rooms branch out.</a:t>
            </a:r>
          </a:p>
        </p:txBody>
      </p:sp>
      <p:sp>
        <p:nvSpPr>
          <p:cNvPr id="4" name="Tijdelijke aanduiding voor dianummer 3"/>
          <p:cNvSpPr>
            <a:spLocks noGrp="1"/>
          </p:cNvSpPr>
          <p:nvPr>
            <p:ph type="sldNum" sz="quarter" idx="5"/>
          </p:nvPr>
        </p:nvSpPr>
        <p:spPr/>
        <p:txBody>
          <a:bodyPr/>
          <a:lstStyle/>
          <a:p>
            <a:fld id="{B8B7E379-6E1D-48E5-83B0-DA901741A2EB}" type="slidenum">
              <a:rPr lang="en-GB" smtClean="0"/>
              <a:t>9</a:t>
            </a:fld>
            <a:endParaRPr lang="en-GB"/>
          </a:p>
        </p:txBody>
      </p:sp>
    </p:spTree>
    <p:extLst>
      <p:ext uri="{BB962C8B-B14F-4D97-AF65-F5344CB8AC3E}">
        <p14:creationId xmlns:p14="http://schemas.microsoft.com/office/powerpoint/2010/main" val="8491288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B9E4D8-C0C0-4A0F-C7ED-684ED53E834B}"/>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en-GB"/>
          </a:p>
        </p:txBody>
      </p:sp>
      <p:sp>
        <p:nvSpPr>
          <p:cNvPr id="3" name="Ondertitel 2">
            <a:extLst>
              <a:ext uri="{FF2B5EF4-FFF2-40B4-BE49-F238E27FC236}">
                <a16:creationId xmlns:a16="http://schemas.microsoft.com/office/drawing/2014/main" id="{5593D368-1DD5-ED36-D5F6-A10EE940FB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GB"/>
          </a:p>
        </p:txBody>
      </p:sp>
      <p:sp>
        <p:nvSpPr>
          <p:cNvPr id="4" name="Tijdelijke aanduiding voor datum 3">
            <a:extLst>
              <a:ext uri="{FF2B5EF4-FFF2-40B4-BE49-F238E27FC236}">
                <a16:creationId xmlns:a16="http://schemas.microsoft.com/office/drawing/2014/main" id="{73A85074-6D7A-C78E-E053-DBA2BC597DA7}"/>
              </a:ext>
            </a:extLst>
          </p:cNvPr>
          <p:cNvSpPr>
            <a:spLocks noGrp="1"/>
          </p:cNvSpPr>
          <p:nvPr>
            <p:ph type="dt" sz="half" idx="10"/>
          </p:nvPr>
        </p:nvSpPr>
        <p:spPr/>
        <p:txBody>
          <a:bodyPr/>
          <a:lstStyle/>
          <a:p>
            <a:fld id="{E15F566F-CC72-40AB-AFED-236AD85253B4}" type="datetimeFigureOut">
              <a:rPr lang="en-GB" smtClean="0"/>
              <a:t>01/07/2025</a:t>
            </a:fld>
            <a:endParaRPr lang="en-GB"/>
          </a:p>
        </p:txBody>
      </p:sp>
      <p:sp>
        <p:nvSpPr>
          <p:cNvPr id="5" name="Tijdelijke aanduiding voor voettekst 4">
            <a:extLst>
              <a:ext uri="{FF2B5EF4-FFF2-40B4-BE49-F238E27FC236}">
                <a16:creationId xmlns:a16="http://schemas.microsoft.com/office/drawing/2014/main" id="{186CDCEE-A7CA-0604-F703-DD94FC579E37}"/>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a16="http://schemas.microsoft.com/office/drawing/2014/main" id="{A2A0D342-5505-33E0-026F-0E3D4BFF744D}"/>
              </a:ext>
            </a:extLst>
          </p:cNvPr>
          <p:cNvSpPr>
            <a:spLocks noGrp="1"/>
          </p:cNvSpPr>
          <p:nvPr>
            <p:ph type="sldNum" sz="quarter" idx="12"/>
          </p:nvPr>
        </p:nvSpPr>
        <p:spPr/>
        <p:txBody>
          <a:bodyPr/>
          <a:lstStyle/>
          <a:p>
            <a:fld id="{0063A10A-0972-454D-9DFC-DC73BD062058}" type="slidenum">
              <a:rPr lang="en-GB" smtClean="0"/>
              <a:t>‹nr.›</a:t>
            </a:fld>
            <a:endParaRPr lang="en-GB"/>
          </a:p>
        </p:txBody>
      </p:sp>
    </p:spTree>
    <p:extLst>
      <p:ext uri="{BB962C8B-B14F-4D97-AF65-F5344CB8AC3E}">
        <p14:creationId xmlns:p14="http://schemas.microsoft.com/office/powerpoint/2010/main" val="389545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59607C-DC4B-AC03-6F39-13A2C98719FC}"/>
              </a:ext>
            </a:extLst>
          </p:cNvPr>
          <p:cNvSpPr>
            <a:spLocks noGrp="1"/>
          </p:cNvSpPr>
          <p:nvPr>
            <p:ph type="title"/>
          </p:nvPr>
        </p:nvSpPr>
        <p:spPr/>
        <p:txBody>
          <a:bodyPr/>
          <a:lstStyle/>
          <a:p>
            <a:r>
              <a:rPr lang="nl-NL"/>
              <a:t>Klik om stijl te bewerken</a:t>
            </a:r>
            <a:endParaRPr lang="en-GB"/>
          </a:p>
        </p:txBody>
      </p:sp>
      <p:sp>
        <p:nvSpPr>
          <p:cNvPr id="3" name="Tijdelijke aanduiding voor verticale tekst 2">
            <a:extLst>
              <a:ext uri="{FF2B5EF4-FFF2-40B4-BE49-F238E27FC236}">
                <a16:creationId xmlns:a16="http://schemas.microsoft.com/office/drawing/2014/main" id="{EAE031A7-DC36-8CCB-AF44-82449DEAC528}"/>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a16="http://schemas.microsoft.com/office/drawing/2014/main" id="{8621D05E-0F00-AD76-1E70-E28046E95781}"/>
              </a:ext>
            </a:extLst>
          </p:cNvPr>
          <p:cNvSpPr>
            <a:spLocks noGrp="1"/>
          </p:cNvSpPr>
          <p:nvPr>
            <p:ph type="dt" sz="half" idx="10"/>
          </p:nvPr>
        </p:nvSpPr>
        <p:spPr/>
        <p:txBody>
          <a:bodyPr/>
          <a:lstStyle/>
          <a:p>
            <a:fld id="{E15F566F-CC72-40AB-AFED-236AD85253B4}" type="datetimeFigureOut">
              <a:rPr lang="en-GB" smtClean="0"/>
              <a:t>01/07/2025</a:t>
            </a:fld>
            <a:endParaRPr lang="en-GB"/>
          </a:p>
        </p:txBody>
      </p:sp>
      <p:sp>
        <p:nvSpPr>
          <p:cNvPr id="5" name="Tijdelijke aanduiding voor voettekst 4">
            <a:extLst>
              <a:ext uri="{FF2B5EF4-FFF2-40B4-BE49-F238E27FC236}">
                <a16:creationId xmlns:a16="http://schemas.microsoft.com/office/drawing/2014/main" id="{DF2E9BF7-0996-8AC2-1274-3FCB2975FD9B}"/>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a16="http://schemas.microsoft.com/office/drawing/2014/main" id="{32992496-4851-2400-91B5-7AD4B3D3DE0E}"/>
              </a:ext>
            </a:extLst>
          </p:cNvPr>
          <p:cNvSpPr>
            <a:spLocks noGrp="1"/>
          </p:cNvSpPr>
          <p:nvPr>
            <p:ph type="sldNum" sz="quarter" idx="12"/>
          </p:nvPr>
        </p:nvSpPr>
        <p:spPr/>
        <p:txBody>
          <a:bodyPr/>
          <a:lstStyle/>
          <a:p>
            <a:fld id="{0063A10A-0972-454D-9DFC-DC73BD062058}" type="slidenum">
              <a:rPr lang="en-GB" smtClean="0"/>
              <a:t>‹nr.›</a:t>
            </a:fld>
            <a:endParaRPr lang="en-GB"/>
          </a:p>
        </p:txBody>
      </p:sp>
    </p:spTree>
    <p:extLst>
      <p:ext uri="{BB962C8B-B14F-4D97-AF65-F5344CB8AC3E}">
        <p14:creationId xmlns:p14="http://schemas.microsoft.com/office/powerpoint/2010/main" val="16443375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DD06563D-B6FC-0E2C-DB06-E90C191FEECE}"/>
              </a:ext>
            </a:extLst>
          </p:cNvPr>
          <p:cNvSpPr>
            <a:spLocks noGrp="1"/>
          </p:cNvSpPr>
          <p:nvPr>
            <p:ph type="title" orient="vert"/>
          </p:nvPr>
        </p:nvSpPr>
        <p:spPr>
          <a:xfrm>
            <a:off x="8724900" y="365125"/>
            <a:ext cx="2628900" cy="5811838"/>
          </a:xfrm>
        </p:spPr>
        <p:txBody>
          <a:bodyPr vert="eaVert"/>
          <a:lstStyle/>
          <a:p>
            <a:r>
              <a:rPr lang="nl-NL"/>
              <a:t>Klik om stijl te bewerken</a:t>
            </a:r>
            <a:endParaRPr lang="en-GB"/>
          </a:p>
        </p:txBody>
      </p:sp>
      <p:sp>
        <p:nvSpPr>
          <p:cNvPr id="3" name="Tijdelijke aanduiding voor verticale tekst 2">
            <a:extLst>
              <a:ext uri="{FF2B5EF4-FFF2-40B4-BE49-F238E27FC236}">
                <a16:creationId xmlns:a16="http://schemas.microsoft.com/office/drawing/2014/main" id="{5A55DF29-4CDE-6EB7-A936-BAA481406332}"/>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a16="http://schemas.microsoft.com/office/drawing/2014/main" id="{669D2604-FE13-3C7B-C38F-01B9CEE8073C}"/>
              </a:ext>
            </a:extLst>
          </p:cNvPr>
          <p:cNvSpPr>
            <a:spLocks noGrp="1"/>
          </p:cNvSpPr>
          <p:nvPr>
            <p:ph type="dt" sz="half" idx="10"/>
          </p:nvPr>
        </p:nvSpPr>
        <p:spPr/>
        <p:txBody>
          <a:bodyPr/>
          <a:lstStyle/>
          <a:p>
            <a:fld id="{E15F566F-CC72-40AB-AFED-236AD85253B4}" type="datetimeFigureOut">
              <a:rPr lang="en-GB" smtClean="0"/>
              <a:t>01/07/2025</a:t>
            </a:fld>
            <a:endParaRPr lang="en-GB"/>
          </a:p>
        </p:txBody>
      </p:sp>
      <p:sp>
        <p:nvSpPr>
          <p:cNvPr id="5" name="Tijdelijke aanduiding voor voettekst 4">
            <a:extLst>
              <a:ext uri="{FF2B5EF4-FFF2-40B4-BE49-F238E27FC236}">
                <a16:creationId xmlns:a16="http://schemas.microsoft.com/office/drawing/2014/main" id="{F843CF3B-C72E-7421-13EE-AC4887F7B207}"/>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a16="http://schemas.microsoft.com/office/drawing/2014/main" id="{B919C340-B7DE-0A16-00FD-9D5E31A1CF04}"/>
              </a:ext>
            </a:extLst>
          </p:cNvPr>
          <p:cNvSpPr>
            <a:spLocks noGrp="1"/>
          </p:cNvSpPr>
          <p:nvPr>
            <p:ph type="sldNum" sz="quarter" idx="12"/>
          </p:nvPr>
        </p:nvSpPr>
        <p:spPr/>
        <p:txBody>
          <a:bodyPr/>
          <a:lstStyle/>
          <a:p>
            <a:fld id="{0063A10A-0972-454D-9DFC-DC73BD062058}" type="slidenum">
              <a:rPr lang="en-GB" smtClean="0"/>
              <a:t>‹nr.›</a:t>
            </a:fld>
            <a:endParaRPr lang="en-GB"/>
          </a:p>
        </p:txBody>
      </p:sp>
    </p:spTree>
    <p:extLst>
      <p:ext uri="{BB962C8B-B14F-4D97-AF65-F5344CB8AC3E}">
        <p14:creationId xmlns:p14="http://schemas.microsoft.com/office/powerpoint/2010/main" val="3904729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86AD2A-7FF3-DF55-82C4-9873091A00C6}"/>
              </a:ext>
            </a:extLst>
          </p:cNvPr>
          <p:cNvSpPr>
            <a:spLocks noGrp="1"/>
          </p:cNvSpPr>
          <p:nvPr>
            <p:ph type="title"/>
          </p:nvPr>
        </p:nvSpPr>
        <p:spPr/>
        <p:txBody>
          <a:bodyPr/>
          <a:lstStyle/>
          <a:p>
            <a:r>
              <a:rPr lang="nl-NL"/>
              <a:t>Klik om stijl te bewerken</a:t>
            </a:r>
            <a:endParaRPr lang="en-GB"/>
          </a:p>
        </p:txBody>
      </p:sp>
      <p:sp>
        <p:nvSpPr>
          <p:cNvPr id="3" name="Tijdelijke aanduiding voor inhoud 2">
            <a:extLst>
              <a:ext uri="{FF2B5EF4-FFF2-40B4-BE49-F238E27FC236}">
                <a16:creationId xmlns:a16="http://schemas.microsoft.com/office/drawing/2014/main" id="{BC3E5199-9D54-C371-9F32-BF884981DA99}"/>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a16="http://schemas.microsoft.com/office/drawing/2014/main" id="{3E3CD985-46CE-C540-CC2F-4EE12F9AA2ED}"/>
              </a:ext>
            </a:extLst>
          </p:cNvPr>
          <p:cNvSpPr>
            <a:spLocks noGrp="1"/>
          </p:cNvSpPr>
          <p:nvPr>
            <p:ph type="dt" sz="half" idx="10"/>
          </p:nvPr>
        </p:nvSpPr>
        <p:spPr/>
        <p:txBody>
          <a:bodyPr/>
          <a:lstStyle/>
          <a:p>
            <a:fld id="{E15F566F-CC72-40AB-AFED-236AD85253B4}" type="datetimeFigureOut">
              <a:rPr lang="en-GB" smtClean="0"/>
              <a:t>01/07/2025</a:t>
            </a:fld>
            <a:endParaRPr lang="en-GB"/>
          </a:p>
        </p:txBody>
      </p:sp>
      <p:sp>
        <p:nvSpPr>
          <p:cNvPr id="5" name="Tijdelijke aanduiding voor voettekst 4">
            <a:extLst>
              <a:ext uri="{FF2B5EF4-FFF2-40B4-BE49-F238E27FC236}">
                <a16:creationId xmlns:a16="http://schemas.microsoft.com/office/drawing/2014/main" id="{BFB8DD43-DF62-AD27-E1BB-AD3CD6DBF7DE}"/>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a16="http://schemas.microsoft.com/office/drawing/2014/main" id="{AABD57BD-2118-3308-7CA2-EECABA7AD08F}"/>
              </a:ext>
            </a:extLst>
          </p:cNvPr>
          <p:cNvSpPr>
            <a:spLocks noGrp="1"/>
          </p:cNvSpPr>
          <p:nvPr>
            <p:ph type="sldNum" sz="quarter" idx="12"/>
          </p:nvPr>
        </p:nvSpPr>
        <p:spPr/>
        <p:txBody>
          <a:bodyPr/>
          <a:lstStyle/>
          <a:p>
            <a:fld id="{0063A10A-0972-454D-9DFC-DC73BD062058}" type="slidenum">
              <a:rPr lang="en-GB" smtClean="0"/>
              <a:t>‹nr.›</a:t>
            </a:fld>
            <a:endParaRPr lang="en-GB"/>
          </a:p>
        </p:txBody>
      </p:sp>
    </p:spTree>
    <p:extLst>
      <p:ext uri="{BB962C8B-B14F-4D97-AF65-F5344CB8AC3E}">
        <p14:creationId xmlns:p14="http://schemas.microsoft.com/office/powerpoint/2010/main" val="3358871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547593-48AD-0FCD-5198-9F9442EF5938}"/>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en-GB"/>
          </a:p>
        </p:txBody>
      </p:sp>
      <p:sp>
        <p:nvSpPr>
          <p:cNvPr id="3" name="Tijdelijke aanduiding voor tekst 2">
            <a:extLst>
              <a:ext uri="{FF2B5EF4-FFF2-40B4-BE49-F238E27FC236}">
                <a16:creationId xmlns:a16="http://schemas.microsoft.com/office/drawing/2014/main" id="{5ADC7EDC-5C9C-92D6-9239-A6064D7F76C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A5C288F2-6CA1-A8D4-18A2-FE5FD132C520}"/>
              </a:ext>
            </a:extLst>
          </p:cNvPr>
          <p:cNvSpPr>
            <a:spLocks noGrp="1"/>
          </p:cNvSpPr>
          <p:nvPr>
            <p:ph type="dt" sz="half" idx="10"/>
          </p:nvPr>
        </p:nvSpPr>
        <p:spPr/>
        <p:txBody>
          <a:bodyPr/>
          <a:lstStyle/>
          <a:p>
            <a:fld id="{E15F566F-CC72-40AB-AFED-236AD85253B4}" type="datetimeFigureOut">
              <a:rPr lang="en-GB" smtClean="0"/>
              <a:t>01/07/2025</a:t>
            </a:fld>
            <a:endParaRPr lang="en-GB"/>
          </a:p>
        </p:txBody>
      </p:sp>
      <p:sp>
        <p:nvSpPr>
          <p:cNvPr id="5" name="Tijdelijke aanduiding voor voettekst 4">
            <a:extLst>
              <a:ext uri="{FF2B5EF4-FFF2-40B4-BE49-F238E27FC236}">
                <a16:creationId xmlns:a16="http://schemas.microsoft.com/office/drawing/2014/main" id="{C9D06955-5B94-B830-DEC4-B8F7F98E1BCF}"/>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a16="http://schemas.microsoft.com/office/drawing/2014/main" id="{A1AA20DD-FD81-96CE-C23B-4E128AB9DE9C}"/>
              </a:ext>
            </a:extLst>
          </p:cNvPr>
          <p:cNvSpPr>
            <a:spLocks noGrp="1"/>
          </p:cNvSpPr>
          <p:nvPr>
            <p:ph type="sldNum" sz="quarter" idx="12"/>
          </p:nvPr>
        </p:nvSpPr>
        <p:spPr/>
        <p:txBody>
          <a:bodyPr/>
          <a:lstStyle/>
          <a:p>
            <a:fld id="{0063A10A-0972-454D-9DFC-DC73BD062058}" type="slidenum">
              <a:rPr lang="en-GB" smtClean="0"/>
              <a:t>‹nr.›</a:t>
            </a:fld>
            <a:endParaRPr lang="en-GB"/>
          </a:p>
        </p:txBody>
      </p:sp>
    </p:spTree>
    <p:extLst>
      <p:ext uri="{BB962C8B-B14F-4D97-AF65-F5344CB8AC3E}">
        <p14:creationId xmlns:p14="http://schemas.microsoft.com/office/powerpoint/2010/main" val="14584682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655531-8269-B20A-A990-7D737EA7F8C2}"/>
              </a:ext>
            </a:extLst>
          </p:cNvPr>
          <p:cNvSpPr>
            <a:spLocks noGrp="1"/>
          </p:cNvSpPr>
          <p:nvPr>
            <p:ph type="title"/>
          </p:nvPr>
        </p:nvSpPr>
        <p:spPr/>
        <p:txBody>
          <a:bodyPr/>
          <a:lstStyle/>
          <a:p>
            <a:r>
              <a:rPr lang="nl-NL"/>
              <a:t>Klik om stijl te bewerken</a:t>
            </a:r>
            <a:endParaRPr lang="en-GB"/>
          </a:p>
        </p:txBody>
      </p:sp>
      <p:sp>
        <p:nvSpPr>
          <p:cNvPr id="3" name="Tijdelijke aanduiding voor inhoud 2">
            <a:extLst>
              <a:ext uri="{FF2B5EF4-FFF2-40B4-BE49-F238E27FC236}">
                <a16:creationId xmlns:a16="http://schemas.microsoft.com/office/drawing/2014/main" id="{DBB48859-C1DA-C416-B6FF-C3724544A729}"/>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inhoud 3">
            <a:extLst>
              <a:ext uri="{FF2B5EF4-FFF2-40B4-BE49-F238E27FC236}">
                <a16:creationId xmlns:a16="http://schemas.microsoft.com/office/drawing/2014/main" id="{DC8D699A-CA79-4E28-C583-560AA2C50FA9}"/>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5" name="Tijdelijke aanduiding voor datum 4">
            <a:extLst>
              <a:ext uri="{FF2B5EF4-FFF2-40B4-BE49-F238E27FC236}">
                <a16:creationId xmlns:a16="http://schemas.microsoft.com/office/drawing/2014/main" id="{E64A94D5-53DA-194A-4D18-FDC41A2465A6}"/>
              </a:ext>
            </a:extLst>
          </p:cNvPr>
          <p:cNvSpPr>
            <a:spLocks noGrp="1"/>
          </p:cNvSpPr>
          <p:nvPr>
            <p:ph type="dt" sz="half" idx="10"/>
          </p:nvPr>
        </p:nvSpPr>
        <p:spPr/>
        <p:txBody>
          <a:bodyPr/>
          <a:lstStyle/>
          <a:p>
            <a:fld id="{E15F566F-CC72-40AB-AFED-236AD85253B4}" type="datetimeFigureOut">
              <a:rPr lang="en-GB" smtClean="0"/>
              <a:t>01/07/2025</a:t>
            </a:fld>
            <a:endParaRPr lang="en-GB"/>
          </a:p>
        </p:txBody>
      </p:sp>
      <p:sp>
        <p:nvSpPr>
          <p:cNvPr id="6" name="Tijdelijke aanduiding voor voettekst 5">
            <a:extLst>
              <a:ext uri="{FF2B5EF4-FFF2-40B4-BE49-F238E27FC236}">
                <a16:creationId xmlns:a16="http://schemas.microsoft.com/office/drawing/2014/main" id="{BB7BC216-AD23-1D5E-F403-5AEE1420C03D}"/>
              </a:ext>
            </a:extLst>
          </p:cNvPr>
          <p:cNvSpPr>
            <a:spLocks noGrp="1"/>
          </p:cNvSpPr>
          <p:nvPr>
            <p:ph type="ftr" sz="quarter" idx="11"/>
          </p:nvPr>
        </p:nvSpPr>
        <p:spPr/>
        <p:txBody>
          <a:bodyPr/>
          <a:lstStyle/>
          <a:p>
            <a:endParaRPr lang="en-GB"/>
          </a:p>
        </p:txBody>
      </p:sp>
      <p:sp>
        <p:nvSpPr>
          <p:cNvPr id="7" name="Tijdelijke aanduiding voor dianummer 6">
            <a:extLst>
              <a:ext uri="{FF2B5EF4-FFF2-40B4-BE49-F238E27FC236}">
                <a16:creationId xmlns:a16="http://schemas.microsoft.com/office/drawing/2014/main" id="{01865A51-9169-D3F5-9BD5-769AD057588E}"/>
              </a:ext>
            </a:extLst>
          </p:cNvPr>
          <p:cNvSpPr>
            <a:spLocks noGrp="1"/>
          </p:cNvSpPr>
          <p:nvPr>
            <p:ph type="sldNum" sz="quarter" idx="12"/>
          </p:nvPr>
        </p:nvSpPr>
        <p:spPr/>
        <p:txBody>
          <a:bodyPr/>
          <a:lstStyle/>
          <a:p>
            <a:fld id="{0063A10A-0972-454D-9DFC-DC73BD062058}" type="slidenum">
              <a:rPr lang="en-GB" smtClean="0"/>
              <a:t>‹nr.›</a:t>
            </a:fld>
            <a:endParaRPr lang="en-GB"/>
          </a:p>
        </p:txBody>
      </p:sp>
    </p:spTree>
    <p:extLst>
      <p:ext uri="{BB962C8B-B14F-4D97-AF65-F5344CB8AC3E}">
        <p14:creationId xmlns:p14="http://schemas.microsoft.com/office/powerpoint/2010/main" val="2888963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84BD62-A183-6B20-3D13-D2F81969A70A}"/>
              </a:ext>
            </a:extLst>
          </p:cNvPr>
          <p:cNvSpPr>
            <a:spLocks noGrp="1"/>
          </p:cNvSpPr>
          <p:nvPr>
            <p:ph type="title"/>
          </p:nvPr>
        </p:nvSpPr>
        <p:spPr>
          <a:xfrm>
            <a:off x="839788" y="365125"/>
            <a:ext cx="10515600" cy="1325563"/>
          </a:xfrm>
        </p:spPr>
        <p:txBody>
          <a:bodyPr/>
          <a:lstStyle/>
          <a:p>
            <a:r>
              <a:rPr lang="nl-NL"/>
              <a:t>Klik om stijl te bewerken</a:t>
            </a:r>
            <a:endParaRPr lang="en-GB"/>
          </a:p>
        </p:txBody>
      </p:sp>
      <p:sp>
        <p:nvSpPr>
          <p:cNvPr id="3" name="Tijdelijke aanduiding voor tekst 2">
            <a:extLst>
              <a:ext uri="{FF2B5EF4-FFF2-40B4-BE49-F238E27FC236}">
                <a16:creationId xmlns:a16="http://schemas.microsoft.com/office/drawing/2014/main" id="{185C18F1-93BA-B222-ADD7-7FFA036531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743BCB52-2A7F-FE4D-0944-DE5A7DED8529}"/>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5" name="Tijdelijke aanduiding voor tekst 4">
            <a:extLst>
              <a:ext uri="{FF2B5EF4-FFF2-40B4-BE49-F238E27FC236}">
                <a16:creationId xmlns:a16="http://schemas.microsoft.com/office/drawing/2014/main" id="{1C2443E3-4D2C-2116-8F14-3C073EFFA4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FD8BE6AA-2AFC-0F0A-20E1-FBF65DCC9F93}"/>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7" name="Tijdelijke aanduiding voor datum 6">
            <a:extLst>
              <a:ext uri="{FF2B5EF4-FFF2-40B4-BE49-F238E27FC236}">
                <a16:creationId xmlns:a16="http://schemas.microsoft.com/office/drawing/2014/main" id="{E63ED398-D4F5-1DE4-3731-2A67228BD108}"/>
              </a:ext>
            </a:extLst>
          </p:cNvPr>
          <p:cNvSpPr>
            <a:spLocks noGrp="1"/>
          </p:cNvSpPr>
          <p:nvPr>
            <p:ph type="dt" sz="half" idx="10"/>
          </p:nvPr>
        </p:nvSpPr>
        <p:spPr/>
        <p:txBody>
          <a:bodyPr/>
          <a:lstStyle/>
          <a:p>
            <a:fld id="{E15F566F-CC72-40AB-AFED-236AD85253B4}" type="datetimeFigureOut">
              <a:rPr lang="en-GB" smtClean="0"/>
              <a:t>01/07/2025</a:t>
            </a:fld>
            <a:endParaRPr lang="en-GB"/>
          </a:p>
        </p:txBody>
      </p:sp>
      <p:sp>
        <p:nvSpPr>
          <p:cNvPr id="8" name="Tijdelijke aanduiding voor voettekst 7">
            <a:extLst>
              <a:ext uri="{FF2B5EF4-FFF2-40B4-BE49-F238E27FC236}">
                <a16:creationId xmlns:a16="http://schemas.microsoft.com/office/drawing/2014/main" id="{7F1740EA-AF03-BEA7-86AC-904D3CB1306E}"/>
              </a:ext>
            </a:extLst>
          </p:cNvPr>
          <p:cNvSpPr>
            <a:spLocks noGrp="1"/>
          </p:cNvSpPr>
          <p:nvPr>
            <p:ph type="ftr" sz="quarter" idx="11"/>
          </p:nvPr>
        </p:nvSpPr>
        <p:spPr/>
        <p:txBody>
          <a:bodyPr/>
          <a:lstStyle/>
          <a:p>
            <a:endParaRPr lang="en-GB"/>
          </a:p>
        </p:txBody>
      </p:sp>
      <p:sp>
        <p:nvSpPr>
          <p:cNvPr id="9" name="Tijdelijke aanduiding voor dianummer 8">
            <a:extLst>
              <a:ext uri="{FF2B5EF4-FFF2-40B4-BE49-F238E27FC236}">
                <a16:creationId xmlns:a16="http://schemas.microsoft.com/office/drawing/2014/main" id="{27AA928E-8AA4-C1E4-E2A9-30528A3DC06A}"/>
              </a:ext>
            </a:extLst>
          </p:cNvPr>
          <p:cNvSpPr>
            <a:spLocks noGrp="1"/>
          </p:cNvSpPr>
          <p:nvPr>
            <p:ph type="sldNum" sz="quarter" idx="12"/>
          </p:nvPr>
        </p:nvSpPr>
        <p:spPr/>
        <p:txBody>
          <a:bodyPr/>
          <a:lstStyle/>
          <a:p>
            <a:fld id="{0063A10A-0972-454D-9DFC-DC73BD062058}" type="slidenum">
              <a:rPr lang="en-GB" smtClean="0"/>
              <a:t>‹nr.›</a:t>
            </a:fld>
            <a:endParaRPr lang="en-GB"/>
          </a:p>
        </p:txBody>
      </p:sp>
    </p:spTree>
    <p:extLst>
      <p:ext uri="{BB962C8B-B14F-4D97-AF65-F5344CB8AC3E}">
        <p14:creationId xmlns:p14="http://schemas.microsoft.com/office/powerpoint/2010/main" val="1262815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05832C-1A15-1817-8B5F-471F9AF29134}"/>
              </a:ext>
            </a:extLst>
          </p:cNvPr>
          <p:cNvSpPr>
            <a:spLocks noGrp="1"/>
          </p:cNvSpPr>
          <p:nvPr>
            <p:ph type="title"/>
          </p:nvPr>
        </p:nvSpPr>
        <p:spPr/>
        <p:txBody>
          <a:bodyPr/>
          <a:lstStyle/>
          <a:p>
            <a:r>
              <a:rPr lang="nl-NL"/>
              <a:t>Klik om stijl te bewerken</a:t>
            </a:r>
            <a:endParaRPr lang="en-GB"/>
          </a:p>
        </p:txBody>
      </p:sp>
      <p:sp>
        <p:nvSpPr>
          <p:cNvPr id="3" name="Tijdelijke aanduiding voor datum 2">
            <a:extLst>
              <a:ext uri="{FF2B5EF4-FFF2-40B4-BE49-F238E27FC236}">
                <a16:creationId xmlns:a16="http://schemas.microsoft.com/office/drawing/2014/main" id="{A401DCDD-6F3C-431B-A431-27352A5163F3}"/>
              </a:ext>
            </a:extLst>
          </p:cNvPr>
          <p:cNvSpPr>
            <a:spLocks noGrp="1"/>
          </p:cNvSpPr>
          <p:nvPr>
            <p:ph type="dt" sz="half" idx="10"/>
          </p:nvPr>
        </p:nvSpPr>
        <p:spPr/>
        <p:txBody>
          <a:bodyPr/>
          <a:lstStyle/>
          <a:p>
            <a:fld id="{E15F566F-CC72-40AB-AFED-236AD85253B4}" type="datetimeFigureOut">
              <a:rPr lang="en-GB" smtClean="0"/>
              <a:t>01/07/2025</a:t>
            </a:fld>
            <a:endParaRPr lang="en-GB"/>
          </a:p>
        </p:txBody>
      </p:sp>
      <p:sp>
        <p:nvSpPr>
          <p:cNvPr id="4" name="Tijdelijke aanduiding voor voettekst 3">
            <a:extLst>
              <a:ext uri="{FF2B5EF4-FFF2-40B4-BE49-F238E27FC236}">
                <a16:creationId xmlns:a16="http://schemas.microsoft.com/office/drawing/2014/main" id="{6BA8846A-7C5F-B9A2-6D53-C9C9C481115F}"/>
              </a:ext>
            </a:extLst>
          </p:cNvPr>
          <p:cNvSpPr>
            <a:spLocks noGrp="1"/>
          </p:cNvSpPr>
          <p:nvPr>
            <p:ph type="ftr" sz="quarter" idx="11"/>
          </p:nvPr>
        </p:nvSpPr>
        <p:spPr/>
        <p:txBody>
          <a:bodyPr/>
          <a:lstStyle/>
          <a:p>
            <a:endParaRPr lang="en-GB"/>
          </a:p>
        </p:txBody>
      </p:sp>
      <p:sp>
        <p:nvSpPr>
          <p:cNvPr id="5" name="Tijdelijke aanduiding voor dianummer 4">
            <a:extLst>
              <a:ext uri="{FF2B5EF4-FFF2-40B4-BE49-F238E27FC236}">
                <a16:creationId xmlns:a16="http://schemas.microsoft.com/office/drawing/2014/main" id="{494BEDB5-7495-C9F1-914D-751CE3F08E05}"/>
              </a:ext>
            </a:extLst>
          </p:cNvPr>
          <p:cNvSpPr>
            <a:spLocks noGrp="1"/>
          </p:cNvSpPr>
          <p:nvPr>
            <p:ph type="sldNum" sz="quarter" idx="12"/>
          </p:nvPr>
        </p:nvSpPr>
        <p:spPr/>
        <p:txBody>
          <a:bodyPr/>
          <a:lstStyle/>
          <a:p>
            <a:fld id="{0063A10A-0972-454D-9DFC-DC73BD062058}" type="slidenum">
              <a:rPr lang="en-GB" smtClean="0"/>
              <a:t>‹nr.›</a:t>
            </a:fld>
            <a:endParaRPr lang="en-GB"/>
          </a:p>
        </p:txBody>
      </p:sp>
    </p:spTree>
    <p:extLst>
      <p:ext uri="{BB962C8B-B14F-4D97-AF65-F5344CB8AC3E}">
        <p14:creationId xmlns:p14="http://schemas.microsoft.com/office/powerpoint/2010/main" val="2584345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6E2795D8-D43A-C026-E8F0-B10B79E2DCAE}"/>
              </a:ext>
            </a:extLst>
          </p:cNvPr>
          <p:cNvSpPr>
            <a:spLocks noGrp="1"/>
          </p:cNvSpPr>
          <p:nvPr>
            <p:ph type="dt" sz="half" idx="10"/>
          </p:nvPr>
        </p:nvSpPr>
        <p:spPr/>
        <p:txBody>
          <a:bodyPr/>
          <a:lstStyle/>
          <a:p>
            <a:fld id="{E15F566F-CC72-40AB-AFED-236AD85253B4}" type="datetimeFigureOut">
              <a:rPr lang="en-GB" smtClean="0"/>
              <a:t>01/07/2025</a:t>
            </a:fld>
            <a:endParaRPr lang="en-GB"/>
          </a:p>
        </p:txBody>
      </p:sp>
      <p:sp>
        <p:nvSpPr>
          <p:cNvPr id="3" name="Tijdelijke aanduiding voor voettekst 2">
            <a:extLst>
              <a:ext uri="{FF2B5EF4-FFF2-40B4-BE49-F238E27FC236}">
                <a16:creationId xmlns:a16="http://schemas.microsoft.com/office/drawing/2014/main" id="{F35802C4-06A6-9200-1B90-F24EF326FA08}"/>
              </a:ext>
            </a:extLst>
          </p:cNvPr>
          <p:cNvSpPr>
            <a:spLocks noGrp="1"/>
          </p:cNvSpPr>
          <p:nvPr>
            <p:ph type="ftr" sz="quarter" idx="11"/>
          </p:nvPr>
        </p:nvSpPr>
        <p:spPr/>
        <p:txBody>
          <a:bodyPr/>
          <a:lstStyle/>
          <a:p>
            <a:endParaRPr lang="en-GB"/>
          </a:p>
        </p:txBody>
      </p:sp>
      <p:sp>
        <p:nvSpPr>
          <p:cNvPr id="4" name="Tijdelijke aanduiding voor dianummer 3">
            <a:extLst>
              <a:ext uri="{FF2B5EF4-FFF2-40B4-BE49-F238E27FC236}">
                <a16:creationId xmlns:a16="http://schemas.microsoft.com/office/drawing/2014/main" id="{57776BF0-9DD4-7103-872E-0CBF8C5C4FA2}"/>
              </a:ext>
            </a:extLst>
          </p:cNvPr>
          <p:cNvSpPr>
            <a:spLocks noGrp="1"/>
          </p:cNvSpPr>
          <p:nvPr>
            <p:ph type="sldNum" sz="quarter" idx="12"/>
          </p:nvPr>
        </p:nvSpPr>
        <p:spPr/>
        <p:txBody>
          <a:bodyPr/>
          <a:lstStyle/>
          <a:p>
            <a:fld id="{0063A10A-0972-454D-9DFC-DC73BD062058}" type="slidenum">
              <a:rPr lang="en-GB" smtClean="0"/>
              <a:t>‹nr.›</a:t>
            </a:fld>
            <a:endParaRPr lang="en-GB"/>
          </a:p>
        </p:txBody>
      </p:sp>
    </p:spTree>
    <p:extLst>
      <p:ext uri="{BB962C8B-B14F-4D97-AF65-F5344CB8AC3E}">
        <p14:creationId xmlns:p14="http://schemas.microsoft.com/office/powerpoint/2010/main" val="982663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852ED5-AA76-00E4-F5C5-7121B31CEDA1}"/>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GB"/>
          </a:p>
        </p:txBody>
      </p:sp>
      <p:sp>
        <p:nvSpPr>
          <p:cNvPr id="3" name="Tijdelijke aanduiding voor inhoud 2">
            <a:extLst>
              <a:ext uri="{FF2B5EF4-FFF2-40B4-BE49-F238E27FC236}">
                <a16:creationId xmlns:a16="http://schemas.microsoft.com/office/drawing/2014/main" id="{975EB8D1-163B-5881-5554-D65266532E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tekst 3">
            <a:extLst>
              <a:ext uri="{FF2B5EF4-FFF2-40B4-BE49-F238E27FC236}">
                <a16:creationId xmlns:a16="http://schemas.microsoft.com/office/drawing/2014/main" id="{A3BC032F-CC17-74D9-92E0-BA4BA16E2E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552F7BD8-E434-36C1-890B-3604DA737323}"/>
              </a:ext>
            </a:extLst>
          </p:cNvPr>
          <p:cNvSpPr>
            <a:spLocks noGrp="1"/>
          </p:cNvSpPr>
          <p:nvPr>
            <p:ph type="dt" sz="half" idx="10"/>
          </p:nvPr>
        </p:nvSpPr>
        <p:spPr/>
        <p:txBody>
          <a:bodyPr/>
          <a:lstStyle/>
          <a:p>
            <a:fld id="{E15F566F-CC72-40AB-AFED-236AD85253B4}" type="datetimeFigureOut">
              <a:rPr lang="en-GB" smtClean="0"/>
              <a:t>01/07/2025</a:t>
            </a:fld>
            <a:endParaRPr lang="en-GB"/>
          </a:p>
        </p:txBody>
      </p:sp>
      <p:sp>
        <p:nvSpPr>
          <p:cNvPr id="6" name="Tijdelijke aanduiding voor voettekst 5">
            <a:extLst>
              <a:ext uri="{FF2B5EF4-FFF2-40B4-BE49-F238E27FC236}">
                <a16:creationId xmlns:a16="http://schemas.microsoft.com/office/drawing/2014/main" id="{9498CE0B-9132-99C9-8E14-8728F60CBD1E}"/>
              </a:ext>
            </a:extLst>
          </p:cNvPr>
          <p:cNvSpPr>
            <a:spLocks noGrp="1"/>
          </p:cNvSpPr>
          <p:nvPr>
            <p:ph type="ftr" sz="quarter" idx="11"/>
          </p:nvPr>
        </p:nvSpPr>
        <p:spPr/>
        <p:txBody>
          <a:bodyPr/>
          <a:lstStyle/>
          <a:p>
            <a:endParaRPr lang="en-GB"/>
          </a:p>
        </p:txBody>
      </p:sp>
      <p:sp>
        <p:nvSpPr>
          <p:cNvPr id="7" name="Tijdelijke aanduiding voor dianummer 6">
            <a:extLst>
              <a:ext uri="{FF2B5EF4-FFF2-40B4-BE49-F238E27FC236}">
                <a16:creationId xmlns:a16="http://schemas.microsoft.com/office/drawing/2014/main" id="{381A2127-9D49-4007-CC27-F1D56D768590}"/>
              </a:ext>
            </a:extLst>
          </p:cNvPr>
          <p:cNvSpPr>
            <a:spLocks noGrp="1"/>
          </p:cNvSpPr>
          <p:nvPr>
            <p:ph type="sldNum" sz="quarter" idx="12"/>
          </p:nvPr>
        </p:nvSpPr>
        <p:spPr/>
        <p:txBody>
          <a:bodyPr/>
          <a:lstStyle/>
          <a:p>
            <a:fld id="{0063A10A-0972-454D-9DFC-DC73BD062058}" type="slidenum">
              <a:rPr lang="en-GB" smtClean="0"/>
              <a:t>‹nr.›</a:t>
            </a:fld>
            <a:endParaRPr lang="en-GB"/>
          </a:p>
        </p:txBody>
      </p:sp>
    </p:spTree>
    <p:extLst>
      <p:ext uri="{BB962C8B-B14F-4D97-AF65-F5344CB8AC3E}">
        <p14:creationId xmlns:p14="http://schemas.microsoft.com/office/powerpoint/2010/main" val="1789829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13C787-6677-29D4-825A-25FE01F58741}"/>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GB"/>
          </a:p>
        </p:txBody>
      </p:sp>
      <p:sp>
        <p:nvSpPr>
          <p:cNvPr id="3" name="Tijdelijke aanduiding voor afbeelding 2">
            <a:extLst>
              <a:ext uri="{FF2B5EF4-FFF2-40B4-BE49-F238E27FC236}">
                <a16:creationId xmlns:a16="http://schemas.microsoft.com/office/drawing/2014/main" id="{536DE163-FA74-3738-DD8C-C56353F6D6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ijdelijke aanduiding voor tekst 3">
            <a:extLst>
              <a:ext uri="{FF2B5EF4-FFF2-40B4-BE49-F238E27FC236}">
                <a16:creationId xmlns:a16="http://schemas.microsoft.com/office/drawing/2014/main" id="{EC7053FE-FDA4-84C3-D503-5372EF5749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BE9859F8-1A08-91EC-7C39-B4A6633E9304}"/>
              </a:ext>
            </a:extLst>
          </p:cNvPr>
          <p:cNvSpPr>
            <a:spLocks noGrp="1"/>
          </p:cNvSpPr>
          <p:nvPr>
            <p:ph type="dt" sz="half" idx="10"/>
          </p:nvPr>
        </p:nvSpPr>
        <p:spPr/>
        <p:txBody>
          <a:bodyPr/>
          <a:lstStyle/>
          <a:p>
            <a:fld id="{E15F566F-CC72-40AB-AFED-236AD85253B4}" type="datetimeFigureOut">
              <a:rPr lang="en-GB" smtClean="0"/>
              <a:t>01/07/2025</a:t>
            </a:fld>
            <a:endParaRPr lang="en-GB"/>
          </a:p>
        </p:txBody>
      </p:sp>
      <p:sp>
        <p:nvSpPr>
          <p:cNvPr id="6" name="Tijdelijke aanduiding voor voettekst 5">
            <a:extLst>
              <a:ext uri="{FF2B5EF4-FFF2-40B4-BE49-F238E27FC236}">
                <a16:creationId xmlns:a16="http://schemas.microsoft.com/office/drawing/2014/main" id="{935B722F-141E-5CD6-EEDD-5D03FBF71D24}"/>
              </a:ext>
            </a:extLst>
          </p:cNvPr>
          <p:cNvSpPr>
            <a:spLocks noGrp="1"/>
          </p:cNvSpPr>
          <p:nvPr>
            <p:ph type="ftr" sz="quarter" idx="11"/>
          </p:nvPr>
        </p:nvSpPr>
        <p:spPr/>
        <p:txBody>
          <a:bodyPr/>
          <a:lstStyle/>
          <a:p>
            <a:endParaRPr lang="en-GB"/>
          </a:p>
        </p:txBody>
      </p:sp>
      <p:sp>
        <p:nvSpPr>
          <p:cNvPr id="7" name="Tijdelijke aanduiding voor dianummer 6">
            <a:extLst>
              <a:ext uri="{FF2B5EF4-FFF2-40B4-BE49-F238E27FC236}">
                <a16:creationId xmlns:a16="http://schemas.microsoft.com/office/drawing/2014/main" id="{99982B22-9B26-B606-D5A8-F23F6D80AC30}"/>
              </a:ext>
            </a:extLst>
          </p:cNvPr>
          <p:cNvSpPr>
            <a:spLocks noGrp="1"/>
          </p:cNvSpPr>
          <p:nvPr>
            <p:ph type="sldNum" sz="quarter" idx="12"/>
          </p:nvPr>
        </p:nvSpPr>
        <p:spPr/>
        <p:txBody>
          <a:bodyPr/>
          <a:lstStyle/>
          <a:p>
            <a:fld id="{0063A10A-0972-454D-9DFC-DC73BD062058}" type="slidenum">
              <a:rPr lang="en-GB" smtClean="0"/>
              <a:t>‹nr.›</a:t>
            </a:fld>
            <a:endParaRPr lang="en-GB"/>
          </a:p>
        </p:txBody>
      </p:sp>
    </p:spTree>
    <p:extLst>
      <p:ext uri="{BB962C8B-B14F-4D97-AF65-F5344CB8AC3E}">
        <p14:creationId xmlns:p14="http://schemas.microsoft.com/office/powerpoint/2010/main" val="39206862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E30EF06B-A06D-BA4C-3D61-4775D7F457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GB"/>
          </a:p>
        </p:txBody>
      </p:sp>
      <p:sp>
        <p:nvSpPr>
          <p:cNvPr id="3" name="Tijdelijke aanduiding voor tekst 2">
            <a:extLst>
              <a:ext uri="{FF2B5EF4-FFF2-40B4-BE49-F238E27FC236}">
                <a16:creationId xmlns:a16="http://schemas.microsoft.com/office/drawing/2014/main" id="{3835C5BA-014F-2A0C-FD3D-E478A894E0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a16="http://schemas.microsoft.com/office/drawing/2014/main" id="{DEB28EFA-21DE-80CE-6CC0-5AEEF3339C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15F566F-CC72-40AB-AFED-236AD85253B4}" type="datetimeFigureOut">
              <a:rPr lang="en-GB" smtClean="0"/>
              <a:t>01/07/2025</a:t>
            </a:fld>
            <a:endParaRPr lang="en-GB"/>
          </a:p>
        </p:txBody>
      </p:sp>
      <p:sp>
        <p:nvSpPr>
          <p:cNvPr id="5" name="Tijdelijke aanduiding voor voettekst 4">
            <a:extLst>
              <a:ext uri="{FF2B5EF4-FFF2-40B4-BE49-F238E27FC236}">
                <a16:creationId xmlns:a16="http://schemas.microsoft.com/office/drawing/2014/main" id="{3F892CAD-36D4-4B37-1944-D3995ED622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Tijdelijke aanduiding voor dianummer 5">
            <a:extLst>
              <a:ext uri="{FF2B5EF4-FFF2-40B4-BE49-F238E27FC236}">
                <a16:creationId xmlns:a16="http://schemas.microsoft.com/office/drawing/2014/main" id="{EDC76C27-25B7-5FB2-C627-9E5728A61B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063A10A-0972-454D-9DFC-DC73BD062058}" type="slidenum">
              <a:rPr lang="en-GB" smtClean="0"/>
              <a:t>‹nr.›</a:t>
            </a:fld>
            <a:endParaRPr lang="en-GB"/>
          </a:p>
        </p:txBody>
      </p:sp>
    </p:spTree>
    <p:extLst>
      <p:ext uri="{BB962C8B-B14F-4D97-AF65-F5344CB8AC3E}">
        <p14:creationId xmlns:p14="http://schemas.microsoft.com/office/powerpoint/2010/main" val="11770350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11.xml"/><Relationship Id="rId3" Type="http://schemas.microsoft.com/office/2007/relationships/media" Target="../media/media2.mp4"/><Relationship Id="rId7"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19.png"/><Relationship Id="rId5" Type="http://schemas.microsoft.com/office/2007/relationships/media" Target="../media/media3.mp4"/><Relationship Id="rId10" Type="http://schemas.openxmlformats.org/officeDocument/2006/relationships/image" Target="../media/image18.png"/><Relationship Id="rId4" Type="http://schemas.openxmlformats.org/officeDocument/2006/relationships/video" Target="../media/media2.mp4"/><Relationship Id="rId9"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 Id="rId9"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hyperlink" Target="https://www.archdaily.com/296426/st-joseph-house-wolfgang-tschapeller?ad_medium=gallery"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67.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70.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CE58C0-0F05-3585-5D30-8AF9CCB68732}"/>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E0D0F1E3-5F22-77F3-F970-014367D346A3}"/>
              </a:ext>
            </a:extLst>
          </p:cNvPr>
          <p:cNvSpPr/>
          <p:nvPr/>
        </p:nvSpPr>
        <p:spPr>
          <a:xfrm>
            <a:off x="0" y="0"/>
            <a:ext cx="12192000" cy="6858000"/>
          </a:xfrm>
          <a:prstGeom prst="rect">
            <a:avLst/>
          </a:prstGeom>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dirty="0"/>
          </a:p>
        </p:txBody>
      </p:sp>
      <p:sp>
        <p:nvSpPr>
          <p:cNvPr id="2" name="Titel 1">
            <a:extLst>
              <a:ext uri="{FF2B5EF4-FFF2-40B4-BE49-F238E27FC236}">
                <a16:creationId xmlns:a16="http://schemas.microsoft.com/office/drawing/2014/main" id="{8FF23FA8-EC9A-E900-976A-F96F9555DF32}"/>
              </a:ext>
            </a:extLst>
          </p:cNvPr>
          <p:cNvSpPr>
            <a:spLocks noGrp="1"/>
          </p:cNvSpPr>
          <p:nvPr>
            <p:ph type="title"/>
          </p:nvPr>
        </p:nvSpPr>
        <p:spPr/>
        <p:txBody>
          <a:bodyPr/>
          <a:lstStyle/>
          <a:p>
            <a:pPr algn="ctr"/>
            <a:r>
              <a:rPr lang="en-GB" sz="2800" dirty="0">
                <a:solidFill>
                  <a:srgbClr val="6494C8"/>
                </a:solidFill>
                <a:latin typeface="Quicksand" pitchFamily="2" charset="0"/>
              </a:rPr>
              <a:t>Designing</a:t>
            </a:r>
            <a:r>
              <a:rPr lang="en-GB" dirty="0">
                <a:solidFill>
                  <a:srgbClr val="6494C8"/>
                </a:solidFill>
                <a:latin typeface="Quicksand" pitchFamily="2" charset="0"/>
              </a:rPr>
              <a:t> Lunar Architecture</a:t>
            </a:r>
          </a:p>
        </p:txBody>
      </p:sp>
      <p:sp>
        <p:nvSpPr>
          <p:cNvPr id="3" name="Tijdelijke aanduiding voor inhoud 2">
            <a:extLst>
              <a:ext uri="{FF2B5EF4-FFF2-40B4-BE49-F238E27FC236}">
                <a16:creationId xmlns:a16="http://schemas.microsoft.com/office/drawing/2014/main" id="{28E2A31E-015A-9AE2-3700-A703D22CEEA5}"/>
              </a:ext>
            </a:extLst>
          </p:cNvPr>
          <p:cNvSpPr>
            <a:spLocks noGrp="1"/>
          </p:cNvSpPr>
          <p:nvPr>
            <p:ph idx="1"/>
          </p:nvPr>
        </p:nvSpPr>
        <p:spPr/>
        <p:txBody>
          <a:bodyPr/>
          <a:lstStyle/>
          <a:p>
            <a:pPr marL="0" lvl="0" indent="0">
              <a:buNone/>
            </a:pPr>
            <a:endParaRPr lang="en-GB" sz="1600" dirty="0"/>
          </a:p>
          <a:p>
            <a:endParaRPr lang="en-GB" dirty="0"/>
          </a:p>
        </p:txBody>
      </p:sp>
      <p:pic>
        <p:nvPicPr>
          <p:cNvPr id="1028" name="Picture 4" descr="Moon at Last Quarter phase">
            <a:extLst>
              <a:ext uri="{FF2B5EF4-FFF2-40B4-BE49-F238E27FC236}">
                <a16:creationId xmlns:a16="http://schemas.microsoft.com/office/drawing/2014/main" id="{83B945D5-0168-F531-517A-3DE5F981C11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3488987" y="1429966"/>
            <a:ext cx="5057573" cy="4990289"/>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92939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AEE57-7BA3-975D-CCC3-7FA11366B80D}"/>
            </a:ext>
          </a:extLst>
        </p:cNvPr>
        <p:cNvGrpSpPr/>
        <p:nvPr/>
      </p:nvGrpSpPr>
      <p:grpSpPr>
        <a:xfrm>
          <a:off x="0" y="0"/>
          <a:ext cx="0" cy="0"/>
          <a:chOff x="0" y="0"/>
          <a:chExt cx="0" cy="0"/>
        </a:xfrm>
      </p:grpSpPr>
      <p:pic>
        <p:nvPicPr>
          <p:cNvPr id="7" name="Afbeelding 6" descr="Afbeelding met kunst, licht, zwart-wit&#10;&#10;Automatisch gegenereerde beschrijving">
            <a:extLst>
              <a:ext uri="{FF2B5EF4-FFF2-40B4-BE49-F238E27FC236}">
                <a16:creationId xmlns:a16="http://schemas.microsoft.com/office/drawing/2014/main" id="{713A9F44-A6BE-2C0C-A23C-A8615EF7FD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01782"/>
            <a:ext cx="12120881" cy="7893103"/>
          </a:xfrm>
          <a:prstGeom prst="rect">
            <a:avLst/>
          </a:prstGeom>
        </p:spPr>
      </p:pic>
      <p:sp>
        <p:nvSpPr>
          <p:cNvPr id="10" name="Rechthoek 9">
            <a:extLst>
              <a:ext uri="{FF2B5EF4-FFF2-40B4-BE49-F238E27FC236}">
                <a16:creationId xmlns:a16="http://schemas.microsoft.com/office/drawing/2014/main" id="{11B1F1DA-95A7-5DC1-43E4-4083CB638A8A}"/>
              </a:ext>
            </a:extLst>
          </p:cNvPr>
          <p:cNvSpPr/>
          <p:nvPr/>
        </p:nvSpPr>
        <p:spPr>
          <a:xfrm>
            <a:off x="0" y="1"/>
            <a:ext cx="12192000" cy="169068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dirty="0"/>
          </a:p>
        </p:txBody>
      </p:sp>
      <p:sp>
        <p:nvSpPr>
          <p:cNvPr id="11" name="Titel 1">
            <a:extLst>
              <a:ext uri="{FF2B5EF4-FFF2-40B4-BE49-F238E27FC236}">
                <a16:creationId xmlns:a16="http://schemas.microsoft.com/office/drawing/2014/main" id="{7A1A39C2-6265-188A-7E1E-75BA6D4B54DB}"/>
              </a:ext>
            </a:extLst>
          </p:cNvPr>
          <p:cNvSpPr>
            <a:spLocks noGrp="1"/>
          </p:cNvSpPr>
          <p:nvPr>
            <p:ph type="title"/>
          </p:nvPr>
        </p:nvSpPr>
        <p:spPr>
          <a:xfrm>
            <a:off x="838200" y="365125"/>
            <a:ext cx="10515600" cy="1325563"/>
          </a:xfrm>
        </p:spPr>
        <p:txBody>
          <a:bodyPr/>
          <a:lstStyle/>
          <a:p>
            <a:r>
              <a:rPr lang="en-GB" dirty="0">
                <a:solidFill>
                  <a:srgbClr val="6494C8"/>
                </a:solidFill>
                <a:latin typeface="Quicksand" pitchFamily="2" charset="0"/>
              </a:rPr>
              <a:t>Permeability: computational script</a:t>
            </a:r>
          </a:p>
        </p:txBody>
      </p:sp>
      <p:sp>
        <p:nvSpPr>
          <p:cNvPr id="5" name="Tekstvak 4">
            <a:extLst>
              <a:ext uri="{FF2B5EF4-FFF2-40B4-BE49-F238E27FC236}">
                <a16:creationId xmlns:a16="http://schemas.microsoft.com/office/drawing/2014/main" id="{D917AD84-30A2-0B87-EB95-06A36D2ED14D}"/>
              </a:ext>
            </a:extLst>
          </p:cNvPr>
          <p:cNvSpPr txBox="1"/>
          <p:nvPr/>
        </p:nvSpPr>
        <p:spPr>
          <a:xfrm>
            <a:off x="4944980" y="6528919"/>
            <a:ext cx="7916775" cy="261610"/>
          </a:xfrm>
          <a:prstGeom prst="rect">
            <a:avLst/>
          </a:prstGeom>
          <a:noFill/>
        </p:spPr>
        <p:txBody>
          <a:bodyPr wrap="square" rtlCol="0">
            <a:spAutoFit/>
          </a:bodyPr>
          <a:lstStyle/>
          <a:p>
            <a:r>
              <a:rPr lang="en-GB" sz="1100" dirty="0">
                <a:latin typeface="Quicksand" pitchFamily="2" charset="0"/>
              </a:rPr>
              <a:t>Sophia Benfield | </a:t>
            </a:r>
            <a:r>
              <a:rPr lang="en-GB" sz="1100" dirty="0" err="1">
                <a:latin typeface="Quicksand" pitchFamily="2" charset="0"/>
              </a:rPr>
              <a:t>MoonSane</a:t>
            </a:r>
            <a:r>
              <a:rPr lang="en-GB" sz="1100" dirty="0">
                <a:latin typeface="Quicksand" pitchFamily="2" charset="0"/>
              </a:rPr>
              <a:t> | Lunar Architecture | Tutors: H. Bier &amp; A. Hidding &amp; F. Adema  | 2024/25 | TU Delft  </a:t>
            </a:r>
          </a:p>
        </p:txBody>
      </p:sp>
      <p:sp>
        <p:nvSpPr>
          <p:cNvPr id="2" name="Tekstvak 1">
            <a:extLst>
              <a:ext uri="{FF2B5EF4-FFF2-40B4-BE49-F238E27FC236}">
                <a16:creationId xmlns:a16="http://schemas.microsoft.com/office/drawing/2014/main" id="{14B33EEF-313B-027E-FF84-8E70C0C7F944}"/>
              </a:ext>
            </a:extLst>
          </p:cNvPr>
          <p:cNvSpPr txBox="1"/>
          <p:nvPr/>
        </p:nvSpPr>
        <p:spPr>
          <a:xfrm>
            <a:off x="-1" y="6499980"/>
            <a:ext cx="751841" cy="307777"/>
          </a:xfrm>
          <a:prstGeom prst="rect">
            <a:avLst/>
          </a:prstGeom>
          <a:noFill/>
        </p:spPr>
        <p:txBody>
          <a:bodyPr wrap="square" rtlCol="0">
            <a:spAutoFit/>
          </a:bodyPr>
          <a:lstStyle/>
          <a:p>
            <a:pPr algn="ctr"/>
            <a:fld id="{361159D2-B34F-4E77-82E2-E642AFA3FEE3}" type="slidenum">
              <a:rPr lang="en-GB" sz="1400" smtClean="0">
                <a:latin typeface="Quicksand" pitchFamily="2" charset="0"/>
              </a:rPr>
              <a:t>10</a:t>
            </a:fld>
            <a:r>
              <a:rPr lang="en-GB" sz="1400" dirty="0">
                <a:latin typeface="Quicksand" pitchFamily="2" charset="0"/>
              </a:rPr>
              <a:t>/67</a:t>
            </a:r>
          </a:p>
        </p:txBody>
      </p:sp>
    </p:spTree>
    <p:extLst>
      <p:ext uri="{BB962C8B-B14F-4D97-AF65-F5344CB8AC3E}">
        <p14:creationId xmlns:p14="http://schemas.microsoft.com/office/powerpoint/2010/main" val="5910526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4430C-0EE8-15E3-FCD7-916BDAF612F1}"/>
            </a:ext>
          </a:extLst>
        </p:cNvPr>
        <p:cNvGrpSpPr/>
        <p:nvPr/>
      </p:nvGrpSpPr>
      <p:grpSpPr>
        <a:xfrm>
          <a:off x="0" y="0"/>
          <a:ext cx="0" cy="0"/>
          <a:chOff x="0" y="0"/>
          <a:chExt cx="0" cy="0"/>
        </a:xfrm>
      </p:grpSpPr>
      <p:sp>
        <p:nvSpPr>
          <p:cNvPr id="10" name="Rechthoek 9">
            <a:extLst>
              <a:ext uri="{FF2B5EF4-FFF2-40B4-BE49-F238E27FC236}">
                <a16:creationId xmlns:a16="http://schemas.microsoft.com/office/drawing/2014/main" id="{098DEFF0-3560-F4F5-3C4D-6263C7D7AF93}"/>
              </a:ext>
            </a:extLst>
          </p:cNvPr>
          <p:cNvSpPr/>
          <p:nvPr/>
        </p:nvSpPr>
        <p:spPr>
          <a:xfrm>
            <a:off x="0" y="1"/>
            <a:ext cx="12192000" cy="169068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11" name="Titel 1">
            <a:extLst>
              <a:ext uri="{FF2B5EF4-FFF2-40B4-BE49-F238E27FC236}">
                <a16:creationId xmlns:a16="http://schemas.microsoft.com/office/drawing/2014/main" id="{706BA36B-FD36-F871-78CC-C71F724AC245}"/>
              </a:ext>
            </a:extLst>
          </p:cNvPr>
          <p:cNvSpPr>
            <a:spLocks noGrp="1"/>
          </p:cNvSpPr>
          <p:nvPr>
            <p:ph type="title"/>
          </p:nvPr>
        </p:nvSpPr>
        <p:spPr>
          <a:xfrm>
            <a:off x="838200" y="365125"/>
            <a:ext cx="10515600" cy="1325563"/>
          </a:xfrm>
        </p:spPr>
        <p:txBody>
          <a:bodyPr/>
          <a:lstStyle/>
          <a:p>
            <a:r>
              <a:rPr lang="en-GB" dirty="0">
                <a:solidFill>
                  <a:srgbClr val="6494C8"/>
                </a:solidFill>
                <a:latin typeface="Quicksand" pitchFamily="2" charset="0"/>
              </a:rPr>
              <a:t>Permeability script: results</a:t>
            </a:r>
          </a:p>
        </p:txBody>
      </p:sp>
      <p:pic>
        <p:nvPicPr>
          <p:cNvPr id="8" name="Second iteration">
            <a:hlinkClick r:id="" action="ppaction://media"/>
            <a:extLst>
              <a:ext uri="{FF2B5EF4-FFF2-40B4-BE49-F238E27FC236}">
                <a16:creationId xmlns:a16="http://schemas.microsoft.com/office/drawing/2014/main" id="{C24C16A2-82BE-729F-7020-1805FF7DB96A}"/>
              </a:ext>
            </a:extLst>
          </p:cNvPr>
          <p:cNvPicPr>
            <a:picLocks noChangeAspect="1"/>
          </p:cNvPicPr>
          <p:nvPr>
            <a:videoFile r:link="rId2"/>
            <p:extLst>
              <p:ext uri="{DAA4B4D4-6D71-4841-9C94-3DE7FCFB9230}">
                <p14:media xmlns:p14="http://schemas.microsoft.com/office/powerpoint/2010/main" r:embed="rId1"/>
              </p:ext>
            </p:extLst>
          </p:nvPr>
        </p:nvPicPr>
        <p:blipFill>
          <a:blip r:embed="rId9"/>
          <a:srcRect l="16921" t="5504" r="20651" b="6222"/>
          <a:stretch>
            <a:fillRect/>
          </a:stretch>
        </p:blipFill>
        <p:spPr>
          <a:xfrm>
            <a:off x="276725" y="4638761"/>
            <a:ext cx="2213811" cy="1760829"/>
          </a:xfrm>
          <a:prstGeom prst="rect">
            <a:avLst/>
          </a:prstGeom>
          <a:ln w="12700">
            <a:solidFill>
              <a:srgbClr val="6494C8"/>
            </a:solidFill>
          </a:ln>
        </p:spPr>
      </p:pic>
      <p:sp>
        <p:nvSpPr>
          <p:cNvPr id="6" name="Tekstvak 5">
            <a:extLst>
              <a:ext uri="{FF2B5EF4-FFF2-40B4-BE49-F238E27FC236}">
                <a16:creationId xmlns:a16="http://schemas.microsoft.com/office/drawing/2014/main" id="{0D3DA7CA-B1E8-B58B-D460-9D8109B0BA07}"/>
              </a:ext>
            </a:extLst>
          </p:cNvPr>
          <p:cNvSpPr txBox="1"/>
          <p:nvPr/>
        </p:nvSpPr>
        <p:spPr>
          <a:xfrm>
            <a:off x="4944980" y="6528919"/>
            <a:ext cx="7916775" cy="261610"/>
          </a:xfrm>
          <a:prstGeom prst="rect">
            <a:avLst/>
          </a:prstGeom>
          <a:noFill/>
        </p:spPr>
        <p:txBody>
          <a:bodyPr wrap="square" rtlCol="0">
            <a:spAutoFit/>
          </a:bodyPr>
          <a:lstStyle/>
          <a:p>
            <a:r>
              <a:rPr lang="en-GB" sz="1100" dirty="0">
                <a:latin typeface="Quicksand" pitchFamily="2" charset="0"/>
              </a:rPr>
              <a:t>Sophia Benfield | </a:t>
            </a:r>
            <a:r>
              <a:rPr lang="en-GB" sz="1100" dirty="0" err="1">
                <a:latin typeface="Quicksand" pitchFamily="2" charset="0"/>
              </a:rPr>
              <a:t>MoonSane</a:t>
            </a:r>
            <a:r>
              <a:rPr lang="en-GB" sz="1100" dirty="0">
                <a:latin typeface="Quicksand" pitchFamily="2" charset="0"/>
              </a:rPr>
              <a:t> | Lunar Architecture | Tutors: H. Bier &amp; A. Hidding &amp; F. Adema  | 2024/25 | TU Delft  </a:t>
            </a:r>
          </a:p>
        </p:txBody>
      </p:sp>
      <p:pic>
        <p:nvPicPr>
          <p:cNvPr id="2" name="First iteration">
            <a:hlinkClick r:id="" action="ppaction://media"/>
            <a:extLst>
              <a:ext uri="{FF2B5EF4-FFF2-40B4-BE49-F238E27FC236}">
                <a16:creationId xmlns:a16="http://schemas.microsoft.com/office/drawing/2014/main" id="{ECAE9605-1CF2-C8DE-2137-219FEAAD7D7D}"/>
              </a:ext>
            </a:extLst>
          </p:cNvPr>
          <p:cNvPicPr>
            <a:picLocks noChangeAspect="1"/>
          </p:cNvPicPr>
          <p:nvPr>
            <a:videoFile r:link="rId4"/>
            <p:extLst>
              <p:ext uri="{DAA4B4D4-6D71-4841-9C94-3DE7FCFB9230}">
                <p14:media xmlns:p14="http://schemas.microsoft.com/office/powerpoint/2010/main" r:embed="rId3"/>
              </p:ext>
            </p:extLst>
          </p:nvPr>
        </p:nvPicPr>
        <p:blipFill>
          <a:blip r:embed="rId10"/>
          <a:srcRect l="21042" t="9144" r="20884" b="8739"/>
          <a:stretch>
            <a:fillRect/>
          </a:stretch>
        </p:blipFill>
        <p:spPr>
          <a:xfrm>
            <a:off x="276725" y="2690555"/>
            <a:ext cx="2213811" cy="1760830"/>
          </a:xfrm>
          <a:prstGeom prst="rect">
            <a:avLst/>
          </a:prstGeom>
          <a:ln w="12700">
            <a:solidFill>
              <a:srgbClr val="6494C8"/>
            </a:solidFill>
          </a:ln>
        </p:spPr>
      </p:pic>
      <p:pic>
        <p:nvPicPr>
          <p:cNvPr id="5" name="Video zonder titel (1)">
            <a:hlinkClick r:id="" action="ppaction://media"/>
            <a:extLst>
              <a:ext uri="{FF2B5EF4-FFF2-40B4-BE49-F238E27FC236}">
                <a16:creationId xmlns:a16="http://schemas.microsoft.com/office/drawing/2014/main" id="{273AF1B2-FC17-FF49-ACAA-3EAAC01D2F7C}"/>
              </a:ext>
            </a:extLst>
          </p:cNvPr>
          <p:cNvPicPr>
            <a:picLocks noChangeAspect="1"/>
          </p:cNvPicPr>
          <p:nvPr>
            <a:videoFile r:link="rId6"/>
            <p:extLst>
              <p:ext uri="{DAA4B4D4-6D71-4841-9C94-3DE7FCFB9230}">
                <p14:media xmlns:p14="http://schemas.microsoft.com/office/powerpoint/2010/main" r:embed="rId5"/>
              </p:ext>
            </p:extLst>
          </p:nvPr>
        </p:nvPicPr>
        <p:blipFill>
          <a:blip r:embed="rId11"/>
          <a:srcRect l="12516" t="7429" r="20051" b="3944"/>
          <a:stretch>
            <a:fillRect/>
          </a:stretch>
        </p:blipFill>
        <p:spPr>
          <a:xfrm>
            <a:off x="2959766" y="2690555"/>
            <a:ext cx="5017168" cy="3709036"/>
          </a:xfrm>
          <a:prstGeom prst="rect">
            <a:avLst/>
          </a:prstGeom>
          <a:ln w="12700">
            <a:solidFill>
              <a:srgbClr val="6494C8"/>
            </a:solidFill>
          </a:ln>
        </p:spPr>
      </p:pic>
      <p:sp>
        <p:nvSpPr>
          <p:cNvPr id="7" name="Tijdelijke aanduiding voor inhoud 2">
            <a:extLst>
              <a:ext uri="{FF2B5EF4-FFF2-40B4-BE49-F238E27FC236}">
                <a16:creationId xmlns:a16="http://schemas.microsoft.com/office/drawing/2014/main" id="{8F6EFA79-8424-0CAB-33FE-3BC85FA8010E}"/>
              </a:ext>
            </a:extLst>
          </p:cNvPr>
          <p:cNvSpPr txBox="1">
            <a:spLocks/>
          </p:cNvSpPr>
          <p:nvPr/>
        </p:nvSpPr>
        <p:spPr>
          <a:xfrm>
            <a:off x="457504" y="1935176"/>
            <a:ext cx="4705052" cy="38331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dirty="0">
                <a:latin typeface="Quicksand" pitchFamily="2" charset="0"/>
              </a:rPr>
              <a:t>Functions</a:t>
            </a:r>
          </a:p>
        </p:txBody>
      </p:sp>
      <p:sp>
        <p:nvSpPr>
          <p:cNvPr id="9" name="Tijdelijke aanduiding voor inhoud 2">
            <a:extLst>
              <a:ext uri="{FF2B5EF4-FFF2-40B4-BE49-F238E27FC236}">
                <a16:creationId xmlns:a16="http://schemas.microsoft.com/office/drawing/2014/main" id="{9F122E1E-CC8E-71D9-701A-AE174C2B9A05}"/>
              </a:ext>
            </a:extLst>
          </p:cNvPr>
          <p:cNvSpPr txBox="1">
            <a:spLocks/>
          </p:cNvSpPr>
          <p:nvPr/>
        </p:nvSpPr>
        <p:spPr>
          <a:xfrm>
            <a:off x="3279258" y="1921235"/>
            <a:ext cx="4705052" cy="38331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dirty="0">
                <a:latin typeface="Quicksand" pitchFamily="2" charset="0"/>
              </a:rPr>
              <a:t>Applying permeability</a:t>
            </a:r>
          </a:p>
        </p:txBody>
      </p:sp>
      <p:cxnSp>
        <p:nvCxnSpPr>
          <p:cNvPr id="13" name="Rechte verbindingslijn 12">
            <a:extLst>
              <a:ext uri="{FF2B5EF4-FFF2-40B4-BE49-F238E27FC236}">
                <a16:creationId xmlns:a16="http://schemas.microsoft.com/office/drawing/2014/main" id="{C20B2B4E-F5FF-F764-7C9B-8D06B139946B}"/>
              </a:ext>
            </a:extLst>
          </p:cNvPr>
          <p:cNvCxnSpPr>
            <a:cxnSpLocks/>
            <a:stCxn id="2" idx="3"/>
          </p:cNvCxnSpPr>
          <p:nvPr/>
        </p:nvCxnSpPr>
        <p:spPr>
          <a:xfrm>
            <a:off x="2490536" y="3570970"/>
            <a:ext cx="469228" cy="0"/>
          </a:xfrm>
          <a:prstGeom prst="line">
            <a:avLst/>
          </a:prstGeom>
          <a:ln>
            <a:solidFill>
              <a:srgbClr val="6494C8"/>
            </a:solidFill>
          </a:ln>
        </p:spPr>
        <p:style>
          <a:lnRef idx="2">
            <a:schemeClr val="accent1"/>
          </a:lnRef>
          <a:fillRef idx="0">
            <a:schemeClr val="accent1"/>
          </a:fillRef>
          <a:effectRef idx="1">
            <a:schemeClr val="accent1"/>
          </a:effectRef>
          <a:fontRef idx="minor">
            <a:schemeClr val="tx1"/>
          </a:fontRef>
        </p:style>
      </p:cxnSp>
      <p:cxnSp>
        <p:nvCxnSpPr>
          <p:cNvPr id="15" name="Rechte verbindingslijn 14">
            <a:extLst>
              <a:ext uri="{FF2B5EF4-FFF2-40B4-BE49-F238E27FC236}">
                <a16:creationId xmlns:a16="http://schemas.microsoft.com/office/drawing/2014/main" id="{30C88516-F8D7-09D9-F70F-CDEA50320432}"/>
              </a:ext>
            </a:extLst>
          </p:cNvPr>
          <p:cNvCxnSpPr>
            <a:cxnSpLocks/>
          </p:cNvCxnSpPr>
          <p:nvPr/>
        </p:nvCxnSpPr>
        <p:spPr>
          <a:xfrm>
            <a:off x="2490536" y="5536930"/>
            <a:ext cx="469228" cy="0"/>
          </a:xfrm>
          <a:prstGeom prst="line">
            <a:avLst/>
          </a:prstGeom>
          <a:ln>
            <a:solidFill>
              <a:srgbClr val="6494C8"/>
            </a:solidFill>
          </a:ln>
        </p:spPr>
        <p:style>
          <a:lnRef idx="2">
            <a:schemeClr val="accent1"/>
          </a:lnRef>
          <a:fillRef idx="0">
            <a:schemeClr val="accent1"/>
          </a:fillRef>
          <a:effectRef idx="1">
            <a:schemeClr val="accent1"/>
          </a:effectRef>
          <a:fontRef idx="minor">
            <a:schemeClr val="tx1"/>
          </a:fontRef>
        </p:style>
      </p:cxnSp>
      <p:graphicFrame>
        <p:nvGraphicFramePr>
          <p:cNvPr id="16" name="Tabel 15">
            <a:extLst>
              <a:ext uri="{FF2B5EF4-FFF2-40B4-BE49-F238E27FC236}">
                <a16:creationId xmlns:a16="http://schemas.microsoft.com/office/drawing/2014/main" id="{46E9C3B1-9E26-5A31-8D0B-3177D26019C2}"/>
              </a:ext>
            </a:extLst>
          </p:cNvPr>
          <p:cNvGraphicFramePr>
            <a:graphicFrameLocks noGrp="1"/>
          </p:cNvGraphicFramePr>
          <p:nvPr/>
        </p:nvGraphicFramePr>
        <p:xfrm>
          <a:off x="8151239" y="1707998"/>
          <a:ext cx="4070683" cy="4820920"/>
        </p:xfrm>
        <a:graphic>
          <a:graphicData uri="http://schemas.openxmlformats.org/drawingml/2006/table">
            <a:tbl>
              <a:tblPr firstRow="1" bandRow="1">
                <a:tableStyleId>{5C22544A-7EE6-4342-B048-85BDC9FD1C3A}</a:tableStyleId>
              </a:tblPr>
              <a:tblGrid>
                <a:gridCol w="475260">
                  <a:extLst>
                    <a:ext uri="{9D8B030D-6E8A-4147-A177-3AD203B41FA5}">
                      <a16:colId xmlns:a16="http://schemas.microsoft.com/office/drawing/2014/main" val="1246313903"/>
                    </a:ext>
                  </a:extLst>
                </a:gridCol>
                <a:gridCol w="1865038">
                  <a:extLst>
                    <a:ext uri="{9D8B030D-6E8A-4147-A177-3AD203B41FA5}">
                      <a16:colId xmlns:a16="http://schemas.microsoft.com/office/drawing/2014/main" val="1084026582"/>
                    </a:ext>
                  </a:extLst>
                </a:gridCol>
                <a:gridCol w="1730385">
                  <a:extLst>
                    <a:ext uri="{9D8B030D-6E8A-4147-A177-3AD203B41FA5}">
                      <a16:colId xmlns:a16="http://schemas.microsoft.com/office/drawing/2014/main" val="3165785142"/>
                    </a:ext>
                  </a:extLst>
                </a:gridCol>
              </a:tblGrid>
              <a:tr h="370840">
                <a:tc>
                  <a:txBody>
                    <a:bodyPr/>
                    <a:lstStyle/>
                    <a:p>
                      <a:endParaRPr lang="en-GB" dirty="0"/>
                    </a:p>
                  </a:txBody>
                  <a:tcPr/>
                </a:tc>
                <a:tc>
                  <a:txBody>
                    <a:bodyPr/>
                    <a:lstStyle/>
                    <a:p>
                      <a:r>
                        <a:rPr lang="en-GB" dirty="0"/>
                        <a:t>Function</a:t>
                      </a:r>
                    </a:p>
                  </a:txBody>
                  <a:tcPr/>
                </a:tc>
                <a:tc>
                  <a:txBody>
                    <a:bodyPr/>
                    <a:lstStyle/>
                    <a:p>
                      <a:r>
                        <a:rPr lang="en-GB" dirty="0"/>
                        <a:t>Permeability</a:t>
                      </a:r>
                    </a:p>
                  </a:txBody>
                  <a:tcPr/>
                </a:tc>
                <a:extLst>
                  <a:ext uri="{0D108BD9-81ED-4DB2-BD59-A6C34878D82A}">
                    <a16:rowId xmlns:a16="http://schemas.microsoft.com/office/drawing/2014/main" val="422250728"/>
                  </a:ext>
                </a:extLst>
              </a:tr>
              <a:tr h="370840">
                <a:tc>
                  <a:txBody>
                    <a:bodyPr/>
                    <a:lstStyle/>
                    <a:p>
                      <a:endParaRPr lang="en-GB" dirty="0"/>
                    </a:p>
                  </a:txBody>
                  <a:tcPr>
                    <a:solidFill>
                      <a:srgbClr val="F9F987"/>
                    </a:solidFill>
                  </a:tcPr>
                </a:tc>
                <a:tc>
                  <a:txBody>
                    <a:bodyPr/>
                    <a:lstStyle/>
                    <a:p>
                      <a:r>
                        <a:rPr lang="en-GB" dirty="0"/>
                        <a:t>Living</a:t>
                      </a:r>
                    </a:p>
                  </a:txBody>
                  <a:tcPr/>
                </a:tc>
                <a:tc>
                  <a:txBody>
                    <a:bodyPr/>
                    <a:lstStyle/>
                    <a:p>
                      <a:r>
                        <a:rPr lang="en-GB" dirty="0"/>
                        <a:t>80%</a:t>
                      </a:r>
                    </a:p>
                  </a:txBody>
                  <a:tcPr/>
                </a:tc>
                <a:extLst>
                  <a:ext uri="{0D108BD9-81ED-4DB2-BD59-A6C34878D82A}">
                    <a16:rowId xmlns:a16="http://schemas.microsoft.com/office/drawing/2014/main" val="3801004746"/>
                  </a:ext>
                </a:extLst>
              </a:tr>
              <a:tr h="370840">
                <a:tc>
                  <a:txBody>
                    <a:bodyPr/>
                    <a:lstStyle/>
                    <a:p>
                      <a:endParaRPr lang="en-GB" dirty="0"/>
                    </a:p>
                  </a:txBody>
                  <a:tcPr>
                    <a:solidFill>
                      <a:srgbClr val="E8B674"/>
                    </a:solidFill>
                  </a:tcPr>
                </a:tc>
                <a:tc>
                  <a:txBody>
                    <a:bodyPr/>
                    <a:lstStyle/>
                    <a:p>
                      <a:r>
                        <a:rPr lang="en-GB" dirty="0"/>
                        <a:t>Kitchen</a:t>
                      </a:r>
                    </a:p>
                  </a:txBody>
                  <a:tcPr/>
                </a:tc>
                <a:tc>
                  <a:txBody>
                    <a:bodyPr/>
                    <a:lstStyle/>
                    <a:p>
                      <a:r>
                        <a:rPr lang="en-GB" dirty="0"/>
                        <a:t>62%</a:t>
                      </a:r>
                    </a:p>
                  </a:txBody>
                  <a:tcPr/>
                </a:tc>
                <a:extLst>
                  <a:ext uri="{0D108BD9-81ED-4DB2-BD59-A6C34878D82A}">
                    <a16:rowId xmlns:a16="http://schemas.microsoft.com/office/drawing/2014/main" val="3437182218"/>
                  </a:ext>
                </a:extLst>
              </a:tr>
              <a:tr h="370840">
                <a:tc>
                  <a:txBody>
                    <a:bodyPr/>
                    <a:lstStyle/>
                    <a:p>
                      <a:endParaRPr lang="en-GB" dirty="0"/>
                    </a:p>
                  </a:txBody>
                  <a:tcPr>
                    <a:solidFill>
                      <a:srgbClr val="A08F30"/>
                    </a:solidFill>
                  </a:tcPr>
                </a:tc>
                <a:tc>
                  <a:txBody>
                    <a:bodyPr/>
                    <a:lstStyle/>
                    <a:p>
                      <a:r>
                        <a:rPr lang="en-GB" dirty="0"/>
                        <a:t>Storage main</a:t>
                      </a:r>
                    </a:p>
                  </a:txBody>
                  <a:tcPr/>
                </a:tc>
                <a:tc>
                  <a:txBody>
                    <a:bodyPr/>
                    <a:lstStyle/>
                    <a:p>
                      <a:r>
                        <a:rPr lang="en-GB" dirty="0"/>
                        <a:t>16%</a:t>
                      </a:r>
                    </a:p>
                  </a:txBody>
                  <a:tcPr/>
                </a:tc>
                <a:extLst>
                  <a:ext uri="{0D108BD9-81ED-4DB2-BD59-A6C34878D82A}">
                    <a16:rowId xmlns:a16="http://schemas.microsoft.com/office/drawing/2014/main" val="1782917505"/>
                  </a:ext>
                </a:extLst>
              </a:tr>
              <a:tr h="370840">
                <a:tc>
                  <a:txBody>
                    <a:bodyPr/>
                    <a:lstStyle/>
                    <a:p>
                      <a:endParaRPr lang="en-GB" dirty="0"/>
                    </a:p>
                  </a:txBody>
                  <a:tcPr>
                    <a:solidFill>
                      <a:srgbClr val="4FCCAB"/>
                    </a:solidFill>
                  </a:tcPr>
                </a:tc>
                <a:tc>
                  <a:txBody>
                    <a:bodyPr/>
                    <a:lstStyle/>
                    <a:p>
                      <a:r>
                        <a:rPr lang="en-GB" dirty="0"/>
                        <a:t>Meditation</a:t>
                      </a:r>
                    </a:p>
                  </a:txBody>
                  <a:tcPr/>
                </a:tc>
                <a:tc>
                  <a:txBody>
                    <a:bodyPr/>
                    <a:lstStyle/>
                    <a:p>
                      <a:r>
                        <a:rPr lang="en-GB" dirty="0"/>
                        <a:t>10%</a:t>
                      </a:r>
                    </a:p>
                  </a:txBody>
                  <a:tcPr/>
                </a:tc>
                <a:extLst>
                  <a:ext uri="{0D108BD9-81ED-4DB2-BD59-A6C34878D82A}">
                    <a16:rowId xmlns:a16="http://schemas.microsoft.com/office/drawing/2014/main" val="1307269718"/>
                  </a:ext>
                </a:extLst>
              </a:tr>
              <a:tr h="370840">
                <a:tc>
                  <a:txBody>
                    <a:bodyPr/>
                    <a:lstStyle/>
                    <a:p>
                      <a:endParaRPr lang="en-GB" dirty="0"/>
                    </a:p>
                  </a:txBody>
                  <a:tcPr>
                    <a:solidFill>
                      <a:srgbClr val="60AC60"/>
                    </a:solidFill>
                  </a:tcPr>
                </a:tc>
                <a:tc>
                  <a:txBody>
                    <a:bodyPr/>
                    <a:lstStyle/>
                    <a:p>
                      <a:r>
                        <a:rPr lang="en-GB" dirty="0"/>
                        <a:t>Garden-gym</a:t>
                      </a:r>
                    </a:p>
                  </a:txBody>
                  <a:tcPr/>
                </a:tc>
                <a:tc>
                  <a:txBody>
                    <a:bodyPr/>
                    <a:lstStyle/>
                    <a:p>
                      <a:r>
                        <a:rPr lang="en-GB" dirty="0"/>
                        <a:t>50%</a:t>
                      </a:r>
                    </a:p>
                  </a:txBody>
                  <a:tcPr/>
                </a:tc>
                <a:extLst>
                  <a:ext uri="{0D108BD9-81ED-4DB2-BD59-A6C34878D82A}">
                    <a16:rowId xmlns:a16="http://schemas.microsoft.com/office/drawing/2014/main" val="357238759"/>
                  </a:ext>
                </a:extLst>
              </a:tr>
              <a:tr h="370840">
                <a:tc>
                  <a:txBody>
                    <a:bodyPr/>
                    <a:lstStyle/>
                    <a:p>
                      <a:endParaRPr lang="en-GB" dirty="0"/>
                    </a:p>
                  </a:txBody>
                  <a:tcPr>
                    <a:solidFill>
                      <a:srgbClr val="A05CCD"/>
                    </a:solidFill>
                  </a:tcPr>
                </a:tc>
                <a:tc>
                  <a:txBody>
                    <a:bodyPr/>
                    <a:lstStyle/>
                    <a:p>
                      <a:r>
                        <a:rPr lang="en-GB" dirty="0"/>
                        <a:t>Medical</a:t>
                      </a:r>
                    </a:p>
                  </a:txBody>
                  <a:tcPr/>
                </a:tc>
                <a:tc>
                  <a:txBody>
                    <a:bodyPr/>
                    <a:lstStyle/>
                    <a:p>
                      <a:r>
                        <a:rPr lang="en-GB" dirty="0"/>
                        <a:t>10%</a:t>
                      </a:r>
                    </a:p>
                  </a:txBody>
                  <a:tcPr/>
                </a:tc>
                <a:extLst>
                  <a:ext uri="{0D108BD9-81ED-4DB2-BD59-A6C34878D82A}">
                    <a16:rowId xmlns:a16="http://schemas.microsoft.com/office/drawing/2014/main" val="3977116696"/>
                  </a:ext>
                </a:extLst>
              </a:tr>
              <a:tr h="370840">
                <a:tc>
                  <a:txBody>
                    <a:bodyPr/>
                    <a:lstStyle/>
                    <a:p>
                      <a:endParaRPr lang="en-GB" dirty="0"/>
                    </a:p>
                  </a:txBody>
                  <a:tcPr>
                    <a:solidFill>
                      <a:srgbClr val="3B41D5"/>
                    </a:solidFill>
                  </a:tcPr>
                </a:tc>
                <a:tc>
                  <a:txBody>
                    <a:bodyPr/>
                    <a:lstStyle/>
                    <a:p>
                      <a:r>
                        <a:rPr lang="en-GB" dirty="0"/>
                        <a:t>Private quarters</a:t>
                      </a:r>
                    </a:p>
                  </a:txBody>
                  <a:tcPr/>
                </a:tc>
                <a:tc>
                  <a:txBody>
                    <a:bodyPr/>
                    <a:lstStyle/>
                    <a:p>
                      <a:r>
                        <a:rPr lang="en-GB" dirty="0"/>
                        <a:t>3%</a:t>
                      </a:r>
                    </a:p>
                  </a:txBody>
                  <a:tcPr/>
                </a:tc>
                <a:extLst>
                  <a:ext uri="{0D108BD9-81ED-4DB2-BD59-A6C34878D82A}">
                    <a16:rowId xmlns:a16="http://schemas.microsoft.com/office/drawing/2014/main" val="3206201990"/>
                  </a:ext>
                </a:extLst>
              </a:tr>
              <a:tr h="370840">
                <a:tc>
                  <a:txBody>
                    <a:bodyPr/>
                    <a:lstStyle/>
                    <a:p>
                      <a:endParaRPr lang="en-GB" dirty="0"/>
                    </a:p>
                  </a:txBody>
                  <a:tcPr>
                    <a:solidFill>
                      <a:srgbClr val="55A9D5"/>
                    </a:solidFill>
                  </a:tcPr>
                </a:tc>
                <a:tc>
                  <a:txBody>
                    <a:bodyPr/>
                    <a:lstStyle/>
                    <a:p>
                      <a:r>
                        <a:rPr lang="en-GB" dirty="0"/>
                        <a:t>Bathroom</a:t>
                      </a:r>
                    </a:p>
                  </a:txBody>
                  <a:tcPr/>
                </a:tc>
                <a:tc>
                  <a:txBody>
                    <a:bodyPr/>
                    <a:lstStyle/>
                    <a:p>
                      <a:r>
                        <a:rPr lang="en-GB" dirty="0"/>
                        <a:t>0%</a:t>
                      </a:r>
                    </a:p>
                  </a:txBody>
                  <a:tcPr/>
                </a:tc>
                <a:extLst>
                  <a:ext uri="{0D108BD9-81ED-4DB2-BD59-A6C34878D82A}">
                    <a16:rowId xmlns:a16="http://schemas.microsoft.com/office/drawing/2014/main" val="2848840320"/>
                  </a:ext>
                </a:extLst>
              </a:tr>
              <a:tr h="370840">
                <a:tc>
                  <a:txBody>
                    <a:bodyPr/>
                    <a:lstStyle/>
                    <a:p>
                      <a:endParaRPr lang="en-GB" dirty="0"/>
                    </a:p>
                  </a:txBody>
                  <a:tcPr>
                    <a:solidFill>
                      <a:srgbClr val="363843"/>
                    </a:solidFill>
                  </a:tcPr>
                </a:tc>
                <a:tc>
                  <a:txBody>
                    <a:bodyPr/>
                    <a:lstStyle/>
                    <a:p>
                      <a:r>
                        <a:rPr lang="en-GB" dirty="0"/>
                        <a:t>Storage private</a:t>
                      </a:r>
                    </a:p>
                  </a:txBody>
                  <a:tcPr/>
                </a:tc>
                <a:tc>
                  <a:txBody>
                    <a:bodyPr/>
                    <a:lstStyle/>
                    <a:p>
                      <a:r>
                        <a:rPr lang="en-GB" dirty="0"/>
                        <a:t>0%</a:t>
                      </a:r>
                    </a:p>
                  </a:txBody>
                  <a:tcPr/>
                </a:tc>
                <a:extLst>
                  <a:ext uri="{0D108BD9-81ED-4DB2-BD59-A6C34878D82A}">
                    <a16:rowId xmlns:a16="http://schemas.microsoft.com/office/drawing/2014/main" val="1773631581"/>
                  </a:ext>
                </a:extLst>
              </a:tr>
              <a:tr h="370840">
                <a:tc>
                  <a:txBody>
                    <a:bodyPr/>
                    <a:lstStyle/>
                    <a:p>
                      <a:endParaRPr lang="en-GB" dirty="0"/>
                    </a:p>
                  </a:txBody>
                  <a:tcPr>
                    <a:solidFill>
                      <a:srgbClr val="C63232"/>
                    </a:solidFill>
                  </a:tcPr>
                </a:tc>
                <a:tc>
                  <a:txBody>
                    <a:bodyPr/>
                    <a:lstStyle/>
                    <a:p>
                      <a:r>
                        <a:rPr lang="en-GB" dirty="0"/>
                        <a:t>Research</a:t>
                      </a:r>
                    </a:p>
                  </a:txBody>
                  <a:tcPr/>
                </a:tc>
                <a:tc>
                  <a:txBody>
                    <a:bodyPr/>
                    <a:lstStyle/>
                    <a:p>
                      <a:r>
                        <a:rPr lang="en-GB" dirty="0"/>
                        <a:t>8%</a:t>
                      </a:r>
                    </a:p>
                  </a:txBody>
                  <a:tcPr/>
                </a:tc>
                <a:extLst>
                  <a:ext uri="{0D108BD9-81ED-4DB2-BD59-A6C34878D82A}">
                    <a16:rowId xmlns:a16="http://schemas.microsoft.com/office/drawing/2014/main" val="884792465"/>
                  </a:ext>
                </a:extLst>
              </a:tr>
              <a:tr h="370840">
                <a:tc>
                  <a:txBody>
                    <a:bodyPr/>
                    <a:lstStyle/>
                    <a:p>
                      <a:endParaRPr lang="en-GB" dirty="0"/>
                    </a:p>
                  </a:txBody>
                  <a:tcPr>
                    <a:solidFill>
                      <a:srgbClr val="808080"/>
                    </a:solidFill>
                  </a:tcPr>
                </a:tc>
                <a:tc>
                  <a:txBody>
                    <a:bodyPr/>
                    <a:lstStyle/>
                    <a:p>
                      <a:r>
                        <a:rPr lang="en-GB" dirty="0"/>
                        <a:t>EVA chamber</a:t>
                      </a:r>
                    </a:p>
                  </a:txBody>
                  <a:tcPr/>
                </a:tc>
                <a:tc>
                  <a:txBody>
                    <a:bodyPr/>
                    <a:lstStyle/>
                    <a:p>
                      <a:r>
                        <a:rPr lang="en-GB" dirty="0"/>
                        <a:t>5%</a:t>
                      </a:r>
                    </a:p>
                  </a:txBody>
                  <a:tcPr/>
                </a:tc>
                <a:extLst>
                  <a:ext uri="{0D108BD9-81ED-4DB2-BD59-A6C34878D82A}">
                    <a16:rowId xmlns:a16="http://schemas.microsoft.com/office/drawing/2014/main" val="3199120568"/>
                  </a:ext>
                </a:extLst>
              </a:tr>
              <a:tr h="370840">
                <a:tc>
                  <a:txBody>
                    <a:bodyPr/>
                    <a:lstStyle/>
                    <a:p>
                      <a:endParaRPr lang="en-GB" dirty="0"/>
                    </a:p>
                  </a:txBody>
                  <a:tcPr>
                    <a:solidFill>
                      <a:schemeClr val="accent2">
                        <a:lumMod val="50000"/>
                      </a:schemeClr>
                    </a:solidFill>
                  </a:tcPr>
                </a:tc>
                <a:tc>
                  <a:txBody>
                    <a:bodyPr/>
                    <a:lstStyle/>
                    <a:p>
                      <a:r>
                        <a:rPr lang="en-GB" dirty="0"/>
                        <a:t>Storage research</a:t>
                      </a:r>
                    </a:p>
                  </a:txBody>
                  <a:tcPr/>
                </a:tc>
                <a:tc>
                  <a:txBody>
                    <a:bodyPr/>
                    <a:lstStyle/>
                    <a:p>
                      <a:r>
                        <a:rPr lang="en-GB" dirty="0"/>
                        <a:t>0%</a:t>
                      </a:r>
                    </a:p>
                  </a:txBody>
                  <a:tcPr/>
                </a:tc>
                <a:extLst>
                  <a:ext uri="{0D108BD9-81ED-4DB2-BD59-A6C34878D82A}">
                    <a16:rowId xmlns:a16="http://schemas.microsoft.com/office/drawing/2014/main" val="282735482"/>
                  </a:ext>
                </a:extLst>
              </a:tr>
            </a:tbl>
          </a:graphicData>
        </a:graphic>
      </p:graphicFrame>
      <p:sp>
        <p:nvSpPr>
          <p:cNvPr id="17" name="Tekstvak 16">
            <a:extLst>
              <a:ext uri="{FF2B5EF4-FFF2-40B4-BE49-F238E27FC236}">
                <a16:creationId xmlns:a16="http://schemas.microsoft.com/office/drawing/2014/main" id="{BD126B73-E99F-37AB-3CA8-23FE0AC341A0}"/>
              </a:ext>
            </a:extLst>
          </p:cNvPr>
          <p:cNvSpPr txBox="1"/>
          <p:nvPr/>
        </p:nvSpPr>
        <p:spPr>
          <a:xfrm>
            <a:off x="-1" y="6499980"/>
            <a:ext cx="751841" cy="307777"/>
          </a:xfrm>
          <a:prstGeom prst="rect">
            <a:avLst/>
          </a:prstGeom>
          <a:noFill/>
        </p:spPr>
        <p:txBody>
          <a:bodyPr wrap="square" rtlCol="0">
            <a:spAutoFit/>
          </a:bodyPr>
          <a:lstStyle/>
          <a:p>
            <a:pPr algn="ctr"/>
            <a:fld id="{361159D2-B34F-4E77-82E2-E642AFA3FEE3}" type="slidenum">
              <a:rPr lang="en-GB" sz="1400" smtClean="0">
                <a:latin typeface="Quicksand" pitchFamily="2" charset="0"/>
              </a:rPr>
              <a:t>11</a:t>
            </a:fld>
            <a:r>
              <a:rPr lang="en-GB" sz="1400" dirty="0">
                <a:latin typeface="Quicksand" pitchFamily="2" charset="0"/>
              </a:rPr>
              <a:t>/67</a:t>
            </a:r>
          </a:p>
        </p:txBody>
      </p:sp>
    </p:spTree>
    <p:extLst>
      <p:ext uri="{BB962C8B-B14F-4D97-AF65-F5344CB8AC3E}">
        <p14:creationId xmlns:p14="http://schemas.microsoft.com/office/powerpoint/2010/main" val="1656288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35" fill="hold"/>
                                        <p:tgtEl>
                                          <p:spTgt spid="8"/>
                                        </p:tgtEl>
                                      </p:cBhvr>
                                    </p:cmd>
                                  </p:childTnLst>
                                </p:cTn>
                              </p:par>
                            </p:childTnLst>
                          </p:cTn>
                        </p:par>
                        <p:par>
                          <p:cTn id="7" fill="hold">
                            <p:stCondLst>
                              <p:cond delay="12735"/>
                            </p:stCondLst>
                            <p:childTnLst>
                              <p:par>
                                <p:cTn id="8" presetID="1" presetClass="mediacall" presetSubtype="0" fill="hold" nodeType="afterEffect">
                                  <p:stCondLst>
                                    <p:cond delay="0"/>
                                  </p:stCondLst>
                                  <p:childTnLst>
                                    <p:cmd type="call" cmd="playFrom(0.0)">
                                      <p:cBhvr>
                                        <p:cTn id="9" dur="14421" fill="hold"/>
                                        <p:tgtEl>
                                          <p:spTgt spid="2"/>
                                        </p:tgtEl>
                                      </p:cBhvr>
                                    </p:cmd>
                                  </p:childTnLst>
                                </p:cTn>
                              </p:par>
                            </p:childTnLst>
                          </p:cTn>
                        </p:par>
                        <p:par>
                          <p:cTn id="10" fill="hold">
                            <p:stCondLst>
                              <p:cond delay="27156"/>
                            </p:stCondLst>
                            <p:childTnLst>
                              <p:par>
                                <p:cTn id="11" presetID="1" presetClass="mediacall" presetSubtype="0" fill="hold" nodeType="afterEffect">
                                  <p:stCondLst>
                                    <p:cond delay="0"/>
                                  </p:stCondLst>
                                  <p:childTnLst>
                                    <p:cmd type="call" cmd="playFrom(0.0)">
                                      <p:cBhvr>
                                        <p:cTn id="12" dur="885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3" repeatCount="indefinite" fill="hold" display="0">
                  <p:stCondLst>
                    <p:cond delay="indefinite"/>
                  </p:stCondLst>
                </p:cTn>
                <p:tgtEl>
                  <p:spTgt spid="8"/>
                </p:tgtEl>
              </p:cMediaNode>
            </p:video>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8"/>
                                        </p:tgtEl>
                                      </p:cBhvr>
                                    </p:cmd>
                                  </p:childTnLst>
                                </p:cTn>
                              </p:par>
                            </p:childTnLst>
                          </p:cTn>
                        </p:par>
                      </p:childTnLst>
                    </p:cTn>
                  </p:par>
                </p:childTnLst>
              </p:cTn>
              <p:nextCondLst>
                <p:cond evt="onClick" delay="0">
                  <p:tgtEl>
                    <p:spTgt spid="8"/>
                  </p:tgtEl>
                </p:cond>
              </p:nextCondLst>
            </p:seq>
            <p:seq concurrent="1" nextAc="seek">
              <p:cTn id="19" restart="whenNotActive" fill="hold" evtFilter="cancelBubble" nodeType="interactiveSeq">
                <p:stCondLst>
                  <p:cond evt="onClick" delay="0">
                    <p:tgtEl>
                      <p:spTgt spid="2"/>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2"/>
                                        </p:tgtEl>
                                      </p:cBhvr>
                                    </p:cmd>
                                  </p:childTnLst>
                                </p:cTn>
                              </p:par>
                            </p:childTnLst>
                          </p:cTn>
                        </p:par>
                      </p:childTnLst>
                    </p:cTn>
                  </p:par>
                </p:childTnLst>
              </p:cTn>
              <p:nextCondLst>
                <p:cond evt="onClick" delay="0">
                  <p:tgtEl>
                    <p:spTgt spid="2"/>
                  </p:tgtEl>
                </p:cond>
              </p:nextCondLst>
            </p:seq>
            <p:video>
              <p:cMediaNode vol="80000" mute="1">
                <p:cTn id="24" repeatCount="indefinite" fill="hold" display="0">
                  <p:stCondLst>
                    <p:cond delay="indefinite"/>
                  </p:stCondLst>
                </p:cTn>
                <p:tgtEl>
                  <p:spTgt spid="2"/>
                </p:tgtEl>
              </p:cMediaNode>
            </p:video>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5"/>
                                        </p:tgtEl>
                                      </p:cBhvr>
                                    </p:cmd>
                                  </p:childTnLst>
                                </p:cTn>
                              </p:par>
                            </p:childTnLst>
                          </p:cTn>
                        </p:par>
                      </p:childTnLst>
                    </p:cTn>
                  </p:par>
                </p:childTnLst>
              </p:cTn>
              <p:nextCondLst>
                <p:cond evt="onClick" delay="0">
                  <p:tgtEl>
                    <p:spTgt spid="5"/>
                  </p:tgtEl>
                </p:cond>
              </p:nextCondLst>
            </p:seq>
            <p:video>
              <p:cMediaNode vol="80000" mute="1">
                <p:cTn id="30" repeatCount="indefinite" fill="hold" display="0">
                  <p:stCondLst>
                    <p:cond delay="indefinite"/>
                  </p:stCondLst>
                </p:cTn>
                <p:tgtEl>
                  <p:spTgt spid="5"/>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0C1E07-020E-D84F-6B9E-C8FE69AD86E5}"/>
            </a:ext>
          </a:extLst>
        </p:cNvPr>
        <p:cNvGrpSpPr/>
        <p:nvPr/>
      </p:nvGrpSpPr>
      <p:grpSpPr>
        <a:xfrm>
          <a:off x="0" y="0"/>
          <a:ext cx="0" cy="0"/>
          <a:chOff x="0" y="0"/>
          <a:chExt cx="0" cy="0"/>
        </a:xfrm>
      </p:grpSpPr>
      <p:pic>
        <p:nvPicPr>
          <p:cNvPr id="8" name="Afbeelding 7">
            <a:extLst>
              <a:ext uri="{FF2B5EF4-FFF2-40B4-BE49-F238E27FC236}">
                <a16:creationId xmlns:a16="http://schemas.microsoft.com/office/drawing/2014/main" id="{3A05B994-9637-838F-5954-557469FE6E3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rot="16200000">
            <a:off x="8792612" y="5136630"/>
            <a:ext cx="1331899" cy="1687556"/>
          </a:xfrm>
          <a:prstGeom prst="rect">
            <a:avLst/>
          </a:prstGeom>
        </p:spPr>
      </p:pic>
      <p:pic>
        <p:nvPicPr>
          <p:cNvPr id="9" name="Afbeelding 8">
            <a:extLst>
              <a:ext uri="{FF2B5EF4-FFF2-40B4-BE49-F238E27FC236}">
                <a16:creationId xmlns:a16="http://schemas.microsoft.com/office/drawing/2014/main" id="{07AD68D4-7E8B-555B-D987-D05C2841E3E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16200000">
            <a:off x="4625488" y="5145362"/>
            <a:ext cx="1331899" cy="1687556"/>
          </a:xfrm>
          <a:prstGeom prst="rect">
            <a:avLst/>
          </a:prstGeom>
        </p:spPr>
      </p:pic>
      <p:sp>
        <p:nvSpPr>
          <p:cNvPr id="10" name="Rechthoek 9">
            <a:extLst>
              <a:ext uri="{FF2B5EF4-FFF2-40B4-BE49-F238E27FC236}">
                <a16:creationId xmlns:a16="http://schemas.microsoft.com/office/drawing/2014/main" id="{30CCAAA2-F36E-D9D4-BC8C-5585B16643F5}"/>
              </a:ext>
            </a:extLst>
          </p:cNvPr>
          <p:cNvSpPr/>
          <p:nvPr/>
        </p:nvSpPr>
        <p:spPr>
          <a:xfrm>
            <a:off x="0" y="1"/>
            <a:ext cx="12192000" cy="169068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dirty="0"/>
          </a:p>
        </p:txBody>
      </p:sp>
      <p:sp>
        <p:nvSpPr>
          <p:cNvPr id="11" name="Titel 1">
            <a:extLst>
              <a:ext uri="{FF2B5EF4-FFF2-40B4-BE49-F238E27FC236}">
                <a16:creationId xmlns:a16="http://schemas.microsoft.com/office/drawing/2014/main" id="{DD0BC9DA-D4DF-1F5E-BCC5-ADF9E6D67FC8}"/>
              </a:ext>
            </a:extLst>
          </p:cNvPr>
          <p:cNvSpPr>
            <a:spLocks noGrp="1"/>
          </p:cNvSpPr>
          <p:nvPr>
            <p:ph type="title"/>
          </p:nvPr>
        </p:nvSpPr>
        <p:spPr>
          <a:xfrm>
            <a:off x="838200" y="365125"/>
            <a:ext cx="10515600" cy="1325563"/>
          </a:xfrm>
        </p:spPr>
        <p:txBody>
          <a:bodyPr/>
          <a:lstStyle/>
          <a:p>
            <a:r>
              <a:rPr lang="en-GB" dirty="0">
                <a:solidFill>
                  <a:srgbClr val="6494C8"/>
                </a:solidFill>
                <a:latin typeface="Quicksand" pitchFamily="2" charset="0"/>
              </a:rPr>
              <a:t>Permeability script: iterations</a:t>
            </a:r>
          </a:p>
        </p:txBody>
      </p:sp>
      <p:pic>
        <p:nvPicPr>
          <p:cNvPr id="5" name="Afbeelding 4">
            <a:extLst>
              <a:ext uri="{FF2B5EF4-FFF2-40B4-BE49-F238E27FC236}">
                <a16:creationId xmlns:a16="http://schemas.microsoft.com/office/drawing/2014/main" id="{4EC00109-2A42-BB5F-335B-2F713D58710D}"/>
              </a:ext>
            </a:extLst>
          </p:cNvPr>
          <p:cNvPicPr>
            <a:picLocks noChangeAspect="1"/>
          </p:cNvPicPr>
          <p:nvPr/>
        </p:nvPicPr>
        <p:blipFill>
          <a:blip r:embed="rId5" cstate="print">
            <a:extLst>
              <a:ext uri="{28A0092B-C50C-407E-A947-70E740481C1C}">
                <a14:useLocalDpi xmlns:a14="http://schemas.microsoft.com/office/drawing/2010/main" val="0"/>
              </a:ext>
            </a:extLst>
          </a:blip>
          <a:srcRect l="5258" r="1791" b="8873"/>
          <a:stretch>
            <a:fillRect/>
          </a:stretch>
        </p:blipFill>
        <p:spPr>
          <a:xfrm>
            <a:off x="8482412" y="1914157"/>
            <a:ext cx="3503848" cy="3270608"/>
          </a:xfrm>
          <a:prstGeom prst="rect">
            <a:avLst/>
          </a:prstGeom>
          <a:ln>
            <a:solidFill>
              <a:srgbClr val="6494C8"/>
            </a:solidFill>
          </a:ln>
        </p:spPr>
      </p:pic>
      <p:pic>
        <p:nvPicPr>
          <p:cNvPr id="7" name="Afbeelding 6">
            <a:extLst>
              <a:ext uri="{FF2B5EF4-FFF2-40B4-BE49-F238E27FC236}">
                <a16:creationId xmlns:a16="http://schemas.microsoft.com/office/drawing/2014/main" id="{A863AEFA-FA82-45D3-C161-CE8BD20B4DA5}"/>
              </a:ext>
            </a:extLst>
          </p:cNvPr>
          <p:cNvPicPr>
            <a:picLocks noChangeAspect="1"/>
          </p:cNvPicPr>
          <p:nvPr/>
        </p:nvPicPr>
        <p:blipFill>
          <a:blip r:embed="rId6" cstate="print">
            <a:extLst>
              <a:ext uri="{28A0092B-C50C-407E-A947-70E740481C1C}">
                <a14:useLocalDpi xmlns:a14="http://schemas.microsoft.com/office/drawing/2010/main" val="0"/>
              </a:ext>
            </a:extLst>
          </a:blip>
          <a:srcRect l="2725" t="-6792" r="-8047" b="-8091"/>
          <a:stretch>
            <a:fillRect/>
          </a:stretch>
        </p:blipFill>
        <p:spPr>
          <a:xfrm>
            <a:off x="4197372" y="1914161"/>
            <a:ext cx="3942038" cy="3270604"/>
          </a:xfrm>
          <a:prstGeom prst="rect">
            <a:avLst/>
          </a:prstGeom>
          <a:ln>
            <a:solidFill>
              <a:srgbClr val="6494C8"/>
            </a:solidFill>
          </a:ln>
        </p:spPr>
      </p:pic>
      <p:pic>
        <p:nvPicPr>
          <p:cNvPr id="20" name="Afbeelding 19">
            <a:extLst>
              <a:ext uri="{FF2B5EF4-FFF2-40B4-BE49-F238E27FC236}">
                <a16:creationId xmlns:a16="http://schemas.microsoft.com/office/drawing/2014/main" id="{FECCC6EC-5C52-E6C0-BD08-DF127E4B4EA9}"/>
              </a:ext>
            </a:extLst>
          </p:cNvPr>
          <p:cNvPicPr>
            <a:picLocks noChangeAspect="1"/>
          </p:cNvPicPr>
          <p:nvPr/>
        </p:nvPicPr>
        <p:blipFill>
          <a:blip r:embed="rId7" cstate="print">
            <a:extLst>
              <a:ext uri="{28A0092B-C50C-407E-A947-70E740481C1C}">
                <a14:useLocalDpi xmlns:a14="http://schemas.microsoft.com/office/drawing/2010/main" val="0"/>
              </a:ext>
            </a:extLst>
          </a:blip>
          <a:srcRect b="5853"/>
          <a:stretch>
            <a:fillRect/>
          </a:stretch>
        </p:blipFill>
        <p:spPr>
          <a:xfrm>
            <a:off x="205740" y="1914161"/>
            <a:ext cx="3648630" cy="3270604"/>
          </a:xfrm>
          <a:prstGeom prst="rect">
            <a:avLst/>
          </a:prstGeom>
          <a:ln>
            <a:solidFill>
              <a:srgbClr val="6494C8"/>
            </a:solidFill>
          </a:ln>
        </p:spPr>
      </p:pic>
      <p:pic>
        <p:nvPicPr>
          <p:cNvPr id="12" name="Afbeelding 11">
            <a:extLst>
              <a:ext uri="{FF2B5EF4-FFF2-40B4-BE49-F238E27FC236}">
                <a16:creationId xmlns:a16="http://schemas.microsoft.com/office/drawing/2014/main" id="{B6E148C2-DDBA-3365-D234-A481AE2DECAC}"/>
              </a:ext>
            </a:extLst>
          </p:cNvPr>
          <p:cNvPicPr>
            <a:picLocks noChangeAspect="1"/>
          </p:cNvPicPr>
          <p:nvPr/>
        </p:nvPicPr>
        <p:blipFill>
          <a:blip r:embed="rId8" cstate="print">
            <a:extLst>
              <a:ext uri="{28A0092B-C50C-407E-A947-70E740481C1C}">
                <a14:useLocalDpi xmlns:a14="http://schemas.microsoft.com/office/drawing/2010/main" val="0"/>
              </a:ext>
            </a:extLst>
          </a:blip>
          <a:srcRect r="15825"/>
          <a:stretch>
            <a:fillRect/>
          </a:stretch>
        </p:blipFill>
        <p:spPr>
          <a:xfrm rot="16200000">
            <a:off x="756174" y="5215338"/>
            <a:ext cx="1111768" cy="1687559"/>
          </a:xfrm>
          <a:prstGeom prst="rect">
            <a:avLst/>
          </a:prstGeom>
        </p:spPr>
      </p:pic>
      <p:sp>
        <p:nvSpPr>
          <p:cNvPr id="13" name="Gelijkbenige driehoek 12">
            <a:extLst>
              <a:ext uri="{FF2B5EF4-FFF2-40B4-BE49-F238E27FC236}">
                <a16:creationId xmlns:a16="http://schemas.microsoft.com/office/drawing/2014/main" id="{855510D0-7B45-BD3A-E578-4D42C0369D58}"/>
              </a:ext>
            </a:extLst>
          </p:cNvPr>
          <p:cNvSpPr/>
          <p:nvPr/>
        </p:nvSpPr>
        <p:spPr>
          <a:xfrm>
            <a:off x="6003008" y="5927853"/>
            <a:ext cx="108000" cy="105112"/>
          </a:xfrm>
          <a:prstGeom prst="triangle">
            <a:avLst/>
          </a:prstGeom>
          <a:solidFill>
            <a:schemeClr val="tx2">
              <a:lumMod val="25000"/>
              <a:lumOff val="75000"/>
            </a:schemeClr>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Gelijkbenige driehoek 13">
            <a:extLst>
              <a:ext uri="{FF2B5EF4-FFF2-40B4-BE49-F238E27FC236}">
                <a16:creationId xmlns:a16="http://schemas.microsoft.com/office/drawing/2014/main" id="{C68C7300-5BCE-E59E-53F6-85DC5A07E923}"/>
              </a:ext>
            </a:extLst>
          </p:cNvPr>
          <p:cNvSpPr/>
          <p:nvPr/>
        </p:nvSpPr>
        <p:spPr>
          <a:xfrm>
            <a:off x="4320735" y="5927853"/>
            <a:ext cx="108000" cy="105112"/>
          </a:xfrm>
          <a:prstGeom prst="triangle">
            <a:avLst/>
          </a:prstGeom>
          <a:solidFill>
            <a:schemeClr val="tx2">
              <a:lumMod val="25000"/>
              <a:lumOff val="75000"/>
            </a:schemeClr>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Gelijkbenige driehoek 14">
            <a:extLst>
              <a:ext uri="{FF2B5EF4-FFF2-40B4-BE49-F238E27FC236}">
                <a16:creationId xmlns:a16="http://schemas.microsoft.com/office/drawing/2014/main" id="{243B96A5-9C7A-69B6-E918-710CD08F0546}"/>
              </a:ext>
            </a:extLst>
          </p:cNvPr>
          <p:cNvSpPr/>
          <p:nvPr/>
        </p:nvSpPr>
        <p:spPr>
          <a:xfrm>
            <a:off x="10233099" y="5942068"/>
            <a:ext cx="108000" cy="105112"/>
          </a:xfrm>
          <a:prstGeom prst="triangle">
            <a:avLst/>
          </a:prstGeom>
          <a:solidFill>
            <a:schemeClr val="tx2">
              <a:lumMod val="25000"/>
              <a:lumOff val="75000"/>
            </a:schemeClr>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Gelijkbenige driehoek 15">
            <a:extLst>
              <a:ext uri="{FF2B5EF4-FFF2-40B4-BE49-F238E27FC236}">
                <a16:creationId xmlns:a16="http://schemas.microsoft.com/office/drawing/2014/main" id="{ABE005EE-F208-926A-BCF1-3A413470A3EF}"/>
              </a:ext>
            </a:extLst>
          </p:cNvPr>
          <p:cNvSpPr/>
          <p:nvPr/>
        </p:nvSpPr>
        <p:spPr>
          <a:xfrm>
            <a:off x="8571146" y="5942068"/>
            <a:ext cx="108000" cy="105112"/>
          </a:xfrm>
          <a:prstGeom prst="triangle">
            <a:avLst/>
          </a:prstGeom>
          <a:solidFill>
            <a:schemeClr val="tx2">
              <a:lumMod val="25000"/>
              <a:lumOff val="75000"/>
            </a:schemeClr>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Gelijkbenige driehoek 16">
            <a:extLst>
              <a:ext uri="{FF2B5EF4-FFF2-40B4-BE49-F238E27FC236}">
                <a16:creationId xmlns:a16="http://schemas.microsoft.com/office/drawing/2014/main" id="{328DC64D-6A4B-C677-8588-0A2A7108E312}"/>
              </a:ext>
            </a:extLst>
          </p:cNvPr>
          <p:cNvSpPr/>
          <p:nvPr/>
        </p:nvSpPr>
        <p:spPr>
          <a:xfrm>
            <a:off x="1987394" y="5855030"/>
            <a:ext cx="108000" cy="105112"/>
          </a:xfrm>
          <a:prstGeom prst="triangle">
            <a:avLst/>
          </a:prstGeom>
          <a:solidFill>
            <a:schemeClr val="tx2">
              <a:lumMod val="25000"/>
              <a:lumOff val="75000"/>
            </a:schemeClr>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Gelijkbenige driehoek 17">
            <a:extLst>
              <a:ext uri="{FF2B5EF4-FFF2-40B4-BE49-F238E27FC236}">
                <a16:creationId xmlns:a16="http://schemas.microsoft.com/office/drawing/2014/main" id="{789BC031-4383-87D8-811E-06DFC0D7E6FC}"/>
              </a:ext>
            </a:extLst>
          </p:cNvPr>
          <p:cNvSpPr/>
          <p:nvPr/>
        </p:nvSpPr>
        <p:spPr>
          <a:xfrm>
            <a:off x="386401" y="5855030"/>
            <a:ext cx="108000" cy="108000"/>
          </a:xfrm>
          <a:prstGeom prst="triangle">
            <a:avLst/>
          </a:prstGeom>
          <a:solidFill>
            <a:schemeClr val="tx2">
              <a:lumMod val="25000"/>
              <a:lumOff val="75000"/>
            </a:schemeClr>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Afbeelding 2">
            <a:extLst>
              <a:ext uri="{FF2B5EF4-FFF2-40B4-BE49-F238E27FC236}">
                <a16:creationId xmlns:a16="http://schemas.microsoft.com/office/drawing/2014/main" id="{EF60481E-1EFE-2074-50E9-EA67E9D300AC}"/>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6690491" y="4850468"/>
            <a:ext cx="1430008" cy="238539"/>
          </a:xfrm>
          <a:prstGeom prst="rect">
            <a:avLst/>
          </a:prstGeom>
        </p:spPr>
      </p:pic>
      <p:sp>
        <p:nvSpPr>
          <p:cNvPr id="19" name="Tekstvak 18">
            <a:extLst>
              <a:ext uri="{FF2B5EF4-FFF2-40B4-BE49-F238E27FC236}">
                <a16:creationId xmlns:a16="http://schemas.microsoft.com/office/drawing/2014/main" id="{FD9C5C3F-2E52-3FE2-394F-4F042DFB32A4}"/>
              </a:ext>
            </a:extLst>
          </p:cNvPr>
          <p:cNvSpPr txBox="1"/>
          <p:nvPr/>
        </p:nvSpPr>
        <p:spPr>
          <a:xfrm>
            <a:off x="4944980" y="6528919"/>
            <a:ext cx="7916775" cy="261610"/>
          </a:xfrm>
          <a:prstGeom prst="rect">
            <a:avLst/>
          </a:prstGeom>
          <a:noFill/>
        </p:spPr>
        <p:txBody>
          <a:bodyPr wrap="square" rtlCol="0">
            <a:spAutoFit/>
          </a:bodyPr>
          <a:lstStyle/>
          <a:p>
            <a:r>
              <a:rPr lang="en-GB" sz="1100" dirty="0">
                <a:latin typeface="Quicksand" pitchFamily="2" charset="0"/>
              </a:rPr>
              <a:t>Sophia Benfield | </a:t>
            </a:r>
            <a:r>
              <a:rPr lang="en-GB" sz="1100" dirty="0" err="1">
                <a:latin typeface="Quicksand" pitchFamily="2" charset="0"/>
              </a:rPr>
              <a:t>MoonSane</a:t>
            </a:r>
            <a:r>
              <a:rPr lang="en-GB" sz="1100" dirty="0">
                <a:latin typeface="Quicksand" pitchFamily="2" charset="0"/>
              </a:rPr>
              <a:t> | Lunar Architecture | Tutors: H. Bier &amp; A. Hidding &amp; F. Adema  | 2024/25 | TU Delft  </a:t>
            </a:r>
          </a:p>
        </p:txBody>
      </p:sp>
      <p:pic>
        <p:nvPicPr>
          <p:cNvPr id="2" name="Afbeelding 1">
            <a:extLst>
              <a:ext uri="{FF2B5EF4-FFF2-40B4-BE49-F238E27FC236}">
                <a16:creationId xmlns:a16="http://schemas.microsoft.com/office/drawing/2014/main" id="{3501616D-1BDE-02F2-53DA-A25C9BE67185}"/>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0411472" y="4867205"/>
            <a:ext cx="1430008" cy="238539"/>
          </a:xfrm>
          <a:prstGeom prst="rect">
            <a:avLst/>
          </a:prstGeom>
        </p:spPr>
      </p:pic>
      <p:sp>
        <p:nvSpPr>
          <p:cNvPr id="6" name="Tekstvak 5">
            <a:extLst>
              <a:ext uri="{FF2B5EF4-FFF2-40B4-BE49-F238E27FC236}">
                <a16:creationId xmlns:a16="http://schemas.microsoft.com/office/drawing/2014/main" id="{475BC8DB-7185-E6F3-086F-3412D2C39B58}"/>
              </a:ext>
            </a:extLst>
          </p:cNvPr>
          <p:cNvSpPr txBox="1"/>
          <p:nvPr/>
        </p:nvSpPr>
        <p:spPr>
          <a:xfrm>
            <a:off x="-1" y="6499980"/>
            <a:ext cx="751841" cy="307777"/>
          </a:xfrm>
          <a:prstGeom prst="rect">
            <a:avLst/>
          </a:prstGeom>
          <a:noFill/>
        </p:spPr>
        <p:txBody>
          <a:bodyPr wrap="square" rtlCol="0">
            <a:spAutoFit/>
          </a:bodyPr>
          <a:lstStyle/>
          <a:p>
            <a:pPr algn="ctr"/>
            <a:fld id="{361159D2-B34F-4E77-82E2-E642AFA3FEE3}" type="slidenum">
              <a:rPr lang="en-GB" sz="1400" smtClean="0">
                <a:latin typeface="Quicksand" pitchFamily="2" charset="0"/>
              </a:rPr>
              <a:t>12</a:t>
            </a:fld>
            <a:r>
              <a:rPr lang="en-GB" sz="1400" dirty="0">
                <a:latin typeface="Quicksand" pitchFamily="2" charset="0"/>
              </a:rPr>
              <a:t>/67</a:t>
            </a:r>
          </a:p>
        </p:txBody>
      </p:sp>
    </p:spTree>
    <p:extLst>
      <p:ext uri="{BB962C8B-B14F-4D97-AF65-F5344CB8AC3E}">
        <p14:creationId xmlns:p14="http://schemas.microsoft.com/office/powerpoint/2010/main" val="42885796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AAA974-2020-1C48-A5D0-2B9D5F3F974A}"/>
            </a:ext>
          </a:extLst>
        </p:cNvPr>
        <p:cNvGrpSpPr/>
        <p:nvPr/>
      </p:nvGrpSpPr>
      <p:grpSpPr>
        <a:xfrm>
          <a:off x="0" y="0"/>
          <a:ext cx="0" cy="0"/>
          <a:chOff x="0" y="0"/>
          <a:chExt cx="0" cy="0"/>
        </a:xfrm>
      </p:grpSpPr>
      <p:sp>
        <p:nvSpPr>
          <p:cNvPr id="10" name="Rechthoek 9">
            <a:extLst>
              <a:ext uri="{FF2B5EF4-FFF2-40B4-BE49-F238E27FC236}">
                <a16:creationId xmlns:a16="http://schemas.microsoft.com/office/drawing/2014/main" id="{343A47E4-F7F3-0FFC-E9EA-8717AEDBFB89}"/>
              </a:ext>
            </a:extLst>
          </p:cNvPr>
          <p:cNvSpPr/>
          <p:nvPr/>
        </p:nvSpPr>
        <p:spPr>
          <a:xfrm>
            <a:off x="0" y="1"/>
            <a:ext cx="12192000" cy="169068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11" name="Titel 1">
            <a:extLst>
              <a:ext uri="{FF2B5EF4-FFF2-40B4-BE49-F238E27FC236}">
                <a16:creationId xmlns:a16="http://schemas.microsoft.com/office/drawing/2014/main" id="{0811B8A8-FCB0-95A0-1054-2F3F8D8177CA}"/>
              </a:ext>
            </a:extLst>
          </p:cNvPr>
          <p:cNvSpPr>
            <a:spLocks noGrp="1"/>
          </p:cNvSpPr>
          <p:nvPr>
            <p:ph type="title"/>
          </p:nvPr>
        </p:nvSpPr>
        <p:spPr>
          <a:xfrm>
            <a:off x="838200" y="365125"/>
            <a:ext cx="10515600" cy="1325563"/>
          </a:xfrm>
        </p:spPr>
        <p:txBody>
          <a:bodyPr/>
          <a:lstStyle/>
          <a:p>
            <a:r>
              <a:rPr lang="en-GB" dirty="0">
                <a:solidFill>
                  <a:srgbClr val="6494C8"/>
                </a:solidFill>
                <a:latin typeface="Quicksand" pitchFamily="2" charset="0"/>
              </a:rPr>
              <a:t>Exterior: Lunar </a:t>
            </a:r>
            <a:r>
              <a:rPr lang="en-GB" dirty="0" err="1">
                <a:solidFill>
                  <a:srgbClr val="6494C8"/>
                </a:solidFill>
                <a:latin typeface="Quicksand" pitchFamily="2" charset="0"/>
              </a:rPr>
              <a:t>Regolith</a:t>
            </a:r>
            <a:endParaRPr lang="en-GB" dirty="0">
              <a:solidFill>
                <a:srgbClr val="6494C8"/>
              </a:solidFill>
              <a:latin typeface="Quicksand" pitchFamily="2" charset="0"/>
            </a:endParaRPr>
          </a:p>
        </p:txBody>
      </p:sp>
      <p:sp>
        <p:nvSpPr>
          <p:cNvPr id="5" name="Tekstvak 4">
            <a:extLst>
              <a:ext uri="{FF2B5EF4-FFF2-40B4-BE49-F238E27FC236}">
                <a16:creationId xmlns:a16="http://schemas.microsoft.com/office/drawing/2014/main" id="{19CA74DF-BF2E-8FFE-2F07-56FCFB4186AD}"/>
              </a:ext>
            </a:extLst>
          </p:cNvPr>
          <p:cNvSpPr txBox="1"/>
          <p:nvPr/>
        </p:nvSpPr>
        <p:spPr>
          <a:xfrm>
            <a:off x="4944980" y="6528919"/>
            <a:ext cx="7916775" cy="261610"/>
          </a:xfrm>
          <a:prstGeom prst="rect">
            <a:avLst/>
          </a:prstGeom>
          <a:noFill/>
        </p:spPr>
        <p:txBody>
          <a:bodyPr wrap="square" rtlCol="0">
            <a:spAutoFit/>
          </a:bodyPr>
          <a:lstStyle/>
          <a:p>
            <a:r>
              <a:rPr lang="en-GB" sz="1100" dirty="0">
                <a:latin typeface="Quicksand" pitchFamily="2" charset="0"/>
              </a:rPr>
              <a:t>Sophia Benfield | </a:t>
            </a:r>
            <a:r>
              <a:rPr lang="en-GB" sz="1100" dirty="0" err="1">
                <a:latin typeface="Quicksand" pitchFamily="2" charset="0"/>
              </a:rPr>
              <a:t>MoonSane</a:t>
            </a:r>
            <a:r>
              <a:rPr lang="en-GB" sz="1100" dirty="0">
                <a:latin typeface="Quicksand" pitchFamily="2" charset="0"/>
              </a:rPr>
              <a:t> | Lunar Architecture | Tutors: H. Bier &amp; A. Hidding &amp; F. Adema  | 2024/25 | TU Delft  </a:t>
            </a:r>
          </a:p>
        </p:txBody>
      </p:sp>
      <p:sp>
        <p:nvSpPr>
          <p:cNvPr id="2" name="Tijdelijke aanduiding voor inhoud 2">
            <a:extLst>
              <a:ext uri="{FF2B5EF4-FFF2-40B4-BE49-F238E27FC236}">
                <a16:creationId xmlns:a16="http://schemas.microsoft.com/office/drawing/2014/main" id="{BCD8D32B-46D9-F654-19FC-FF117C2800DB}"/>
              </a:ext>
            </a:extLst>
          </p:cNvPr>
          <p:cNvSpPr txBox="1">
            <a:spLocks/>
          </p:cNvSpPr>
          <p:nvPr/>
        </p:nvSpPr>
        <p:spPr>
          <a:xfrm>
            <a:off x="300942" y="2055812"/>
            <a:ext cx="5329837" cy="43648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GB" dirty="0">
                <a:latin typeface="Quicksand" pitchFamily="2" charset="0"/>
              </a:rPr>
              <a:t>Main material:</a:t>
            </a:r>
          </a:p>
          <a:p>
            <a:pPr>
              <a:lnSpc>
                <a:spcPct val="110000"/>
              </a:lnSpc>
            </a:pPr>
            <a:r>
              <a:rPr lang="en-GB" sz="2600" dirty="0">
                <a:latin typeface="Quicksand" pitchFamily="2" charset="0"/>
              </a:rPr>
              <a:t>Lunar </a:t>
            </a:r>
            <a:r>
              <a:rPr lang="en-GB" sz="2600" dirty="0" err="1">
                <a:latin typeface="Quicksand" pitchFamily="2" charset="0"/>
              </a:rPr>
              <a:t>Regolith</a:t>
            </a:r>
            <a:endParaRPr lang="en-GB" sz="2600" dirty="0">
              <a:latin typeface="Quicksand" pitchFamily="2" charset="0"/>
            </a:endParaRPr>
          </a:p>
          <a:p>
            <a:pPr lvl="1">
              <a:lnSpc>
                <a:spcPct val="110000"/>
              </a:lnSpc>
            </a:pPr>
            <a:r>
              <a:rPr lang="en-GB" sz="2200" dirty="0">
                <a:latin typeface="Quicksand" pitchFamily="2" charset="0"/>
              </a:rPr>
              <a:t>Radiation protection: will require thick walls (1,5+ m)</a:t>
            </a:r>
          </a:p>
          <a:p>
            <a:pPr lvl="1">
              <a:lnSpc>
                <a:spcPct val="110000"/>
              </a:lnSpc>
            </a:pPr>
            <a:r>
              <a:rPr lang="en-GB" sz="2200" b="1" dirty="0">
                <a:latin typeface="Quicksand" pitchFamily="2" charset="0"/>
              </a:rPr>
              <a:t>Strong compressive properties</a:t>
            </a:r>
          </a:p>
          <a:p>
            <a:pPr lvl="1">
              <a:lnSpc>
                <a:spcPct val="110000"/>
              </a:lnSpc>
            </a:pPr>
            <a:r>
              <a:rPr lang="en-GB" sz="2200" dirty="0">
                <a:latin typeface="Quicksand" pitchFamily="2" charset="0"/>
              </a:rPr>
              <a:t>Weak tensile properties</a:t>
            </a:r>
          </a:p>
          <a:p>
            <a:pPr lvl="1">
              <a:lnSpc>
                <a:spcPct val="110000"/>
              </a:lnSpc>
            </a:pPr>
            <a:endParaRPr lang="en-GB" sz="2200" dirty="0">
              <a:latin typeface="Quicksand" pitchFamily="2" charset="0"/>
            </a:endParaRPr>
          </a:p>
        </p:txBody>
      </p:sp>
      <p:pic>
        <p:nvPicPr>
          <p:cNvPr id="1026" name="Picture 2" descr="Regolith - an overview | ScienceDirect Topics">
            <a:extLst>
              <a:ext uri="{FF2B5EF4-FFF2-40B4-BE49-F238E27FC236}">
                <a16:creationId xmlns:a16="http://schemas.microsoft.com/office/drawing/2014/main" id="{71D65F54-7483-5500-B097-DAD9B53B49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3901" y="1690687"/>
            <a:ext cx="6308100" cy="4802187"/>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92EEE705-E7FD-E242-49BD-D79B5573ACB3}"/>
              </a:ext>
            </a:extLst>
          </p:cNvPr>
          <p:cNvSpPr txBox="1"/>
          <p:nvPr/>
        </p:nvSpPr>
        <p:spPr>
          <a:xfrm>
            <a:off x="-1" y="6499980"/>
            <a:ext cx="751841" cy="307777"/>
          </a:xfrm>
          <a:prstGeom prst="rect">
            <a:avLst/>
          </a:prstGeom>
          <a:noFill/>
        </p:spPr>
        <p:txBody>
          <a:bodyPr wrap="square" rtlCol="0">
            <a:spAutoFit/>
          </a:bodyPr>
          <a:lstStyle/>
          <a:p>
            <a:pPr algn="ctr"/>
            <a:fld id="{361159D2-B34F-4E77-82E2-E642AFA3FEE3}" type="slidenum">
              <a:rPr lang="en-GB" sz="1400" smtClean="0">
                <a:latin typeface="Quicksand" pitchFamily="2" charset="0"/>
              </a:rPr>
              <a:t>13</a:t>
            </a:fld>
            <a:r>
              <a:rPr lang="en-GB" sz="1400" dirty="0">
                <a:latin typeface="Quicksand" pitchFamily="2" charset="0"/>
              </a:rPr>
              <a:t>/67</a:t>
            </a:r>
          </a:p>
        </p:txBody>
      </p:sp>
    </p:spTree>
    <p:extLst>
      <p:ext uri="{BB962C8B-B14F-4D97-AF65-F5344CB8AC3E}">
        <p14:creationId xmlns:p14="http://schemas.microsoft.com/office/powerpoint/2010/main" val="25636358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B9E87-33EA-28C0-85B8-DDED249DCE4A}"/>
            </a:ext>
          </a:extLst>
        </p:cNvPr>
        <p:cNvGrpSpPr/>
        <p:nvPr/>
      </p:nvGrpSpPr>
      <p:grpSpPr>
        <a:xfrm>
          <a:off x="0" y="0"/>
          <a:ext cx="0" cy="0"/>
          <a:chOff x="0" y="0"/>
          <a:chExt cx="0" cy="0"/>
        </a:xfrm>
      </p:grpSpPr>
      <p:pic>
        <p:nvPicPr>
          <p:cNvPr id="7" name="Afbeelding 6" descr="Afbeelding met duisternis, zwart, schermopname, licht&#10;&#10;Door AI gegenereerde inhoud is mogelijk onjuist.">
            <a:extLst>
              <a:ext uri="{FF2B5EF4-FFF2-40B4-BE49-F238E27FC236}">
                <a16:creationId xmlns:a16="http://schemas.microsoft.com/office/drawing/2014/main" id="{0C145F4A-C101-5151-1DC1-715209256D6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83829" y="2217487"/>
            <a:ext cx="5424491" cy="1707535"/>
          </a:xfrm>
          <a:prstGeom prst="rect">
            <a:avLst/>
          </a:prstGeom>
        </p:spPr>
      </p:pic>
      <p:sp>
        <p:nvSpPr>
          <p:cNvPr id="10" name="Rechthoek 9">
            <a:extLst>
              <a:ext uri="{FF2B5EF4-FFF2-40B4-BE49-F238E27FC236}">
                <a16:creationId xmlns:a16="http://schemas.microsoft.com/office/drawing/2014/main" id="{83BC7442-6367-3665-CD10-16F6A34F4539}"/>
              </a:ext>
            </a:extLst>
          </p:cNvPr>
          <p:cNvSpPr/>
          <p:nvPr/>
        </p:nvSpPr>
        <p:spPr>
          <a:xfrm>
            <a:off x="0" y="1"/>
            <a:ext cx="12192000" cy="169068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11" name="Titel 1">
            <a:extLst>
              <a:ext uri="{FF2B5EF4-FFF2-40B4-BE49-F238E27FC236}">
                <a16:creationId xmlns:a16="http://schemas.microsoft.com/office/drawing/2014/main" id="{1F2A8BFF-2983-C865-76A0-BBC5655D0550}"/>
              </a:ext>
            </a:extLst>
          </p:cNvPr>
          <p:cNvSpPr>
            <a:spLocks noGrp="1"/>
          </p:cNvSpPr>
          <p:nvPr>
            <p:ph type="title"/>
          </p:nvPr>
        </p:nvSpPr>
        <p:spPr>
          <a:xfrm>
            <a:off x="838200" y="365125"/>
            <a:ext cx="10515600" cy="1325563"/>
          </a:xfrm>
        </p:spPr>
        <p:txBody>
          <a:bodyPr/>
          <a:lstStyle/>
          <a:p>
            <a:r>
              <a:rPr lang="en-GB" dirty="0">
                <a:solidFill>
                  <a:srgbClr val="6494C8"/>
                </a:solidFill>
                <a:latin typeface="Quicksand" pitchFamily="2" charset="0"/>
              </a:rPr>
              <a:t>Catenary action</a:t>
            </a:r>
          </a:p>
        </p:txBody>
      </p:sp>
      <p:sp>
        <p:nvSpPr>
          <p:cNvPr id="6" name="Tijdelijke aanduiding voor inhoud 2">
            <a:extLst>
              <a:ext uri="{FF2B5EF4-FFF2-40B4-BE49-F238E27FC236}">
                <a16:creationId xmlns:a16="http://schemas.microsoft.com/office/drawing/2014/main" id="{8FAB5269-8937-4619-27FB-7B310078AF75}"/>
              </a:ext>
            </a:extLst>
          </p:cNvPr>
          <p:cNvSpPr txBox="1">
            <a:spLocks/>
          </p:cNvSpPr>
          <p:nvPr/>
        </p:nvSpPr>
        <p:spPr>
          <a:xfrm>
            <a:off x="4247458" y="4663338"/>
            <a:ext cx="1848542" cy="1432304"/>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GB" sz="2000" dirty="0">
                <a:latin typeface="Quicksand" pitchFamily="2" charset="0"/>
              </a:rPr>
              <a:t>Mapping tensile forces by hanging weights on a cord</a:t>
            </a:r>
          </a:p>
        </p:txBody>
      </p:sp>
      <p:sp>
        <p:nvSpPr>
          <p:cNvPr id="5" name="Tekstvak 4">
            <a:extLst>
              <a:ext uri="{FF2B5EF4-FFF2-40B4-BE49-F238E27FC236}">
                <a16:creationId xmlns:a16="http://schemas.microsoft.com/office/drawing/2014/main" id="{706B5169-2F68-8014-7E0D-EAE94BE703F3}"/>
              </a:ext>
            </a:extLst>
          </p:cNvPr>
          <p:cNvSpPr txBox="1"/>
          <p:nvPr/>
        </p:nvSpPr>
        <p:spPr>
          <a:xfrm>
            <a:off x="4944980" y="6528919"/>
            <a:ext cx="7916775" cy="261610"/>
          </a:xfrm>
          <a:prstGeom prst="rect">
            <a:avLst/>
          </a:prstGeom>
          <a:noFill/>
        </p:spPr>
        <p:txBody>
          <a:bodyPr wrap="square" rtlCol="0">
            <a:spAutoFit/>
          </a:bodyPr>
          <a:lstStyle/>
          <a:p>
            <a:r>
              <a:rPr lang="en-GB" sz="1100" dirty="0">
                <a:latin typeface="Quicksand" pitchFamily="2" charset="0"/>
              </a:rPr>
              <a:t>Sophia Benfield | </a:t>
            </a:r>
            <a:r>
              <a:rPr lang="en-GB" sz="1100" dirty="0" err="1">
                <a:latin typeface="Quicksand" pitchFamily="2" charset="0"/>
              </a:rPr>
              <a:t>MoonSane</a:t>
            </a:r>
            <a:r>
              <a:rPr lang="en-GB" sz="1100" dirty="0">
                <a:latin typeface="Quicksand" pitchFamily="2" charset="0"/>
              </a:rPr>
              <a:t> | Lunar Architecture | Tutors: H. Bier &amp; A. Hidding &amp; F. Adema  | 2024/25 | TU Delft  </a:t>
            </a:r>
          </a:p>
        </p:txBody>
      </p:sp>
      <p:sp>
        <p:nvSpPr>
          <p:cNvPr id="8" name="Tijdelijke aanduiding voor inhoud 2">
            <a:extLst>
              <a:ext uri="{FF2B5EF4-FFF2-40B4-BE49-F238E27FC236}">
                <a16:creationId xmlns:a16="http://schemas.microsoft.com/office/drawing/2014/main" id="{8A4DAB69-5082-2289-EBAD-3F60BFD573AB}"/>
              </a:ext>
            </a:extLst>
          </p:cNvPr>
          <p:cNvSpPr txBox="1">
            <a:spLocks/>
          </p:cNvSpPr>
          <p:nvPr/>
        </p:nvSpPr>
        <p:spPr>
          <a:xfrm>
            <a:off x="1130420" y="2021489"/>
            <a:ext cx="1754220" cy="5412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GB" sz="2600" dirty="0">
                <a:latin typeface="Quicksand" pitchFamily="2" charset="0"/>
              </a:rPr>
              <a:t>1 weight</a:t>
            </a:r>
          </a:p>
        </p:txBody>
      </p:sp>
      <p:sp>
        <p:nvSpPr>
          <p:cNvPr id="9" name="Tijdelijke aanduiding voor inhoud 2">
            <a:extLst>
              <a:ext uri="{FF2B5EF4-FFF2-40B4-BE49-F238E27FC236}">
                <a16:creationId xmlns:a16="http://schemas.microsoft.com/office/drawing/2014/main" id="{1A751BCB-DCC0-EB79-62EC-C0D34884C65D}"/>
              </a:ext>
            </a:extLst>
          </p:cNvPr>
          <p:cNvSpPr txBox="1">
            <a:spLocks/>
          </p:cNvSpPr>
          <p:nvPr/>
        </p:nvSpPr>
        <p:spPr>
          <a:xfrm>
            <a:off x="3493242" y="2021489"/>
            <a:ext cx="1754219" cy="5412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GB" sz="2600" dirty="0">
                <a:latin typeface="Quicksand" pitchFamily="2" charset="0"/>
              </a:rPr>
              <a:t>2 weights</a:t>
            </a:r>
          </a:p>
        </p:txBody>
      </p:sp>
      <p:pic>
        <p:nvPicPr>
          <p:cNvPr id="15" name="Afbeelding 14" descr="Afbeelding met duisternis, zwart, schermopname, nacht&#10;&#10;Door AI gegenereerde inhoud is mogelijk onjuist.">
            <a:extLst>
              <a:ext uri="{FF2B5EF4-FFF2-40B4-BE49-F238E27FC236}">
                <a16:creationId xmlns:a16="http://schemas.microsoft.com/office/drawing/2014/main" id="{C94796F4-C14D-8932-782F-1C5B0348532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50174" y="4454127"/>
            <a:ext cx="3445412" cy="1850727"/>
          </a:xfrm>
          <a:prstGeom prst="rect">
            <a:avLst/>
          </a:prstGeom>
        </p:spPr>
      </p:pic>
      <p:pic>
        <p:nvPicPr>
          <p:cNvPr id="2" name="Afbeelding 1" descr="Afbeelding met duisternis, zwart, schermopname&#10;&#10;Door AI gegenereerde inhoud is mogelijk onjuist.">
            <a:extLst>
              <a:ext uri="{FF2B5EF4-FFF2-40B4-BE49-F238E27FC236}">
                <a16:creationId xmlns:a16="http://schemas.microsoft.com/office/drawing/2014/main" id="{86CF2E17-5B5B-7F15-E0D4-F42B8FAE369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191121" y="2158787"/>
            <a:ext cx="5424491" cy="1766235"/>
          </a:xfrm>
          <a:prstGeom prst="rect">
            <a:avLst/>
          </a:prstGeom>
        </p:spPr>
      </p:pic>
      <p:sp>
        <p:nvSpPr>
          <p:cNvPr id="3" name="Tijdelijke aanduiding voor inhoud 2">
            <a:extLst>
              <a:ext uri="{FF2B5EF4-FFF2-40B4-BE49-F238E27FC236}">
                <a16:creationId xmlns:a16="http://schemas.microsoft.com/office/drawing/2014/main" id="{3A0AB199-E9BA-12F4-D4A9-414B3368C709}"/>
              </a:ext>
            </a:extLst>
          </p:cNvPr>
          <p:cNvSpPr txBox="1">
            <a:spLocks/>
          </p:cNvSpPr>
          <p:nvPr/>
        </p:nvSpPr>
        <p:spPr>
          <a:xfrm>
            <a:off x="10139680" y="4663338"/>
            <a:ext cx="1686560" cy="1432406"/>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GB" sz="2600" dirty="0">
                <a:latin typeface="Quicksand" pitchFamily="2" charset="0"/>
              </a:rPr>
              <a:t>Inverted tension shows compression forces</a:t>
            </a:r>
          </a:p>
        </p:txBody>
      </p:sp>
      <p:pic>
        <p:nvPicPr>
          <p:cNvPr id="13" name="Afbeelding 12" descr="Afbeelding met duisternis, zwart, schermopname&#10;&#10;Door AI gegenereerde inhoud is mogelijk onjuist.">
            <a:extLst>
              <a:ext uri="{FF2B5EF4-FFF2-40B4-BE49-F238E27FC236}">
                <a16:creationId xmlns:a16="http://schemas.microsoft.com/office/drawing/2014/main" id="{CDE34189-DA1B-7AD8-5AAC-83919B1BE76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592668" y="4241332"/>
            <a:ext cx="3445412" cy="2042188"/>
          </a:xfrm>
          <a:prstGeom prst="rect">
            <a:avLst/>
          </a:prstGeom>
        </p:spPr>
      </p:pic>
      <p:sp>
        <p:nvSpPr>
          <p:cNvPr id="12" name="Tekstvak 11">
            <a:extLst>
              <a:ext uri="{FF2B5EF4-FFF2-40B4-BE49-F238E27FC236}">
                <a16:creationId xmlns:a16="http://schemas.microsoft.com/office/drawing/2014/main" id="{1B6977B1-4529-4E6A-7FFD-17C8789FCB2B}"/>
              </a:ext>
            </a:extLst>
          </p:cNvPr>
          <p:cNvSpPr txBox="1"/>
          <p:nvPr/>
        </p:nvSpPr>
        <p:spPr>
          <a:xfrm>
            <a:off x="-1" y="6499980"/>
            <a:ext cx="751841" cy="307777"/>
          </a:xfrm>
          <a:prstGeom prst="rect">
            <a:avLst/>
          </a:prstGeom>
          <a:noFill/>
        </p:spPr>
        <p:txBody>
          <a:bodyPr wrap="square" rtlCol="0">
            <a:spAutoFit/>
          </a:bodyPr>
          <a:lstStyle/>
          <a:p>
            <a:pPr algn="ctr"/>
            <a:fld id="{361159D2-B34F-4E77-82E2-E642AFA3FEE3}" type="slidenum">
              <a:rPr lang="en-GB" sz="1400" smtClean="0">
                <a:latin typeface="Quicksand" pitchFamily="2" charset="0"/>
              </a:rPr>
              <a:t>14</a:t>
            </a:fld>
            <a:r>
              <a:rPr lang="en-GB" sz="1400" dirty="0">
                <a:latin typeface="Quicksand" pitchFamily="2" charset="0"/>
              </a:rPr>
              <a:t>/67</a:t>
            </a:r>
          </a:p>
        </p:txBody>
      </p:sp>
    </p:spTree>
    <p:extLst>
      <p:ext uri="{BB962C8B-B14F-4D97-AF65-F5344CB8AC3E}">
        <p14:creationId xmlns:p14="http://schemas.microsoft.com/office/powerpoint/2010/main" val="29638599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333B7-B183-BC8F-517B-FE4C2D4C2CE1}"/>
            </a:ext>
          </a:extLst>
        </p:cNvPr>
        <p:cNvGrpSpPr/>
        <p:nvPr/>
      </p:nvGrpSpPr>
      <p:grpSpPr>
        <a:xfrm>
          <a:off x="0" y="0"/>
          <a:ext cx="0" cy="0"/>
          <a:chOff x="0" y="0"/>
          <a:chExt cx="0" cy="0"/>
        </a:xfrm>
      </p:grpSpPr>
      <p:pic>
        <p:nvPicPr>
          <p:cNvPr id="7" name="Afbeelding 6" descr="Afbeelding met Symmetrie, ontwerp, zeshoek&#10;&#10;Door AI gegenereerde inhoud is mogelijk onjuist.">
            <a:extLst>
              <a:ext uri="{FF2B5EF4-FFF2-40B4-BE49-F238E27FC236}">
                <a16:creationId xmlns:a16="http://schemas.microsoft.com/office/drawing/2014/main" id="{9827D00F-8CA6-EFD2-0C9A-5CFFF4D834C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flipH="1">
            <a:off x="4944980" y="1248986"/>
            <a:ext cx="6817360" cy="5243889"/>
          </a:xfrm>
          <a:prstGeom prst="rect">
            <a:avLst/>
          </a:prstGeom>
        </p:spPr>
      </p:pic>
      <p:sp>
        <p:nvSpPr>
          <p:cNvPr id="8" name="Rechthoek 7">
            <a:extLst>
              <a:ext uri="{FF2B5EF4-FFF2-40B4-BE49-F238E27FC236}">
                <a16:creationId xmlns:a16="http://schemas.microsoft.com/office/drawing/2014/main" id="{E6EA9300-A9A8-3928-6B6B-694B305A9E6A}"/>
              </a:ext>
            </a:extLst>
          </p:cNvPr>
          <p:cNvSpPr/>
          <p:nvPr/>
        </p:nvSpPr>
        <p:spPr>
          <a:xfrm>
            <a:off x="0" y="1"/>
            <a:ext cx="12192000" cy="169068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9" name="Titel 1">
            <a:extLst>
              <a:ext uri="{FF2B5EF4-FFF2-40B4-BE49-F238E27FC236}">
                <a16:creationId xmlns:a16="http://schemas.microsoft.com/office/drawing/2014/main" id="{718D4FE5-20C9-1BD9-A95C-3D398EA558E9}"/>
              </a:ext>
            </a:extLst>
          </p:cNvPr>
          <p:cNvSpPr>
            <a:spLocks noGrp="1"/>
          </p:cNvSpPr>
          <p:nvPr>
            <p:ph type="title"/>
          </p:nvPr>
        </p:nvSpPr>
        <p:spPr>
          <a:xfrm>
            <a:off x="838200" y="365125"/>
            <a:ext cx="10515600" cy="1325563"/>
          </a:xfrm>
        </p:spPr>
        <p:txBody>
          <a:bodyPr/>
          <a:lstStyle/>
          <a:p>
            <a:r>
              <a:rPr lang="en-GB" dirty="0">
                <a:solidFill>
                  <a:srgbClr val="6494C8"/>
                </a:solidFill>
                <a:latin typeface="Quicksand" pitchFamily="2" charset="0"/>
              </a:rPr>
              <a:t>Catenary action: building</a:t>
            </a:r>
          </a:p>
        </p:txBody>
      </p:sp>
      <p:sp>
        <p:nvSpPr>
          <p:cNvPr id="3" name="Tekstvak 2">
            <a:extLst>
              <a:ext uri="{FF2B5EF4-FFF2-40B4-BE49-F238E27FC236}">
                <a16:creationId xmlns:a16="http://schemas.microsoft.com/office/drawing/2014/main" id="{71A5A3D8-6C8E-955B-75B6-67DA1BEC0F83}"/>
              </a:ext>
            </a:extLst>
          </p:cNvPr>
          <p:cNvSpPr txBox="1"/>
          <p:nvPr/>
        </p:nvSpPr>
        <p:spPr>
          <a:xfrm>
            <a:off x="4944980" y="6528919"/>
            <a:ext cx="7916775" cy="261610"/>
          </a:xfrm>
          <a:prstGeom prst="rect">
            <a:avLst/>
          </a:prstGeom>
          <a:noFill/>
        </p:spPr>
        <p:txBody>
          <a:bodyPr wrap="square" rtlCol="0">
            <a:spAutoFit/>
          </a:bodyPr>
          <a:lstStyle/>
          <a:p>
            <a:r>
              <a:rPr lang="en-GB" sz="1100" dirty="0">
                <a:latin typeface="Quicksand" pitchFamily="2" charset="0"/>
              </a:rPr>
              <a:t>Sophia Benfield | </a:t>
            </a:r>
            <a:r>
              <a:rPr lang="en-GB" sz="1100" dirty="0" err="1">
                <a:latin typeface="Quicksand" pitchFamily="2" charset="0"/>
              </a:rPr>
              <a:t>MoonSane</a:t>
            </a:r>
            <a:r>
              <a:rPr lang="en-GB" sz="1100" dirty="0">
                <a:latin typeface="Quicksand" pitchFamily="2" charset="0"/>
              </a:rPr>
              <a:t> | Lunar Architecture | Tutors: H. Bier &amp; A. Hidding &amp; F. Adema  | 2024/25 | TU Delft  </a:t>
            </a:r>
          </a:p>
        </p:txBody>
      </p:sp>
      <p:sp>
        <p:nvSpPr>
          <p:cNvPr id="2" name="Tijdelijke aanduiding voor inhoud 2">
            <a:extLst>
              <a:ext uri="{FF2B5EF4-FFF2-40B4-BE49-F238E27FC236}">
                <a16:creationId xmlns:a16="http://schemas.microsoft.com/office/drawing/2014/main" id="{9C207D94-65C0-4CE4-EA3E-17344BDD070D}"/>
              </a:ext>
            </a:extLst>
          </p:cNvPr>
          <p:cNvSpPr txBox="1">
            <a:spLocks/>
          </p:cNvSpPr>
          <p:nvPr/>
        </p:nvSpPr>
        <p:spPr>
          <a:xfrm>
            <a:off x="687022" y="2387670"/>
            <a:ext cx="4965539" cy="31103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GB" dirty="0">
                <a:latin typeface="Quicksand" pitchFamily="2" charset="0"/>
              </a:rPr>
              <a:t>Geometry adjusted to generate mainly compressive forces:</a:t>
            </a:r>
          </a:p>
          <a:p>
            <a:pPr marL="0" indent="0">
              <a:lnSpc>
                <a:spcPct val="110000"/>
              </a:lnSpc>
              <a:buNone/>
            </a:pPr>
            <a:endParaRPr lang="en-GB" dirty="0">
              <a:latin typeface="Quicksand" pitchFamily="2" charset="0"/>
            </a:endParaRPr>
          </a:p>
        </p:txBody>
      </p:sp>
      <p:sp>
        <p:nvSpPr>
          <p:cNvPr id="5" name="Tekstvak 4">
            <a:extLst>
              <a:ext uri="{FF2B5EF4-FFF2-40B4-BE49-F238E27FC236}">
                <a16:creationId xmlns:a16="http://schemas.microsoft.com/office/drawing/2014/main" id="{2257C85A-4426-885E-A4E2-07356A562FDA}"/>
              </a:ext>
            </a:extLst>
          </p:cNvPr>
          <p:cNvSpPr txBox="1"/>
          <p:nvPr/>
        </p:nvSpPr>
        <p:spPr>
          <a:xfrm>
            <a:off x="-1" y="6499980"/>
            <a:ext cx="751841" cy="307777"/>
          </a:xfrm>
          <a:prstGeom prst="rect">
            <a:avLst/>
          </a:prstGeom>
          <a:noFill/>
        </p:spPr>
        <p:txBody>
          <a:bodyPr wrap="square" rtlCol="0">
            <a:spAutoFit/>
          </a:bodyPr>
          <a:lstStyle/>
          <a:p>
            <a:pPr algn="ctr"/>
            <a:fld id="{361159D2-B34F-4E77-82E2-E642AFA3FEE3}" type="slidenum">
              <a:rPr lang="en-GB" sz="1400" smtClean="0">
                <a:latin typeface="Quicksand" pitchFamily="2" charset="0"/>
              </a:rPr>
              <a:t>15</a:t>
            </a:fld>
            <a:r>
              <a:rPr lang="en-GB" sz="1400" dirty="0">
                <a:latin typeface="Quicksand" pitchFamily="2" charset="0"/>
              </a:rPr>
              <a:t>/67</a:t>
            </a:r>
          </a:p>
        </p:txBody>
      </p:sp>
    </p:spTree>
    <p:extLst>
      <p:ext uri="{BB962C8B-B14F-4D97-AF65-F5344CB8AC3E}">
        <p14:creationId xmlns:p14="http://schemas.microsoft.com/office/powerpoint/2010/main" val="2864195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4A8FC-87FD-57EF-CFE5-4252E2CD7E1D}"/>
            </a:ext>
          </a:extLst>
        </p:cNvPr>
        <p:cNvGrpSpPr/>
        <p:nvPr/>
      </p:nvGrpSpPr>
      <p:grpSpPr>
        <a:xfrm>
          <a:off x="0" y="0"/>
          <a:ext cx="0" cy="0"/>
          <a:chOff x="0" y="0"/>
          <a:chExt cx="0" cy="0"/>
        </a:xfrm>
      </p:grpSpPr>
      <p:sp>
        <p:nvSpPr>
          <p:cNvPr id="10" name="Rechthoek 9">
            <a:extLst>
              <a:ext uri="{FF2B5EF4-FFF2-40B4-BE49-F238E27FC236}">
                <a16:creationId xmlns:a16="http://schemas.microsoft.com/office/drawing/2014/main" id="{17B972AF-D7C3-97D5-B4D6-2A843BA773E6}"/>
              </a:ext>
            </a:extLst>
          </p:cNvPr>
          <p:cNvSpPr/>
          <p:nvPr/>
        </p:nvSpPr>
        <p:spPr>
          <a:xfrm>
            <a:off x="0" y="1"/>
            <a:ext cx="12192000" cy="169068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11" name="Titel 1">
            <a:extLst>
              <a:ext uri="{FF2B5EF4-FFF2-40B4-BE49-F238E27FC236}">
                <a16:creationId xmlns:a16="http://schemas.microsoft.com/office/drawing/2014/main" id="{F426D34D-A79B-E81E-FCCC-FA7ECB90A5B6}"/>
              </a:ext>
            </a:extLst>
          </p:cNvPr>
          <p:cNvSpPr>
            <a:spLocks noGrp="1"/>
          </p:cNvSpPr>
          <p:nvPr>
            <p:ph type="title"/>
          </p:nvPr>
        </p:nvSpPr>
        <p:spPr>
          <a:xfrm>
            <a:off x="838200" y="365125"/>
            <a:ext cx="10515600" cy="1325563"/>
          </a:xfrm>
        </p:spPr>
        <p:txBody>
          <a:bodyPr/>
          <a:lstStyle/>
          <a:p>
            <a:r>
              <a:rPr lang="en-GB" dirty="0">
                <a:solidFill>
                  <a:srgbClr val="6494C8"/>
                </a:solidFill>
                <a:latin typeface="Quicksand" pitchFamily="2" charset="0"/>
              </a:rPr>
              <a:t>Carbon fibre</a:t>
            </a:r>
          </a:p>
        </p:txBody>
      </p:sp>
      <p:sp>
        <p:nvSpPr>
          <p:cNvPr id="5" name="Tekstvak 4">
            <a:extLst>
              <a:ext uri="{FF2B5EF4-FFF2-40B4-BE49-F238E27FC236}">
                <a16:creationId xmlns:a16="http://schemas.microsoft.com/office/drawing/2014/main" id="{AEF7E42D-77F9-6BF5-BE5B-DA7B4FD38957}"/>
              </a:ext>
            </a:extLst>
          </p:cNvPr>
          <p:cNvSpPr txBox="1"/>
          <p:nvPr/>
        </p:nvSpPr>
        <p:spPr>
          <a:xfrm>
            <a:off x="4944980" y="6528919"/>
            <a:ext cx="7916775" cy="261610"/>
          </a:xfrm>
          <a:prstGeom prst="rect">
            <a:avLst/>
          </a:prstGeom>
          <a:noFill/>
        </p:spPr>
        <p:txBody>
          <a:bodyPr wrap="square" rtlCol="0">
            <a:spAutoFit/>
          </a:bodyPr>
          <a:lstStyle/>
          <a:p>
            <a:r>
              <a:rPr lang="en-GB" sz="1100" dirty="0">
                <a:latin typeface="Quicksand" pitchFamily="2" charset="0"/>
              </a:rPr>
              <a:t>Sophia Benfield | </a:t>
            </a:r>
            <a:r>
              <a:rPr lang="en-GB" sz="1100" dirty="0" err="1">
                <a:latin typeface="Quicksand" pitchFamily="2" charset="0"/>
              </a:rPr>
              <a:t>MoonSane</a:t>
            </a:r>
            <a:r>
              <a:rPr lang="en-GB" sz="1100" dirty="0">
                <a:latin typeface="Quicksand" pitchFamily="2" charset="0"/>
              </a:rPr>
              <a:t> | Lunar Architecture | Tutors: H. Bier &amp; A. Hidding &amp; F. Adema  | 2024/25 | TU Delft  </a:t>
            </a:r>
          </a:p>
        </p:txBody>
      </p:sp>
      <p:sp>
        <p:nvSpPr>
          <p:cNvPr id="2" name="Tijdelijke aanduiding voor inhoud 2">
            <a:extLst>
              <a:ext uri="{FF2B5EF4-FFF2-40B4-BE49-F238E27FC236}">
                <a16:creationId xmlns:a16="http://schemas.microsoft.com/office/drawing/2014/main" id="{46D4691E-4D3A-5DBA-9CC4-CAB2A8DB9924}"/>
              </a:ext>
            </a:extLst>
          </p:cNvPr>
          <p:cNvSpPr txBox="1">
            <a:spLocks/>
          </p:cNvSpPr>
          <p:nvPr/>
        </p:nvSpPr>
        <p:spPr>
          <a:xfrm>
            <a:off x="300942" y="2055812"/>
            <a:ext cx="7025833" cy="43648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GB" dirty="0">
                <a:latin typeface="Quicksand" pitchFamily="2" charset="0"/>
              </a:rPr>
              <a:t>Reinforcing Lunar </a:t>
            </a:r>
            <a:r>
              <a:rPr lang="en-GB" dirty="0" err="1">
                <a:latin typeface="Quicksand" pitchFamily="2" charset="0"/>
              </a:rPr>
              <a:t>Regolith</a:t>
            </a:r>
            <a:endParaRPr lang="en-GB" dirty="0">
              <a:latin typeface="Quicksand" pitchFamily="2" charset="0"/>
            </a:endParaRPr>
          </a:p>
          <a:p>
            <a:pPr>
              <a:lnSpc>
                <a:spcPct val="110000"/>
              </a:lnSpc>
            </a:pPr>
            <a:r>
              <a:rPr lang="en-GB" sz="2600" dirty="0">
                <a:latin typeface="Quicksand" pitchFamily="2" charset="0"/>
              </a:rPr>
              <a:t>Extract carbon to produce small fibres</a:t>
            </a:r>
          </a:p>
          <a:p>
            <a:pPr>
              <a:lnSpc>
                <a:spcPct val="110000"/>
              </a:lnSpc>
            </a:pPr>
            <a:r>
              <a:rPr lang="en-GB" sz="2600" dirty="0">
                <a:latin typeface="Quicksand" pitchFamily="2" charset="0"/>
              </a:rPr>
              <a:t>Already applied in concrete</a:t>
            </a:r>
          </a:p>
          <a:p>
            <a:pPr>
              <a:lnSpc>
                <a:spcPct val="110000"/>
              </a:lnSpc>
            </a:pPr>
            <a:r>
              <a:rPr lang="en-GB" sz="2600" dirty="0">
                <a:latin typeface="Quicksand" pitchFamily="2" charset="0"/>
              </a:rPr>
              <a:t>Add to </a:t>
            </a:r>
            <a:r>
              <a:rPr lang="en-GB" sz="2600" dirty="0" err="1">
                <a:latin typeface="Quicksand" pitchFamily="2" charset="0"/>
              </a:rPr>
              <a:t>Regolith</a:t>
            </a:r>
            <a:r>
              <a:rPr lang="en-GB" sz="2600" dirty="0">
                <a:latin typeface="Quicksand" pitchFamily="2" charset="0"/>
              </a:rPr>
              <a:t> mixture</a:t>
            </a:r>
          </a:p>
          <a:p>
            <a:pPr lvl="1">
              <a:lnSpc>
                <a:spcPct val="110000"/>
              </a:lnSpc>
            </a:pPr>
            <a:r>
              <a:rPr lang="en-GB" sz="2200" dirty="0">
                <a:latin typeface="Quicksand" pitchFamily="2" charset="0"/>
              </a:rPr>
              <a:t>improves tensile strength for static and dynamic loading</a:t>
            </a:r>
          </a:p>
        </p:txBody>
      </p:sp>
      <p:sp>
        <p:nvSpPr>
          <p:cNvPr id="8" name="Tekstvak 7">
            <a:extLst>
              <a:ext uri="{FF2B5EF4-FFF2-40B4-BE49-F238E27FC236}">
                <a16:creationId xmlns:a16="http://schemas.microsoft.com/office/drawing/2014/main" id="{113EA00D-9AA0-0526-958E-AA9F47C11307}"/>
              </a:ext>
            </a:extLst>
          </p:cNvPr>
          <p:cNvSpPr txBox="1"/>
          <p:nvPr/>
        </p:nvSpPr>
        <p:spPr>
          <a:xfrm>
            <a:off x="300943" y="5847440"/>
            <a:ext cx="5137332" cy="600164"/>
          </a:xfrm>
          <a:prstGeom prst="rect">
            <a:avLst/>
          </a:prstGeom>
          <a:noFill/>
        </p:spPr>
        <p:txBody>
          <a:bodyPr wrap="square">
            <a:spAutoFit/>
          </a:bodyPr>
          <a:lstStyle/>
          <a:p>
            <a:r>
              <a:rPr lang="en-GB" sz="1100" b="0" i="0" dirty="0">
                <a:solidFill>
                  <a:srgbClr val="222222"/>
                </a:solidFill>
                <a:effectLst/>
                <a:latin typeface="Arial" panose="020B0604020202020204" pitchFamily="34" charset="0"/>
              </a:rPr>
              <a:t>Hambach, M., Möller, H., Neumann, T., &amp; Volkmer, D. (2016). Portland cement paste with aligned carbon </a:t>
            </a:r>
            <a:r>
              <a:rPr lang="en-GB" sz="1100" b="0" i="0" dirty="0" err="1">
                <a:solidFill>
                  <a:srgbClr val="222222"/>
                </a:solidFill>
                <a:effectLst/>
                <a:latin typeface="Arial" panose="020B0604020202020204" pitchFamily="34" charset="0"/>
              </a:rPr>
              <a:t>fibers</a:t>
            </a:r>
            <a:r>
              <a:rPr lang="en-GB" sz="1100" b="0" i="0" dirty="0">
                <a:solidFill>
                  <a:srgbClr val="222222"/>
                </a:solidFill>
                <a:effectLst/>
                <a:latin typeface="Arial" panose="020B0604020202020204" pitchFamily="34" charset="0"/>
              </a:rPr>
              <a:t> exhibiting exceptionally high flexural strength (&gt; 100 MPa). </a:t>
            </a:r>
            <a:r>
              <a:rPr lang="en-GB" sz="1100" b="0" i="1" dirty="0">
                <a:solidFill>
                  <a:srgbClr val="222222"/>
                </a:solidFill>
                <a:effectLst/>
                <a:latin typeface="Arial" panose="020B0604020202020204" pitchFamily="34" charset="0"/>
              </a:rPr>
              <a:t>Cement and Concrete Research</a:t>
            </a:r>
            <a:r>
              <a:rPr lang="en-GB" sz="1100" b="0" i="0" dirty="0">
                <a:solidFill>
                  <a:srgbClr val="222222"/>
                </a:solidFill>
                <a:effectLst/>
                <a:latin typeface="Arial" panose="020B0604020202020204" pitchFamily="34" charset="0"/>
              </a:rPr>
              <a:t>, </a:t>
            </a:r>
            <a:r>
              <a:rPr lang="en-GB" sz="1100" b="0" i="1" dirty="0">
                <a:solidFill>
                  <a:srgbClr val="222222"/>
                </a:solidFill>
                <a:effectLst/>
                <a:latin typeface="Arial" panose="020B0604020202020204" pitchFamily="34" charset="0"/>
              </a:rPr>
              <a:t>89</a:t>
            </a:r>
            <a:r>
              <a:rPr lang="en-GB" sz="1100" b="0" i="0" dirty="0">
                <a:solidFill>
                  <a:srgbClr val="222222"/>
                </a:solidFill>
                <a:effectLst/>
                <a:latin typeface="Arial" panose="020B0604020202020204" pitchFamily="34" charset="0"/>
              </a:rPr>
              <a:t>, 80-86.</a:t>
            </a:r>
            <a:endParaRPr lang="en-GB" sz="1100" dirty="0"/>
          </a:p>
        </p:txBody>
      </p:sp>
      <p:pic>
        <p:nvPicPr>
          <p:cNvPr id="1026" name="Picture 2">
            <a:extLst>
              <a:ext uri="{FF2B5EF4-FFF2-40B4-BE49-F238E27FC236}">
                <a16:creationId xmlns:a16="http://schemas.microsoft.com/office/drawing/2014/main" id="{A664B090-4205-1EC4-11CA-61024534061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140" r="55071"/>
          <a:stretch>
            <a:fillRect/>
          </a:stretch>
        </p:blipFill>
        <p:spPr bwMode="auto">
          <a:xfrm>
            <a:off x="7941654" y="1702263"/>
            <a:ext cx="2754774" cy="19137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462D5DA3-5E38-7684-0B54-093918F8A72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992" b="-442"/>
          <a:stretch>
            <a:fillRect/>
          </a:stretch>
        </p:blipFill>
        <p:spPr bwMode="auto">
          <a:xfrm>
            <a:off x="7672389" y="4089930"/>
            <a:ext cx="3128211" cy="1913770"/>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inhoud 2">
            <a:extLst>
              <a:ext uri="{FF2B5EF4-FFF2-40B4-BE49-F238E27FC236}">
                <a16:creationId xmlns:a16="http://schemas.microsoft.com/office/drawing/2014/main" id="{82EAC0A1-81E0-3143-705D-357A66135B93}"/>
              </a:ext>
            </a:extLst>
          </p:cNvPr>
          <p:cNvSpPr txBox="1">
            <a:spLocks/>
          </p:cNvSpPr>
          <p:nvPr/>
        </p:nvSpPr>
        <p:spPr>
          <a:xfrm>
            <a:off x="7859107" y="3594720"/>
            <a:ext cx="2754774" cy="4275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None/>
            </a:pPr>
            <a:r>
              <a:rPr lang="en-GB" sz="2000" dirty="0">
                <a:latin typeface="Quicksand" pitchFamily="2" charset="0"/>
              </a:rPr>
              <a:t>disorganised</a:t>
            </a:r>
          </a:p>
        </p:txBody>
      </p:sp>
      <p:sp>
        <p:nvSpPr>
          <p:cNvPr id="6" name="Tijdelijke aanduiding voor inhoud 2">
            <a:extLst>
              <a:ext uri="{FF2B5EF4-FFF2-40B4-BE49-F238E27FC236}">
                <a16:creationId xmlns:a16="http://schemas.microsoft.com/office/drawing/2014/main" id="{D1BBFC51-581D-73DF-16CF-66EE07C3C310}"/>
              </a:ext>
            </a:extLst>
          </p:cNvPr>
          <p:cNvSpPr txBox="1">
            <a:spLocks/>
          </p:cNvSpPr>
          <p:nvPr/>
        </p:nvSpPr>
        <p:spPr>
          <a:xfrm>
            <a:off x="7847184" y="5938797"/>
            <a:ext cx="2849244" cy="4818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None/>
            </a:pPr>
            <a:r>
              <a:rPr lang="en-GB" sz="2200" dirty="0">
                <a:latin typeface="Quicksand" pitchFamily="2" charset="0"/>
              </a:rPr>
              <a:t>organised</a:t>
            </a:r>
            <a:endParaRPr lang="en-GB" sz="2000" dirty="0">
              <a:latin typeface="Quicksand" pitchFamily="2" charset="0"/>
            </a:endParaRPr>
          </a:p>
        </p:txBody>
      </p:sp>
      <p:sp>
        <p:nvSpPr>
          <p:cNvPr id="7" name="Tekstvak 6">
            <a:extLst>
              <a:ext uri="{FF2B5EF4-FFF2-40B4-BE49-F238E27FC236}">
                <a16:creationId xmlns:a16="http://schemas.microsoft.com/office/drawing/2014/main" id="{2E736C78-A7BC-CE67-88D6-7A6826670429}"/>
              </a:ext>
            </a:extLst>
          </p:cNvPr>
          <p:cNvSpPr txBox="1"/>
          <p:nvPr/>
        </p:nvSpPr>
        <p:spPr>
          <a:xfrm>
            <a:off x="-1" y="6499980"/>
            <a:ext cx="751841" cy="307777"/>
          </a:xfrm>
          <a:prstGeom prst="rect">
            <a:avLst/>
          </a:prstGeom>
          <a:noFill/>
        </p:spPr>
        <p:txBody>
          <a:bodyPr wrap="square" rtlCol="0">
            <a:spAutoFit/>
          </a:bodyPr>
          <a:lstStyle/>
          <a:p>
            <a:pPr algn="ctr"/>
            <a:fld id="{361159D2-B34F-4E77-82E2-E642AFA3FEE3}" type="slidenum">
              <a:rPr lang="en-GB" sz="1400" smtClean="0">
                <a:latin typeface="Quicksand" pitchFamily="2" charset="0"/>
              </a:rPr>
              <a:t>16</a:t>
            </a:fld>
            <a:r>
              <a:rPr lang="en-GB" sz="1400" dirty="0">
                <a:latin typeface="Quicksand" pitchFamily="2" charset="0"/>
              </a:rPr>
              <a:t>/67</a:t>
            </a:r>
          </a:p>
        </p:txBody>
      </p:sp>
    </p:spTree>
    <p:extLst>
      <p:ext uri="{BB962C8B-B14F-4D97-AF65-F5344CB8AC3E}">
        <p14:creationId xmlns:p14="http://schemas.microsoft.com/office/powerpoint/2010/main" val="14863713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7FFA6-F473-88B1-0C9B-0853D8E71642}"/>
            </a:ext>
          </a:extLst>
        </p:cNvPr>
        <p:cNvGrpSpPr/>
        <p:nvPr/>
      </p:nvGrpSpPr>
      <p:grpSpPr>
        <a:xfrm>
          <a:off x="0" y="0"/>
          <a:ext cx="0" cy="0"/>
          <a:chOff x="0" y="0"/>
          <a:chExt cx="0" cy="0"/>
        </a:xfrm>
      </p:grpSpPr>
      <p:pic>
        <p:nvPicPr>
          <p:cNvPr id="69" name="Afbeelding 68" descr="Afbeelding met koekjesvorm, schets, keukenaccessoires, origami&#10;&#10;Door AI gegenereerde inhoud is mogelijk onjuist.">
            <a:extLst>
              <a:ext uri="{FF2B5EF4-FFF2-40B4-BE49-F238E27FC236}">
                <a16:creationId xmlns:a16="http://schemas.microsoft.com/office/drawing/2014/main" id="{F0AA02B2-44BC-8CC3-34A9-C2C75303FE42}"/>
              </a:ext>
            </a:extLst>
          </p:cNvPr>
          <p:cNvPicPr>
            <a:picLocks noChangeAspect="1"/>
          </p:cNvPicPr>
          <p:nvPr/>
        </p:nvPicPr>
        <p:blipFill>
          <a:blip r:embed="rId3" cstate="print">
            <a:extLst>
              <a:ext uri="{28A0092B-C50C-407E-A947-70E740481C1C}">
                <a14:useLocalDpi xmlns:a14="http://schemas.microsoft.com/office/drawing/2010/main" val="0"/>
              </a:ext>
            </a:extLst>
          </a:blip>
          <a:srcRect r="-331"/>
          <a:stretch/>
        </p:blipFill>
        <p:spPr>
          <a:xfrm>
            <a:off x="7975599" y="3616311"/>
            <a:ext cx="3805033" cy="2545881"/>
          </a:xfrm>
          <a:prstGeom prst="rect">
            <a:avLst/>
          </a:prstGeom>
        </p:spPr>
      </p:pic>
      <p:sp>
        <p:nvSpPr>
          <p:cNvPr id="10" name="Rechthoek 9">
            <a:extLst>
              <a:ext uri="{FF2B5EF4-FFF2-40B4-BE49-F238E27FC236}">
                <a16:creationId xmlns:a16="http://schemas.microsoft.com/office/drawing/2014/main" id="{571B0A69-87FC-C591-7841-7AFFEDBF6738}"/>
              </a:ext>
            </a:extLst>
          </p:cNvPr>
          <p:cNvSpPr/>
          <p:nvPr/>
        </p:nvSpPr>
        <p:spPr>
          <a:xfrm>
            <a:off x="0" y="1"/>
            <a:ext cx="12192000" cy="169068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dirty="0"/>
          </a:p>
        </p:txBody>
      </p:sp>
      <p:sp>
        <p:nvSpPr>
          <p:cNvPr id="11" name="Titel 1">
            <a:extLst>
              <a:ext uri="{FF2B5EF4-FFF2-40B4-BE49-F238E27FC236}">
                <a16:creationId xmlns:a16="http://schemas.microsoft.com/office/drawing/2014/main" id="{03FFE6F5-EB82-7694-CDD8-ADDD9643812D}"/>
              </a:ext>
            </a:extLst>
          </p:cNvPr>
          <p:cNvSpPr>
            <a:spLocks noGrp="1"/>
          </p:cNvSpPr>
          <p:nvPr>
            <p:ph type="title"/>
          </p:nvPr>
        </p:nvSpPr>
        <p:spPr>
          <a:xfrm>
            <a:off x="838200" y="365125"/>
            <a:ext cx="10515600" cy="1325563"/>
          </a:xfrm>
        </p:spPr>
        <p:txBody>
          <a:bodyPr/>
          <a:lstStyle/>
          <a:p>
            <a:r>
              <a:rPr lang="en-GB" dirty="0">
                <a:solidFill>
                  <a:srgbClr val="6494C8"/>
                </a:solidFill>
                <a:latin typeface="Quicksand" pitchFamily="2" charset="0"/>
              </a:rPr>
              <a:t>Creating views</a:t>
            </a:r>
          </a:p>
        </p:txBody>
      </p:sp>
      <p:sp>
        <p:nvSpPr>
          <p:cNvPr id="7" name="Tekstvak 6">
            <a:extLst>
              <a:ext uri="{FF2B5EF4-FFF2-40B4-BE49-F238E27FC236}">
                <a16:creationId xmlns:a16="http://schemas.microsoft.com/office/drawing/2014/main" id="{DE7B50C4-85D9-0AA4-0375-12C262FF0011}"/>
              </a:ext>
            </a:extLst>
          </p:cNvPr>
          <p:cNvSpPr txBox="1"/>
          <p:nvPr/>
        </p:nvSpPr>
        <p:spPr>
          <a:xfrm>
            <a:off x="4944980" y="6528919"/>
            <a:ext cx="7916775" cy="261610"/>
          </a:xfrm>
          <a:prstGeom prst="rect">
            <a:avLst/>
          </a:prstGeom>
          <a:noFill/>
        </p:spPr>
        <p:txBody>
          <a:bodyPr wrap="square" rtlCol="0">
            <a:spAutoFit/>
          </a:bodyPr>
          <a:lstStyle/>
          <a:p>
            <a:r>
              <a:rPr lang="en-GB" sz="1100" dirty="0">
                <a:latin typeface="Quicksand" pitchFamily="2" charset="0"/>
              </a:rPr>
              <a:t>Sophia Benfield | </a:t>
            </a:r>
            <a:r>
              <a:rPr lang="en-GB" sz="1100" dirty="0" err="1">
                <a:latin typeface="Quicksand" pitchFamily="2" charset="0"/>
              </a:rPr>
              <a:t>MoonSane</a:t>
            </a:r>
            <a:r>
              <a:rPr lang="en-GB" sz="1100" dirty="0">
                <a:latin typeface="Quicksand" pitchFamily="2" charset="0"/>
              </a:rPr>
              <a:t> | Lunar Architecture | Tutors: H. Bier &amp; A. Hidding &amp; F. Adema  | 2024/25 | TU Delft  </a:t>
            </a:r>
          </a:p>
        </p:txBody>
      </p:sp>
      <p:pic>
        <p:nvPicPr>
          <p:cNvPr id="12" name="Picture 2" descr="Earth Png Images - Free Download on Freepik">
            <a:extLst>
              <a:ext uri="{FF2B5EF4-FFF2-40B4-BE49-F238E27FC236}">
                <a16:creationId xmlns:a16="http://schemas.microsoft.com/office/drawing/2014/main" id="{0F2FEF29-CF4C-6102-F757-B06B2FFDECC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0830467" y="2504422"/>
            <a:ext cx="423042" cy="423750"/>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22" name="Tekstvak 21">
            <a:extLst>
              <a:ext uri="{FF2B5EF4-FFF2-40B4-BE49-F238E27FC236}">
                <a16:creationId xmlns:a16="http://schemas.microsoft.com/office/drawing/2014/main" id="{8353C12E-B884-BB20-1530-62A00B71ED06}"/>
              </a:ext>
            </a:extLst>
          </p:cNvPr>
          <p:cNvSpPr txBox="1"/>
          <p:nvPr/>
        </p:nvSpPr>
        <p:spPr>
          <a:xfrm>
            <a:off x="7209798" y="2069966"/>
            <a:ext cx="154264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Quicksand" pitchFamily="2" charset="0"/>
              </a:rPr>
              <a:t>Sky position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prstClr val="black"/>
                </a:solidFill>
                <a:latin typeface="Quicksand" pitchFamily="2" charset="0"/>
              </a:rPr>
              <a:t>Latitude: 20</a:t>
            </a:r>
            <a:endParaRPr kumimoji="0" lang="en-GB" sz="1800" i="0" u="none" strike="noStrike" kern="1200" cap="none" spc="0" normalizeH="0" baseline="0" noProof="0" dirty="0">
              <a:ln>
                <a:noFill/>
              </a:ln>
              <a:solidFill>
                <a:prstClr val="black"/>
              </a:solidFill>
              <a:effectLst/>
              <a:uLnTx/>
              <a:uFillTx/>
              <a:latin typeface="Quicksand" pitchFamily="2" charset="0"/>
            </a:endParaRPr>
          </a:p>
        </p:txBody>
      </p:sp>
      <p:pic>
        <p:nvPicPr>
          <p:cNvPr id="3" name="Afbeelding 2">
            <a:extLst>
              <a:ext uri="{FF2B5EF4-FFF2-40B4-BE49-F238E27FC236}">
                <a16:creationId xmlns:a16="http://schemas.microsoft.com/office/drawing/2014/main" id="{DEE52D29-7ED9-3921-7ED1-870AA776C1E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313884" y="2540216"/>
            <a:ext cx="4801339" cy="3918952"/>
          </a:xfrm>
          <a:prstGeom prst="rect">
            <a:avLst/>
          </a:prstGeom>
        </p:spPr>
      </p:pic>
      <p:cxnSp>
        <p:nvCxnSpPr>
          <p:cNvPr id="17" name="Rechte verbindingslijn 16">
            <a:extLst>
              <a:ext uri="{FF2B5EF4-FFF2-40B4-BE49-F238E27FC236}">
                <a16:creationId xmlns:a16="http://schemas.microsoft.com/office/drawing/2014/main" id="{8A524598-1CF2-24E5-F529-1141ACA81C43}"/>
              </a:ext>
            </a:extLst>
          </p:cNvPr>
          <p:cNvCxnSpPr>
            <a:cxnSpLocks/>
            <a:stCxn id="3" idx="0"/>
            <a:endCxn id="3" idx="2"/>
          </p:cNvCxnSpPr>
          <p:nvPr/>
        </p:nvCxnSpPr>
        <p:spPr>
          <a:xfrm>
            <a:off x="4714554" y="2540216"/>
            <a:ext cx="0" cy="3918952"/>
          </a:xfrm>
          <a:prstGeom prst="line">
            <a:avLst/>
          </a:prstGeom>
          <a:ln>
            <a:solidFill>
              <a:schemeClr val="accent1">
                <a:lumMod val="60000"/>
                <a:lumOff val="4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18" name="Rechte verbindingslijn 17">
            <a:extLst>
              <a:ext uri="{FF2B5EF4-FFF2-40B4-BE49-F238E27FC236}">
                <a16:creationId xmlns:a16="http://schemas.microsoft.com/office/drawing/2014/main" id="{5A4885B1-D8C3-6A6D-FBEE-C9154C19875C}"/>
              </a:ext>
            </a:extLst>
          </p:cNvPr>
          <p:cNvCxnSpPr>
            <a:cxnSpLocks/>
            <a:stCxn id="3" idx="0"/>
          </p:cNvCxnSpPr>
          <p:nvPr/>
        </p:nvCxnSpPr>
        <p:spPr>
          <a:xfrm flipH="1">
            <a:off x="3633754" y="2540216"/>
            <a:ext cx="1080800" cy="3739218"/>
          </a:xfrm>
          <a:prstGeom prst="line">
            <a:avLst/>
          </a:prstGeom>
          <a:ln>
            <a:solidFill>
              <a:schemeClr val="accent1">
                <a:lumMod val="60000"/>
                <a:lumOff val="40000"/>
              </a:schemeClr>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9" name="Tekstvak 18">
            <a:extLst>
              <a:ext uri="{FF2B5EF4-FFF2-40B4-BE49-F238E27FC236}">
                <a16:creationId xmlns:a16="http://schemas.microsoft.com/office/drawing/2014/main" id="{B953F524-BF25-CB9E-4A64-FBEA8E8F9790}"/>
              </a:ext>
            </a:extLst>
          </p:cNvPr>
          <p:cNvSpPr txBox="1"/>
          <p:nvPr/>
        </p:nvSpPr>
        <p:spPr>
          <a:xfrm>
            <a:off x="3933452" y="6191259"/>
            <a:ext cx="5093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10</a:t>
            </a:r>
            <a:r>
              <a:rPr kumimoji="0" lang="en-NL" sz="1800" b="0" i="0" u="none" strike="noStrike" kern="1200" cap="none" spc="0" normalizeH="0" baseline="0" noProof="0" dirty="0">
                <a:ln>
                  <a:noFill/>
                </a:ln>
                <a:solidFill>
                  <a:srgbClr val="1F1F1F"/>
                </a:solidFill>
                <a:effectLst/>
                <a:uLnTx/>
                <a:uFillTx/>
                <a:latin typeface="Google Sans"/>
                <a:ea typeface="+mn-ea"/>
                <a:cs typeface="+mn-cs"/>
              </a:rPr>
              <a:t>°</a:t>
            </a: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0" name="Tekstvak 19">
            <a:extLst>
              <a:ext uri="{FF2B5EF4-FFF2-40B4-BE49-F238E27FC236}">
                <a16:creationId xmlns:a16="http://schemas.microsoft.com/office/drawing/2014/main" id="{52E40002-B85C-3C68-1BF0-00D5A30CDFE6}"/>
              </a:ext>
            </a:extLst>
          </p:cNvPr>
          <p:cNvSpPr txBox="1"/>
          <p:nvPr/>
        </p:nvSpPr>
        <p:spPr>
          <a:xfrm>
            <a:off x="4532533" y="2069461"/>
            <a:ext cx="82489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ptos" panose="02110004020202020204"/>
                <a:ea typeface="+mn-ea"/>
                <a:cs typeface="+mn-cs"/>
              </a:rPr>
              <a:t>N</a:t>
            </a:r>
          </a:p>
        </p:txBody>
      </p:sp>
      <p:sp>
        <p:nvSpPr>
          <p:cNvPr id="28" name="Pijl: gekromd omlaag 27">
            <a:extLst>
              <a:ext uri="{FF2B5EF4-FFF2-40B4-BE49-F238E27FC236}">
                <a16:creationId xmlns:a16="http://schemas.microsoft.com/office/drawing/2014/main" id="{9EE1A7FD-D38E-9C42-C33F-AACB312C57E5}"/>
              </a:ext>
            </a:extLst>
          </p:cNvPr>
          <p:cNvSpPr/>
          <p:nvPr/>
        </p:nvSpPr>
        <p:spPr>
          <a:xfrm rot="11105895">
            <a:off x="3888890" y="6403858"/>
            <a:ext cx="524439" cy="152503"/>
          </a:xfrm>
          <a:prstGeom prst="curvedDownArrow">
            <a:avLst>
              <a:gd name="adj1" fmla="val 0"/>
              <a:gd name="adj2" fmla="val 59755"/>
              <a:gd name="adj3" fmla="val 34678"/>
            </a:avLst>
          </a:prstGeom>
          <a:ln w="12700">
            <a:solidFill>
              <a:schemeClr val="accent1">
                <a:lumMod val="60000"/>
                <a:lumOff val="4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3" name="Tekstvak 32">
            <a:extLst>
              <a:ext uri="{FF2B5EF4-FFF2-40B4-BE49-F238E27FC236}">
                <a16:creationId xmlns:a16="http://schemas.microsoft.com/office/drawing/2014/main" id="{CBBAF789-E553-6984-9B03-901BCCD21517}"/>
              </a:ext>
            </a:extLst>
          </p:cNvPr>
          <p:cNvSpPr txBox="1"/>
          <p:nvPr/>
        </p:nvSpPr>
        <p:spPr>
          <a:xfrm>
            <a:off x="971869" y="4555389"/>
            <a:ext cx="2492425" cy="646331"/>
          </a:xfrm>
          <a:prstGeom prst="rect">
            <a:avLst/>
          </a:prstGeom>
          <a:noFill/>
        </p:spPr>
        <p:txBody>
          <a:bodyPr wrap="square">
            <a:spAutoFit/>
          </a:bodyPr>
          <a:lstStyle/>
          <a:p>
            <a:pPr lvl="0">
              <a:defRPr/>
            </a:pPr>
            <a:r>
              <a:rPr lang="en-GB" sz="1800" b="1" dirty="0">
                <a:solidFill>
                  <a:prstClr val="black"/>
                </a:solidFill>
                <a:latin typeface="Quicksand" pitchFamily="2" charset="0"/>
              </a:rPr>
              <a:t>Orientation </a:t>
            </a:r>
            <a:r>
              <a:rPr lang="en-GB" sz="1800" dirty="0">
                <a:solidFill>
                  <a:prstClr val="black"/>
                </a:solidFill>
                <a:latin typeface="Quicksand" pitchFamily="2" charset="0"/>
              </a:rPr>
              <a:t>Longitude: 10</a:t>
            </a:r>
          </a:p>
        </p:txBody>
      </p:sp>
      <p:cxnSp>
        <p:nvCxnSpPr>
          <p:cNvPr id="45" name="Rechte verbindingslijn 44">
            <a:extLst>
              <a:ext uri="{FF2B5EF4-FFF2-40B4-BE49-F238E27FC236}">
                <a16:creationId xmlns:a16="http://schemas.microsoft.com/office/drawing/2014/main" id="{8328D36B-487C-E04D-B7D3-BE09FBB8F320}"/>
              </a:ext>
            </a:extLst>
          </p:cNvPr>
          <p:cNvCxnSpPr>
            <a:cxnSpLocks/>
          </p:cNvCxnSpPr>
          <p:nvPr/>
        </p:nvCxnSpPr>
        <p:spPr>
          <a:xfrm>
            <a:off x="9519712" y="2596002"/>
            <a:ext cx="0" cy="3163696"/>
          </a:xfrm>
          <a:prstGeom prst="line">
            <a:avLst/>
          </a:prstGeom>
          <a:ln>
            <a:solidFill>
              <a:schemeClr val="accent1">
                <a:lumMod val="60000"/>
                <a:lumOff val="4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46" name="Rechte verbindingslijn 45">
            <a:extLst>
              <a:ext uri="{FF2B5EF4-FFF2-40B4-BE49-F238E27FC236}">
                <a16:creationId xmlns:a16="http://schemas.microsoft.com/office/drawing/2014/main" id="{414460E1-0549-EA8C-190C-8ADB76892919}"/>
              </a:ext>
            </a:extLst>
          </p:cNvPr>
          <p:cNvCxnSpPr>
            <a:cxnSpLocks/>
          </p:cNvCxnSpPr>
          <p:nvPr/>
        </p:nvCxnSpPr>
        <p:spPr>
          <a:xfrm flipV="1">
            <a:off x="9527808" y="3010112"/>
            <a:ext cx="1302659" cy="2685668"/>
          </a:xfrm>
          <a:prstGeom prst="line">
            <a:avLst/>
          </a:prstGeom>
          <a:ln>
            <a:solidFill>
              <a:schemeClr val="accent1">
                <a:lumMod val="60000"/>
                <a:lumOff val="40000"/>
              </a:schemeClr>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54" name="Pijl: gekromd omlaag 53">
            <a:extLst>
              <a:ext uri="{FF2B5EF4-FFF2-40B4-BE49-F238E27FC236}">
                <a16:creationId xmlns:a16="http://schemas.microsoft.com/office/drawing/2014/main" id="{8FD4140E-57C9-8ABF-DA6A-A6BBD7594F07}"/>
              </a:ext>
            </a:extLst>
          </p:cNvPr>
          <p:cNvSpPr/>
          <p:nvPr/>
        </p:nvSpPr>
        <p:spPr>
          <a:xfrm rot="743010">
            <a:off x="9726307" y="3422704"/>
            <a:ext cx="524439" cy="152503"/>
          </a:xfrm>
          <a:prstGeom prst="curvedDownArrow">
            <a:avLst>
              <a:gd name="adj1" fmla="val 0"/>
              <a:gd name="adj2" fmla="val 59755"/>
              <a:gd name="adj3" fmla="val 34678"/>
            </a:avLst>
          </a:prstGeom>
          <a:ln w="12700">
            <a:solidFill>
              <a:schemeClr val="accent1">
                <a:lumMod val="60000"/>
                <a:lumOff val="4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5" name="Tekstvak 54">
            <a:extLst>
              <a:ext uri="{FF2B5EF4-FFF2-40B4-BE49-F238E27FC236}">
                <a16:creationId xmlns:a16="http://schemas.microsoft.com/office/drawing/2014/main" id="{D1B069A9-66FB-6822-427C-D7D344EF3DBD}"/>
              </a:ext>
            </a:extLst>
          </p:cNvPr>
          <p:cNvSpPr txBox="1"/>
          <p:nvPr/>
        </p:nvSpPr>
        <p:spPr>
          <a:xfrm>
            <a:off x="9751599" y="2978564"/>
            <a:ext cx="5093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prstClr val="black"/>
                </a:solidFill>
                <a:latin typeface="Aptos" panose="02110004020202020204"/>
              </a:rPr>
              <a:t>2</a:t>
            </a: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0</a:t>
            </a:r>
            <a:r>
              <a:rPr kumimoji="0" lang="en-NL" sz="1800" b="0" i="0" u="none" strike="noStrike" kern="1200" cap="none" spc="0" normalizeH="0" baseline="0" noProof="0" dirty="0">
                <a:ln>
                  <a:noFill/>
                </a:ln>
                <a:solidFill>
                  <a:srgbClr val="1F1F1F"/>
                </a:solidFill>
                <a:effectLst/>
                <a:uLnTx/>
                <a:uFillTx/>
                <a:latin typeface="Google Sans"/>
                <a:ea typeface="+mn-ea"/>
                <a:cs typeface="+mn-cs"/>
              </a:rPr>
              <a:t>°</a:t>
            </a: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6" name="Tekstvak 55">
            <a:extLst>
              <a:ext uri="{FF2B5EF4-FFF2-40B4-BE49-F238E27FC236}">
                <a16:creationId xmlns:a16="http://schemas.microsoft.com/office/drawing/2014/main" id="{F847D373-75DD-C999-F06A-C9837EB6C521}"/>
              </a:ext>
            </a:extLst>
          </p:cNvPr>
          <p:cNvSpPr txBox="1"/>
          <p:nvPr/>
        </p:nvSpPr>
        <p:spPr>
          <a:xfrm>
            <a:off x="8813464" y="2842718"/>
            <a:ext cx="82489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ptos" panose="02110004020202020204"/>
                <a:ea typeface="+mn-ea"/>
                <a:cs typeface="+mn-cs"/>
              </a:rPr>
              <a:t>Zenith</a:t>
            </a:r>
          </a:p>
        </p:txBody>
      </p:sp>
      <p:pic>
        <p:nvPicPr>
          <p:cNvPr id="67" name="Afbeelding 66" descr="Afbeelding met koekjesvorm, schets, keukenaccessoires, ontwerp&#10;&#10;Door AI gegenereerde inhoud is mogelijk onjuist.">
            <a:extLst>
              <a:ext uri="{FF2B5EF4-FFF2-40B4-BE49-F238E27FC236}">
                <a16:creationId xmlns:a16="http://schemas.microsoft.com/office/drawing/2014/main" id="{17C969EF-833E-A175-FE60-DC802670C60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0227920" y="6162192"/>
            <a:ext cx="1454244" cy="319597"/>
          </a:xfrm>
          <a:prstGeom prst="rect">
            <a:avLst/>
          </a:prstGeom>
        </p:spPr>
      </p:pic>
      <p:sp>
        <p:nvSpPr>
          <p:cNvPr id="29" name="Tekstvak 28">
            <a:extLst>
              <a:ext uri="{FF2B5EF4-FFF2-40B4-BE49-F238E27FC236}">
                <a16:creationId xmlns:a16="http://schemas.microsoft.com/office/drawing/2014/main" id="{4418A61C-4B2F-779C-926F-37E88ECF43BB}"/>
              </a:ext>
            </a:extLst>
          </p:cNvPr>
          <p:cNvSpPr txBox="1"/>
          <p:nvPr/>
        </p:nvSpPr>
        <p:spPr>
          <a:xfrm>
            <a:off x="325824" y="1974503"/>
            <a:ext cx="3163334"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strike="noStrike" kern="1200" cap="none" spc="0" normalizeH="0" baseline="0" noProof="0" dirty="0">
                <a:ln>
                  <a:noFill/>
                </a:ln>
                <a:solidFill>
                  <a:prstClr val="black"/>
                </a:solidFill>
                <a:effectLst/>
                <a:uLnTx/>
                <a:uFillTx/>
                <a:latin typeface="Quicksand" pitchFamily="2" charset="0"/>
              </a:rPr>
              <a:t>Meditation space: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dirty="0">
                <a:solidFill>
                  <a:prstClr val="black"/>
                </a:solidFill>
                <a:latin typeface="Quicksand" pitchFamily="2" charset="0"/>
              </a:rPr>
              <a:t>Map Earth view</a:t>
            </a:r>
            <a:endParaRPr kumimoji="0" lang="en-GB" sz="2400" b="0" i="0" strike="noStrike" kern="1200" cap="none" spc="0" normalizeH="0" baseline="0" noProof="0" dirty="0">
              <a:ln>
                <a:noFill/>
              </a:ln>
              <a:solidFill>
                <a:prstClr val="black"/>
              </a:solidFill>
              <a:effectLst/>
              <a:uLnTx/>
              <a:uFillTx/>
              <a:latin typeface="Quicksand" pitchFamily="2" charset="0"/>
            </a:endParaRPr>
          </a:p>
          <a:p>
            <a:pPr lvl="0">
              <a:defRPr/>
            </a:pPr>
            <a:endParaRPr lang="en-GB" sz="2800" dirty="0">
              <a:solidFill>
                <a:prstClr val="black"/>
              </a:solidFill>
              <a:latin typeface="Quicksand" pitchFamily="2" charset="0"/>
            </a:endParaRPr>
          </a:p>
        </p:txBody>
      </p:sp>
      <p:sp>
        <p:nvSpPr>
          <p:cNvPr id="2" name="Tekstvak 1">
            <a:extLst>
              <a:ext uri="{FF2B5EF4-FFF2-40B4-BE49-F238E27FC236}">
                <a16:creationId xmlns:a16="http://schemas.microsoft.com/office/drawing/2014/main" id="{2C162F2F-381F-80C6-8238-2BB120E922CA}"/>
              </a:ext>
            </a:extLst>
          </p:cNvPr>
          <p:cNvSpPr txBox="1"/>
          <p:nvPr/>
        </p:nvSpPr>
        <p:spPr>
          <a:xfrm>
            <a:off x="-1" y="6499980"/>
            <a:ext cx="751841" cy="307777"/>
          </a:xfrm>
          <a:prstGeom prst="rect">
            <a:avLst/>
          </a:prstGeom>
          <a:noFill/>
        </p:spPr>
        <p:txBody>
          <a:bodyPr wrap="square" rtlCol="0">
            <a:spAutoFit/>
          </a:bodyPr>
          <a:lstStyle/>
          <a:p>
            <a:pPr algn="ctr"/>
            <a:fld id="{361159D2-B34F-4E77-82E2-E642AFA3FEE3}" type="slidenum">
              <a:rPr lang="en-GB" sz="1400" smtClean="0">
                <a:latin typeface="Quicksand" pitchFamily="2" charset="0"/>
              </a:rPr>
              <a:t>17</a:t>
            </a:fld>
            <a:r>
              <a:rPr lang="en-GB" sz="1400" dirty="0">
                <a:latin typeface="Quicksand" pitchFamily="2" charset="0"/>
              </a:rPr>
              <a:t>/67</a:t>
            </a:r>
          </a:p>
        </p:txBody>
      </p:sp>
    </p:spTree>
    <p:extLst>
      <p:ext uri="{BB962C8B-B14F-4D97-AF65-F5344CB8AC3E}">
        <p14:creationId xmlns:p14="http://schemas.microsoft.com/office/powerpoint/2010/main" val="32107690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DC5EAD-0684-9D36-88A6-672758E73280}"/>
            </a:ext>
          </a:extLst>
        </p:cNvPr>
        <p:cNvGrpSpPr/>
        <p:nvPr/>
      </p:nvGrpSpPr>
      <p:grpSpPr>
        <a:xfrm>
          <a:off x="0" y="0"/>
          <a:ext cx="0" cy="0"/>
          <a:chOff x="0" y="0"/>
          <a:chExt cx="0" cy="0"/>
        </a:xfrm>
      </p:grpSpPr>
      <p:pic>
        <p:nvPicPr>
          <p:cNvPr id="2" name="Video zonder titel (11)">
            <a:hlinkClick r:id="" action="ppaction://media"/>
            <a:extLst>
              <a:ext uri="{FF2B5EF4-FFF2-40B4-BE49-F238E27FC236}">
                <a16:creationId xmlns:a16="http://schemas.microsoft.com/office/drawing/2014/main" id="{D14AD108-16BC-E8D3-DA6A-8EDAA34F194D}"/>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13504" r="10710"/>
          <a:stretch>
            <a:fillRect/>
          </a:stretch>
        </p:blipFill>
        <p:spPr>
          <a:xfrm>
            <a:off x="5759116" y="1697765"/>
            <a:ext cx="6432884" cy="4774657"/>
          </a:xfrm>
          <a:prstGeom prst="rect">
            <a:avLst/>
          </a:prstGeom>
        </p:spPr>
      </p:pic>
      <p:pic>
        <p:nvPicPr>
          <p:cNvPr id="8" name="Afbeelding 7">
            <a:extLst>
              <a:ext uri="{FF2B5EF4-FFF2-40B4-BE49-F238E27FC236}">
                <a16:creationId xmlns:a16="http://schemas.microsoft.com/office/drawing/2014/main" id="{E951CF79-DFC0-7CF6-9A85-BFFA370035B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0" y="1670208"/>
            <a:ext cx="5759116" cy="4809291"/>
          </a:xfrm>
          <a:prstGeom prst="rect">
            <a:avLst/>
          </a:prstGeom>
        </p:spPr>
      </p:pic>
      <p:sp>
        <p:nvSpPr>
          <p:cNvPr id="10" name="Rechthoek 9">
            <a:extLst>
              <a:ext uri="{FF2B5EF4-FFF2-40B4-BE49-F238E27FC236}">
                <a16:creationId xmlns:a16="http://schemas.microsoft.com/office/drawing/2014/main" id="{3FA96006-0EE7-E2AB-A80E-D5C7ACA476F5}"/>
              </a:ext>
            </a:extLst>
          </p:cNvPr>
          <p:cNvSpPr/>
          <p:nvPr/>
        </p:nvSpPr>
        <p:spPr>
          <a:xfrm>
            <a:off x="0" y="1"/>
            <a:ext cx="12192000" cy="169068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dirty="0"/>
          </a:p>
        </p:txBody>
      </p:sp>
      <p:sp>
        <p:nvSpPr>
          <p:cNvPr id="11" name="Titel 1">
            <a:extLst>
              <a:ext uri="{FF2B5EF4-FFF2-40B4-BE49-F238E27FC236}">
                <a16:creationId xmlns:a16="http://schemas.microsoft.com/office/drawing/2014/main" id="{7CA4DB20-784E-FACE-2B4C-C366F539F877}"/>
              </a:ext>
            </a:extLst>
          </p:cNvPr>
          <p:cNvSpPr>
            <a:spLocks noGrp="1"/>
          </p:cNvSpPr>
          <p:nvPr>
            <p:ph type="title"/>
          </p:nvPr>
        </p:nvSpPr>
        <p:spPr>
          <a:xfrm>
            <a:off x="838200" y="365125"/>
            <a:ext cx="10515600" cy="1325563"/>
          </a:xfrm>
        </p:spPr>
        <p:txBody>
          <a:bodyPr/>
          <a:lstStyle/>
          <a:p>
            <a:r>
              <a:rPr lang="en-GB" dirty="0">
                <a:solidFill>
                  <a:srgbClr val="6494C8"/>
                </a:solidFill>
                <a:latin typeface="Quicksand" pitchFamily="2" charset="0"/>
              </a:rPr>
              <a:t>Building in location</a:t>
            </a:r>
          </a:p>
        </p:txBody>
      </p:sp>
      <p:sp>
        <p:nvSpPr>
          <p:cNvPr id="9" name="Tekstvak 8">
            <a:extLst>
              <a:ext uri="{FF2B5EF4-FFF2-40B4-BE49-F238E27FC236}">
                <a16:creationId xmlns:a16="http://schemas.microsoft.com/office/drawing/2014/main" id="{949979A8-9FD9-F7B6-807B-F3FDBF853B22}"/>
              </a:ext>
            </a:extLst>
          </p:cNvPr>
          <p:cNvSpPr txBox="1"/>
          <p:nvPr/>
        </p:nvSpPr>
        <p:spPr>
          <a:xfrm>
            <a:off x="4944980" y="6528919"/>
            <a:ext cx="7916775" cy="261610"/>
          </a:xfrm>
          <a:prstGeom prst="rect">
            <a:avLst/>
          </a:prstGeom>
          <a:noFill/>
        </p:spPr>
        <p:txBody>
          <a:bodyPr wrap="square" rtlCol="0">
            <a:spAutoFit/>
          </a:bodyPr>
          <a:lstStyle/>
          <a:p>
            <a:r>
              <a:rPr lang="en-GB" sz="1100" dirty="0">
                <a:latin typeface="Quicksand" pitchFamily="2" charset="0"/>
              </a:rPr>
              <a:t>Sophia Benfield | </a:t>
            </a:r>
            <a:r>
              <a:rPr lang="en-GB" sz="1100" dirty="0" err="1">
                <a:latin typeface="Quicksand" pitchFamily="2" charset="0"/>
              </a:rPr>
              <a:t>MoonSane</a:t>
            </a:r>
            <a:r>
              <a:rPr lang="en-GB" sz="1100" dirty="0">
                <a:latin typeface="Quicksand" pitchFamily="2" charset="0"/>
              </a:rPr>
              <a:t> | Lunar Architecture | Tutors: H. Bier &amp; A. Hidding &amp; F. Adema  | 2024/25 | TU Delft  </a:t>
            </a:r>
          </a:p>
        </p:txBody>
      </p:sp>
      <p:sp>
        <p:nvSpPr>
          <p:cNvPr id="3" name="Tekstvak 2">
            <a:extLst>
              <a:ext uri="{FF2B5EF4-FFF2-40B4-BE49-F238E27FC236}">
                <a16:creationId xmlns:a16="http://schemas.microsoft.com/office/drawing/2014/main" id="{4877E2CB-2946-DF96-BE2B-2B22383A9D8C}"/>
              </a:ext>
            </a:extLst>
          </p:cNvPr>
          <p:cNvSpPr txBox="1"/>
          <p:nvPr/>
        </p:nvSpPr>
        <p:spPr>
          <a:xfrm>
            <a:off x="6008330" y="1871146"/>
            <a:ext cx="2558154" cy="369332"/>
          </a:xfrm>
          <a:prstGeom prst="rect">
            <a:avLst/>
          </a:prstGeom>
          <a:noFill/>
        </p:spPr>
        <p:txBody>
          <a:bodyPr wrap="square" rtlCol="0">
            <a:spAutoFit/>
          </a:bodyPr>
          <a:lstStyle/>
          <a:p>
            <a:r>
              <a:rPr lang="en-GB" dirty="0">
                <a:solidFill>
                  <a:schemeClr val="bg2">
                    <a:lumMod val="25000"/>
                  </a:schemeClr>
                </a:solidFill>
                <a:latin typeface="Quicksand" pitchFamily="2" charset="0"/>
              </a:rPr>
              <a:t>Dynamic section</a:t>
            </a:r>
          </a:p>
        </p:txBody>
      </p:sp>
      <p:sp>
        <p:nvSpPr>
          <p:cNvPr id="6" name="Tekstvak 5">
            <a:extLst>
              <a:ext uri="{FF2B5EF4-FFF2-40B4-BE49-F238E27FC236}">
                <a16:creationId xmlns:a16="http://schemas.microsoft.com/office/drawing/2014/main" id="{19394EFD-89B6-BC50-AD5A-B8D9FAC9C643}"/>
              </a:ext>
            </a:extLst>
          </p:cNvPr>
          <p:cNvSpPr txBox="1"/>
          <p:nvPr/>
        </p:nvSpPr>
        <p:spPr>
          <a:xfrm>
            <a:off x="300942" y="1865427"/>
            <a:ext cx="1600048" cy="375051"/>
          </a:xfrm>
          <a:prstGeom prst="rect">
            <a:avLst/>
          </a:prstGeom>
          <a:noFill/>
        </p:spPr>
        <p:txBody>
          <a:bodyPr wrap="square">
            <a:spAutoFit/>
          </a:bodyPr>
          <a:lstStyle/>
          <a:p>
            <a:r>
              <a:rPr lang="en-GB" dirty="0">
                <a:solidFill>
                  <a:schemeClr val="bg1"/>
                </a:solidFill>
                <a:latin typeface="Quicksand" pitchFamily="2" charset="0"/>
              </a:rPr>
              <a:t>Surface view</a:t>
            </a:r>
          </a:p>
        </p:txBody>
      </p:sp>
      <p:sp>
        <p:nvSpPr>
          <p:cNvPr id="7" name="Tekstvak 6">
            <a:extLst>
              <a:ext uri="{FF2B5EF4-FFF2-40B4-BE49-F238E27FC236}">
                <a16:creationId xmlns:a16="http://schemas.microsoft.com/office/drawing/2014/main" id="{69537F69-E54D-8D4A-0035-C6C2BB4CAD9A}"/>
              </a:ext>
            </a:extLst>
          </p:cNvPr>
          <p:cNvSpPr txBox="1"/>
          <p:nvPr/>
        </p:nvSpPr>
        <p:spPr>
          <a:xfrm>
            <a:off x="-1" y="6499980"/>
            <a:ext cx="751841" cy="307777"/>
          </a:xfrm>
          <a:prstGeom prst="rect">
            <a:avLst/>
          </a:prstGeom>
          <a:noFill/>
        </p:spPr>
        <p:txBody>
          <a:bodyPr wrap="square" rtlCol="0">
            <a:spAutoFit/>
          </a:bodyPr>
          <a:lstStyle/>
          <a:p>
            <a:pPr algn="ctr"/>
            <a:fld id="{361159D2-B34F-4E77-82E2-E642AFA3FEE3}" type="slidenum">
              <a:rPr lang="en-GB" sz="1400" smtClean="0">
                <a:latin typeface="Quicksand" pitchFamily="2" charset="0"/>
              </a:rPr>
              <a:t>18</a:t>
            </a:fld>
            <a:r>
              <a:rPr lang="en-GB" sz="1400" dirty="0">
                <a:latin typeface="Quicksand" pitchFamily="2" charset="0"/>
              </a:rPr>
              <a:t>/67</a:t>
            </a:r>
          </a:p>
        </p:txBody>
      </p:sp>
    </p:spTree>
    <p:extLst>
      <p:ext uri="{BB962C8B-B14F-4D97-AF65-F5344CB8AC3E}">
        <p14:creationId xmlns:p14="http://schemas.microsoft.com/office/powerpoint/2010/main" val="123506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DC5EAD-0684-9D36-88A6-672758E73280}"/>
            </a:ext>
          </a:extLst>
        </p:cNvPr>
        <p:cNvGrpSpPr/>
        <p:nvPr/>
      </p:nvGrpSpPr>
      <p:grpSpPr>
        <a:xfrm>
          <a:off x="0" y="0"/>
          <a:ext cx="0" cy="0"/>
          <a:chOff x="0" y="0"/>
          <a:chExt cx="0" cy="0"/>
        </a:xfrm>
      </p:grpSpPr>
      <p:pic>
        <p:nvPicPr>
          <p:cNvPr id="2" name="Afbeelding 1" descr="Afbeelding met grond, Stillevenfotografie, rots, bloem&#10;&#10;Door AI gegenereerde inhoud is mogelijk onjuist.">
            <a:extLst>
              <a:ext uri="{FF2B5EF4-FFF2-40B4-BE49-F238E27FC236}">
                <a16:creationId xmlns:a16="http://schemas.microsoft.com/office/drawing/2014/main" id="{11203382-0179-D7DC-5725-B5FF4464F7F1}"/>
              </a:ext>
            </a:extLst>
          </p:cNvPr>
          <p:cNvPicPr>
            <a:picLocks noChangeAspect="1"/>
          </p:cNvPicPr>
          <p:nvPr/>
        </p:nvPicPr>
        <p:blipFill>
          <a:blip r:embed="rId3">
            <a:extLst>
              <a:ext uri="{28A0092B-C50C-407E-A947-70E740481C1C}">
                <a14:useLocalDpi xmlns:a14="http://schemas.microsoft.com/office/drawing/2010/main" val="0"/>
              </a:ext>
            </a:extLst>
          </a:blip>
          <a:srcRect l="374" t="417" r="1478" b="16563"/>
          <a:stretch>
            <a:fillRect/>
          </a:stretch>
        </p:blipFill>
        <p:spPr>
          <a:xfrm>
            <a:off x="0" y="-17228"/>
            <a:ext cx="12191999" cy="6875228"/>
          </a:xfrm>
          <a:prstGeom prst="rect">
            <a:avLst/>
          </a:prstGeom>
        </p:spPr>
      </p:pic>
      <p:sp>
        <p:nvSpPr>
          <p:cNvPr id="11" name="Titel 1">
            <a:extLst>
              <a:ext uri="{FF2B5EF4-FFF2-40B4-BE49-F238E27FC236}">
                <a16:creationId xmlns:a16="http://schemas.microsoft.com/office/drawing/2014/main" id="{7CA4DB20-784E-FACE-2B4C-C366F539F877}"/>
              </a:ext>
            </a:extLst>
          </p:cNvPr>
          <p:cNvSpPr>
            <a:spLocks noGrp="1"/>
          </p:cNvSpPr>
          <p:nvPr>
            <p:ph type="title"/>
          </p:nvPr>
        </p:nvSpPr>
        <p:spPr>
          <a:xfrm>
            <a:off x="838200" y="365125"/>
            <a:ext cx="10515600" cy="1325563"/>
          </a:xfrm>
        </p:spPr>
        <p:txBody>
          <a:bodyPr/>
          <a:lstStyle/>
          <a:p>
            <a:r>
              <a:rPr lang="en-GB" dirty="0">
                <a:solidFill>
                  <a:srgbClr val="6494C8"/>
                </a:solidFill>
                <a:latin typeface="Quicksand" pitchFamily="2" charset="0"/>
              </a:rPr>
              <a:t>Building in location</a:t>
            </a:r>
          </a:p>
        </p:txBody>
      </p:sp>
      <p:sp>
        <p:nvSpPr>
          <p:cNvPr id="4" name="Tekstvak 3">
            <a:extLst>
              <a:ext uri="{FF2B5EF4-FFF2-40B4-BE49-F238E27FC236}">
                <a16:creationId xmlns:a16="http://schemas.microsoft.com/office/drawing/2014/main" id="{E71CAF9B-EE73-DE2A-0ADC-457A723809F8}"/>
              </a:ext>
            </a:extLst>
          </p:cNvPr>
          <p:cNvSpPr txBox="1"/>
          <p:nvPr/>
        </p:nvSpPr>
        <p:spPr>
          <a:xfrm>
            <a:off x="0" y="6499979"/>
            <a:ext cx="711200" cy="307777"/>
          </a:xfrm>
          <a:prstGeom prst="rect">
            <a:avLst/>
          </a:prstGeom>
          <a:noFill/>
        </p:spPr>
        <p:txBody>
          <a:bodyPr wrap="square" rtlCol="0">
            <a:spAutoFit/>
          </a:bodyPr>
          <a:lstStyle/>
          <a:p>
            <a:pPr algn="ctr"/>
            <a:fld id="{361159D2-B34F-4E77-82E2-E642AFA3FEE3}" type="slidenum">
              <a:rPr lang="en-GB" sz="1400" smtClean="0">
                <a:solidFill>
                  <a:schemeClr val="bg2"/>
                </a:solidFill>
                <a:latin typeface="Quicksand" pitchFamily="2" charset="0"/>
              </a:rPr>
              <a:t>19</a:t>
            </a:fld>
            <a:r>
              <a:rPr lang="en-GB" sz="1400" dirty="0">
                <a:solidFill>
                  <a:schemeClr val="bg2"/>
                </a:solidFill>
                <a:latin typeface="Quicksand" pitchFamily="2" charset="0"/>
              </a:rPr>
              <a:t>/67</a:t>
            </a:r>
          </a:p>
        </p:txBody>
      </p:sp>
      <p:sp>
        <p:nvSpPr>
          <p:cNvPr id="9" name="Tekstvak 8">
            <a:extLst>
              <a:ext uri="{FF2B5EF4-FFF2-40B4-BE49-F238E27FC236}">
                <a16:creationId xmlns:a16="http://schemas.microsoft.com/office/drawing/2014/main" id="{949979A8-9FD9-F7B6-807B-F3FDBF853B22}"/>
              </a:ext>
            </a:extLst>
          </p:cNvPr>
          <p:cNvSpPr txBox="1"/>
          <p:nvPr/>
        </p:nvSpPr>
        <p:spPr>
          <a:xfrm>
            <a:off x="4944980" y="6528919"/>
            <a:ext cx="7916775" cy="261610"/>
          </a:xfrm>
          <a:prstGeom prst="rect">
            <a:avLst/>
          </a:prstGeom>
          <a:noFill/>
        </p:spPr>
        <p:txBody>
          <a:bodyPr wrap="square" rtlCol="0">
            <a:spAutoFit/>
          </a:bodyPr>
          <a:lstStyle/>
          <a:p>
            <a:r>
              <a:rPr lang="en-GB" sz="1100" dirty="0">
                <a:solidFill>
                  <a:schemeClr val="bg2"/>
                </a:solidFill>
                <a:latin typeface="Quicksand" pitchFamily="2" charset="0"/>
              </a:rPr>
              <a:t>Sophia Benfield | </a:t>
            </a:r>
            <a:r>
              <a:rPr lang="en-GB" sz="1100" dirty="0" err="1">
                <a:solidFill>
                  <a:schemeClr val="bg2"/>
                </a:solidFill>
                <a:latin typeface="Quicksand" pitchFamily="2" charset="0"/>
              </a:rPr>
              <a:t>MoonSane</a:t>
            </a:r>
            <a:r>
              <a:rPr lang="en-GB" sz="1100" dirty="0">
                <a:solidFill>
                  <a:schemeClr val="bg2"/>
                </a:solidFill>
                <a:latin typeface="Quicksand" pitchFamily="2" charset="0"/>
              </a:rPr>
              <a:t> | Lunar Architecture | Tutors: H. Bier &amp; A. Hidding &amp; F. Adema  | 2024/25 | TU Delft  </a:t>
            </a:r>
          </a:p>
        </p:txBody>
      </p:sp>
      <p:sp>
        <p:nvSpPr>
          <p:cNvPr id="3" name="Tekstvak 2">
            <a:extLst>
              <a:ext uri="{FF2B5EF4-FFF2-40B4-BE49-F238E27FC236}">
                <a16:creationId xmlns:a16="http://schemas.microsoft.com/office/drawing/2014/main" id="{4877E2CB-2946-DF96-BE2B-2B22383A9D8C}"/>
              </a:ext>
            </a:extLst>
          </p:cNvPr>
          <p:cNvSpPr txBox="1"/>
          <p:nvPr/>
        </p:nvSpPr>
        <p:spPr>
          <a:xfrm>
            <a:off x="6008330" y="1871146"/>
            <a:ext cx="2558154" cy="369332"/>
          </a:xfrm>
          <a:prstGeom prst="rect">
            <a:avLst/>
          </a:prstGeom>
          <a:noFill/>
        </p:spPr>
        <p:txBody>
          <a:bodyPr wrap="square" rtlCol="0">
            <a:spAutoFit/>
          </a:bodyPr>
          <a:lstStyle/>
          <a:p>
            <a:r>
              <a:rPr lang="en-GB" dirty="0">
                <a:solidFill>
                  <a:schemeClr val="bg2">
                    <a:lumMod val="25000"/>
                  </a:schemeClr>
                </a:solidFill>
                <a:latin typeface="Quicksand" pitchFamily="2" charset="0"/>
              </a:rPr>
              <a:t>Dynamic section</a:t>
            </a:r>
          </a:p>
        </p:txBody>
      </p:sp>
    </p:spTree>
    <p:extLst>
      <p:ext uri="{BB962C8B-B14F-4D97-AF65-F5344CB8AC3E}">
        <p14:creationId xmlns:p14="http://schemas.microsoft.com/office/powerpoint/2010/main" val="32896755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44CF0C-0384-5DD0-5A39-E8440A67FEBF}"/>
              </a:ext>
            </a:extLst>
          </p:cNvPr>
          <p:cNvSpPr>
            <a:spLocks noGrp="1"/>
          </p:cNvSpPr>
          <p:nvPr>
            <p:ph type="title"/>
          </p:nvPr>
        </p:nvSpPr>
        <p:spPr>
          <a:xfrm>
            <a:off x="807720" y="2266766"/>
            <a:ext cx="3735978" cy="742970"/>
          </a:xfrm>
        </p:spPr>
        <p:txBody>
          <a:bodyPr vert="horz" lIns="91440" tIns="45720" rIns="91440" bIns="45720" rtlCol="0" anchor="ctr">
            <a:normAutofit fontScale="90000"/>
          </a:bodyPr>
          <a:lstStyle/>
          <a:p>
            <a:r>
              <a:rPr lang="en-US" sz="2800" b="1" dirty="0">
                <a:latin typeface="Quicksand" pitchFamily="2" charset="0"/>
              </a:rPr>
              <a:t>Near side of the Moon</a:t>
            </a:r>
            <a:br>
              <a:rPr lang="en-US" sz="2800" b="1" dirty="0">
                <a:latin typeface="Quicksand" pitchFamily="2" charset="0"/>
              </a:rPr>
            </a:br>
            <a:br>
              <a:rPr lang="en-US" sz="2800" b="1" dirty="0">
                <a:latin typeface="Quicksand" pitchFamily="2" charset="0"/>
              </a:rPr>
            </a:br>
            <a:r>
              <a:rPr lang="en-US" sz="2800" b="1" dirty="0">
                <a:latin typeface="Quicksand" pitchFamily="2" charset="0"/>
              </a:rPr>
              <a:t>Lunar Equator</a:t>
            </a:r>
          </a:p>
        </p:txBody>
      </p:sp>
      <p:sp>
        <p:nvSpPr>
          <p:cNvPr id="12" name="Rechthoek 11">
            <a:extLst>
              <a:ext uri="{FF2B5EF4-FFF2-40B4-BE49-F238E27FC236}">
                <a16:creationId xmlns:a16="http://schemas.microsoft.com/office/drawing/2014/main" id="{6696C840-7193-BD5A-3B34-BB987F1C6BFB}"/>
              </a:ext>
            </a:extLst>
          </p:cNvPr>
          <p:cNvSpPr/>
          <p:nvPr/>
        </p:nvSpPr>
        <p:spPr>
          <a:xfrm>
            <a:off x="6515100" y="1542500"/>
            <a:ext cx="5676900" cy="4957479"/>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3" name="Tekstvak 2">
            <a:extLst>
              <a:ext uri="{FF2B5EF4-FFF2-40B4-BE49-F238E27FC236}">
                <a16:creationId xmlns:a16="http://schemas.microsoft.com/office/drawing/2014/main" id="{D1EDE8FF-F839-0BB9-5A25-296ECAC76440}"/>
              </a:ext>
            </a:extLst>
          </p:cNvPr>
          <p:cNvSpPr txBox="1"/>
          <p:nvPr/>
        </p:nvSpPr>
        <p:spPr>
          <a:xfrm>
            <a:off x="838200" y="3137709"/>
            <a:ext cx="4173221" cy="1200329"/>
          </a:xfrm>
          <a:prstGeom prst="rect">
            <a:avLst/>
          </a:prstGeom>
          <a:noFill/>
        </p:spPr>
        <p:txBody>
          <a:bodyPr wrap="square" rtlCol="0">
            <a:spAutoFit/>
          </a:bodyPr>
          <a:lstStyle/>
          <a:p>
            <a:pPr marL="285750" indent="-285750">
              <a:buFont typeface="Arial" panose="020B0604020202020204" pitchFamily="34" charset="0"/>
              <a:buChar char="•"/>
            </a:pPr>
            <a:r>
              <a:rPr lang="en-GB" sz="2400" b="1" dirty="0">
                <a:latin typeface="Quicksand" pitchFamily="2" charset="0"/>
              </a:rPr>
              <a:t>Earth directly overhead</a:t>
            </a:r>
          </a:p>
          <a:p>
            <a:pPr marL="285750" indent="-285750">
              <a:buFont typeface="Arial" panose="020B0604020202020204" pitchFamily="34" charset="0"/>
              <a:buChar char="•"/>
            </a:pPr>
            <a:r>
              <a:rPr lang="en-GB" sz="2400" b="1" dirty="0">
                <a:latin typeface="Quicksand" pitchFamily="2" charset="0"/>
              </a:rPr>
              <a:t>Desirable for earth view from above</a:t>
            </a:r>
          </a:p>
        </p:txBody>
      </p:sp>
      <p:sp>
        <p:nvSpPr>
          <p:cNvPr id="4" name="Rechthoek 3">
            <a:extLst>
              <a:ext uri="{FF2B5EF4-FFF2-40B4-BE49-F238E27FC236}">
                <a16:creationId xmlns:a16="http://schemas.microsoft.com/office/drawing/2014/main" id="{19B9641A-9CF0-603B-E26D-4137AA48DDEC}"/>
              </a:ext>
            </a:extLst>
          </p:cNvPr>
          <p:cNvSpPr/>
          <p:nvPr/>
        </p:nvSpPr>
        <p:spPr>
          <a:xfrm>
            <a:off x="0" y="1"/>
            <a:ext cx="12192000" cy="169068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5" name="Titel 1">
            <a:extLst>
              <a:ext uri="{FF2B5EF4-FFF2-40B4-BE49-F238E27FC236}">
                <a16:creationId xmlns:a16="http://schemas.microsoft.com/office/drawing/2014/main" id="{A36DA388-7B6F-8C36-0DE5-E842A241789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rgbClr val="6494C8"/>
                </a:solidFill>
                <a:latin typeface="Quicksand" pitchFamily="2" charset="0"/>
              </a:rPr>
              <a:t>Location: Earth view</a:t>
            </a:r>
          </a:p>
        </p:txBody>
      </p:sp>
      <p:sp>
        <p:nvSpPr>
          <p:cNvPr id="10" name="Titel 1">
            <a:extLst>
              <a:ext uri="{FF2B5EF4-FFF2-40B4-BE49-F238E27FC236}">
                <a16:creationId xmlns:a16="http://schemas.microsoft.com/office/drawing/2014/main" id="{B3AE5CF6-E685-FDA2-4346-5E720308B36A}"/>
              </a:ext>
            </a:extLst>
          </p:cNvPr>
          <p:cNvSpPr txBox="1">
            <a:spLocks/>
          </p:cNvSpPr>
          <p:nvPr/>
        </p:nvSpPr>
        <p:spPr>
          <a:xfrm>
            <a:off x="838200" y="4311301"/>
            <a:ext cx="2621531" cy="7429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latin typeface="Quicksand" pitchFamily="2" charset="0"/>
              </a:rPr>
              <a:t>Lunar Poles</a:t>
            </a:r>
          </a:p>
        </p:txBody>
      </p:sp>
      <p:sp>
        <p:nvSpPr>
          <p:cNvPr id="13" name="Tekstvak 12">
            <a:extLst>
              <a:ext uri="{FF2B5EF4-FFF2-40B4-BE49-F238E27FC236}">
                <a16:creationId xmlns:a16="http://schemas.microsoft.com/office/drawing/2014/main" id="{818D9539-F943-2F70-3266-69F3D456AD3C}"/>
              </a:ext>
            </a:extLst>
          </p:cNvPr>
          <p:cNvSpPr txBox="1"/>
          <p:nvPr/>
        </p:nvSpPr>
        <p:spPr>
          <a:xfrm>
            <a:off x="838200" y="4952672"/>
            <a:ext cx="4526280" cy="1200329"/>
          </a:xfrm>
          <a:prstGeom prst="rect">
            <a:avLst/>
          </a:prstGeom>
          <a:noFill/>
        </p:spPr>
        <p:txBody>
          <a:bodyPr wrap="square" rtlCol="0">
            <a:spAutoFit/>
          </a:bodyPr>
          <a:lstStyle/>
          <a:p>
            <a:pPr marL="285750" indent="-285750">
              <a:buFont typeface="Arial" panose="020B0604020202020204" pitchFamily="34" charset="0"/>
              <a:buChar char="•"/>
            </a:pPr>
            <a:r>
              <a:rPr lang="en-GB" sz="2400" dirty="0">
                <a:latin typeface="Quicksand" pitchFamily="2" charset="0"/>
              </a:rPr>
              <a:t>Earth visible at the horizon</a:t>
            </a:r>
          </a:p>
          <a:p>
            <a:pPr marL="285750" indent="-285750">
              <a:buFont typeface="Arial" panose="020B0604020202020204" pitchFamily="34" charset="0"/>
              <a:buChar char="•"/>
            </a:pPr>
            <a:r>
              <a:rPr lang="en-GB" sz="2400" dirty="0">
                <a:latin typeface="Quicksand" pitchFamily="2" charset="0"/>
              </a:rPr>
              <a:t>Sometimes drops below horizon – not visible</a:t>
            </a:r>
          </a:p>
        </p:txBody>
      </p:sp>
      <p:pic>
        <p:nvPicPr>
          <p:cNvPr id="5124" name="Picture 4" descr="The Earth as Seen from the Moon — The Nature Institute">
            <a:extLst>
              <a:ext uri="{FF2B5EF4-FFF2-40B4-BE49-F238E27FC236}">
                <a16:creationId xmlns:a16="http://schemas.microsoft.com/office/drawing/2014/main" id="{FD578F23-C5EF-3E2E-C165-ECE1C42ED8A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515100" y="3973088"/>
            <a:ext cx="5676900" cy="252689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The Earth as Seen from the Moon — The Nature Institute">
            <a:extLst>
              <a:ext uri="{FF2B5EF4-FFF2-40B4-BE49-F238E27FC236}">
                <a16:creationId xmlns:a16="http://schemas.microsoft.com/office/drawing/2014/main" id="{EAB3E5D7-E1B9-E501-5AD1-5DF03C1EBA9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8702716" y="2790651"/>
            <a:ext cx="1412111" cy="92597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The Earth as Seen from the Moon — The Nature Institute">
            <a:extLst>
              <a:ext uri="{FF2B5EF4-FFF2-40B4-BE49-F238E27FC236}">
                <a16:creationId xmlns:a16="http://schemas.microsoft.com/office/drawing/2014/main" id="{5428D405-8D8B-8091-E3C5-CC165DA91BA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8679566" y="1681026"/>
            <a:ext cx="1412111" cy="92597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The Earth as Seen from the Moon — The Nature Institute">
            <a:extLst>
              <a:ext uri="{FF2B5EF4-FFF2-40B4-BE49-F238E27FC236}">
                <a16:creationId xmlns:a16="http://schemas.microsoft.com/office/drawing/2014/main" id="{CAE32B43-05BB-BFF1-4AEF-1F42BEDD774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8679565" y="630932"/>
            <a:ext cx="1412111" cy="9259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The Earth as Seen from the Moon — The Nature Institute">
            <a:extLst>
              <a:ext uri="{FF2B5EF4-FFF2-40B4-BE49-F238E27FC236}">
                <a16:creationId xmlns:a16="http://schemas.microsoft.com/office/drawing/2014/main" id="{32ADF858-5552-4608-CE7B-F0AB8693859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8725960" y="3821615"/>
            <a:ext cx="1412111" cy="925972"/>
          </a:xfrm>
          <a:prstGeom prst="rect">
            <a:avLst/>
          </a:prstGeom>
          <a:noFill/>
          <a:extLst>
            <a:ext uri="{909E8E84-426E-40DD-AFC4-6F175D3DCCD1}">
              <a14:hiddenFill xmlns:a14="http://schemas.microsoft.com/office/drawing/2010/main">
                <a:solidFill>
                  <a:srgbClr val="FFFFFF"/>
                </a:solidFill>
              </a14:hiddenFill>
            </a:ext>
          </a:extLst>
        </p:spPr>
      </p:pic>
      <p:sp>
        <p:nvSpPr>
          <p:cNvPr id="17" name="Rechthoek 16">
            <a:extLst>
              <a:ext uri="{FF2B5EF4-FFF2-40B4-BE49-F238E27FC236}">
                <a16:creationId xmlns:a16="http://schemas.microsoft.com/office/drawing/2014/main" id="{46895C15-D0B8-0AF9-8D23-03E8BE435F54}"/>
              </a:ext>
            </a:extLst>
          </p:cNvPr>
          <p:cNvSpPr/>
          <p:nvPr/>
        </p:nvSpPr>
        <p:spPr>
          <a:xfrm>
            <a:off x="8644840" y="3775754"/>
            <a:ext cx="1632030" cy="931449"/>
          </a:xfrm>
          <a:prstGeom prst="rect">
            <a:avLst/>
          </a:prstGeom>
          <a:solidFill>
            <a:schemeClr val="dk1">
              <a:alpha val="72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18" name="Rechthoek 17">
            <a:extLst>
              <a:ext uri="{FF2B5EF4-FFF2-40B4-BE49-F238E27FC236}">
                <a16:creationId xmlns:a16="http://schemas.microsoft.com/office/drawing/2014/main" id="{8024CD05-4CD8-C9CC-44C6-7ED91A8C8B0F}"/>
              </a:ext>
            </a:extLst>
          </p:cNvPr>
          <p:cNvSpPr/>
          <p:nvPr/>
        </p:nvSpPr>
        <p:spPr>
          <a:xfrm>
            <a:off x="8482797" y="2884912"/>
            <a:ext cx="1632030" cy="931449"/>
          </a:xfrm>
          <a:prstGeom prst="rect">
            <a:avLst/>
          </a:prstGeom>
          <a:solidFill>
            <a:schemeClr val="dk1">
              <a:alpha val="51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19" name="Rechthoek 18">
            <a:extLst>
              <a:ext uri="{FF2B5EF4-FFF2-40B4-BE49-F238E27FC236}">
                <a16:creationId xmlns:a16="http://schemas.microsoft.com/office/drawing/2014/main" id="{83B3DA07-97C5-1A4D-1807-56B15E2057DC}"/>
              </a:ext>
            </a:extLst>
          </p:cNvPr>
          <p:cNvSpPr/>
          <p:nvPr/>
        </p:nvSpPr>
        <p:spPr>
          <a:xfrm>
            <a:off x="8588568" y="1735080"/>
            <a:ext cx="1632030" cy="931449"/>
          </a:xfrm>
          <a:prstGeom prst="rect">
            <a:avLst/>
          </a:prstGeom>
          <a:solidFill>
            <a:schemeClr val="dk1">
              <a:alpha val="22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7" name="Tekstvak 6">
            <a:extLst>
              <a:ext uri="{FF2B5EF4-FFF2-40B4-BE49-F238E27FC236}">
                <a16:creationId xmlns:a16="http://schemas.microsoft.com/office/drawing/2014/main" id="{7A406272-BE7B-1A40-0FC1-2C43F9C4B3D1}"/>
              </a:ext>
            </a:extLst>
          </p:cNvPr>
          <p:cNvSpPr txBox="1"/>
          <p:nvPr/>
        </p:nvSpPr>
        <p:spPr>
          <a:xfrm>
            <a:off x="4944980" y="6528919"/>
            <a:ext cx="7916775" cy="261610"/>
          </a:xfrm>
          <a:prstGeom prst="rect">
            <a:avLst/>
          </a:prstGeom>
          <a:noFill/>
        </p:spPr>
        <p:txBody>
          <a:bodyPr wrap="square" rtlCol="0">
            <a:spAutoFit/>
          </a:bodyPr>
          <a:lstStyle/>
          <a:p>
            <a:r>
              <a:rPr lang="en-GB" sz="1100" dirty="0">
                <a:latin typeface="Quicksand" pitchFamily="2" charset="0"/>
              </a:rPr>
              <a:t>Sophia Benfield | </a:t>
            </a:r>
            <a:r>
              <a:rPr lang="en-GB" sz="1100" dirty="0" err="1">
                <a:latin typeface="Quicksand" pitchFamily="2" charset="0"/>
              </a:rPr>
              <a:t>MoonSane</a:t>
            </a:r>
            <a:r>
              <a:rPr lang="en-GB" sz="1100" dirty="0">
                <a:latin typeface="Quicksand" pitchFamily="2" charset="0"/>
              </a:rPr>
              <a:t> | Lunar Architecture | Tutors: H. Bier &amp; A. Hidding &amp; F. Adema  | 2024/25 | TU Delft  </a:t>
            </a:r>
          </a:p>
        </p:txBody>
      </p:sp>
      <p:sp>
        <p:nvSpPr>
          <p:cNvPr id="9" name="Tekstvak 8">
            <a:extLst>
              <a:ext uri="{FF2B5EF4-FFF2-40B4-BE49-F238E27FC236}">
                <a16:creationId xmlns:a16="http://schemas.microsoft.com/office/drawing/2014/main" id="{FAF40423-8955-B490-A85B-77DB24FCC35E}"/>
              </a:ext>
            </a:extLst>
          </p:cNvPr>
          <p:cNvSpPr txBox="1"/>
          <p:nvPr/>
        </p:nvSpPr>
        <p:spPr>
          <a:xfrm>
            <a:off x="-1" y="6499979"/>
            <a:ext cx="657719" cy="307777"/>
          </a:xfrm>
          <a:prstGeom prst="rect">
            <a:avLst/>
          </a:prstGeom>
          <a:noFill/>
        </p:spPr>
        <p:txBody>
          <a:bodyPr wrap="square" rtlCol="0">
            <a:spAutoFit/>
          </a:bodyPr>
          <a:lstStyle/>
          <a:p>
            <a:pPr algn="ctr"/>
            <a:fld id="{361159D2-B34F-4E77-82E2-E642AFA3FEE3}" type="slidenum">
              <a:rPr lang="en-GB" sz="1400" smtClean="0">
                <a:latin typeface="Quicksand" pitchFamily="2" charset="0"/>
              </a:rPr>
              <a:t>2</a:t>
            </a:fld>
            <a:r>
              <a:rPr lang="en-GB" sz="1400" dirty="0">
                <a:latin typeface="Quicksand" pitchFamily="2" charset="0"/>
              </a:rPr>
              <a:t>/67</a:t>
            </a:r>
          </a:p>
        </p:txBody>
      </p:sp>
    </p:spTree>
    <p:extLst>
      <p:ext uri="{BB962C8B-B14F-4D97-AF65-F5344CB8AC3E}">
        <p14:creationId xmlns:p14="http://schemas.microsoft.com/office/powerpoint/2010/main" val="10800685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4D2E95-5DDA-D44C-EEDD-39FDF92CFB02}"/>
            </a:ext>
          </a:extLst>
        </p:cNvPr>
        <p:cNvGrpSpPr/>
        <p:nvPr/>
      </p:nvGrpSpPr>
      <p:grpSpPr>
        <a:xfrm>
          <a:off x="0" y="0"/>
          <a:ext cx="0" cy="0"/>
          <a:chOff x="0" y="0"/>
          <a:chExt cx="0" cy="0"/>
        </a:xfrm>
      </p:grpSpPr>
      <p:pic>
        <p:nvPicPr>
          <p:cNvPr id="17" name="Afbeelding 16" descr="Afbeelding met schets, ontwerp, kunst&#10;&#10;Door AI gegenereerde inhoud is mogelijk onjuist.">
            <a:extLst>
              <a:ext uri="{FF2B5EF4-FFF2-40B4-BE49-F238E27FC236}">
                <a16:creationId xmlns:a16="http://schemas.microsoft.com/office/drawing/2014/main" id="{23F4C202-315E-E07D-C057-912282D567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3574" y="2332811"/>
            <a:ext cx="5660410" cy="4001734"/>
          </a:xfrm>
          <a:prstGeom prst="rect">
            <a:avLst/>
          </a:prstGeom>
        </p:spPr>
      </p:pic>
      <p:pic>
        <p:nvPicPr>
          <p:cNvPr id="5" name="Afbeelding 4" descr="Afbeelding met schets, kunst, ontwerp&#10;&#10;Door AI gegenereerde inhoud is mogelijk onjuist.">
            <a:extLst>
              <a:ext uri="{FF2B5EF4-FFF2-40B4-BE49-F238E27FC236}">
                <a16:creationId xmlns:a16="http://schemas.microsoft.com/office/drawing/2014/main" id="{7E2844E1-D721-191C-A298-A716414FF0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001" y="2492817"/>
            <a:ext cx="5885759" cy="4161049"/>
          </a:xfrm>
          <a:prstGeom prst="rect">
            <a:avLst/>
          </a:prstGeom>
        </p:spPr>
      </p:pic>
      <p:sp>
        <p:nvSpPr>
          <p:cNvPr id="10" name="Rechthoek 9">
            <a:extLst>
              <a:ext uri="{FF2B5EF4-FFF2-40B4-BE49-F238E27FC236}">
                <a16:creationId xmlns:a16="http://schemas.microsoft.com/office/drawing/2014/main" id="{AEECBDE9-4B2B-3FDE-0FA2-04EBE57D72D7}"/>
              </a:ext>
            </a:extLst>
          </p:cNvPr>
          <p:cNvSpPr/>
          <p:nvPr/>
        </p:nvSpPr>
        <p:spPr>
          <a:xfrm>
            <a:off x="0" y="1"/>
            <a:ext cx="12192000" cy="169068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dirty="0"/>
          </a:p>
        </p:txBody>
      </p:sp>
      <p:sp>
        <p:nvSpPr>
          <p:cNvPr id="11" name="Titel 1">
            <a:extLst>
              <a:ext uri="{FF2B5EF4-FFF2-40B4-BE49-F238E27FC236}">
                <a16:creationId xmlns:a16="http://schemas.microsoft.com/office/drawing/2014/main" id="{83A967C3-8BF7-B60D-2D3F-43134C7EFDDD}"/>
              </a:ext>
            </a:extLst>
          </p:cNvPr>
          <p:cNvSpPr>
            <a:spLocks noGrp="1"/>
          </p:cNvSpPr>
          <p:nvPr>
            <p:ph type="title"/>
          </p:nvPr>
        </p:nvSpPr>
        <p:spPr>
          <a:xfrm>
            <a:off x="838200" y="365125"/>
            <a:ext cx="10515600" cy="1325563"/>
          </a:xfrm>
        </p:spPr>
        <p:txBody>
          <a:bodyPr/>
          <a:lstStyle/>
          <a:p>
            <a:r>
              <a:rPr lang="en-GB" dirty="0">
                <a:solidFill>
                  <a:srgbClr val="6494C8"/>
                </a:solidFill>
                <a:latin typeface="Quicksand" pitchFamily="2" charset="0"/>
              </a:rPr>
              <a:t>Section</a:t>
            </a:r>
          </a:p>
        </p:txBody>
      </p:sp>
      <p:sp>
        <p:nvSpPr>
          <p:cNvPr id="25" name="Tekstvak 24">
            <a:extLst>
              <a:ext uri="{FF2B5EF4-FFF2-40B4-BE49-F238E27FC236}">
                <a16:creationId xmlns:a16="http://schemas.microsoft.com/office/drawing/2014/main" id="{979BE798-91B2-2DE4-2CAC-890A56D98B20}"/>
              </a:ext>
            </a:extLst>
          </p:cNvPr>
          <p:cNvSpPr txBox="1"/>
          <p:nvPr/>
        </p:nvSpPr>
        <p:spPr>
          <a:xfrm>
            <a:off x="461773" y="2033336"/>
            <a:ext cx="1793837" cy="369332"/>
          </a:xfrm>
          <a:prstGeom prst="rect">
            <a:avLst/>
          </a:prstGeom>
          <a:noFill/>
        </p:spPr>
        <p:txBody>
          <a:bodyPr wrap="square" rtlCol="0">
            <a:spAutoFit/>
          </a:bodyPr>
          <a:lstStyle/>
          <a:p>
            <a:r>
              <a:rPr lang="en-GB" dirty="0">
                <a:latin typeface="Quicksand" pitchFamily="2" charset="0"/>
              </a:rPr>
              <a:t>Section A</a:t>
            </a:r>
          </a:p>
        </p:txBody>
      </p:sp>
      <p:sp>
        <p:nvSpPr>
          <p:cNvPr id="3" name="Tekstvak 2">
            <a:extLst>
              <a:ext uri="{FF2B5EF4-FFF2-40B4-BE49-F238E27FC236}">
                <a16:creationId xmlns:a16="http://schemas.microsoft.com/office/drawing/2014/main" id="{97621BD2-9136-CD1B-5CCB-5D4469531A12}"/>
              </a:ext>
            </a:extLst>
          </p:cNvPr>
          <p:cNvSpPr txBox="1"/>
          <p:nvPr/>
        </p:nvSpPr>
        <p:spPr>
          <a:xfrm>
            <a:off x="4806605" y="6001234"/>
            <a:ext cx="1231823" cy="276999"/>
          </a:xfrm>
          <a:prstGeom prst="rect">
            <a:avLst/>
          </a:prstGeom>
          <a:noFill/>
        </p:spPr>
        <p:txBody>
          <a:bodyPr wrap="square" rtlCol="0">
            <a:spAutoFit/>
          </a:bodyPr>
          <a:lstStyle/>
          <a:p>
            <a:r>
              <a:rPr lang="en-GB" sz="1200" dirty="0">
                <a:latin typeface="Quicksand" pitchFamily="2" charset="0"/>
              </a:rPr>
              <a:t>1 : 100</a:t>
            </a:r>
          </a:p>
        </p:txBody>
      </p:sp>
      <p:sp>
        <p:nvSpPr>
          <p:cNvPr id="7" name="Tekstvak 6">
            <a:extLst>
              <a:ext uri="{FF2B5EF4-FFF2-40B4-BE49-F238E27FC236}">
                <a16:creationId xmlns:a16="http://schemas.microsoft.com/office/drawing/2014/main" id="{792ED3C6-FD96-6726-2199-C3991709DC26}"/>
              </a:ext>
            </a:extLst>
          </p:cNvPr>
          <p:cNvSpPr txBox="1"/>
          <p:nvPr/>
        </p:nvSpPr>
        <p:spPr>
          <a:xfrm>
            <a:off x="4944980" y="6528919"/>
            <a:ext cx="7916775" cy="261610"/>
          </a:xfrm>
          <a:prstGeom prst="rect">
            <a:avLst/>
          </a:prstGeom>
          <a:noFill/>
        </p:spPr>
        <p:txBody>
          <a:bodyPr wrap="square" rtlCol="0">
            <a:spAutoFit/>
          </a:bodyPr>
          <a:lstStyle/>
          <a:p>
            <a:r>
              <a:rPr lang="en-GB" sz="1100" dirty="0">
                <a:latin typeface="Quicksand" pitchFamily="2" charset="0"/>
              </a:rPr>
              <a:t>Sophia Benfield | </a:t>
            </a:r>
            <a:r>
              <a:rPr lang="en-GB" sz="1100" dirty="0" err="1">
                <a:latin typeface="Quicksand" pitchFamily="2" charset="0"/>
              </a:rPr>
              <a:t>MoonSane</a:t>
            </a:r>
            <a:r>
              <a:rPr lang="en-GB" sz="1100" dirty="0">
                <a:latin typeface="Quicksand" pitchFamily="2" charset="0"/>
              </a:rPr>
              <a:t> | Lunar Architecture | Tutors: H. Bier &amp; A. Hidding &amp; F. Adema  | 2024/25 | TU Delft  </a:t>
            </a:r>
          </a:p>
        </p:txBody>
      </p:sp>
      <p:sp>
        <p:nvSpPr>
          <p:cNvPr id="12" name="Tekstvak 11">
            <a:extLst>
              <a:ext uri="{FF2B5EF4-FFF2-40B4-BE49-F238E27FC236}">
                <a16:creationId xmlns:a16="http://schemas.microsoft.com/office/drawing/2014/main" id="{00E17C35-A20A-A151-1453-A639D286989E}"/>
              </a:ext>
            </a:extLst>
          </p:cNvPr>
          <p:cNvSpPr txBox="1"/>
          <p:nvPr/>
        </p:nvSpPr>
        <p:spPr>
          <a:xfrm>
            <a:off x="6574204" y="2055812"/>
            <a:ext cx="1301361" cy="553998"/>
          </a:xfrm>
          <a:prstGeom prst="rect">
            <a:avLst/>
          </a:prstGeom>
          <a:noFill/>
        </p:spPr>
        <p:txBody>
          <a:bodyPr wrap="square" rtlCol="0">
            <a:spAutoFit/>
          </a:bodyPr>
          <a:lstStyle/>
          <a:p>
            <a:r>
              <a:rPr lang="en-GB" dirty="0">
                <a:latin typeface="Quicksand" pitchFamily="2" charset="0"/>
              </a:rPr>
              <a:t>Section B</a:t>
            </a:r>
          </a:p>
          <a:p>
            <a:endParaRPr lang="en-GB" sz="1200" dirty="0">
              <a:latin typeface="Quicksand" pitchFamily="2" charset="0"/>
            </a:endParaRPr>
          </a:p>
        </p:txBody>
      </p:sp>
      <p:pic>
        <p:nvPicPr>
          <p:cNvPr id="15" name="Afbeelding 14" descr="Afbeelding met schets, ontwerp, kunst, zwart-wit&#10;&#10;Door AI gegenereerde inhoud is mogelijk onjuist.">
            <a:extLst>
              <a:ext uri="{FF2B5EF4-FFF2-40B4-BE49-F238E27FC236}">
                <a16:creationId xmlns:a16="http://schemas.microsoft.com/office/drawing/2014/main" id="{A5411F56-2C4D-B2D5-F3F1-48D085C1B3CF}"/>
              </a:ext>
            </a:extLst>
          </p:cNvPr>
          <p:cNvPicPr>
            <a:picLocks noChangeAspect="1"/>
          </p:cNvPicPr>
          <p:nvPr/>
        </p:nvPicPr>
        <p:blipFill>
          <a:blip r:embed="rId5">
            <a:extLst>
              <a:ext uri="{28A0092B-C50C-407E-A947-70E740481C1C}">
                <a14:useLocalDpi xmlns:a14="http://schemas.microsoft.com/office/drawing/2010/main" val="0"/>
              </a:ext>
            </a:extLst>
          </a:blip>
          <a:srcRect t="72523" r="77570" b="3332"/>
          <a:stretch>
            <a:fillRect/>
          </a:stretch>
        </p:blipFill>
        <p:spPr>
          <a:xfrm>
            <a:off x="6335099" y="5203732"/>
            <a:ext cx="1693974" cy="1289143"/>
          </a:xfrm>
          <a:prstGeom prst="rect">
            <a:avLst/>
          </a:prstGeom>
        </p:spPr>
      </p:pic>
      <p:sp>
        <p:nvSpPr>
          <p:cNvPr id="9" name="Tekstvak 8">
            <a:extLst>
              <a:ext uri="{FF2B5EF4-FFF2-40B4-BE49-F238E27FC236}">
                <a16:creationId xmlns:a16="http://schemas.microsoft.com/office/drawing/2014/main" id="{8B26688E-196E-B757-628D-E6D8CA433FA3}"/>
              </a:ext>
            </a:extLst>
          </p:cNvPr>
          <p:cNvSpPr txBox="1"/>
          <p:nvPr/>
        </p:nvSpPr>
        <p:spPr>
          <a:xfrm>
            <a:off x="-1" y="6499980"/>
            <a:ext cx="751841" cy="307777"/>
          </a:xfrm>
          <a:prstGeom prst="rect">
            <a:avLst/>
          </a:prstGeom>
          <a:noFill/>
        </p:spPr>
        <p:txBody>
          <a:bodyPr wrap="square" rtlCol="0">
            <a:spAutoFit/>
          </a:bodyPr>
          <a:lstStyle/>
          <a:p>
            <a:pPr algn="ctr"/>
            <a:fld id="{361159D2-B34F-4E77-82E2-E642AFA3FEE3}" type="slidenum">
              <a:rPr lang="en-GB" sz="1400" smtClean="0">
                <a:latin typeface="Quicksand" pitchFamily="2" charset="0"/>
              </a:rPr>
              <a:t>20</a:t>
            </a:fld>
            <a:r>
              <a:rPr lang="en-GB" sz="1400" dirty="0">
                <a:latin typeface="Quicksand" pitchFamily="2" charset="0"/>
              </a:rPr>
              <a:t>/67</a:t>
            </a:r>
          </a:p>
        </p:txBody>
      </p:sp>
    </p:spTree>
    <p:extLst>
      <p:ext uri="{BB962C8B-B14F-4D97-AF65-F5344CB8AC3E}">
        <p14:creationId xmlns:p14="http://schemas.microsoft.com/office/powerpoint/2010/main" val="26769352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BB7C90-C486-DA72-DB28-FE0C15EA7393}"/>
            </a:ext>
          </a:extLst>
        </p:cNvPr>
        <p:cNvGrpSpPr/>
        <p:nvPr/>
      </p:nvGrpSpPr>
      <p:grpSpPr>
        <a:xfrm>
          <a:off x="0" y="0"/>
          <a:ext cx="0" cy="0"/>
          <a:chOff x="0" y="0"/>
          <a:chExt cx="0" cy="0"/>
        </a:xfrm>
      </p:grpSpPr>
      <p:pic>
        <p:nvPicPr>
          <p:cNvPr id="17" name="Afbeelding 16">
            <a:extLst>
              <a:ext uri="{FF2B5EF4-FFF2-40B4-BE49-F238E27FC236}">
                <a16:creationId xmlns:a16="http://schemas.microsoft.com/office/drawing/2014/main" id="{EBECC092-A4ED-F482-54E1-D921B70E2A2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3892210" y="2614507"/>
            <a:ext cx="3869527" cy="3678250"/>
          </a:xfrm>
          <a:prstGeom prst="rect">
            <a:avLst/>
          </a:prstGeom>
        </p:spPr>
      </p:pic>
      <p:sp>
        <p:nvSpPr>
          <p:cNvPr id="10" name="Rechthoek 9">
            <a:extLst>
              <a:ext uri="{FF2B5EF4-FFF2-40B4-BE49-F238E27FC236}">
                <a16:creationId xmlns:a16="http://schemas.microsoft.com/office/drawing/2014/main" id="{B84BA0EB-0BDD-B90A-C342-59F0A0161754}"/>
              </a:ext>
            </a:extLst>
          </p:cNvPr>
          <p:cNvSpPr/>
          <p:nvPr/>
        </p:nvSpPr>
        <p:spPr>
          <a:xfrm>
            <a:off x="0" y="1"/>
            <a:ext cx="12192000" cy="169068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dirty="0"/>
          </a:p>
        </p:txBody>
      </p:sp>
      <p:sp>
        <p:nvSpPr>
          <p:cNvPr id="11" name="Titel 1">
            <a:extLst>
              <a:ext uri="{FF2B5EF4-FFF2-40B4-BE49-F238E27FC236}">
                <a16:creationId xmlns:a16="http://schemas.microsoft.com/office/drawing/2014/main" id="{35602872-C688-C8D7-F69F-CADC2D0D5C9C}"/>
              </a:ext>
            </a:extLst>
          </p:cNvPr>
          <p:cNvSpPr>
            <a:spLocks noGrp="1"/>
          </p:cNvSpPr>
          <p:nvPr>
            <p:ph type="title"/>
          </p:nvPr>
        </p:nvSpPr>
        <p:spPr>
          <a:xfrm>
            <a:off x="838200" y="365125"/>
            <a:ext cx="10515600" cy="1325563"/>
          </a:xfrm>
        </p:spPr>
        <p:txBody>
          <a:bodyPr/>
          <a:lstStyle/>
          <a:p>
            <a:r>
              <a:rPr lang="en-GB" dirty="0">
                <a:solidFill>
                  <a:srgbClr val="6494C8"/>
                </a:solidFill>
                <a:latin typeface="Quicksand" pitchFamily="2" charset="0"/>
              </a:rPr>
              <a:t>Plans</a:t>
            </a:r>
          </a:p>
        </p:txBody>
      </p:sp>
      <p:sp>
        <p:nvSpPr>
          <p:cNvPr id="25" name="Tekstvak 24">
            <a:extLst>
              <a:ext uri="{FF2B5EF4-FFF2-40B4-BE49-F238E27FC236}">
                <a16:creationId xmlns:a16="http://schemas.microsoft.com/office/drawing/2014/main" id="{DFDFB463-12D6-F533-6309-1C5F26EE2D46}"/>
              </a:ext>
            </a:extLst>
          </p:cNvPr>
          <p:cNvSpPr txBox="1"/>
          <p:nvPr/>
        </p:nvSpPr>
        <p:spPr>
          <a:xfrm>
            <a:off x="9013655" y="2031362"/>
            <a:ext cx="1793837" cy="553998"/>
          </a:xfrm>
          <a:prstGeom prst="rect">
            <a:avLst/>
          </a:prstGeom>
          <a:noFill/>
        </p:spPr>
        <p:txBody>
          <a:bodyPr wrap="square" rtlCol="0">
            <a:spAutoFit/>
          </a:bodyPr>
          <a:lstStyle/>
          <a:p>
            <a:pPr algn="ctr"/>
            <a:r>
              <a:rPr lang="en-GB" dirty="0">
                <a:latin typeface="Quicksand" pitchFamily="2" charset="0"/>
              </a:rPr>
              <a:t>Plan +1</a:t>
            </a:r>
          </a:p>
          <a:p>
            <a:pPr algn="ctr"/>
            <a:r>
              <a:rPr lang="en-GB" sz="1200" dirty="0">
                <a:latin typeface="Quicksand" pitchFamily="2" charset="0"/>
              </a:rPr>
              <a:t>+3.6 m</a:t>
            </a:r>
          </a:p>
        </p:txBody>
      </p:sp>
      <p:sp>
        <p:nvSpPr>
          <p:cNvPr id="26" name="Tekstvak 25">
            <a:extLst>
              <a:ext uri="{FF2B5EF4-FFF2-40B4-BE49-F238E27FC236}">
                <a16:creationId xmlns:a16="http://schemas.microsoft.com/office/drawing/2014/main" id="{B3A95FAF-6CDC-C6AE-44BE-6AAA20FE834C}"/>
              </a:ext>
            </a:extLst>
          </p:cNvPr>
          <p:cNvSpPr txBox="1"/>
          <p:nvPr/>
        </p:nvSpPr>
        <p:spPr>
          <a:xfrm>
            <a:off x="5176292" y="2031362"/>
            <a:ext cx="1301361" cy="553998"/>
          </a:xfrm>
          <a:prstGeom prst="rect">
            <a:avLst/>
          </a:prstGeom>
          <a:noFill/>
        </p:spPr>
        <p:txBody>
          <a:bodyPr wrap="square" rtlCol="0">
            <a:spAutoFit/>
          </a:bodyPr>
          <a:lstStyle/>
          <a:p>
            <a:pPr algn="ctr"/>
            <a:r>
              <a:rPr lang="en-GB" dirty="0">
                <a:latin typeface="Quicksand" pitchFamily="2" charset="0"/>
              </a:rPr>
              <a:t>Plan 0</a:t>
            </a:r>
          </a:p>
          <a:p>
            <a:pPr algn="ctr"/>
            <a:r>
              <a:rPr lang="en-GB" sz="1200" dirty="0">
                <a:latin typeface="Quicksand" pitchFamily="2" charset="0"/>
              </a:rPr>
              <a:t>0 m</a:t>
            </a:r>
          </a:p>
        </p:txBody>
      </p:sp>
      <p:sp>
        <p:nvSpPr>
          <p:cNvPr id="7" name="Tekstvak 6">
            <a:extLst>
              <a:ext uri="{FF2B5EF4-FFF2-40B4-BE49-F238E27FC236}">
                <a16:creationId xmlns:a16="http://schemas.microsoft.com/office/drawing/2014/main" id="{0C275FB2-6936-2973-CA7B-B1C5ED21DDFB}"/>
              </a:ext>
            </a:extLst>
          </p:cNvPr>
          <p:cNvSpPr txBox="1"/>
          <p:nvPr/>
        </p:nvSpPr>
        <p:spPr>
          <a:xfrm>
            <a:off x="4944980" y="6528919"/>
            <a:ext cx="7916775" cy="261610"/>
          </a:xfrm>
          <a:prstGeom prst="rect">
            <a:avLst/>
          </a:prstGeom>
          <a:noFill/>
        </p:spPr>
        <p:txBody>
          <a:bodyPr wrap="square" rtlCol="0">
            <a:spAutoFit/>
          </a:bodyPr>
          <a:lstStyle/>
          <a:p>
            <a:r>
              <a:rPr lang="en-GB" sz="1100" dirty="0">
                <a:latin typeface="Quicksand" pitchFamily="2" charset="0"/>
              </a:rPr>
              <a:t>Sophia Benfield | </a:t>
            </a:r>
            <a:r>
              <a:rPr lang="en-GB" sz="1100" dirty="0" err="1">
                <a:latin typeface="Quicksand" pitchFamily="2" charset="0"/>
              </a:rPr>
              <a:t>MoonSane</a:t>
            </a:r>
            <a:r>
              <a:rPr lang="en-GB" sz="1100" dirty="0">
                <a:latin typeface="Quicksand" pitchFamily="2" charset="0"/>
              </a:rPr>
              <a:t> | Lunar Architecture | Tutors: H. Bier &amp; A. Hidding &amp; F. Adema  | 2024/25 | TU Delft  </a:t>
            </a:r>
          </a:p>
        </p:txBody>
      </p:sp>
      <p:pic>
        <p:nvPicPr>
          <p:cNvPr id="8" name="Afbeelding 7" descr="Afbeelding met schets, Creatieve kunsten, vakwerk, kunst&#10;&#10;Door AI gegenereerde inhoud is mogelijk onjuist.">
            <a:extLst>
              <a:ext uri="{FF2B5EF4-FFF2-40B4-BE49-F238E27FC236}">
                <a16:creationId xmlns:a16="http://schemas.microsoft.com/office/drawing/2014/main" id="{6A4C6907-D6BD-CD29-721E-54B4780A63F2}"/>
              </a:ext>
            </a:extLst>
          </p:cNvPr>
          <p:cNvPicPr>
            <a:picLocks noChangeAspect="1"/>
          </p:cNvPicPr>
          <p:nvPr/>
        </p:nvPicPr>
        <p:blipFill>
          <a:blip r:embed="rId4" cstate="print">
            <a:extLst>
              <a:ext uri="{28A0092B-C50C-407E-A947-70E740481C1C}">
                <a14:useLocalDpi xmlns:a14="http://schemas.microsoft.com/office/drawing/2010/main" val="0"/>
              </a:ext>
            </a:extLst>
          </a:blip>
          <a:srcRect r="-3581"/>
          <a:stretch/>
        </p:blipFill>
        <p:spPr>
          <a:xfrm>
            <a:off x="2949881" y="5980672"/>
            <a:ext cx="1854530" cy="402109"/>
          </a:xfrm>
          <a:prstGeom prst="rect">
            <a:avLst/>
          </a:prstGeom>
        </p:spPr>
      </p:pic>
      <p:sp>
        <p:nvSpPr>
          <p:cNvPr id="12" name="Tekstvak 11">
            <a:extLst>
              <a:ext uri="{FF2B5EF4-FFF2-40B4-BE49-F238E27FC236}">
                <a16:creationId xmlns:a16="http://schemas.microsoft.com/office/drawing/2014/main" id="{48A42A2F-9496-29C9-3479-F35C92356DEC}"/>
              </a:ext>
            </a:extLst>
          </p:cNvPr>
          <p:cNvSpPr txBox="1"/>
          <p:nvPr/>
        </p:nvSpPr>
        <p:spPr>
          <a:xfrm>
            <a:off x="1129187" y="2031362"/>
            <a:ext cx="1301361" cy="553998"/>
          </a:xfrm>
          <a:prstGeom prst="rect">
            <a:avLst/>
          </a:prstGeom>
          <a:noFill/>
        </p:spPr>
        <p:txBody>
          <a:bodyPr wrap="square" rtlCol="0">
            <a:spAutoFit/>
          </a:bodyPr>
          <a:lstStyle/>
          <a:p>
            <a:pPr algn="ctr"/>
            <a:r>
              <a:rPr lang="en-GB" dirty="0">
                <a:latin typeface="Quicksand" pitchFamily="2" charset="0"/>
              </a:rPr>
              <a:t>Plan -1</a:t>
            </a:r>
          </a:p>
          <a:p>
            <a:pPr algn="ctr"/>
            <a:r>
              <a:rPr lang="en-GB" sz="1200" dirty="0">
                <a:latin typeface="Quicksand" pitchFamily="2" charset="0"/>
              </a:rPr>
              <a:t>-6.6 m</a:t>
            </a:r>
          </a:p>
        </p:txBody>
      </p:sp>
      <p:pic>
        <p:nvPicPr>
          <p:cNvPr id="1032" name="Picture 8" descr="Architectural North Arrow">
            <a:extLst>
              <a:ext uri="{FF2B5EF4-FFF2-40B4-BE49-F238E27FC236}">
                <a16:creationId xmlns:a16="http://schemas.microsoft.com/office/drawing/2014/main" id="{15700BAC-9FA0-5578-CE3D-7A28B6D71F5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a:fillRect/>
          </a:stretch>
        </p:blipFill>
        <p:spPr bwMode="auto">
          <a:xfrm>
            <a:off x="3745230" y="5681245"/>
            <a:ext cx="354330" cy="428625"/>
          </a:xfrm>
          <a:prstGeom prst="rect">
            <a:avLst/>
          </a:prstGeom>
          <a:noFill/>
          <a:extLst>
            <a:ext uri="{909E8E84-426E-40DD-AFC4-6F175D3DCCD1}">
              <a14:hiddenFill xmlns:a14="http://schemas.microsoft.com/office/drawing/2010/main">
                <a:solidFill>
                  <a:srgbClr val="FFFFFF"/>
                </a:solidFill>
              </a14:hiddenFill>
            </a:ext>
          </a:extLst>
        </p:spPr>
      </p:pic>
      <p:pic>
        <p:nvPicPr>
          <p:cNvPr id="14" name="Afbeelding 13" descr="Afbeelding met schets, tekening, ontwerp&#10;&#10;Door AI gegenereerde inhoud is mogelijk onjuist.">
            <a:extLst>
              <a:ext uri="{FF2B5EF4-FFF2-40B4-BE49-F238E27FC236}">
                <a16:creationId xmlns:a16="http://schemas.microsoft.com/office/drawing/2014/main" id="{045FB7CA-4041-899D-5338-C3AE70252E9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300942" y="2624667"/>
            <a:ext cx="2957853" cy="3678250"/>
          </a:xfrm>
          <a:prstGeom prst="rect">
            <a:avLst/>
          </a:prstGeom>
        </p:spPr>
      </p:pic>
      <p:pic>
        <p:nvPicPr>
          <p:cNvPr id="2" name="Afbeelding 1">
            <a:extLst>
              <a:ext uri="{FF2B5EF4-FFF2-40B4-BE49-F238E27FC236}">
                <a16:creationId xmlns:a16="http://schemas.microsoft.com/office/drawing/2014/main" id="{5E20811F-EAA0-E996-6122-0D2AFDB1BE9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7975811" y="2624667"/>
            <a:ext cx="3869527" cy="3678250"/>
          </a:xfrm>
          <a:prstGeom prst="rect">
            <a:avLst/>
          </a:prstGeom>
        </p:spPr>
      </p:pic>
      <p:sp>
        <p:nvSpPr>
          <p:cNvPr id="6" name="Gelijkbenige driehoek 5">
            <a:extLst>
              <a:ext uri="{FF2B5EF4-FFF2-40B4-BE49-F238E27FC236}">
                <a16:creationId xmlns:a16="http://schemas.microsoft.com/office/drawing/2014/main" id="{869B3CD7-6871-61EB-32C1-2941ED5B6FE4}"/>
              </a:ext>
            </a:extLst>
          </p:cNvPr>
          <p:cNvSpPr/>
          <p:nvPr/>
        </p:nvSpPr>
        <p:spPr>
          <a:xfrm rot="10981202">
            <a:off x="6448483" y="2817458"/>
            <a:ext cx="146304" cy="133186"/>
          </a:xfrm>
          <a:prstGeom prst="triangle">
            <a:avLst/>
          </a:prstGeom>
          <a:solidFill>
            <a:srgbClr val="6494C8"/>
          </a:solidFill>
          <a:ln>
            <a:solidFill>
              <a:srgbClr val="6494C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kstvak 2">
            <a:extLst>
              <a:ext uri="{FF2B5EF4-FFF2-40B4-BE49-F238E27FC236}">
                <a16:creationId xmlns:a16="http://schemas.microsoft.com/office/drawing/2014/main" id="{846E158E-5241-8AA8-61EE-2FD835CD4743}"/>
              </a:ext>
            </a:extLst>
          </p:cNvPr>
          <p:cNvSpPr txBox="1"/>
          <p:nvPr/>
        </p:nvSpPr>
        <p:spPr>
          <a:xfrm>
            <a:off x="-1" y="6499980"/>
            <a:ext cx="751841" cy="307777"/>
          </a:xfrm>
          <a:prstGeom prst="rect">
            <a:avLst/>
          </a:prstGeom>
          <a:noFill/>
        </p:spPr>
        <p:txBody>
          <a:bodyPr wrap="square" rtlCol="0">
            <a:spAutoFit/>
          </a:bodyPr>
          <a:lstStyle/>
          <a:p>
            <a:pPr algn="ctr"/>
            <a:fld id="{361159D2-B34F-4E77-82E2-E642AFA3FEE3}" type="slidenum">
              <a:rPr lang="en-GB" sz="1400" smtClean="0">
                <a:latin typeface="Quicksand" pitchFamily="2" charset="0"/>
              </a:rPr>
              <a:t>21</a:t>
            </a:fld>
            <a:r>
              <a:rPr lang="en-GB" sz="1400" dirty="0">
                <a:latin typeface="Quicksand" pitchFamily="2" charset="0"/>
              </a:rPr>
              <a:t>/67</a:t>
            </a:r>
          </a:p>
        </p:txBody>
      </p:sp>
    </p:spTree>
    <p:extLst>
      <p:ext uri="{BB962C8B-B14F-4D97-AF65-F5344CB8AC3E}">
        <p14:creationId xmlns:p14="http://schemas.microsoft.com/office/powerpoint/2010/main" val="33356189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3AB6A1-2F78-6A2E-E8D8-0FE249C9CDE5}"/>
            </a:ext>
          </a:extLst>
        </p:cNvPr>
        <p:cNvGrpSpPr/>
        <p:nvPr/>
      </p:nvGrpSpPr>
      <p:grpSpPr>
        <a:xfrm>
          <a:off x="0" y="0"/>
          <a:ext cx="0" cy="0"/>
          <a:chOff x="0" y="0"/>
          <a:chExt cx="0" cy="0"/>
        </a:xfrm>
      </p:grpSpPr>
      <p:pic>
        <p:nvPicPr>
          <p:cNvPr id="8" name="Afbeelding 7">
            <a:extLst>
              <a:ext uri="{FF2B5EF4-FFF2-40B4-BE49-F238E27FC236}">
                <a16:creationId xmlns:a16="http://schemas.microsoft.com/office/drawing/2014/main" id="{141ADB0F-50AC-39B0-88A8-45E84653D33A}"/>
              </a:ext>
            </a:extLst>
          </p:cNvPr>
          <p:cNvPicPr>
            <a:picLocks noChangeAspect="1"/>
          </p:cNvPicPr>
          <p:nvPr/>
        </p:nvPicPr>
        <p:blipFill>
          <a:blip r:embed="rId3" cstate="print">
            <a:alphaModFix/>
            <a:extLst>
              <a:ext uri="{28A0092B-C50C-407E-A947-70E740481C1C}">
                <a14:useLocalDpi xmlns:a14="http://schemas.microsoft.com/office/drawing/2010/main" val="0"/>
              </a:ext>
            </a:extLst>
          </a:blip>
          <a:srcRect/>
          <a:stretch/>
        </p:blipFill>
        <p:spPr>
          <a:xfrm>
            <a:off x="6857999" y="1876926"/>
            <a:ext cx="3865733" cy="4301518"/>
          </a:xfrm>
          <a:prstGeom prst="rect">
            <a:avLst/>
          </a:prstGeom>
          <a:ln w="12700">
            <a:solidFill>
              <a:srgbClr val="6494C8"/>
            </a:solidFill>
          </a:ln>
        </p:spPr>
      </p:pic>
      <p:pic>
        <p:nvPicPr>
          <p:cNvPr id="12" name="Afbeelding 11">
            <a:extLst>
              <a:ext uri="{FF2B5EF4-FFF2-40B4-BE49-F238E27FC236}">
                <a16:creationId xmlns:a16="http://schemas.microsoft.com/office/drawing/2014/main" id="{1A3E013B-3BF7-871F-EE79-B8C7CAC4176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0" y="1725171"/>
            <a:ext cx="5883443" cy="4802188"/>
          </a:xfrm>
          <a:prstGeom prst="rect">
            <a:avLst/>
          </a:prstGeom>
        </p:spPr>
      </p:pic>
      <p:sp>
        <p:nvSpPr>
          <p:cNvPr id="10" name="Rechthoek 9">
            <a:extLst>
              <a:ext uri="{FF2B5EF4-FFF2-40B4-BE49-F238E27FC236}">
                <a16:creationId xmlns:a16="http://schemas.microsoft.com/office/drawing/2014/main" id="{C1F3C34B-BC7A-0FD1-EC70-4599CCC94B2A}"/>
              </a:ext>
            </a:extLst>
          </p:cNvPr>
          <p:cNvSpPr/>
          <p:nvPr/>
        </p:nvSpPr>
        <p:spPr>
          <a:xfrm>
            <a:off x="0" y="1"/>
            <a:ext cx="12192000" cy="169068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dirty="0"/>
          </a:p>
        </p:txBody>
      </p:sp>
      <p:sp>
        <p:nvSpPr>
          <p:cNvPr id="11" name="Titel 1">
            <a:extLst>
              <a:ext uri="{FF2B5EF4-FFF2-40B4-BE49-F238E27FC236}">
                <a16:creationId xmlns:a16="http://schemas.microsoft.com/office/drawing/2014/main" id="{D6F86675-9340-165C-96A3-97BAD3CA7F07}"/>
              </a:ext>
            </a:extLst>
          </p:cNvPr>
          <p:cNvSpPr>
            <a:spLocks noGrp="1"/>
          </p:cNvSpPr>
          <p:nvPr>
            <p:ph type="title"/>
          </p:nvPr>
        </p:nvSpPr>
        <p:spPr>
          <a:xfrm>
            <a:off x="838200" y="365125"/>
            <a:ext cx="10515600" cy="1325563"/>
          </a:xfrm>
        </p:spPr>
        <p:txBody>
          <a:bodyPr/>
          <a:lstStyle/>
          <a:p>
            <a:r>
              <a:rPr lang="en-GB" dirty="0">
                <a:solidFill>
                  <a:srgbClr val="6494C8"/>
                </a:solidFill>
                <a:latin typeface="Quicksand" pitchFamily="2" charset="0"/>
              </a:rPr>
              <a:t>Meditation space</a:t>
            </a:r>
          </a:p>
        </p:txBody>
      </p:sp>
      <p:sp>
        <p:nvSpPr>
          <p:cNvPr id="7" name="Tekstvak 6">
            <a:extLst>
              <a:ext uri="{FF2B5EF4-FFF2-40B4-BE49-F238E27FC236}">
                <a16:creationId xmlns:a16="http://schemas.microsoft.com/office/drawing/2014/main" id="{CE11E4DD-12CA-657D-CD76-51B8C8D6214C}"/>
              </a:ext>
            </a:extLst>
          </p:cNvPr>
          <p:cNvSpPr txBox="1"/>
          <p:nvPr/>
        </p:nvSpPr>
        <p:spPr>
          <a:xfrm>
            <a:off x="4944980" y="6528919"/>
            <a:ext cx="7916775" cy="261610"/>
          </a:xfrm>
          <a:prstGeom prst="rect">
            <a:avLst/>
          </a:prstGeom>
          <a:noFill/>
        </p:spPr>
        <p:txBody>
          <a:bodyPr wrap="square" rtlCol="0">
            <a:spAutoFit/>
          </a:bodyPr>
          <a:lstStyle/>
          <a:p>
            <a:r>
              <a:rPr lang="en-GB" sz="1100" dirty="0">
                <a:latin typeface="Quicksand" pitchFamily="2" charset="0"/>
              </a:rPr>
              <a:t>Sophia Benfield | </a:t>
            </a:r>
            <a:r>
              <a:rPr lang="en-GB" sz="1100" dirty="0" err="1">
                <a:latin typeface="Quicksand" pitchFamily="2" charset="0"/>
              </a:rPr>
              <a:t>MoonSane</a:t>
            </a:r>
            <a:r>
              <a:rPr lang="en-GB" sz="1100" dirty="0">
                <a:latin typeface="Quicksand" pitchFamily="2" charset="0"/>
              </a:rPr>
              <a:t> | Lunar Architecture | Tutors: H. Bier &amp; A. Hidding &amp; F. Adema  | 2024/25 | TU Delft  </a:t>
            </a:r>
          </a:p>
        </p:txBody>
      </p:sp>
      <p:sp>
        <p:nvSpPr>
          <p:cNvPr id="6" name="Rechthoek 5">
            <a:extLst>
              <a:ext uri="{FF2B5EF4-FFF2-40B4-BE49-F238E27FC236}">
                <a16:creationId xmlns:a16="http://schemas.microsoft.com/office/drawing/2014/main" id="{77E07152-65D2-1E08-967E-B853D1074AEF}"/>
              </a:ext>
            </a:extLst>
          </p:cNvPr>
          <p:cNvSpPr/>
          <p:nvPr/>
        </p:nvSpPr>
        <p:spPr>
          <a:xfrm>
            <a:off x="1058780" y="4285368"/>
            <a:ext cx="1756610" cy="2207507"/>
          </a:xfrm>
          <a:prstGeom prst="rect">
            <a:avLst/>
          </a:prstGeom>
          <a:noFill/>
          <a:ln w="12700">
            <a:solidFill>
              <a:srgbClr val="4E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Afbeelding 4">
            <a:extLst>
              <a:ext uri="{FF2B5EF4-FFF2-40B4-BE49-F238E27FC236}">
                <a16:creationId xmlns:a16="http://schemas.microsoft.com/office/drawing/2014/main" id="{80FC5DEC-5BCA-1EF1-A31D-F8358A9C4A9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857874" y="5773045"/>
            <a:ext cx="717884" cy="380999"/>
          </a:xfrm>
          <a:prstGeom prst="rect">
            <a:avLst/>
          </a:prstGeom>
          <a:ln>
            <a:noFill/>
          </a:ln>
        </p:spPr>
      </p:pic>
      <p:cxnSp>
        <p:nvCxnSpPr>
          <p:cNvPr id="13" name="Rechte verbindingslijn 12">
            <a:extLst>
              <a:ext uri="{FF2B5EF4-FFF2-40B4-BE49-F238E27FC236}">
                <a16:creationId xmlns:a16="http://schemas.microsoft.com/office/drawing/2014/main" id="{707AF41E-C1DF-A84C-E84C-55D31797B542}"/>
              </a:ext>
            </a:extLst>
          </p:cNvPr>
          <p:cNvCxnSpPr/>
          <p:nvPr/>
        </p:nvCxnSpPr>
        <p:spPr>
          <a:xfrm>
            <a:off x="2815390" y="5773045"/>
            <a:ext cx="4042609"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ekstvak 1">
            <a:extLst>
              <a:ext uri="{FF2B5EF4-FFF2-40B4-BE49-F238E27FC236}">
                <a16:creationId xmlns:a16="http://schemas.microsoft.com/office/drawing/2014/main" id="{93B12DBA-28B7-BE16-D377-76FE8310C2EA}"/>
              </a:ext>
            </a:extLst>
          </p:cNvPr>
          <p:cNvSpPr txBox="1"/>
          <p:nvPr/>
        </p:nvSpPr>
        <p:spPr>
          <a:xfrm>
            <a:off x="-1" y="6499980"/>
            <a:ext cx="751841" cy="307777"/>
          </a:xfrm>
          <a:prstGeom prst="rect">
            <a:avLst/>
          </a:prstGeom>
          <a:noFill/>
        </p:spPr>
        <p:txBody>
          <a:bodyPr wrap="square" rtlCol="0">
            <a:spAutoFit/>
          </a:bodyPr>
          <a:lstStyle/>
          <a:p>
            <a:pPr algn="ctr"/>
            <a:fld id="{361159D2-B34F-4E77-82E2-E642AFA3FEE3}" type="slidenum">
              <a:rPr lang="en-GB" sz="1400" smtClean="0">
                <a:latin typeface="Quicksand" pitchFamily="2" charset="0"/>
              </a:rPr>
              <a:t>22</a:t>
            </a:fld>
            <a:r>
              <a:rPr lang="en-GB" sz="1400" dirty="0">
                <a:latin typeface="Quicksand" pitchFamily="2" charset="0"/>
              </a:rPr>
              <a:t>/67</a:t>
            </a:r>
          </a:p>
        </p:txBody>
      </p:sp>
    </p:spTree>
    <p:extLst>
      <p:ext uri="{BB962C8B-B14F-4D97-AF65-F5344CB8AC3E}">
        <p14:creationId xmlns:p14="http://schemas.microsoft.com/office/powerpoint/2010/main" val="20293455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EECED5-C90C-8DDA-41F9-A19DCFB438CF}"/>
            </a:ext>
          </a:extLst>
        </p:cNvPr>
        <p:cNvGrpSpPr/>
        <p:nvPr/>
      </p:nvGrpSpPr>
      <p:grpSpPr>
        <a:xfrm>
          <a:off x="0" y="0"/>
          <a:ext cx="0" cy="0"/>
          <a:chOff x="0" y="0"/>
          <a:chExt cx="0" cy="0"/>
        </a:xfrm>
      </p:grpSpPr>
      <p:sp>
        <p:nvSpPr>
          <p:cNvPr id="10" name="Rechthoek 9">
            <a:extLst>
              <a:ext uri="{FF2B5EF4-FFF2-40B4-BE49-F238E27FC236}">
                <a16:creationId xmlns:a16="http://schemas.microsoft.com/office/drawing/2014/main" id="{2CFE2DF0-D113-499C-CD98-063292DB9A54}"/>
              </a:ext>
            </a:extLst>
          </p:cNvPr>
          <p:cNvSpPr/>
          <p:nvPr/>
        </p:nvSpPr>
        <p:spPr>
          <a:xfrm>
            <a:off x="0" y="1"/>
            <a:ext cx="12192000" cy="169068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1" name="Titel 1">
            <a:extLst>
              <a:ext uri="{FF2B5EF4-FFF2-40B4-BE49-F238E27FC236}">
                <a16:creationId xmlns:a16="http://schemas.microsoft.com/office/drawing/2014/main" id="{1C205F18-A815-E482-891E-E94D46BCED44}"/>
              </a:ext>
            </a:extLst>
          </p:cNvPr>
          <p:cNvSpPr>
            <a:spLocks noGrp="1"/>
          </p:cNvSpPr>
          <p:nvPr>
            <p:ph type="title"/>
          </p:nvPr>
        </p:nvSpPr>
        <p:spPr>
          <a:xfrm>
            <a:off x="838200" y="365125"/>
            <a:ext cx="10515600" cy="1325563"/>
          </a:xfrm>
        </p:spPr>
        <p:txBody>
          <a:bodyPr/>
          <a:lstStyle/>
          <a:p>
            <a:r>
              <a:rPr lang="en-GB" dirty="0">
                <a:solidFill>
                  <a:srgbClr val="6494C8"/>
                </a:solidFill>
                <a:latin typeface="Quicksand" pitchFamily="2" charset="0"/>
              </a:rPr>
              <a:t>Asymmetric geometry</a:t>
            </a:r>
          </a:p>
        </p:txBody>
      </p:sp>
      <p:pic>
        <p:nvPicPr>
          <p:cNvPr id="35" name="Afbeelding 34">
            <a:extLst>
              <a:ext uri="{FF2B5EF4-FFF2-40B4-BE49-F238E27FC236}">
                <a16:creationId xmlns:a16="http://schemas.microsoft.com/office/drawing/2014/main" id="{77875A39-60ED-905D-92E8-8920AB224664}"/>
              </a:ext>
            </a:extLst>
          </p:cNvPr>
          <p:cNvPicPr>
            <a:picLocks noChangeAspect="1"/>
          </p:cNvPicPr>
          <p:nvPr/>
        </p:nvPicPr>
        <p:blipFill>
          <a:blip r:embed="rId3"/>
          <a:srcRect b="739"/>
          <a:stretch/>
        </p:blipFill>
        <p:spPr>
          <a:xfrm>
            <a:off x="1" y="2511470"/>
            <a:ext cx="6095999" cy="3959568"/>
          </a:xfrm>
          <a:prstGeom prst="rect">
            <a:avLst/>
          </a:prstGeom>
        </p:spPr>
      </p:pic>
      <p:sp>
        <p:nvSpPr>
          <p:cNvPr id="6" name="Tekstvak 5">
            <a:extLst>
              <a:ext uri="{FF2B5EF4-FFF2-40B4-BE49-F238E27FC236}">
                <a16:creationId xmlns:a16="http://schemas.microsoft.com/office/drawing/2014/main" id="{6F323238-9439-EF76-B5AF-CE34CD9F3805}"/>
              </a:ext>
            </a:extLst>
          </p:cNvPr>
          <p:cNvSpPr txBox="1"/>
          <p:nvPr/>
        </p:nvSpPr>
        <p:spPr>
          <a:xfrm>
            <a:off x="4944980" y="6528919"/>
            <a:ext cx="791677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Quicksand" pitchFamily="2" charset="0"/>
                <a:ea typeface="+mn-ea"/>
                <a:cs typeface="+mn-cs"/>
              </a:rPr>
              <a:t>Sophia Benfield | </a:t>
            </a:r>
            <a:r>
              <a:rPr kumimoji="0" lang="en-GB" sz="1100" b="0" i="0" u="none" strike="noStrike" kern="1200" cap="none" spc="0" normalizeH="0" baseline="0" noProof="0" dirty="0" err="1">
                <a:ln>
                  <a:noFill/>
                </a:ln>
                <a:solidFill>
                  <a:prstClr val="black"/>
                </a:solidFill>
                <a:effectLst/>
                <a:uLnTx/>
                <a:uFillTx/>
                <a:latin typeface="Quicksand" pitchFamily="2" charset="0"/>
                <a:ea typeface="+mn-ea"/>
                <a:cs typeface="+mn-cs"/>
              </a:rPr>
              <a:t>MoonSane</a:t>
            </a:r>
            <a:r>
              <a:rPr kumimoji="0" lang="en-GB" sz="1100" b="0" i="0" u="none" strike="noStrike" kern="1200" cap="none" spc="0" normalizeH="0" baseline="0" noProof="0" dirty="0">
                <a:ln>
                  <a:noFill/>
                </a:ln>
                <a:solidFill>
                  <a:prstClr val="black"/>
                </a:solidFill>
                <a:effectLst/>
                <a:uLnTx/>
                <a:uFillTx/>
                <a:latin typeface="Quicksand" pitchFamily="2" charset="0"/>
                <a:ea typeface="+mn-ea"/>
                <a:cs typeface="+mn-cs"/>
              </a:rPr>
              <a:t> | Lunar Architecture | Tutors: H. Bier &amp; A. Hidding &amp; F. Adema  | 2024/25 | TU Delft  </a:t>
            </a:r>
          </a:p>
        </p:txBody>
      </p:sp>
      <p:sp>
        <p:nvSpPr>
          <p:cNvPr id="3" name="Tekstvak 2">
            <a:extLst>
              <a:ext uri="{FF2B5EF4-FFF2-40B4-BE49-F238E27FC236}">
                <a16:creationId xmlns:a16="http://schemas.microsoft.com/office/drawing/2014/main" id="{786F1323-3F69-B1FE-918D-049196D8E83E}"/>
              </a:ext>
            </a:extLst>
          </p:cNvPr>
          <p:cNvSpPr txBox="1"/>
          <p:nvPr/>
        </p:nvSpPr>
        <p:spPr>
          <a:xfrm>
            <a:off x="94121" y="1931800"/>
            <a:ext cx="59077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i="1" u="none" strike="noStrike" kern="1200" cap="none" spc="0" normalizeH="0" baseline="0" noProof="0" dirty="0">
                <a:ln>
                  <a:noFill/>
                </a:ln>
                <a:solidFill>
                  <a:prstClr val="black"/>
                </a:solidFill>
                <a:effectLst/>
                <a:uLnTx/>
                <a:uFillTx/>
                <a:latin typeface="Quicksand" pitchFamily="2" charset="0"/>
                <a:ea typeface="+mn-ea"/>
                <a:cs typeface="+mn-cs"/>
              </a:rPr>
              <a:t>St. Joseph House </a:t>
            </a:r>
            <a:r>
              <a:rPr kumimoji="0" lang="en-GB" b="0" i="1" u="none" strike="noStrike" kern="1200" cap="none" spc="0" normalizeH="0" baseline="0" noProof="0" dirty="0">
                <a:ln>
                  <a:noFill/>
                </a:ln>
                <a:solidFill>
                  <a:prstClr val="black"/>
                </a:solidFill>
                <a:effectLst/>
                <a:uLnTx/>
                <a:uFillTx/>
                <a:latin typeface="Quicksand" pitchFamily="2" charset="0"/>
                <a:ea typeface="+mn-ea"/>
                <a:cs typeface="+mn-cs"/>
              </a:rPr>
              <a:t>- </a:t>
            </a:r>
            <a:r>
              <a:rPr kumimoji="0" lang="en-GB" b="0" i="0" u="none" strike="noStrike" kern="1200" cap="none" spc="0" normalizeH="0" baseline="0" noProof="0" dirty="0">
                <a:ln>
                  <a:noFill/>
                </a:ln>
                <a:solidFill>
                  <a:prstClr val="black"/>
                </a:solidFill>
                <a:effectLst/>
                <a:uLnTx/>
                <a:uFillTx/>
                <a:latin typeface="Quicksand" pitchFamily="2" charset="0"/>
                <a:ea typeface="+mn-ea"/>
                <a:cs typeface="+mn-cs"/>
              </a:rPr>
              <a:t>Wolfgang </a:t>
            </a:r>
            <a:r>
              <a:rPr kumimoji="0" lang="en-GB" b="0" i="0" u="none" strike="noStrike" kern="1200" cap="none" spc="0" normalizeH="0" baseline="0" noProof="0" dirty="0" err="1">
                <a:ln>
                  <a:noFill/>
                </a:ln>
                <a:solidFill>
                  <a:prstClr val="black"/>
                </a:solidFill>
                <a:effectLst/>
                <a:uLnTx/>
                <a:uFillTx/>
                <a:latin typeface="Quicksand" pitchFamily="2" charset="0"/>
                <a:ea typeface="+mn-ea"/>
                <a:cs typeface="+mn-cs"/>
              </a:rPr>
              <a:t>Tschapeller</a:t>
            </a:r>
            <a:r>
              <a:rPr kumimoji="0" lang="en-GB" b="0" i="0" u="none" strike="noStrike" kern="1200" cap="none" spc="0" normalizeH="0" baseline="0" noProof="0" dirty="0">
                <a:ln>
                  <a:noFill/>
                </a:ln>
                <a:solidFill>
                  <a:prstClr val="black"/>
                </a:solidFill>
                <a:effectLst/>
                <a:uLnTx/>
                <a:uFillTx/>
                <a:latin typeface="Quicksand" pitchFamily="2" charset="0"/>
                <a:ea typeface="+mn-ea"/>
                <a:cs typeface="+mn-cs"/>
              </a:rPr>
              <a:t> ZT GmbH</a:t>
            </a:r>
          </a:p>
        </p:txBody>
      </p:sp>
      <p:sp>
        <p:nvSpPr>
          <p:cNvPr id="17" name="Tekstvak 16">
            <a:extLst>
              <a:ext uri="{FF2B5EF4-FFF2-40B4-BE49-F238E27FC236}">
                <a16:creationId xmlns:a16="http://schemas.microsoft.com/office/drawing/2014/main" id="{D74E28E1-4C6C-AB19-33CF-1236724FCF0F}"/>
              </a:ext>
            </a:extLst>
          </p:cNvPr>
          <p:cNvSpPr txBox="1"/>
          <p:nvPr/>
        </p:nvSpPr>
        <p:spPr>
          <a:xfrm>
            <a:off x="6418614" y="1901023"/>
            <a:ext cx="577338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i="0" u="none" strike="noStrike" kern="1200" cap="none" spc="0" normalizeH="0" baseline="0" noProof="0" dirty="0">
                <a:ln>
                  <a:noFill/>
                </a:ln>
                <a:solidFill>
                  <a:prstClr val="black"/>
                </a:solidFill>
                <a:effectLst/>
                <a:uLnTx/>
                <a:uFillTx/>
                <a:latin typeface="Quicksand" pitchFamily="2" charset="0"/>
                <a:ea typeface="+mn-ea"/>
                <a:cs typeface="+mn-cs"/>
              </a:rPr>
              <a:t>Interior meditation space</a:t>
            </a:r>
            <a:endParaRPr kumimoji="0" lang="en-GB" sz="1600" i="0" u="none" strike="noStrike" kern="1200" cap="none" spc="0" normalizeH="0" baseline="0" noProof="0" dirty="0">
              <a:ln>
                <a:noFill/>
              </a:ln>
              <a:solidFill>
                <a:prstClr val="black"/>
              </a:solidFill>
              <a:effectLst/>
              <a:uLnTx/>
              <a:uFillTx/>
              <a:latin typeface="Quicksand" pitchFamily="2" charset="0"/>
              <a:ea typeface="+mn-ea"/>
              <a:cs typeface="+mn-cs"/>
            </a:endParaRPr>
          </a:p>
        </p:txBody>
      </p:sp>
      <p:sp>
        <p:nvSpPr>
          <p:cNvPr id="2" name="Tekstvak 1">
            <a:extLst>
              <a:ext uri="{FF2B5EF4-FFF2-40B4-BE49-F238E27FC236}">
                <a16:creationId xmlns:a16="http://schemas.microsoft.com/office/drawing/2014/main" id="{69850D51-7DFB-461B-F39B-0B9864295C74}"/>
              </a:ext>
            </a:extLst>
          </p:cNvPr>
          <p:cNvSpPr txBox="1"/>
          <p:nvPr/>
        </p:nvSpPr>
        <p:spPr>
          <a:xfrm>
            <a:off x="0" y="6217122"/>
            <a:ext cx="4236720" cy="253916"/>
          </a:xfrm>
          <a:prstGeom prst="rect">
            <a:avLst/>
          </a:prstGeom>
          <a:noFill/>
        </p:spPr>
        <p:txBody>
          <a:bodyPr wrap="square" rtlCol="0">
            <a:spAutoFit/>
          </a:bodyPr>
          <a:lstStyle/>
          <a:p>
            <a:pPr algn="r"/>
            <a:r>
              <a:rPr lang="en-GB" sz="1050" dirty="0">
                <a:latin typeface="Quicksand" pitchFamily="2" charset="0"/>
              </a:rPr>
              <a:t>Source: </a:t>
            </a:r>
            <a:r>
              <a:rPr lang="en-GB" sz="1050" dirty="0">
                <a:hlinkClick r:id="rId4"/>
              </a:rPr>
              <a:t>St. Joseph House / Wolfgang </a:t>
            </a:r>
            <a:r>
              <a:rPr lang="en-GB" sz="1050" dirty="0" err="1">
                <a:hlinkClick r:id="rId4"/>
              </a:rPr>
              <a:t>Tschapeller</a:t>
            </a:r>
            <a:r>
              <a:rPr lang="en-GB" sz="1050" dirty="0">
                <a:hlinkClick r:id="rId4"/>
              </a:rPr>
              <a:t> ZT GmbH | </a:t>
            </a:r>
            <a:r>
              <a:rPr lang="en-GB" sz="1050" dirty="0" err="1">
                <a:hlinkClick r:id="rId4"/>
              </a:rPr>
              <a:t>ArchDaily</a:t>
            </a:r>
            <a:endParaRPr lang="en-GB" sz="1050" dirty="0">
              <a:latin typeface="Quicksand" pitchFamily="2" charset="0"/>
            </a:endParaRPr>
          </a:p>
        </p:txBody>
      </p:sp>
      <p:pic>
        <p:nvPicPr>
          <p:cNvPr id="8" name="Afbeelding 7" descr="Afbeelding met zwart-wit, auto, overdekt&#10;&#10;Door AI gegenereerde inhoud is mogelijk onjuist.">
            <a:extLst>
              <a:ext uri="{FF2B5EF4-FFF2-40B4-BE49-F238E27FC236}">
                <a16:creationId xmlns:a16="http://schemas.microsoft.com/office/drawing/2014/main" id="{7C556A06-5D2F-40A1-0FFC-D71716A78A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11223" y="2511466"/>
            <a:ext cx="6280777" cy="3959572"/>
          </a:xfrm>
          <a:prstGeom prst="rect">
            <a:avLst/>
          </a:prstGeom>
        </p:spPr>
      </p:pic>
      <p:sp>
        <p:nvSpPr>
          <p:cNvPr id="5" name="Tekstvak 4">
            <a:extLst>
              <a:ext uri="{FF2B5EF4-FFF2-40B4-BE49-F238E27FC236}">
                <a16:creationId xmlns:a16="http://schemas.microsoft.com/office/drawing/2014/main" id="{D4A9F9CD-E932-CA4A-1DD2-D7DCCC04809C}"/>
              </a:ext>
            </a:extLst>
          </p:cNvPr>
          <p:cNvSpPr txBox="1"/>
          <p:nvPr/>
        </p:nvSpPr>
        <p:spPr>
          <a:xfrm>
            <a:off x="-1" y="6499980"/>
            <a:ext cx="751841" cy="307777"/>
          </a:xfrm>
          <a:prstGeom prst="rect">
            <a:avLst/>
          </a:prstGeom>
          <a:noFill/>
        </p:spPr>
        <p:txBody>
          <a:bodyPr wrap="square" rtlCol="0">
            <a:spAutoFit/>
          </a:bodyPr>
          <a:lstStyle/>
          <a:p>
            <a:pPr algn="ctr"/>
            <a:fld id="{361159D2-B34F-4E77-82E2-E642AFA3FEE3}" type="slidenum">
              <a:rPr lang="en-GB" sz="1400" smtClean="0">
                <a:latin typeface="Quicksand" pitchFamily="2" charset="0"/>
              </a:rPr>
              <a:t>23</a:t>
            </a:fld>
            <a:r>
              <a:rPr lang="en-GB" sz="1400" dirty="0">
                <a:latin typeface="Quicksand" pitchFamily="2" charset="0"/>
              </a:rPr>
              <a:t>/67</a:t>
            </a:r>
          </a:p>
        </p:txBody>
      </p:sp>
    </p:spTree>
    <p:extLst>
      <p:ext uri="{BB962C8B-B14F-4D97-AF65-F5344CB8AC3E}">
        <p14:creationId xmlns:p14="http://schemas.microsoft.com/office/powerpoint/2010/main" val="40785520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ED74E1-B49C-ED73-AF4E-852D41DFAFF3}"/>
            </a:ext>
          </a:extLst>
        </p:cNvPr>
        <p:cNvGrpSpPr/>
        <p:nvPr/>
      </p:nvGrpSpPr>
      <p:grpSpPr>
        <a:xfrm>
          <a:off x="0" y="0"/>
          <a:ext cx="0" cy="0"/>
          <a:chOff x="0" y="0"/>
          <a:chExt cx="0" cy="0"/>
        </a:xfrm>
      </p:grpSpPr>
      <p:sp>
        <p:nvSpPr>
          <p:cNvPr id="10" name="Rechthoek 9">
            <a:extLst>
              <a:ext uri="{FF2B5EF4-FFF2-40B4-BE49-F238E27FC236}">
                <a16:creationId xmlns:a16="http://schemas.microsoft.com/office/drawing/2014/main" id="{CEF08699-0FD0-241C-ED13-5125C0F3A3AF}"/>
              </a:ext>
            </a:extLst>
          </p:cNvPr>
          <p:cNvSpPr/>
          <p:nvPr/>
        </p:nvSpPr>
        <p:spPr>
          <a:xfrm>
            <a:off x="0" y="1"/>
            <a:ext cx="12192000" cy="169068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dirty="0"/>
          </a:p>
        </p:txBody>
      </p:sp>
      <p:sp>
        <p:nvSpPr>
          <p:cNvPr id="11" name="Titel 1">
            <a:extLst>
              <a:ext uri="{FF2B5EF4-FFF2-40B4-BE49-F238E27FC236}">
                <a16:creationId xmlns:a16="http://schemas.microsoft.com/office/drawing/2014/main" id="{AE9C91F7-4080-CAC8-EDDC-5B7864628AC3}"/>
              </a:ext>
            </a:extLst>
          </p:cNvPr>
          <p:cNvSpPr>
            <a:spLocks noGrp="1"/>
          </p:cNvSpPr>
          <p:nvPr>
            <p:ph type="title"/>
          </p:nvPr>
        </p:nvSpPr>
        <p:spPr>
          <a:xfrm>
            <a:off x="838200" y="365125"/>
            <a:ext cx="10515600" cy="1325563"/>
          </a:xfrm>
        </p:spPr>
        <p:txBody>
          <a:bodyPr/>
          <a:lstStyle/>
          <a:p>
            <a:r>
              <a:rPr lang="en-GB" dirty="0">
                <a:solidFill>
                  <a:srgbClr val="6494C8"/>
                </a:solidFill>
                <a:latin typeface="Quicksand" pitchFamily="2" charset="0"/>
              </a:rPr>
              <a:t>Methodology: computational design</a:t>
            </a:r>
          </a:p>
        </p:txBody>
      </p:sp>
      <p:sp>
        <p:nvSpPr>
          <p:cNvPr id="7" name="Tekstvak 6">
            <a:extLst>
              <a:ext uri="{FF2B5EF4-FFF2-40B4-BE49-F238E27FC236}">
                <a16:creationId xmlns:a16="http://schemas.microsoft.com/office/drawing/2014/main" id="{B17BD4D0-638F-E052-844C-0E5F9DFCA22D}"/>
              </a:ext>
            </a:extLst>
          </p:cNvPr>
          <p:cNvSpPr txBox="1"/>
          <p:nvPr/>
        </p:nvSpPr>
        <p:spPr>
          <a:xfrm>
            <a:off x="4944980" y="6528919"/>
            <a:ext cx="7916775" cy="261610"/>
          </a:xfrm>
          <a:prstGeom prst="rect">
            <a:avLst/>
          </a:prstGeom>
          <a:noFill/>
        </p:spPr>
        <p:txBody>
          <a:bodyPr wrap="square" rtlCol="0">
            <a:spAutoFit/>
          </a:bodyPr>
          <a:lstStyle/>
          <a:p>
            <a:r>
              <a:rPr lang="en-GB" sz="1100" dirty="0">
                <a:latin typeface="Quicksand" pitchFamily="2" charset="0"/>
              </a:rPr>
              <a:t>Sophia Benfield | </a:t>
            </a:r>
            <a:r>
              <a:rPr lang="en-GB" sz="1100" dirty="0" err="1">
                <a:latin typeface="Quicksand" pitchFamily="2" charset="0"/>
              </a:rPr>
              <a:t>MoonSane</a:t>
            </a:r>
            <a:r>
              <a:rPr lang="en-GB" sz="1100" dirty="0">
                <a:latin typeface="Quicksand" pitchFamily="2" charset="0"/>
              </a:rPr>
              <a:t> | Lunar Architecture | Tutors: H. Bier &amp; A. Hidding &amp; F. Adema  | 2024/25 | TU Delft  </a:t>
            </a:r>
          </a:p>
        </p:txBody>
      </p:sp>
      <p:sp>
        <p:nvSpPr>
          <p:cNvPr id="9" name="Tekstvak 8">
            <a:extLst>
              <a:ext uri="{FF2B5EF4-FFF2-40B4-BE49-F238E27FC236}">
                <a16:creationId xmlns:a16="http://schemas.microsoft.com/office/drawing/2014/main" id="{24C02AF5-E9A3-5383-5C88-6681932232C1}"/>
              </a:ext>
            </a:extLst>
          </p:cNvPr>
          <p:cNvSpPr txBox="1"/>
          <p:nvPr/>
        </p:nvSpPr>
        <p:spPr>
          <a:xfrm>
            <a:off x="442930" y="2127483"/>
            <a:ext cx="699258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prstClr val="black"/>
                </a:solidFill>
                <a:effectLst/>
                <a:uLnTx/>
                <a:uFillTx/>
                <a:latin typeface="Quicksand" pitchFamily="2" charset="0"/>
                <a:ea typeface="+mn-ea"/>
                <a:cs typeface="+mn-cs"/>
              </a:rPr>
              <a:t>Permeability study: furniture scale</a:t>
            </a:r>
            <a:endParaRPr kumimoji="0" lang="en-GB" sz="2400" i="0" u="none" strike="noStrike" kern="1200" cap="none" spc="0" normalizeH="0" baseline="0" noProof="0" dirty="0">
              <a:ln>
                <a:noFill/>
              </a:ln>
              <a:solidFill>
                <a:prstClr val="black"/>
              </a:solidFill>
              <a:effectLst/>
              <a:uLnTx/>
              <a:uFillTx/>
              <a:latin typeface="Quicksand" pitchFamily="2" charset="0"/>
              <a:ea typeface="+mn-ea"/>
              <a:cs typeface="+mn-cs"/>
            </a:endParaRPr>
          </a:p>
        </p:txBody>
      </p:sp>
      <p:sp>
        <p:nvSpPr>
          <p:cNvPr id="12" name="Tekstvak 11">
            <a:extLst>
              <a:ext uri="{FF2B5EF4-FFF2-40B4-BE49-F238E27FC236}">
                <a16:creationId xmlns:a16="http://schemas.microsoft.com/office/drawing/2014/main" id="{41E02F67-5D96-FDA4-84CE-09A7E1842959}"/>
              </a:ext>
            </a:extLst>
          </p:cNvPr>
          <p:cNvSpPr txBox="1"/>
          <p:nvPr/>
        </p:nvSpPr>
        <p:spPr>
          <a:xfrm>
            <a:off x="2484288" y="5307295"/>
            <a:ext cx="22681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prstClr val="black"/>
                </a:solidFill>
                <a:latin typeface="Quicksand" pitchFamily="2" charset="0"/>
              </a:rPr>
              <a:t>1. triangulation</a:t>
            </a:r>
            <a:endParaRPr kumimoji="0" lang="en-GB" sz="2400" i="0" u="none" strike="noStrike" kern="1200" cap="none" spc="0" normalizeH="0" baseline="0" noProof="0" dirty="0">
              <a:ln>
                <a:noFill/>
              </a:ln>
              <a:solidFill>
                <a:prstClr val="black"/>
              </a:solidFill>
              <a:effectLst/>
              <a:uLnTx/>
              <a:uFillTx/>
              <a:latin typeface="Quicksand" pitchFamily="2" charset="0"/>
              <a:ea typeface="+mn-ea"/>
              <a:cs typeface="+mn-cs"/>
            </a:endParaRPr>
          </a:p>
        </p:txBody>
      </p:sp>
      <p:sp>
        <p:nvSpPr>
          <p:cNvPr id="13" name="Tekstvak 12">
            <a:extLst>
              <a:ext uri="{FF2B5EF4-FFF2-40B4-BE49-F238E27FC236}">
                <a16:creationId xmlns:a16="http://schemas.microsoft.com/office/drawing/2014/main" id="{A55F26F4-2D2C-2440-E233-3C5D932B5C5C}"/>
              </a:ext>
            </a:extLst>
          </p:cNvPr>
          <p:cNvSpPr txBox="1"/>
          <p:nvPr/>
        </p:nvSpPr>
        <p:spPr>
          <a:xfrm>
            <a:off x="5384575" y="5307293"/>
            <a:ext cx="24606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prstClr val="black"/>
                </a:solidFill>
                <a:latin typeface="Quicksand" pitchFamily="2" charset="0"/>
              </a:rPr>
              <a:t>2. opening size</a:t>
            </a:r>
            <a:endParaRPr kumimoji="0" lang="en-GB" sz="2400" i="0" u="none" strike="noStrike" kern="1200" cap="none" spc="0" normalizeH="0" baseline="0" noProof="0" dirty="0">
              <a:ln>
                <a:noFill/>
              </a:ln>
              <a:solidFill>
                <a:prstClr val="black"/>
              </a:solidFill>
              <a:effectLst/>
              <a:uLnTx/>
              <a:uFillTx/>
              <a:latin typeface="Quicksand" pitchFamily="2" charset="0"/>
              <a:ea typeface="+mn-ea"/>
              <a:cs typeface="+mn-cs"/>
            </a:endParaRPr>
          </a:p>
        </p:txBody>
      </p:sp>
      <p:sp>
        <p:nvSpPr>
          <p:cNvPr id="14" name="Tekstvak 13">
            <a:extLst>
              <a:ext uri="{FF2B5EF4-FFF2-40B4-BE49-F238E27FC236}">
                <a16:creationId xmlns:a16="http://schemas.microsoft.com/office/drawing/2014/main" id="{C005D8EE-A75D-3938-16EA-2FDB87AF4AF5}"/>
              </a:ext>
            </a:extLst>
          </p:cNvPr>
          <p:cNvSpPr txBox="1"/>
          <p:nvPr/>
        </p:nvSpPr>
        <p:spPr>
          <a:xfrm>
            <a:off x="8477367" y="5307293"/>
            <a:ext cx="24606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prstClr val="black"/>
                </a:solidFill>
                <a:latin typeface="Quicksand" pitchFamily="2" charset="0"/>
              </a:rPr>
              <a:t>3. thickness</a:t>
            </a:r>
            <a:endParaRPr kumimoji="0" lang="en-GB" sz="2400" i="0" u="none" strike="noStrike" kern="1200" cap="none" spc="0" normalizeH="0" baseline="0" noProof="0" dirty="0">
              <a:ln>
                <a:noFill/>
              </a:ln>
              <a:solidFill>
                <a:prstClr val="black"/>
              </a:solidFill>
              <a:effectLst/>
              <a:uLnTx/>
              <a:uFillTx/>
              <a:latin typeface="Quicksand" pitchFamily="2" charset="0"/>
              <a:ea typeface="+mn-ea"/>
              <a:cs typeface="+mn-cs"/>
            </a:endParaRPr>
          </a:p>
        </p:txBody>
      </p:sp>
      <p:pic>
        <p:nvPicPr>
          <p:cNvPr id="16" name="Afbeelding 15">
            <a:extLst>
              <a:ext uri="{FF2B5EF4-FFF2-40B4-BE49-F238E27FC236}">
                <a16:creationId xmlns:a16="http://schemas.microsoft.com/office/drawing/2014/main" id="{E5555BF9-C704-4482-F69D-A1B79CED33D0}"/>
              </a:ext>
            </a:extLst>
          </p:cNvPr>
          <p:cNvPicPr>
            <a:picLocks noChangeAspect="1"/>
          </p:cNvPicPr>
          <p:nvPr/>
        </p:nvPicPr>
        <p:blipFill>
          <a:blip r:embed="rId3"/>
          <a:srcRect t="12365"/>
          <a:stretch/>
        </p:blipFill>
        <p:spPr>
          <a:xfrm>
            <a:off x="0" y="2878856"/>
            <a:ext cx="12192000" cy="2100527"/>
          </a:xfrm>
          <a:prstGeom prst="rect">
            <a:avLst/>
          </a:prstGeom>
        </p:spPr>
      </p:pic>
      <p:sp>
        <p:nvSpPr>
          <p:cNvPr id="2" name="Tekstvak 1">
            <a:extLst>
              <a:ext uri="{FF2B5EF4-FFF2-40B4-BE49-F238E27FC236}">
                <a16:creationId xmlns:a16="http://schemas.microsoft.com/office/drawing/2014/main" id="{32D564A5-C2F8-902C-12FA-6907CF671817}"/>
              </a:ext>
            </a:extLst>
          </p:cNvPr>
          <p:cNvSpPr txBox="1"/>
          <p:nvPr/>
        </p:nvSpPr>
        <p:spPr>
          <a:xfrm>
            <a:off x="-1" y="6499980"/>
            <a:ext cx="751841" cy="307777"/>
          </a:xfrm>
          <a:prstGeom prst="rect">
            <a:avLst/>
          </a:prstGeom>
          <a:noFill/>
        </p:spPr>
        <p:txBody>
          <a:bodyPr wrap="square" rtlCol="0">
            <a:spAutoFit/>
          </a:bodyPr>
          <a:lstStyle/>
          <a:p>
            <a:pPr algn="ctr"/>
            <a:fld id="{361159D2-B34F-4E77-82E2-E642AFA3FEE3}" type="slidenum">
              <a:rPr lang="en-GB" sz="1400" smtClean="0">
                <a:latin typeface="Quicksand" pitchFamily="2" charset="0"/>
              </a:rPr>
              <a:t>24</a:t>
            </a:fld>
            <a:r>
              <a:rPr lang="en-GB" sz="1400" dirty="0">
                <a:latin typeface="Quicksand" pitchFamily="2" charset="0"/>
              </a:rPr>
              <a:t>/67</a:t>
            </a:r>
          </a:p>
        </p:txBody>
      </p:sp>
    </p:spTree>
    <p:extLst>
      <p:ext uri="{BB962C8B-B14F-4D97-AF65-F5344CB8AC3E}">
        <p14:creationId xmlns:p14="http://schemas.microsoft.com/office/powerpoint/2010/main" val="23201912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020E1-56A2-ADA9-31A4-33E691A1EDD9}"/>
            </a:ext>
          </a:extLst>
        </p:cNvPr>
        <p:cNvGrpSpPr/>
        <p:nvPr/>
      </p:nvGrpSpPr>
      <p:grpSpPr>
        <a:xfrm>
          <a:off x="0" y="0"/>
          <a:ext cx="0" cy="0"/>
          <a:chOff x="0" y="0"/>
          <a:chExt cx="0" cy="0"/>
        </a:xfrm>
      </p:grpSpPr>
      <p:pic>
        <p:nvPicPr>
          <p:cNvPr id="8" name="Afbeelding 7">
            <a:extLst>
              <a:ext uri="{FF2B5EF4-FFF2-40B4-BE49-F238E27FC236}">
                <a16:creationId xmlns:a16="http://schemas.microsoft.com/office/drawing/2014/main" id="{F3FDC24C-1C4B-E0CB-B118-AE96833C065D}"/>
              </a:ext>
            </a:extLst>
          </p:cNvPr>
          <p:cNvPicPr>
            <a:picLocks noChangeAspect="1"/>
          </p:cNvPicPr>
          <p:nvPr/>
        </p:nvPicPr>
        <p:blipFill>
          <a:blip r:embed="rId3"/>
          <a:stretch>
            <a:fillRect/>
          </a:stretch>
        </p:blipFill>
        <p:spPr>
          <a:xfrm rot="2700000">
            <a:off x="3553714" y="2070769"/>
            <a:ext cx="2158584" cy="2381776"/>
          </a:xfrm>
          <a:prstGeom prst="rect">
            <a:avLst/>
          </a:prstGeom>
        </p:spPr>
      </p:pic>
      <p:pic>
        <p:nvPicPr>
          <p:cNvPr id="18" name="Afbeelding 17">
            <a:extLst>
              <a:ext uri="{FF2B5EF4-FFF2-40B4-BE49-F238E27FC236}">
                <a16:creationId xmlns:a16="http://schemas.microsoft.com/office/drawing/2014/main" id="{93AE36E8-FC96-1D71-02B6-95E8D4C10FB4}"/>
              </a:ext>
            </a:extLst>
          </p:cNvPr>
          <p:cNvPicPr>
            <a:picLocks noChangeAspect="1"/>
          </p:cNvPicPr>
          <p:nvPr/>
        </p:nvPicPr>
        <p:blipFill>
          <a:blip r:embed="rId4"/>
          <a:stretch>
            <a:fillRect/>
          </a:stretch>
        </p:blipFill>
        <p:spPr>
          <a:xfrm rot="2700000">
            <a:off x="9021718" y="1872303"/>
            <a:ext cx="2717236" cy="2452544"/>
          </a:xfrm>
          <a:prstGeom prst="rect">
            <a:avLst/>
          </a:prstGeom>
        </p:spPr>
      </p:pic>
      <p:pic>
        <p:nvPicPr>
          <p:cNvPr id="20" name="Afbeelding 19">
            <a:extLst>
              <a:ext uri="{FF2B5EF4-FFF2-40B4-BE49-F238E27FC236}">
                <a16:creationId xmlns:a16="http://schemas.microsoft.com/office/drawing/2014/main" id="{8A0CBB51-4358-80AC-32AD-4A4475103007}"/>
              </a:ext>
            </a:extLst>
          </p:cNvPr>
          <p:cNvPicPr>
            <a:picLocks noChangeAspect="1"/>
          </p:cNvPicPr>
          <p:nvPr/>
        </p:nvPicPr>
        <p:blipFill>
          <a:blip r:embed="rId5"/>
          <a:srcRect l="17481"/>
          <a:stretch/>
        </p:blipFill>
        <p:spPr>
          <a:xfrm rot="2700000">
            <a:off x="6511538" y="2038269"/>
            <a:ext cx="2104924" cy="2436572"/>
          </a:xfrm>
          <a:prstGeom prst="rect">
            <a:avLst/>
          </a:prstGeom>
        </p:spPr>
      </p:pic>
      <p:sp>
        <p:nvSpPr>
          <p:cNvPr id="10" name="Rechthoek 9">
            <a:extLst>
              <a:ext uri="{FF2B5EF4-FFF2-40B4-BE49-F238E27FC236}">
                <a16:creationId xmlns:a16="http://schemas.microsoft.com/office/drawing/2014/main" id="{D412E577-F694-F165-7AD2-C3E04CEF7CC9}"/>
              </a:ext>
            </a:extLst>
          </p:cNvPr>
          <p:cNvSpPr/>
          <p:nvPr/>
        </p:nvSpPr>
        <p:spPr>
          <a:xfrm>
            <a:off x="0" y="1"/>
            <a:ext cx="12192000" cy="169068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dirty="0"/>
          </a:p>
        </p:txBody>
      </p:sp>
      <p:sp>
        <p:nvSpPr>
          <p:cNvPr id="11" name="Titel 1">
            <a:extLst>
              <a:ext uri="{FF2B5EF4-FFF2-40B4-BE49-F238E27FC236}">
                <a16:creationId xmlns:a16="http://schemas.microsoft.com/office/drawing/2014/main" id="{B3C9DE84-033E-A463-D552-2EB1C1EF0580}"/>
              </a:ext>
            </a:extLst>
          </p:cNvPr>
          <p:cNvSpPr>
            <a:spLocks noGrp="1"/>
          </p:cNvSpPr>
          <p:nvPr>
            <p:ph type="title"/>
          </p:nvPr>
        </p:nvSpPr>
        <p:spPr>
          <a:xfrm>
            <a:off x="838200" y="365125"/>
            <a:ext cx="10515600" cy="1325563"/>
          </a:xfrm>
        </p:spPr>
        <p:txBody>
          <a:bodyPr/>
          <a:lstStyle/>
          <a:p>
            <a:r>
              <a:rPr lang="en-GB" dirty="0">
                <a:solidFill>
                  <a:srgbClr val="6494C8"/>
                </a:solidFill>
                <a:latin typeface="Quicksand" pitchFamily="2" charset="0"/>
              </a:rPr>
              <a:t>Permeability script</a:t>
            </a:r>
          </a:p>
        </p:txBody>
      </p:sp>
      <p:sp>
        <p:nvSpPr>
          <p:cNvPr id="7" name="Tekstvak 6">
            <a:extLst>
              <a:ext uri="{FF2B5EF4-FFF2-40B4-BE49-F238E27FC236}">
                <a16:creationId xmlns:a16="http://schemas.microsoft.com/office/drawing/2014/main" id="{BB47A834-5D1F-7BE2-9CF7-C980BBE180E5}"/>
              </a:ext>
            </a:extLst>
          </p:cNvPr>
          <p:cNvSpPr txBox="1"/>
          <p:nvPr/>
        </p:nvSpPr>
        <p:spPr>
          <a:xfrm>
            <a:off x="4944980" y="6528919"/>
            <a:ext cx="7916775" cy="261610"/>
          </a:xfrm>
          <a:prstGeom prst="rect">
            <a:avLst/>
          </a:prstGeom>
          <a:noFill/>
        </p:spPr>
        <p:txBody>
          <a:bodyPr wrap="square" rtlCol="0">
            <a:spAutoFit/>
          </a:bodyPr>
          <a:lstStyle/>
          <a:p>
            <a:r>
              <a:rPr lang="en-GB" sz="1100" dirty="0">
                <a:latin typeface="Quicksand" pitchFamily="2" charset="0"/>
              </a:rPr>
              <a:t>Sophia Benfield | </a:t>
            </a:r>
            <a:r>
              <a:rPr lang="en-GB" sz="1100" dirty="0" err="1">
                <a:latin typeface="Quicksand" pitchFamily="2" charset="0"/>
              </a:rPr>
              <a:t>MoonSane</a:t>
            </a:r>
            <a:r>
              <a:rPr lang="en-GB" sz="1100" dirty="0">
                <a:latin typeface="Quicksand" pitchFamily="2" charset="0"/>
              </a:rPr>
              <a:t> | Lunar Architecture | Tutors: H. Bier &amp; A. Hidding &amp; F. Adema  | 2024/25 | TU Delft  </a:t>
            </a:r>
          </a:p>
        </p:txBody>
      </p:sp>
      <p:sp>
        <p:nvSpPr>
          <p:cNvPr id="21" name="Tekstvak 20">
            <a:extLst>
              <a:ext uri="{FF2B5EF4-FFF2-40B4-BE49-F238E27FC236}">
                <a16:creationId xmlns:a16="http://schemas.microsoft.com/office/drawing/2014/main" id="{7455A90A-2A4A-88E3-C08D-E72E8EB932C1}"/>
              </a:ext>
            </a:extLst>
          </p:cNvPr>
          <p:cNvSpPr txBox="1"/>
          <p:nvPr/>
        </p:nvSpPr>
        <p:spPr>
          <a:xfrm>
            <a:off x="384540" y="3043360"/>
            <a:ext cx="276423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prstClr val="black"/>
                </a:solidFill>
                <a:latin typeface="Quicksand" pitchFamily="2" charset="0"/>
              </a:rPr>
              <a:t>triangulation</a:t>
            </a:r>
            <a:endParaRPr kumimoji="0" lang="en-GB" sz="2800" i="0" u="none" strike="noStrike" kern="1200" cap="none" spc="0" normalizeH="0" baseline="0" noProof="0" dirty="0">
              <a:ln>
                <a:noFill/>
              </a:ln>
              <a:solidFill>
                <a:prstClr val="black"/>
              </a:solidFill>
              <a:effectLst/>
              <a:uLnTx/>
              <a:uFillTx/>
              <a:latin typeface="Quicksand" pitchFamily="2" charset="0"/>
              <a:ea typeface="+mn-ea"/>
              <a:cs typeface="+mn-cs"/>
            </a:endParaRPr>
          </a:p>
        </p:txBody>
      </p:sp>
      <p:sp>
        <p:nvSpPr>
          <p:cNvPr id="28" name="Tekstvak 27">
            <a:extLst>
              <a:ext uri="{FF2B5EF4-FFF2-40B4-BE49-F238E27FC236}">
                <a16:creationId xmlns:a16="http://schemas.microsoft.com/office/drawing/2014/main" id="{99A0E952-EEFA-174B-EDBD-1DAE3A081228}"/>
              </a:ext>
            </a:extLst>
          </p:cNvPr>
          <p:cNvSpPr txBox="1"/>
          <p:nvPr/>
        </p:nvSpPr>
        <p:spPr>
          <a:xfrm>
            <a:off x="300942" y="5090059"/>
            <a:ext cx="246069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prstClr val="black"/>
                </a:solidFill>
                <a:latin typeface="Quicksand" pitchFamily="2" charset="0"/>
              </a:rPr>
              <a:t>opening</a:t>
            </a:r>
            <a:r>
              <a:rPr lang="en-GB" sz="2400" dirty="0">
                <a:solidFill>
                  <a:prstClr val="black"/>
                </a:solidFill>
                <a:latin typeface="Quicksand" pitchFamily="2" charset="0"/>
              </a:rPr>
              <a:t> </a:t>
            </a:r>
            <a:r>
              <a:rPr lang="en-GB" sz="2800" dirty="0">
                <a:solidFill>
                  <a:prstClr val="black"/>
                </a:solidFill>
                <a:latin typeface="Quicksand" pitchFamily="2" charset="0"/>
              </a:rPr>
              <a:t>size</a:t>
            </a:r>
            <a:endParaRPr kumimoji="0" lang="en-GB" sz="2400" i="0" u="none" strike="noStrike" kern="1200" cap="none" spc="0" normalizeH="0" baseline="0" noProof="0" dirty="0">
              <a:ln>
                <a:noFill/>
              </a:ln>
              <a:solidFill>
                <a:prstClr val="black"/>
              </a:solidFill>
              <a:effectLst/>
              <a:uLnTx/>
              <a:uFillTx/>
              <a:latin typeface="Quicksand" pitchFamily="2" charset="0"/>
              <a:ea typeface="+mn-ea"/>
              <a:cs typeface="+mn-cs"/>
            </a:endParaRPr>
          </a:p>
        </p:txBody>
      </p:sp>
      <p:sp>
        <p:nvSpPr>
          <p:cNvPr id="29" name="Tekstvak 28">
            <a:extLst>
              <a:ext uri="{FF2B5EF4-FFF2-40B4-BE49-F238E27FC236}">
                <a16:creationId xmlns:a16="http://schemas.microsoft.com/office/drawing/2014/main" id="{6CFBA379-FDD7-AB0C-77D6-277CCD296379}"/>
              </a:ext>
            </a:extLst>
          </p:cNvPr>
          <p:cNvSpPr txBox="1"/>
          <p:nvPr/>
        </p:nvSpPr>
        <p:spPr>
          <a:xfrm>
            <a:off x="4075187" y="2075792"/>
            <a:ext cx="276423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prstClr val="black"/>
                </a:solidFill>
                <a:latin typeface="Quicksand" pitchFamily="2" charset="0"/>
              </a:rPr>
              <a:t>high</a:t>
            </a:r>
            <a:endParaRPr kumimoji="0" lang="en-GB" sz="2800" i="0" u="none" strike="noStrike" kern="1200" cap="none" spc="0" normalizeH="0" baseline="0" noProof="0" dirty="0">
              <a:ln>
                <a:noFill/>
              </a:ln>
              <a:solidFill>
                <a:prstClr val="black"/>
              </a:solidFill>
              <a:effectLst/>
              <a:uLnTx/>
              <a:uFillTx/>
              <a:latin typeface="Quicksand" pitchFamily="2" charset="0"/>
              <a:ea typeface="+mn-ea"/>
              <a:cs typeface="+mn-cs"/>
            </a:endParaRPr>
          </a:p>
        </p:txBody>
      </p:sp>
      <p:sp>
        <p:nvSpPr>
          <p:cNvPr id="30" name="Tekstvak 29">
            <a:extLst>
              <a:ext uri="{FF2B5EF4-FFF2-40B4-BE49-F238E27FC236}">
                <a16:creationId xmlns:a16="http://schemas.microsoft.com/office/drawing/2014/main" id="{4F007B54-DD6E-83CE-204A-5DDDF34E35A4}"/>
              </a:ext>
            </a:extLst>
          </p:cNvPr>
          <p:cNvSpPr txBox="1"/>
          <p:nvPr/>
        </p:nvSpPr>
        <p:spPr>
          <a:xfrm>
            <a:off x="9663286" y="2075792"/>
            <a:ext cx="276423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prstClr val="black"/>
                </a:solidFill>
                <a:latin typeface="Quicksand" pitchFamily="2" charset="0"/>
              </a:rPr>
              <a:t>low</a:t>
            </a:r>
            <a:endParaRPr kumimoji="0" lang="en-GB" sz="2800" i="0" u="none" strike="noStrike" kern="1200" cap="none" spc="0" normalizeH="0" baseline="0" noProof="0" dirty="0">
              <a:ln>
                <a:noFill/>
              </a:ln>
              <a:solidFill>
                <a:prstClr val="black"/>
              </a:solidFill>
              <a:effectLst/>
              <a:uLnTx/>
              <a:uFillTx/>
              <a:latin typeface="Quicksand" pitchFamily="2" charset="0"/>
              <a:ea typeface="+mn-ea"/>
              <a:cs typeface="+mn-cs"/>
            </a:endParaRPr>
          </a:p>
        </p:txBody>
      </p:sp>
      <p:cxnSp>
        <p:nvCxnSpPr>
          <p:cNvPr id="32" name="Rechte verbindingslijn met pijl 31">
            <a:extLst>
              <a:ext uri="{FF2B5EF4-FFF2-40B4-BE49-F238E27FC236}">
                <a16:creationId xmlns:a16="http://schemas.microsoft.com/office/drawing/2014/main" id="{00529610-54E7-AB6E-D70E-4DE974B0D09F}"/>
              </a:ext>
            </a:extLst>
          </p:cNvPr>
          <p:cNvCxnSpPr>
            <a:cxnSpLocks/>
          </p:cNvCxnSpPr>
          <p:nvPr/>
        </p:nvCxnSpPr>
        <p:spPr>
          <a:xfrm>
            <a:off x="5064228" y="2337402"/>
            <a:ext cx="4356498" cy="0"/>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pic>
        <p:nvPicPr>
          <p:cNvPr id="35" name="Afbeelding 34">
            <a:extLst>
              <a:ext uri="{FF2B5EF4-FFF2-40B4-BE49-F238E27FC236}">
                <a16:creationId xmlns:a16="http://schemas.microsoft.com/office/drawing/2014/main" id="{72BD8598-0708-A17C-328F-7955303944D8}"/>
              </a:ext>
            </a:extLst>
          </p:cNvPr>
          <p:cNvPicPr>
            <a:picLocks noChangeAspect="1"/>
          </p:cNvPicPr>
          <p:nvPr/>
        </p:nvPicPr>
        <p:blipFill>
          <a:blip r:embed="rId6"/>
          <a:srcRect t="14705"/>
          <a:stretch/>
        </p:blipFill>
        <p:spPr>
          <a:xfrm>
            <a:off x="8728702" y="4296531"/>
            <a:ext cx="2820440" cy="1820638"/>
          </a:xfrm>
          <a:prstGeom prst="rect">
            <a:avLst/>
          </a:prstGeom>
        </p:spPr>
      </p:pic>
      <p:pic>
        <p:nvPicPr>
          <p:cNvPr id="37" name="Afbeelding 36">
            <a:extLst>
              <a:ext uri="{FF2B5EF4-FFF2-40B4-BE49-F238E27FC236}">
                <a16:creationId xmlns:a16="http://schemas.microsoft.com/office/drawing/2014/main" id="{E0C64DFC-3AA5-D225-EA16-F55171A2E007}"/>
              </a:ext>
            </a:extLst>
          </p:cNvPr>
          <p:cNvPicPr>
            <a:picLocks noChangeAspect="1"/>
          </p:cNvPicPr>
          <p:nvPr/>
        </p:nvPicPr>
        <p:blipFill>
          <a:blip r:embed="rId7"/>
          <a:srcRect t="16900"/>
          <a:stretch/>
        </p:blipFill>
        <p:spPr>
          <a:xfrm>
            <a:off x="5836327" y="4335602"/>
            <a:ext cx="2820439" cy="1781567"/>
          </a:xfrm>
          <a:prstGeom prst="rect">
            <a:avLst/>
          </a:prstGeom>
        </p:spPr>
      </p:pic>
      <p:pic>
        <p:nvPicPr>
          <p:cNvPr id="39" name="Afbeelding 38">
            <a:extLst>
              <a:ext uri="{FF2B5EF4-FFF2-40B4-BE49-F238E27FC236}">
                <a16:creationId xmlns:a16="http://schemas.microsoft.com/office/drawing/2014/main" id="{953D343A-EFA3-27BE-8CDC-E826170B6494}"/>
              </a:ext>
            </a:extLst>
          </p:cNvPr>
          <p:cNvPicPr>
            <a:picLocks noChangeAspect="1"/>
          </p:cNvPicPr>
          <p:nvPr/>
        </p:nvPicPr>
        <p:blipFill>
          <a:blip r:embed="rId8"/>
          <a:srcRect t="12224"/>
          <a:stretch/>
        </p:blipFill>
        <p:spPr>
          <a:xfrm>
            <a:off x="2954943" y="4402916"/>
            <a:ext cx="2833255" cy="1714253"/>
          </a:xfrm>
          <a:prstGeom prst="rect">
            <a:avLst/>
          </a:prstGeom>
        </p:spPr>
      </p:pic>
      <p:sp>
        <p:nvSpPr>
          <p:cNvPr id="2" name="Tekstvak 1">
            <a:extLst>
              <a:ext uri="{FF2B5EF4-FFF2-40B4-BE49-F238E27FC236}">
                <a16:creationId xmlns:a16="http://schemas.microsoft.com/office/drawing/2014/main" id="{A861F295-D43E-CBB8-FD98-DDCAA40A60AA}"/>
              </a:ext>
            </a:extLst>
          </p:cNvPr>
          <p:cNvSpPr txBox="1"/>
          <p:nvPr/>
        </p:nvSpPr>
        <p:spPr>
          <a:xfrm>
            <a:off x="-1" y="6499980"/>
            <a:ext cx="751841" cy="307777"/>
          </a:xfrm>
          <a:prstGeom prst="rect">
            <a:avLst/>
          </a:prstGeom>
          <a:noFill/>
        </p:spPr>
        <p:txBody>
          <a:bodyPr wrap="square" rtlCol="0">
            <a:spAutoFit/>
          </a:bodyPr>
          <a:lstStyle/>
          <a:p>
            <a:pPr algn="ctr"/>
            <a:fld id="{361159D2-B34F-4E77-82E2-E642AFA3FEE3}" type="slidenum">
              <a:rPr lang="en-GB" sz="1400" smtClean="0">
                <a:latin typeface="Quicksand" pitchFamily="2" charset="0"/>
              </a:rPr>
              <a:t>25</a:t>
            </a:fld>
            <a:r>
              <a:rPr lang="en-GB" sz="1400" dirty="0">
                <a:latin typeface="Quicksand" pitchFamily="2" charset="0"/>
              </a:rPr>
              <a:t>/67</a:t>
            </a:r>
          </a:p>
        </p:txBody>
      </p:sp>
    </p:spTree>
    <p:extLst>
      <p:ext uri="{BB962C8B-B14F-4D97-AF65-F5344CB8AC3E}">
        <p14:creationId xmlns:p14="http://schemas.microsoft.com/office/powerpoint/2010/main" val="17174041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45A72E-4453-72A7-E3B8-9DC9A5316465}"/>
            </a:ext>
          </a:extLst>
        </p:cNvPr>
        <p:cNvGrpSpPr/>
        <p:nvPr/>
      </p:nvGrpSpPr>
      <p:grpSpPr>
        <a:xfrm>
          <a:off x="0" y="0"/>
          <a:ext cx="0" cy="0"/>
          <a:chOff x="0" y="0"/>
          <a:chExt cx="0" cy="0"/>
        </a:xfrm>
      </p:grpSpPr>
      <p:pic>
        <p:nvPicPr>
          <p:cNvPr id="3" name="Afbeelding 2" descr="Afbeelding met schermopname, kunst, blauw, licht&#10;&#10;Door AI gegenereerde inhoud is mogelijk onjuist.">
            <a:extLst>
              <a:ext uri="{FF2B5EF4-FFF2-40B4-BE49-F238E27FC236}">
                <a16:creationId xmlns:a16="http://schemas.microsoft.com/office/drawing/2014/main" id="{934DB863-9CFC-784A-D13C-45B774A69D88}"/>
              </a:ext>
            </a:extLst>
          </p:cNvPr>
          <p:cNvPicPr>
            <a:picLocks noChangeAspect="1"/>
          </p:cNvPicPr>
          <p:nvPr/>
        </p:nvPicPr>
        <p:blipFill>
          <a:blip r:embed="rId3">
            <a:extLst>
              <a:ext uri="{28A0092B-C50C-407E-A947-70E740481C1C}">
                <a14:useLocalDpi xmlns:a14="http://schemas.microsoft.com/office/drawing/2010/main" val="0"/>
              </a:ext>
            </a:extLst>
          </a:blip>
          <a:srcRect l="11975" t="2578" r="3140" b="12536"/>
          <a:stretch>
            <a:fillRect/>
          </a:stretch>
        </p:blipFill>
        <p:spPr>
          <a:xfrm>
            <a:off x="0" y="0"/>
            <a:ext cx="12191999" cy="6857999"/>
          </a:xfrm>
          <a:prstGeom prst="rect">
            <a:avLst/>
          </a:prstGeom>
        </p:spPr>
      </p:pic>
      <p:sp>
        <p:nvSpPr>
          <p:cNvPr id="4" name="Tekstvak 3">
            <a:extLst>
              <a:ext uri="{FF2B5EF4-FFF2-40B4-BE49-F238E27FC236}">
                <a16:creationId xmlns:a16="http://schemas.microsoft.com/office/drawing/2014/main" id="{A0368140-CA82-7629-C26B-2884922F7F55}"/>
              </a:ext>
            </a:extLst>
          </p:cNvPr>
          <p:cNvSpPr txBox="1"/>
          <p:nvPr/>
        </p:nvSpPr>
        <p:spPr>
          <a:xfrm>
            <a:off x="0" y="6499979"/>
            <a:ext cx="670560" cy="307777"/>
          </a:xfrm>
          <a:prstGeom prst="rect">
            <a:avLst/>
          </a:prstGeom>
          <a:noFill/>
        </p:spPr>
        <p:txBody>
          <a:bodyPr wrap="square" rtlCol="0">
            <a:spAutoFit/>
          </a:bodyPr>
          <a:lstStyle/>
          <a:p>
            <a:pPr algn="ctr"/>
            <a:fld id="{361159D2-B34F-4E77-82E2-E642AFA3FEE3}" type="slidenum">
              <a:rPr lang="en-GB" sz="1400" smtClean="0">
                <a:solidFill>
                  <a:schemeClr val="bg1"/>
                </a:solidFill>
                <a:latin typeface="Quicksand" pitchFamily="2" charset="0"/>
              </a:rPr>
              <a:t>26</a:t>
            </a:fld>
            <a:r>
              <a:rPr lang="en-GB" sz="1400" dirty="0">
                <a:solidFill>
                  <a:schemeClr val="bg1"/>
                </a:solidFill>
                <a:latin typeface="Quicksand" pitchFamily="2" charset="0"/>
              </a:rPr>
              <a:t>/67</a:t>
            </a:r>
          </a:p>
        </p:txBody>
      </p:sp>
      <p:sp>
        <p:nvSpPr>
          <p:cNvPr id="9" name="Titel 1">
            <a:extLst>
              <a:ext uri="{FF2B5EF4-FFF2-40B4-BE49-F238E27FC236}">
                <a16:creationId xmlns:a16="http://schemas.microsoft.com/office/drawing/2014/main" id="{26156954-5CD5-4925-04F7-C1CABFE3FA24}"/>
              </a:ext>
            </a:extLst>
          </p:cNvPr>
          <p:cNvSpPr txBox="1">
            <a:spLocks/>
          </p:cNvSpPr>
          <p:nvPr/>
        </p:nvSpPr>
        <p:spPr>
          <a:xfrm>
            <a:off x="480465" y="1"/>
            <a:ext cx="10515600" cy="10954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solidFill>
                  <a:srgbClr val="6494C8"/>
                </a:solidFill>
                <a:latin typeface="Quicksand" pitchFamily="2" charset="0"/>
              </a:rPr>
              <a:t>Permeability applied</a:t>
            </a:r>
          </a:p>
        </p:txBody>
      </p:sp>
    </p:spTree>
    <p:extLst>
      <p:ext uri="{BB962C8B-B14F-4D97-AF65-F5344CB8AC3E}">
        <p14:creationId xmlns:p14="http://schemas.microsoft.com/office/powerpoint/2010/main" val="32406693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B6925-3A6E-C26E-AB63-E5936CFFA0F1}"/>
            </a:ext>
          </a:extLst>
        </p:cNvPr>
        <p:cNvGrpSpPr/>
        <p:nvPr/>
      </p:nvGrpSpPr>
      <p:grpSpPr>
        <a:xfrm>
          <a:off x="0" y="0"/>
          <a:ext cx="0" cy="0"/>
          <a:chOff x="0" y="0"/>
          <a:chExt cx="0" cy="0"/>
        </a:xfrm>
      </p:grpSpPr>
      <p:pic>
        <p:nvPicPr>
          <p:cNvPr id="13" name="Afbeelding 12" descr="Afbeelding met maan, schermopname, kunst&#10;&#10;Door AI gegenereerde inhoud is mogelijk onjuist.">
            <a:extLst>
              <a:ext uri="{FF2B5EF4-FFF2-40B4-BE49-F238E27FC236}">
                <a16:creationId xmlns:a16="http://schemas.microsoft.com/office/drawing/2014/main" id="{4FBBDB57-CD2C-6FBE-B0EC-A44F72515F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Afbeelding 5" descr="Afbeelding met planeet, Aarde, bol, (kosmische) ruimte&#10;&#10;Door AI gegenereerde inhoud is mogelijk onjuist.">
            <a:extLst>
              <a:ext uri="{FF2B5EF4-FFF2-40B4-BE49-F238E27FC236}">
                <a16:creationId xmlns:a16="http://schemas.microsoft.com/office/drawing/2014/main" id="{9D6F4E95-5B21-D029-4703-1BC4E159AB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87247" y="530130"/>
            <a:ext cx="1805473" cy="1805473"/>
          </a:xfrm>
          <a:prstGeom prst="rect">
            <a:avLst/>
          </a:prstGeom>
        </p:spPr>
      </p:pic>
      <p:sp>
        <p:nvSpPr>
          <p:cNvPr id="2" name="Rechthoek 1">
            <a:extLst>
              <a:ext uri="{FF2B5EF4-FFF2-40B4-BE49-F238E27FC236}">
                <a16:creationId xmlns:a16="http://schemas.microsoft.com/office/drawing/2014/main" id="{E47A2BF6-1B4B-CA06-56D7-07214850CE5F}"/>
              </a:ext>
            </a:extLst>
          </p:cNvPr>
          <p:cNvSpPr/>
          <p:nvPr/>
        </p:nvSpPr>
        <p:spPr>
          <a:xfrm rot="20764987">
            <a:off x="5725782" y="619944"/>
            <a:ext cx="2302462" cy="29015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pic>
        <p:nvPicPr>
          <p:cNvPr id="5" name="Afbeelding 4" descr="Afbeelding met maan, schermopname, blauw, verlichting&#10;&#10;Door AI gegenereerde inhoud is mogelijk onjuist.">
            <a:extLst>
              <a:ext uri="{FF2B5EF4-FFF2-40B4-BE49-F238E27FC236}">
                <a16:creationId xmlns:a16="http://schemas.microsoft.com/office/drawing/2014/main" id="{8FC6A265-3B04-EC8F-32E1-B35437E70F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9626" y="116708"/>
            <a:ext cx="4620126" cy="2598821"/>
          </a:xfrm>
          <a:prstGeom prst="rect">
            <a:avLst/>
          </a:prstGeom>
          <a:ln w="28575">
            <a:solidFill>
              <a:srgbClr val="2B2B2B"/>
            </a:solidFill>
          </a:ln>
        </p:spPr>
      </p:pic>
      <p:sp>
        <p:nvSpPr>
          <p:cNvPr id="11" name="Titel 1">
            <a:extLst>
              <a:ext uri="{FF2B5EF4-FFF2-40B4-BE49-F238E27FC236}">
                <a16:creationId xmlns:a16="http://schemas.microsoft.com/office/drawing/2014/main" id="{C026CDA0-3D58-2C86-A872-022922605B72}"/>
              </a:ext>
            </a:extLst>
          </p:cNvPr>
          <p:cNvSpPr>
            <a:spLocks noGrp="1"/>
          </p:cNvSpPr>
          <p:nvPr>
            <p:ph type="title"/>
          </p:nvPr>
        </p:nvSpPr>
        <p:spPr>
          <a:xfrm>
            <a:off x="7959558" y="5547106"/>
            <a:ext cx="3119922" cy="1101549"/>
          </a:xfrm>
          <a:ln>
            <a:noFill/>
          </a:ln>
        </p:spPr>
        <p:txBody>
          <a:bodyPr>
            <a:normAutofit/>
          </a:bodyPr>
          <a:lstStyle/>
          <a:p>
            <a:r>
              <a:rPr lang="en-GB" sz="3200" dirty="0">
                <a:solidFill>
                  <a:schemeClr val="accent1">
                    <a:lumMod val="20000"/>
                    <a:lumOff val="80000"/>
                  </a:schemeClr>
                </a:solidFill>
                <a:latin typeface="Quicksand" pitchFamily="2" charset="0"/>
              </a:rPr>
              <a:t>Earth viewing</a:t>
            </a:r>
          </a:p>
        </p:txBody>
      </p:sp>
      <p:pic>
        <p:nvPicPr>
          <p:cNvPr id="8" name="Afbeelding 7" descr="Afbeelding met planeet, Aarde, bol, (kosmische) ruimte&#10;&#10;Door AI gegenereerde inhoud is mogelijk onjuist.">
            <a:extLst>
              <a:ext uri="{FF2B5EF4-FFF2-40B4-BE49-F238E27FC236}">
                <a16:creationId xmlns:a16="http://schemas.microsoft.com/office/drawing/2014/main" id="{ECF97472-03CD-6AB2-CC48-F7B8FCF9BB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36902" y="318760"/>
            <a:ext cx="666579" cy="666579"/>
          </a:xfrm>
          <a:prstGeom prst="rect">
            <a:avLst/>
          </a:prstGeom>
        </p:spPr>
      </p:pic>
      <p:sp>
        <p:nvSpPr>
          <p:cNvPr id="9" name="Rechthoek 8">
            <a:extLst>
              <a:ext uri="{FF2B5EF4-FFF2-40B4-BE49-F238E27FC236}">
                <a16:creationId xmlns:a16="http://schemas.microsoft.com/office/drawing/2014/main" id="{5EE2F68E-ABFE-D20D-7E43-A69BF74B5427}"/>
              </a:ext>
            </a:extLst>
          </p:cNvPr>
          <p:cNvSpPr/>
          <p:nvPr/>
        </p:nvSpPr>
        <p:spPr>
          <a:xfrm rot="20640978">
            <a:off x="2418597" y="385099"/>
            <a:ext cx="533696" cy="8522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3" name="Tekstvak 2">
            <a:extLst>
              <a:ext uri="{FF2B5EF4-FFF2-40B4-BE49-F238E27FC236}">
                <a16:creationId xmlns:a16="http://schemas.microsoft.com/office/drawing/2014/main" id="{8EA40B4F-4383-B564-5075-6F9D7A76BBA1}"/>
              </a:ext>
            </a:extLst>
          </p:cNvPr>
          <p:cNvSpPr txBox="1"/>
          <p:nvPr/>
        </p:nvSpPr>
        <p:spPr>
          <a:xfrm>
            <a:off x="0" y="6499979"/>
            <a:ext cx="670560" cy="307777"/>
          </a:xfrm>
          <a:prstGeom prst="rect">
            <a:avLst/>
          </a:prstGeom>
          <a:noFill/>
        </p:spPr>
        <p:txBody>
          <a:bodyPr wrap="square" rtlCol="0">
            <a:spAutoFit/>
          </a:bodyPr>
          <a:lstStyle/>
          <a:p>
            <a:pPr algn="ctr"/>
            <a:fld id="{361159D2-B34F-4E77-82E2-E642AFA3FEE3}" type="slidenum">
              <a:rPr lang="en-GB" sz="1400" smtClean="0">
                <a:solidFill>
                  <a:schemeClr val="bg1"/>
                </a:solidFill>
                <a:latin typeface="Quicksand" pitchFamily="2" charset="0"/>
              </a:rPr>
              <a:t>27</a:t>
            </a:fld>
            <a:r>
              <a:rPr lang="en-GB" sz="1400" dirty="0">
                <a:solidFill>
                  <a:schemeClr val="bg1"/>
                </a:solidFill>
                <a:latin typeface="Quicksand" pitchFamily="2" charset="0"/>
              </a:rPr>
              <a:t>/67</a:t>
            </a:r>
          </a:p>
        </p:txBody>
      </p:sp>
    </p:spTree>
    <p:extLst>
      <p:ext uri="{BB962C8B-B14F-4D97-AF65-F5344CB8AC3E}">
        <p14:creationId xmlns:p14="http://schemas.microsoft.com/office/powerpoint/2010/main" val="34970248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B72363-0384-2BF9-35E7-B95EA20C1926}"/>
            </a:ext>
          </a:extLst>
        </p:cNvPr>
        <p:cNvGrpSpPr/>
        <p:nvPr/>
      </p:nvGrpSpPr>
      <p:grpSpPr>
        <a:xfrm>
          <a:off x="0" y="0"/>
          <a:ext cx="0" cy="0"/>
          <a:chOff x="0" y="0"/>
          <a:chExt cx="0" cy="0"/>
        </a:xfrm>
      </p:grpSpPr>
      <p:pic>
        <p:nvPicPr>
          <p:cNvPr id="2" name="Video zonder titel (8)">
            <a:hlinkClick r:id="" action="ppaction://media"/>
            <a:extLst>
              <a:ext uri="{FF2B5EF4-FFF2-40B4-BE49-F238E27FC236}">
                <a16:creationId xmlns:a16="http://schemas.microsoft.com/office/drawing/2014/main" id="{15AA2C77-9C62-F23B-B0BD-276165B9F8C9}"/>
              </a:ext>
            </a:extLst>
          </p:cNvPr>
          <p:cNvPicPr>
            <a:picLocks noChangeAspect="1"/>
          </p:cNvPicPr>
          <p:nvPr>
            <a:videoFile r:link="rId2"/>
            <p:extLst>
              <p:ext uri="{DAA4B4D4-6D71-4841-9C94-3DE7FCFB9230}">
                <p14:media xmlns:p14="http://schemas.microsoft.com/office/powerpoint/2010/main" r:embed="rId1"/>
              </p:ext>
            </p:extLst>
          </p:nvPr>
        </p:nvPicPr>
        <p:blipFill>
          <a:blip r:embed="rId5">
            <a:lum bright="-20000"/>
          </a:blip>
          <a:srcRect t="984" b="984"/>
          <a:stretch>
            <a:fillRect/>
          </a:stretch>
        </p:blipFill>
        <p:spPr>
          <a:xfrm>
            <a:off x="0" y="0"/>
            <a:ext cx="12436712" cy="6858000"/>
          </a:xfrm>
          <a:prstGeom prst="rect">
            <a:avLst/>
          </a:prstGeom>
        </p:spPr>
      </p:pic>
      <p:sp>
        <p:nvSpPr>
          <p:cNvPr id="7" name="Tekstvak 6">
            <a:extLst>
              <a:ext uri="{FF2B5EF4-FFF2-40B4-BE49-F238E27FC236}">
                <a16:creationId xmlns:a16="http://schemas.microsoft.com/office/drawing/2014/main" id="{AD5319A8-CF5F-FF63-A0AA-CC8D72F81C6B}"/>
              </a:ext>
            </a:extLst>
          </p:cNvPr>
          <p:cNvSpPr txBox="1"/>
          <p:nvPr/>
        </p:nvSpPr>
        <p:spPr>
          <a:xfrm>
            <a:off x="4944980" y="6528919"/>
            <a:ext cx="7916775" cy="261610"/>
          </a:xfrm>
          <a:prstGeom prst="rect">
            <a:avLst/>
          </a:prstGeom>
          <a:noFill/>
        </p:spPr>
        <p:txBody>
          <a:bodyPr wrap="square" rtlCol="0">
            <a:spAutoFit/>
          </a:bodyPr>
          <a:lstStyle/>
          <a:p>
            <a:r>
              <a:rPr lang="en-GB" sz="1100" dirty="0">
                <a:latin typeface="Quicksand" pitchFamily="2" charset="0"/>
              </a:rPr>
              <a:t>Sophia Benfield | </a:t>
            </a:r>
            <a:r>
              <a:rPr lang="en-GB" sz="1100" dirty="0" err="1">
                <a:latin typeface="Quicksand" pitchFamily="2" charset="0"/>
              </a:rPr>
              <a:t>MoonSane</a:t>
            </a:r>
            <a:r>
              <a:rPr lang="en-GB" sz="1100" dirty="0">
                <a:latin typeface="Quicksand" pitchFamily="2" charset="0"/>
              </a:rPr>
              <a:t> | Lunar Architecture | Tutors: H. Bier &amp; A. Hidding &amp; F. Adema  | 2024/25 | TU Delft  </a:t>
            </a:r>
          </a:p>
        </p:txBody>
      </p:sp>
      <p:sp>
        <p:nvSpPr>
          <p:cNvPr id="9" name="Titel 1">
            <a:extLst>
              <a:ext uri="{FF2B5EF4-FFF2-40B4-BE49-F238E27FC236}">
                <a16:creationId xmlns:a16="http://schemas.microsoft.com/office/drawing/2014/main" id="{B00179BA-FEDB-06DF-8B96-4D1E5EBBC21C}"/>
              </a:ext>
            </a:extLst>
          </p:cNvPr>
          <p:cNvSpPr txBox="1">
            <a:spLocks/>
          </p:cNvSpPr>
          <p:nvPr/>
        </p:nvSpPr>
        <p:spPr>
          <a:xfrm>
            <a:off x="9859878" y="0"/>
            <a:ext cx="10515600" cy="10954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solidFill>
                  <a:schemeClr val="bg2"/>
                </a:solidFill>
                <a:latin typeface="Quicksand" pitchFamily="2" charset="0"/>
              </a:rPr>
              <a:t>Reflecting</a:t>
            </a:r>
          </a:p>
        </p:txBody>
      </p:sp>
      <p:sp>
        <p:nvSpPr>
          <p:cNvPr id="3" name="Tekstvak 2">
            <a:extLst>
              <a:ext uri="{FF2B5EF4-FFF2-40B4-BE49-F238E27FC236}">
                <a16:creationId xmlns:a16="http://schemas.microsoft.com/office/drawing/2014/main" id="{D949A6EC-79AA-24EE-D077-D5E0DA1FEB3B}"/>
              </a:ext>
            </a:extLst>
          </p:cNvPr>
          <p:cNvSpPr txBox="1"/>
          <p:nvPr/>
        </p:nvSpPr>
        <p:spPr>
          <a:xfrm>
            <a:off x="-1" y="6499980"/>
            <a:ext cx="751841" cy="307777"/>
          </a:xfrm>
          <a:prstGeom prst="rect">
            <a:avLst/>
          </a:prstGeom>
          <a:noFill/>
        </p:spPr>
        <p:txBody>
          <a:bodyPr wrap="square" rtlCol="0">
            <a:spAutoFit/>
          </a:bodyPr>
          <a:lstStyle/>
          <a:p>
            <a:pPr algn="ctr"/>
            <a:fld id="{361159D2-B34F-4E77-82E2-E642AFA3FEE3}" type="slidenum">
              <a:rPr lang="en-GB" sz="1400" smtClean="0">
                <a:latin typeface="Quicksand" pitchFamily="2" charset="0"/>
              </a:rPr>
              <a:t>28</a:t>
            </a:fld>
            <a:r>
              <a:rPr lang="en-GB" sz="1400" dirty="0">
                <a:latin typeface="Quicksand" pitchFamily="2" charset="0"/>
              </a:rPr>
              <a:t>/67</a:t>
            </a:r>
          </a:p>
        </p:txBody>
      </p:sp>
    </p:spTree>
    <p:extLst>
      <p:ext uri="{BB962C8B-B14F-4D97-AF65-F5344CB8AC3E}">
        <p14:creationId xmlns:p14="http://schemas.microsoft.com/office/powerpoint/2010/main" val="918815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406E6F-BA01-59DD-182F-6E4D7821EDA7}"/>
            </a:ext>
          </a:extLst>
        </p:cNvPr>
        <p:cNvGrpSpPr/>
        <p:nvPr/>
      </p:nvGrpSpPr>
      <p:grpSpPr>
        <a:xfrm>
          <a:off x="0" y="0"/>
          <a:ext cx="0" cy="0"/>
          <a:chOff x="0" y="0"/>
          <a:chExt cx="0" cy="0"/>
        </a:xfrm>
      </p:grpSpPr>
      <p:sp>
        <p:nvSpPr>
          <p:cNvPr id="10" name="Rechthoek 9">
            <a:extLst>
              <a:ext uri="{FF2B5EF4-FFF2-40B4-BE49-F238E27FC236}">
                <a16:creationId xmlns:a16="http://schemas.microsoft.com/office/drawing/2014/main" id="{7B23BF1C-C3B8-A459-2599-41A4B9EFD344}"/>
              </a:ext>
            </a:extLst>
          </p:cNvPr>
          <p:cNvSpPr/>
          <p:nvPr/>
        </p:nvSpPr>
        <p:spPr>
          <a:xfrm>
            <a:off x="0" y="1"/>
            <a:ext cx="12192000" cy="169068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dirty="0"/>
          </a:p>
        </p:txBody>
      </p:sp>
      <p:sp>
        <p:nvSpPr>
          <p:cNvPr id="11" name="Titel 1">
            <a:extLst>
              <a:ext uri="{FF2B5EF4-FFF2-40B4-BE49-F238E27FC236}">
                <a16:creationId xmlns:a16="http://schemas.microsoft.com/office/drawing/2014/main" id="{91993979-0799-C670-E0B8-AE2F315270B7}"/>
              </a:ext>
            </a:extLst>
          </p:cNvPr>
          <p:cNvSpPr>
            <a:spLocks noGrp="1"/>
          </p:cNvSpPr>
          <p:nvPr>
            <p:ph type="title"/>
          </p:nvPr>
        </p:nvSpPr>
        <p:spPr>
          <a:xfrm>
            <a:off x="838200" y="365125"/>
            <a:ext cx="10515600" cy="1325563"/>
          </a:xfrm>
        </p:spPr>
        <p:txBody>
          <a:bodyPr/>
          <a:lstStyle/>
          <a:p>
            <a:r>
              <a:rPr lang="en-GB" dirty="0">
                <a:solidFill>
                  <a:srgbClr val="6494C8"/>
                </a:solidFill>
                <a:latin typeface="Quicksand" pitchFamily="2" charset="0"/>
              </a:rPr>
              <a:t>Interior solitude space</a:t>
            </a:r>
          </a:p>
        </p:txBody>
      </p:sp>
      <p:sp>
        <p:nvSpPr>
          <p:cNvPr id="5" name="Tekstvak 4">
            <a:extLst>
              <a:ext uri="{FF2B5EF4-FFF2-40B4-BE49-F238E27FC236}">
                <a16:creationId xmlns:a16="http://schemas.microsoft.com/office/drawing/2014/main" id="{2A60C10E-3E7F-FD04-B5A2-3372EAE4A00F}"/>
              </a:ext>
            </a:extLst>
          </p:cNvPr>
          <p:cNvSpPr txBox="1"/>
          <p:nvPr/>
        </p:nvSpPr>
        <p:spPr>
          <a:xfrm>
            <a:off x="4944980" y="6528919"/>
            <a:ext cx="7916775" cy="261610"/>
          </a:xfrm>
          <a:prstGeom prst="rect">
            <a:avLst/>
          </a:prstGeom>
          <a:noFill/>
        </p:spPr>
        <p:txBody>
          <a:bodyPr wrap="square" rtlCol="0">
            <a:spAutoFit/>
          </a:bodyPr>
          <a:lstStyle/>
          <a:p>
            <a:r>
              <a:rPr lang="en-GB" sz="1100" dirty="0">
                <a:latin typeface="Quicksand" pitchFamily="2" charset="0"/>
              </a:rPr>
              <a:t>Sophia Benfield | </a:t>
            </a:r>
            <a:r>
              <a:rPr lang="en-GB" sz="1100" dirty="0" err="1">
                <a:latin typeface="Quicksand" pitchFamily="2" charset="0"/>
              </a:rPr>
              <a:t>MoonSane</a:t>
            </a:r>
            <a:r>
              <a:rPr lang="en-GB" sz="1100" dirty="0">
                <a:latin typeface="Quicksand" pitchFamily="2" charset="0"/>
              </a:rPr>
              <a:t> | Lunar Architecture | Tutors: H. Bier &amp; A. Hidding &amp; F. Adema  | 2024/25 | TU Delft  </a:t>
            </a:r>
          </a:p>
        </p:txBody>
      </p:sp>
      <p:sp>
        <p:nvSpPr>
          <p:cNvPr id="7" name="Tekstvak 6">
            <a:extLst>
              <a:ext uri="{FF2B5EF4-FFF2-40B4-BE49-F238E27FC236}">
                <a16:creationId xmlns:a16="http://schemas.microsoft.com/office/drawing/2014/main" id="{39642260-40C4-6D20-B6BA-8ED9F396293B}"/>
              </a:ext>
            </a:extLst>
          </p:cNvPr>
          <p:cNvSpPr txBox="1"/>
          <p:nvPr/>
        </p:nvSpPr>
        <p:spPr>
          <a:xfrm>
            <a:off x="5992865" y="2363587"/>
            <a:ext cx="5360935" cy="2739211"/>
          </a:xfrm>
          <a:prstGeom prst="rect">
            <a:avLst/>
          </a:prstGeom>
          <a:noFill/>
        </p:spPr>
        <p:txBody>
          <a:bodyPr wrap="square">
            <a:spAutoFit/>
          </a:bodyPr>
          <a:lstStyle/>
          <a:p>
            <a:r>
              <a:rPr lang="en-GB" sz="2800" dirty="0">
                <a:latin typeface="Quicksand" pitchFamily="2" charset="0"/>
              </a:rPr>
              <a:t>Adjustable colour and size</a:t>
            </a:r>
          </a:p>
          <a:p>
            <a:pPr marL="285750" indent="-285750">
              <a:buFont typeface="Arial" panose="020B0604020202020204" pitchFamily="34" charset="0"/>
              <a:buChar char="•"/>
            </a:pPr>
            <a:r>
              <a:rPr lang="en-GB" sz="2400" dirty="0">
                <a:latin typeface="Quicksand" pitchFamily="2" charset="0"/>
              </a:rPr>
              <a:t>Monitoring physical state:</a:t>
            </a:r>
          </a:p>
          <a:p>
            <a:pPr marL="742950" lvl="1" indent="-285750">
              <a:buFont typeface="Arial" panose="020B0604020202020204" pitchFamily="34" charset="0"/>
              <a:buChar char="•"/>
            </a:pPr>
            <a:r>
              <a:rPr lang="en-GB" sz="2400" dirty="0">
                <a:latin typeface="Quicksand" pitchFamily="2" charset="0"/>
              </a:rPr>
              <a:t>Heart rate</a:t>
            </a:r>
          </a:p>
          <a:p>
            <a:pPr marL="742950" lvl="1" indent="-285750">
              <a:buFont typeface="Arial" panose="020B0604020202020204" pitchFamily="34" charset="0"/>
              <a:buChar char="•"/>
            </a:pPr>
            <a:r>
              <a:rPr lang="en-GB" sz="2400" dirty="0">
                <a:latin typeface="Quicksand" pitchFamily="2" charset="0"/>
              </a:rPr>
              <a:t>Temperature</a:t>
            </a:r>
          </a:p>
          <a:p>
            <a:pPr marL="285750" indent="-285750">
              <a:buFont typeface="Arial" panose="020B0604020202020204" pitchFamily="34" charset="0"/>
              <a:buChar char="•"/>
            </a:pPr>
            <a:r>
              <a:rPr lang="en-GB" sz="2400" dirty="0">
                <a:latin typeface="Quicksand" pitchFamily="2" charset="0"/>
              </a:rPr>
              <a:t>Indicators of stress can inform visuals </a:t>
            </a:r>
          </a:p>
          <a:p>
            <a:pPr marL="742950" lvl="1" indent="-285750">
              <a:buFont typeface="Arial" panose="020B0604020202020204" pitchFamily="34" charset="0"/>
              <a:buChar char="•"/>
            </a:pPr>
            <a:r>
              <a:rPr lang="en-GB" sz="2400" dirty="0">
                <a:latin typeface="Quicksand" pitchFamily="2" charset="0"/>
              </a:rPr>
              <a:t>Calming or uplifting effects</a:t>
            </a:r>
          </a:p>
        </p:txBody>
      </p:sp>
      <p:pic>
        <p:nvPicPr>
          <p:cNvPr id="8" name="Afbeelding 7">
            <a:extLst>
              <a:ext uri="{FF2B5EF4-FFF2-40B4-BE49-F238E27FC236}">
                <a16:creationId xmlns:a16="http://schemas.microsoft.com/office/drawing/2014/main" id="{54FF8363-FC2B-20DD-B4D7-89C87456A1C5}"/>
              </a:ext>
            </a:extLst>
          </p:cNvPr>
          <p:cNvPicPr>
            <a:picLocks noChangeAspect="1"/>
          </p:cNvPicPr>
          <p:nvPr/>
        </p:nvPicPr>
        <p:blipFill>
          <a:blip r:embed="rId3"/>
          <a:srcRect t="10030"/>
          <a:stretch>
            <a:fillRect/>
          </a:stretch>
        </p:blipFill>
        <p:spPr>
          <a:xfrm>
            <a:off x="2437" y="1686032"/>
            <a:ext cx="5270604" cy="2423772"/>
          </a:xfrm>
          <a:prstGeom prst="rect">
            <a:avLst/>
          </a:prstGeom>
        </p:spPr>
      </p:pic>
      <p:pic>
        <p:nvPicPr>
          <p:cNvPr id="12" name="Afbeelding 11">
            <a:extLst>
              <a:ext uri="{FF2B5EF4-FFF2-40B4-BE49-F238E27FC236}">
                <a16:creationId xmlns:a16="http://schemas.microsoft.com/office/drawing/2014/main" id="{06699BCF-70E6-4A20-D9DC-B956B6FF46C7}"/>
              </a:ext>
            </a:extLst>
          </p:cNvPr>
          <p:cNvPicPr>
            <a:picLocks noChangeAspect="1"/>
          </p:cNvPicPr>
          <p:nvPr/>
        </p:nvPicPr>
        <p:blipFill>
          <a:blip r:embed="rId4"/>
          <a:srcRect t="6786"/>
          <a:stretch>
            <a:fillRect/>
          </a:stretch>
        </p:blipFill>
        <p:spPr>
          <a:xfrm>
            <a:off x="2437" y="4105146"/>
            <a:ext cx="5270604" cy="2423772"/>
          </a:xfrm>
          <a:prstGeom prst="rect">
            <a:avLst/>
          </a:prstGeom>
        </p:spPr>
      </p:pic>
      <p:sp>
        <p:nvSpPr>
          <p:cNvPr id="13" name="Tekstvak 12">
            <a:extLst>
              <a:ext uri="{FF2B5EF4-FFF2-40B4-BE49-F238E27FC236}">
                <a16:creationId xmlns:a16="http://schemas.microsoft.com/office/drawing/2014/main" id="{7305F1BD-2ED9-E52B-6C7C-DF9A1DF38A0F}"/>
              </a:ext>
            </a:extLst>
          </p:cNvPr>
          <p:cNvSpPr txBox="1"/>
          <p:nvPr/>
        </p:nvSpPr>
        <p:spPr>
          <a:xfrm>
            <a:off x="-1" y="6499980"/>
            <a:ext cx="751841" cy="307777"/>
          </a:xfrm>
          <a:prstGeom prst="rect">
            <a:avLst/>
          </a:prstGeom>
          <a:noFill/>
        </p:spPr>
        <p:txBody>
          <a:bodyPr wrap="square" rtlCol="0">
            <a:spAutoFit/>
          </a:bodyPr>
          <a:lstStyle/>
          <a:p>
            <a:pPr algn="ctr"/>
            <a:fld id="{361159D2-B34F-4E77-82E2-E642AFA3FEE3}" type="slidenum">
              <a:rPr lang="en-GB" sz="1400" smtClean="0">
                <a:latin typeface="Quicksand" pitchFamily="2" charset="0"/>
              </a:rPr>
              <a:t>29</a:t>
            </a:fld>
            <a:r>
              <a:rPr lang="en-GB" sz="1400" dirty="0">
                <a:latin typeface="Quicksand" pitchFamily="2" charset="0"/>
              </a:rPr>
              <a:t>/67</a:t>
            </a:r>
          </a:p>
        </p:txBody>
      </p:sp>
    </p:spTree>
    <p:extLst>
      <p:ext uri="{BB962C8B-B14F-4D97-AF65-F5344CB8AC3E}">
        <p14:creationId xmlns:p14="http://schemas.microsoft.com/office/powerpoint/2010/main" val="38671848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63072-A24A-8094-CA2D-D3BA17EE81B9}"/>
            </a:ext>
          </a:extLst>
        </p:cNvPr>
        <p:cNvGrpSpPr/>
        <p:nvPr/>
      </p:nvGrpSpPr>
      <p:grpSpPr>
        <a:xfrm>
          <a:off x="0" y="0"/>
          <a:ext cx="0" cy="0"/>
          <a:chOff x="0" y="0"/>
          <a:chExt cx="0" cy="0"/>
        </a:xfrm>
      </p:grpSpPr>
      <p:sp>
        <p:nvSpPr>
          <p:cNvPr id="8" name="Rechthoek 7">
            <a:extLst>
              <a:ext uri="{FF2B5EF4-FFF2-40B4-BE49-F238E27FC236}">
                <a16:creationId xmlns:a16="http://schemas.microsoft.com/office/drawing/2014/main" id="{E898FA2D-8726-93FB-1C5D-E1C01232D05F}"/>
              </a:ext>
            </a:extLst>
          </p:cNvPr>
          <p:cNvSpPr/>
          <p:nvPr/>
        </p:nvSpPr>
        <p:spPr>
          <a:xfrm>
            <a:off x="0" y="1"/>
            <a:ext cx="12192000" cy="169068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9" name="Titel 1">
            <a:extLst>
              <a:ext uri="{FF2B5EF4-FFF2-40B4-BE49-F238E27FC236}">
                <a16:creationId xmlns:a16="http://schemas.microsoft.com/office/drawing/2014/main" id="{EC0BE92B-22B2-432D-12A7-45E4A598940A}"/>
              </a:ext>
            </a:extLst>
          </p:cNvPr>
          <p:cNvSpPr>
            <a:spLocks noGrp="1"/>
          </p:cNvSpPr>
          <p:nvPr>
            <p:ph type="title"/>
          </p:nvPr>
        </p:nvSpPr>
        <p:spPr>
          <a:xfrm>
            <a:off x="838200" y="365125"/>
            <a:ext cx="10515600" cy="1325563"/>
          </a:xfrm>
        </p:spPr>
        <p:txBody>
          <a:bodyPr/>
          <a:lstStyle/>
          <a:p>
            <a:r>
              <a:rPr lang="en-GB" dirty="0">
                <a:solidFill>
                  <a:srgbClr val="6494C8"/>
                </a:solidFill>
                <a:latin typeface="Quicksand" pitchFamily="2" charset="0"/>
              </a:rPr>
              <a:t>Location: Mare Serenitatis</a:t>
            </a:r>
          </a:p>
        </p:txBody>
      </p:sp>
      <p:sp>
        <p:nvSpPr>
          <p:cNvPr id="7" name="Tekstvak 6">
            <a:extLst>
              <a:ext uri="{FF2B5EF4-FFF2-40B4-BE49-F238E27FC236}">
                <a16:creationId xmlns:a16="http://schemas.microsoft.com/office/drawing/2014/main" id="{476F9E86-4229-7641-CFA4-B522A8ADA9C8}"/>
              </a:ext>
            </a:extLst>
          </p:cNvPr>
          <p:cNvSpPr txBox="1"/>
          <p:nvPr/>
        </p:nvSpPr>
        <p:spPr>
          <a:xfrm>
            <a:off x="397850" y="5101616"/>
            <a:ext cx="4450222" cy="1200329"/>
          </a:xfrm>
          <a:prstGeom prst="rect">
            <a:avLst/>
          </a:prstGeom>
          <a:noFill/>
        </p:spPr>
        <p:txBody>
          <a:bodyPr wrap="square" rtlCol="0">
            <a:spAutoFit/>
          </a:bodyPr>
          <a:lstStyle/>
          <a:p>
            <a:r>
              <a:rPr lang="en-GB" sz="2400" dirty="0">
                <a:latin typeface="Quicksand" pitchFamily="2" charset="0"/>
              </a:rPr>
              <a:t>Edge of </a:t>
            </a:r>
            <a:r>
              <a:rPr lang="en-GB" sz="2400" i="1" dirty="0">
                <a:latin typeface="Quicksand" pitchFamily="2" charset="0"/>
              </a:rPr>
              <a:t>Mare Serenitatis</a:t>
            </a:r>
          </a:p>
          <a:p>
            <a:pPr marL="342900" indent="-342900">
              <a:buFont typeface="Arial" panose="020B0604020202020204" pitchFamily="34" charset="0"/>
              <a:buChar char="•"/>
            </a:pPr>
            <a:r>
              <a:rPr lang="en-GB" sz="2400" dirty="0">
                <a:latin typeface="Quicksand" pitchFamily="2" charset="0"/>
              </a:rPr>
              <a:t>Presumed water/ice</a:t>
            </a:r>
          </a:p>
          <a:p>
            <a:pPr marL="342900" indent="-342900">
              <a:buFont typeface="Arial" panose="020B0604020202020204" pitchFamily="34" charset="0"/>
              <a:buChar char="•"/>
            </a:pPr>
            <a:r>
              <a:rPr lang="en-GB" sz="2400" dirty="0">
                <a:latin typeface="Quicksand" pitchFamily="2" charset="0"/>
              </a:rPr>
              <a:t>Near Apollo 15 landing site</a:t>
            </a:r>
            <a:endParaRPr lang="en-GB" sz="2400" i="1" dirty="0">
              <a:latin typeface="Quicksand" pitchFamily="2" charset="0"/>
            </a:endParaRPr>
          </a:p>
        </p:txBody>
      </p:sp>
      <p:pic>
        <p:nvPicPr>
          <p:cNvPr id="3" name="Afbeelding 2">
            <a:extLst>
              <a:ext uri="{FF2B5EF4-FFF2-40B4-BE49-F238E27FC236}">
                <a16:creationId xmlns:a16="http://schemas.microsoft.com/office/drawing/2014/main" id="{B2144D54-6D7F-1AA3-0E63-86336838B22E}"/>
              </a:ext>
            </a:extLst>
          </p:cNvPr>
          <p:cNvPicPr>
            <a:picLocks noChangeAspect="1"/>
          </p:cNvPicPr>
          <p:nvPr/>
        </p:nvPicPr>
        <p:blipFill>
          <a:blip r:embed="rId3"/>
          <a:srcRect t="1563" b="6287"/>
          <a:stretch/>
        </p:blipFill>
        <p:spPr>
          <a:xfrm>
            <a:off x="4944980" y="1881440"/>
            <a:ext cx="6946078" cy="4402764"/>
          </a:xfrm>
          <a:prstGeom prst="rect">
            <a:avLst/>
          </a:prstGeom>
          <a:ln w="19050">
            <a:solidFill>
              <a:srgbClr val="6494C8"/>
            </a:solidFill>
          </a:ln>
        </p:spPr>
      </p:pic>
      <p:sp>
        <p:nvSpPr>
          <p:cNvPr id="12" name="Tekstvak 11">
            <a:extLst>
              <a:ext uri="{FF2B5EF4-FFF2-40B4-BE49-F238E27FC236}">
                <a16:creationId xmlns:a16="http://schemas.microsoft.com/office/drawing/2014/main" id="{545EEA4C-FD8B-4884-05B6-6F1589655B14}"/>
              </a:ext>
            </a:extLst>
          </p:cNvPr>
          <p:cNvSpPr txBox="1"/>
          <p:nvPr/>
        </p:nvSpPr>
        <p:spPr>
          <a:xfrm>
            <a:off x="6462113" y="2209486"/>
            <a:ext cx="1127439" cy="369332"/>
          </a:xfrm>
          <a:prstGeom prst="rect">
            <a:avLst/>
          </a:prstGeom>
          <a:solidFill>
            <a:schemeClr val="bg1">
              <a:alpha val="80000"/>
            </a:schemeClr>
          </a:solidFill>
        </p:spPr>
        <p:txBody>
          <a:bodyPr wrap="square" rtlCol="0">
            <a:spAutoFit/>
          </a:bodyPr>
          <a:lstStyle/>
          <a:p>
            <a:r>
              <a:rPr lang="en-GB" dirty="0">
                <a:solidFill>
                  <a:schemeClr val="tx2">
                    <a:lumMod val="75000"/>
                    <a:lumOff val="25000"/>
                  </a:schemeClr>
                </a:solidFill>
              </a:rPr>
              <a:t>Apollo 15</a:t>
            </a:r>
          </a:p>
        </p:txBody>
      </p:sp>
      <p:sp>
        <p:nvSpPr>
          <p:cNvPr id="13" name="Rechthoek 12">
            <a:extLst>
              <a:ext uri="{FF2B5EF4-FFF2-40B4-BE49-F238E27FC236}">
                <a16:creationId xmlns:a16="http://schemas.microsoft.com/office/drawing/2014/main" id="{25EE3C95-C07C-4A5B-3C7A-AAF7E6B03E48}"/>
              </a:ext>
            </a:extLst>
          </p:cNvPr>
          <p:cNvSpPr/>
          <p:nvPr/>
        </p:nvSpPr>
        <p:spPr>
          <a:xfrm>
            <a:off x="8575040" y="4318000"/>
            <a:ext cx="1503680" cy="660400"/>
          </a:xfrm>
          <a:prstGeom prst="rect">
            <a:avLst/>
          </a:prstGeom>
          <a:noFill/>
          <a:ln w="12700" cap="flat" cmpd="sng" algn="ctr">
            <a:solidFill>
              <a:srgbClr val="6494C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GB"/>
          </a:p>
        </p:txBody>
      </p:sp>
      <p:pic>
        <p:nvPicPr>
          <p:cNvPr id="15" name="Afbeelding 14">
            <a:extLst>
              <a:ext uri="{FF2B5EF4-FFF2-40B4-BE49-F238E27FC236}">
                <a16:creationId xmlns:a16="http://schemas.microsoft.com/office/drawing/2014/main" id="{598CEC21-37E8-F4EF-65E5-A9B66930A0D7}"/>
              </a:ext>
            </a:extLst>
          </p:cNvPr>
          <p:cNvPicPr>
            <a:picLocks noChangeAspect="1"/>
          </p:cNvPicPr>
          <p:nvPr/>
        </p:nvPicPr>
        <p:blipFill>
          <a:blip r:embed="rId4"/>
          <a:srcRect l="32606" t="53077" r="11636"/>
          <a:stretch/>
        </p:blipFill>
        <p:spPr>
          <a:xfrm>
            <a:off x="11286502" y="5949726"/>
            <a:ext cx="507648" cy="277314"/>
          </a:xfrm>
          <a:prstGeom prst="rect">
            <a:avLst/>
          </a:prstGeom>
          <a:ln w="28575">
            <a:solidFill>
              <a:schemeClr val="bg2"/>
            </a:solidFill>
          </a:ln>
        </p:spPr>
      </p:pic>
      <p:sp>
        <p:nvSpPr>
          <p:cNvPr id="5" name="Tekstvak 4">
            <a:extLst>
              <a:ext uri="{FF2B5EF4-FFF2-40B4-BE49-F238E27FC236}">
                <a16:creationId xmlns:a16="http://schemas.microsoft.com/office/drawing/2014/main" id="{83AF063D-8443-89EA-EF2D-A675D88C1956}"/>
              </a:ext>
            </a:extLst>
          </p:cNvPr>
          <p:cNvSpPr txBox="1"/>
          <p:nvPr/>
        </p:nvSpPr>
        <p:spPr>
          <a:xfrm>
            <a:off x="2789112" y="6287121"/>
            <a:ext cx="4236720" cy="253916"/>
          </a:xfrm>
          <a:prstGeom prst="rect">
            <a:avLst/>
          </a:prstGeom>
          <a:noFill/>
        </p:spPr>
        <p:txBody>
          <a:bodyPr wrap="square" rtlCol="0">
            <a:spAutoFit/>
          </a:bodyPr>
          <a:lstStyle/>
          <a:p>
            <a:pPr algn="r"/>
            <a:r>
              <a:rPr lang="en-GB" sz="1050" dirty="0">
                <a:latin typeface="Quicksand" pitchFamily="2" charset="0"/>
              </a:rPr>
              <a:t>Source: Lunar/LROC </a:t>
            </a:r>
            <a:r>
              <a:rPr lang="en-GB" sz="1050" dirty="0" err="1">
                <a:latin typeface="Quicksand" pitchFamily="2" charset="0"/>
              </a:rPr>
              <a:t>Quickmap</a:t>
            </a:r>
            <a:endParaRPr lang="en-GB" sz="1050" dirty="0">
              <a:latin typeface="Quicksand" pitchFamily="2" charset="0"/>
            </a:endParaRPr>
          </a:p>
        </p:txBody>
      </p:sp>
      <p:sp>
        <p:nvSpPr>
          <p:cNvPr id="10" name="Tekstvak 9">
            <a:extLst>
              <a:ext uri="{FF2B5EF4-FFF2-40B4-BE49-F238E27FC236}">
                <a16:creationId xmlns:a16="http://schemas.microsoft.com/office/drawing/2014/main" id="{C5E48D10-EA73-8EBF-EC87-93CF21C9736B}"/>
              </a:ext>
            </a:extLst>
          </p:cNvPr>
          <p:cNvSpPr txBox="1"/>
          <p:nvPr/>
        </p:nvSpPr>
        <p:spPr>
          <a:xfrm>
            <a:off x="4944980" y="6528919"/>
            <a:ext cx="7916775" cy="261610"/>
          </a:xfrm>
          <a:prstGeom prst="rect">
            <a:avLst/>
          </a:prstGeom>
          <a:noFill/>
        </p:spPr>
        <p:txBody>
          <a:bodyPr wrap="square" rtlCol="0">
            <a:spAutoFit/>
          </a:bodyPr>
          <a:lstStyle/>
          <a:p>
            <a:r>
              <a:rPr lang="en-GB" sz="1100" dirty="0">
                <a:latin typeface="Quicksand" pitchFamily="2" charset="0"/>
              </a:rPr>
              <a:t>Sophia Benfield | </a:t>
            </a:r>
            <a:r>
              <a:rPr lang="en-GB" sz="1100" dirty="0" err="1">
                <a:latin typeface="Quicksand" pitchFamily="2" charset="0"/>
              </a:rPr>
              <a:t>MoonSane</a:t>
            </a:r>
            <a:r>
              <a:rPr lang="en-GB" sz="1100" dirty="0">
                <a:latin typeface="Quicksand" pitchFamily="2" charset="0"/>
              </a:rPr>
              <a:t> | Lunar Architecture | Tutors: H. Bier &amp; A. Hidding &amp; F. Adema  | 2024/25 | TU Delft  </a:t>
            </a:r>
          </a:p>
        </p:txBody>
      </p:sp>
      <p:pic>
        <p:nvPicPr>
          <p:cNvPr id="2" name="Picture 2">
            <a:extLst>
              <a:ext uri="{FF2B5EF4-FFF2-40B4-BE49-F238E27FC236}">
                <a16:creationId xmlns:a16="http://schemas.microsoft.com/office/drawing/2014/main" id="{830296F1-2671-C06D-7436-2D24C5082A9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300942" y="1996677"/>
            <a:ext cx="3883058" cy="2705429"/>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EFFC58E3-5E15-DE93-DBB8-0545158B4030}"/>
              </a:ext>
            </a:extLst>
          </p:cNvPr>
          <p:cNvSpPr/>
          <p:nvPr/>
        </p:nvSpPr>
        <p:spPr>
          <a:xfrm>
            <a:off x="1737360" y="3466495"/>
            <a:ext cx="778850" cy="519503"/>
          </a:xfrm>
          <a:prstGeom prst="rect">
            <a:avLst/>
          </a:prstGeom>
          <a:noFill/>
          <a:ln w="28575" cap="flat" cmpd="sng" algn="ctr">
            <a:solidFill>
              <a:srgbClr val="00B0F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GB">
              <a:solidFill>
                <a:schemeClr val="accent4"/>
              </a:solidFill>
            </a:endParaRPr>
          </a:p>
        </p:txBody>
      </p:sp>
      <p:cxnSp>
        <p:nvCxnSpPr>
          <p:cNvPr id="14" name="Rechte verbindingslijn 13">
            <a:extLst>
              <a:ext uri="{FF2B5EF4-FFF2-40B4-BE49-F238E27FC236}">
                <a16:creationId xmlns:a16="http://schemas.microsoft.com/office/drawing/2014/main" id="{F7F8A640-F407-FB82-53C4-A427E45FF39B}"/>
              </a:ext>
            </a:extLst>
          </p:cNvPr>
          <p:cNvCxnSpPr>
            <a:cxnSpLocks/>
            <a:stCxn id="6" idx="3"/>
          </p:cNvCxnSpPr>
          <p:nvPr/>
        </p:nvCxnSpPr>
        <p:spPr>
          <a:xfrm>
            <a:off x="2516210" y="3726247"/>
            <a:ext cx="2428770" cy="0"/>
          </a:xfrm>
          <a:prstGeom prst="line">
            <a:avLst/>
          </a:prstGeom>
          <a:ln>
            <a:solidFill>
              <a:srgbClr val="6494C8"/>
            </a:solidFill>
          </a:ln>
        </p:spPr>
        <p:style>
          <a:lnRef idx="2">
            <a:schemeClr val="accent1"/>
          </a:lnRef>
          <a:fillRef idx="0">
            <a:schemeClr val="accent1"/>
          </a:fillRef>
          <a:effectRef idx="1">
            <a:schemeClr val="accent1"/>
          </a:effectRef>
          <a:fontRef idx="minor">
            <a:schemeClr val="tx1"/>
          </a:fontRef>
        </p:style>
      </p:cxnSp>
      <p:pic>
        <p:nvPicPr>
          <p:cNvPr id="17" name="Picture 2">
            <a:extLst>
              <a:ext uri="{FF2B5EF4-FFF2-40B4-BE49-F238E27FC236}">
                <a16:creationId xmlns:a16="http://schemas.microsoft.com/office/drawing/2014/main" id="{CDC72824-89A0-9163-F149-EF1570593E8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3761"/>
          <a:stretch/>
        </p:blipFill>
        <p:spPr bwMode="auto">
          <a:xfrm>
            <a:off x="99431" y="2036609"/>
            <a:ext cx="690121" cy="2695447"/>
          </a:xfrm>
          <a:prstGeom prst="rect">
            <a:avLst/>
          </a:prstGeom>
          <a:noFill/>
          <a:extLst>
            <a:ext uri="{909E8E84-426E-40DD-AFC4-6F175D3DCCD1}">
              <a14:hiddenFill xmlns:a14="http://schemas.microsoft.com/office/drawing/2010/main">
                <a:solidFill>
                  <a:srgbClr val="FFFFFF"/>
                </a:solidFill>
              </a14:hiddenFill>
            </a:ext>
          </a:extLst>
        </p:spPr>
      </p:pic>
      <p:sp>
        <p:nvSpPr>
          <p:cNvPr id="18" name="Tekstvak 17">
            <a:extLst>
              <a:ext uri="{FF2B5EF4-FFF2-40B4-BE49-F238E27FC236}">
                <a16:creationId xmlns:a16="http://schemas.microsoft.com/office/drawing/2014/main" id="{1B79FEEC-62ED-38F4-AC80-77A5FEDFEF8D}"/>
              </a:ext>
            </a:extLst>
          </p:cNvPr>
          <p:cNvSpPr txBox="1"/>
          <p:nvPr/>
        </p:nvSpPr>
        <p:spPr>
          <a:xfrm>
            <a:off x="2579595" y="4729008"/>
            <a:ext cx="2931151" cy="261610"/>
          </a:xfrm>
          <a:prstGeom prst="rect">
            <a:avLst/>
          </a:prstGeom>
          <a:noFill/>
        </p:spPr>
        <p:txBody>
          <a:bodyPr wrap="square">
            <a:spAutoFit/>
          </a:bodyPr>
          <a:lstStyle/>
          <a:p>
            <a:r>
              <a:rPr lang="en-GB" sz="1050" dirty="0">
                <a:latin typeface="Quicksand" pitchFamily="2" charset="0"/>
              </a:rPr>
              <a:t>Source: Brown University</a:t>
            </a:r>
          </a:p>
        </p:txBody>
      </p:sp>
      <p:sp>
        <p:nvSpPr>
          <p:cNvPr id="19" name="Tekstvak 18">
            <a:extLst>
              <a:ext uri="{FF2B5EF4-FFF2-40B4-BE49-F238E27FC236}">
                <a16:creationId xmlns:a16="http://schemas.microsoft.com/office/drawing/2014/main" id="{BC00CA2E-3A23-CB8D-523D-276ABF61FDF4}"/>
              </a:ext>
            </a:extLst>
          </p:cNvPr>
          <p:cNvSpPr txBox="1"/>
          <p:nvPr/>
        </p:nvSpPr>
        <p:spPr>
          <a:xfrm>
            <a:off x="975360" y="1835584"/>
            <a:ext cx="4384268" cy="246221"/>
          </a:xfrm>
          <a:prstGeom prst="rect">
            <a:avLst/>
          </a:prstGeom>
          <a:noFill/>
        </p:spPr>
        <p:txBody>
          <a:bodyPr wrap="square" rtlCol="0">
            <a:spAutoFit/>
          </a:bodyPr>
          <a:lstStyle/>
          <a:p>
            <a:r>
              <a:rPr lang="en-GB" sz="1000" dirty="0">
                <a:latin typeface="Quicksand" pitchFamily="2" charset="0"/>
              </a:rPr>
              <a:t>330 </a:t>
            </a:r>
            <a:r>
              <a:rPr lang="en-GB" sz="1000" dirty="0">
                <a:latin typeface="Calibri" panose="020F0502020204030204" pitchFamily="34" charset="0"/>
                <a:cs typeface="Calibri" panose="020F0502020204030204" pitchFamily="34" charset="0"/>
              </a:rPr>
              <a:t>°</a:t>
            </a:r>
            <a:r>
              <a:rPr lang="en-GB" sz="1000" dirty="0">
                <a:latin typeface="Quicksand" pitchFamily="2" charset="0"/>
              </a:rPr>
              <a:t>              0 </a:t>
            </a:r>
            <a:r>
              <a:rPr lang="en-GB" sz="1000" dirty="0">
                <a:latin typeface="Calibri" panose="020F0502020204030204" pitchFamily="34" charset="0"/>
                <a:cs typeface="Calibri" panose="020F0502020204030204" pitchFamily="34" charset="0"/>
              </a:rPr>
              <a:t>° </a:t>
            </a:r>
            <a:r>
              <a:rPr lang="en-GB" sz="1000" dirty="0">
                <a:latin typeface="Quicksand" pitchFamily="2" charset="0"/>
              </a:rPr>
              <a:t>              30</a:t>
            </a:r>
            <a:r>
              <a:rPr lang="en-GB" sz="1000" dirty="0">
                <a:latin typeface="Calibri" panose="020F0502020204030204" pitchFamily="34" charset="0"/>
                <a:cs typeface="Calibri" panose="020F0502020204030204" pitchFamily="34" charset="0"/>
              </a:rPr>
              <a:t> ° </a:t>
            </a:r>
            <a:r>
              <a:rPr lang="en-GB" sz="1000" dirty="0">
                <a:latin typeface="Quicksand" pitchFamily="2" charset="0"/>
              </a:rPr>
              <a:t>	            60</a:t>
            </a:r>
            <a:r>
              <a:rPr lang="en-GB" sz="1000" dirty="0">
                <a:latin typeface="Calibri" panose="020F0502020204030204" pitchFamily="34" charset="0"/>
                <a:cs typeface="Calibri" panose="020F0502020204030204" pitchFamily="34" charset="0"/>
              </a:rPr>
              <a:t> °</a:t>
            </a:r>
            <a:r>
              <a:rPr lang="en-GB" sz="1000" dirty="0">
                <a:latin typeface="Quicksand" pitchFamily="2" charset="0"/>
              </a:rPr>
              <a:t>             90</a:t>
            </a:r>
            <a:r>
              <a:rPr lang="en-GB" sz="1000" dirty="0">
                <a:latin typeface="Calibri" panose="020F0502020204030204" pitchFamily="34" charset="0"/>
                <a:cs typeface="Calibri" panose="020F0502020204030204" pitchFamily="34" charset="0"/>
              </a:rPr>
              <a:t> °</a:t>
            </a:r>
            <a:endParaRPr lang="en-GB" sz="1000" dirty="0">
              <a:latin typeface="Quicksand" pitchFamily="2" charset="0"/>
            </a:endParaRPr>
          </a:p>
        </p:txBody>
      </p:sp>
      <p:sp>
        <p:nvSpPr>
          <p:cNvPr id="20" name="Tekstvak 19">
            <a:extLst>
              <a:ext uri="{FF2B5EF4-FFF2-40B4-BE49-F238E27FC236}">
                <a16:creationId xmlns:a16="http://schemas.microsoft.com/office/drawing/2014/main" id="{A2BD4496-4114-CEFC-43A4-83F031AFCD1A}"/>
              </a:ext>
            </a:extLst>
          </p:cNvPr>
          <p:cNvSpPr txBox="1"/>
          <p:nvPr/>
        </p:nvSpPr>
        <p:spPr>
          <a:xfrm>
            <a:off x="4154139" y="1868246"/>
            <a:ext cx="530946" cy="2830775"/>
          </a:xfrm>
          <a:prstGeom prst="rect">
            <a:avLst/>
          </a:prstGeom>
          <a:noFill/>
        </p:spPr>
        <p:txBody>
          <a:bodyPr wrap="square" rtlCol="0">
            <a:spAutoFit/>
          </a:bodyPr>
          <a:lstStyle/>
          <a:p>
            <a:pPr>
              <a:lnSpc>
                <a:spcPct val="229000"/>
              </a:lnSpc>
            </a:pPr>
            <a:r>
              <a:rPr lang="en-GB" sz="1000" dirty="0">
                <a:latin typeface="Quicksand" pitchFamily="2" charset="0"/>
              </a:rPr>
              <a:t>90</a:t>
            </a:r>
            <a:r>
              <a:rPr lang="en-GB" sz="1000" dirty="0">
                <a:latin typeface="Calibri" panose="020F0502020204030204" pitchFamily="34" charset="0"/>
                <a:cs typeface="Calibri" panose="020F0502020204030204" pitchFamily="34" charset="0"/>
              </a:rPr>
              <a:t> °</a:t>
            </a:r>
          </a:p>
          <a:p>
            <a:pPr>
              <a:lnSpc>
                <a:spcPct val="229000"/>
              </a:lnSpc>
            </a:pPr>
            <a:endParaRPr lang="en-GB" sz="1000" dirty="0">
              <a:latin typeface="Calibri" panose="020F0502020204030204" pitchFamily="34" charset="0"/>
              <a:cs typeface="Calibri" panose="020F0502020204030204" pitchFamily="34" charset="0"/>
            </a:endParaRPr>
          </a:p>
          <a:p>
            <a:pPr>
              <a:lnSpc>
                <a:spcPct val="229000"/>
              </a:lnSpc>
            </a:pPr>
            <a:r>
              <a:rPr lang="en-GB" sz="1000" dirty="0">
                <a:latin typeface="Quicksand" pitchFamily="2" charset="0"/>
              </a:rPr>
              <a:t>60</a:t>
            </a:r>
            <a:r>
              <a:rPr lang="en-GB" sz="1000" dirty="0">
                <a:latin typeface="Calibri" panose="020F0502020204030204" pitchFamily="34" charset="0"/>
                <a:cs typeface="Calibri" panose="020F0502020204030204" pitchFamily="34" charset="0"/>
              </a:rPr>
              <a:t> °</a:t>
            </a:r>
            <a:endParaRPr lang="en-GB" sz="1000" dirty="0">
              <a:latin typeface="Quicksand" pitchFamily="2" charset="0"/>
            </a:endParaRPr>
          </a:p>
          <a:p>
            <a:pPr>
              <a:lnSpc>
                <a:spcPct val="229000"/>
              </a:lnSpc>
            </a:pPr>
            <a:endParaRPr lang="en-GB" sz="1000" dirty="0">
              <a:latin typeface="Quicksand" pitchFamily="2" charset="0"/>
            </a:endParaRPr>
          </a:p>
          <a:p>
            <a:pPr>
              <a:lnSpc>
                <a:spcPct val="229000"/>
              </a:lnSpc>
            </a:pPr>
            <a:r>
              <a:rPr lang="en-GB" sz="1000" dirty="0">
                <a:latin typeface="Quicksand" pitchFamily="2" charset="0"/>
              </a:rPr>
              <a:t>30</a:t>
            </a:r>
            <a:r>
              <a:rPr lang="en-GB" sz="1000" dirty="0">
                <a:latin typeface="Calibri" panose="020F0502020204030204" pitchFamily="34" charset="0"/>
                <a:cs typeface="Calibri" panose="020F0502020204030204" pitchFamily="34" charset="0"/>
              </a:rPr>
              <a:t> °</a:t>
            </a:r>
          </a:p>
          <a:p>
            <a:pPr>
              <a:lnSpc>
                <a:spcPct val="250000"/>
              </a:lnSpc>
            </a:pPr>
            <a:endParaRPr lang="en-GB" sz="1000" dirty="0">
              <a:latin typeface="Calibri" panose="020F0502020204030204" pitchFamily="34" charset="0"/>
              <a:cs typeface="Calibri" panose="020F0502020204030204" pitchFamily="34" charset="0"/>
            </a:endParaRPr>
          </a:p>
          <a:p>
            <a:pPr>
              <a:lnSpc>
                <a:spcPct val="250000"/>
              </a:lnSpc>
            </a:pPr>
            <a:r>
              <a:rPr lang="en-GB" sz="1000" dirty="0">
                <a:latin typeface="Quicksand" pitchFamily="2" charset="0"/>
              </a:rPr>
              <a:t>0</a:t>
            </a:r>
            <a:r>
              <a:rPr lang="en-GB" sz="1000" dirty="0">
                <a:latin typeface="Calibri" panose="020F0502020204030204" pitchFamily="34" charset="0"/>
                <a:cs typeface="Calibri" panose="020F0502020204030204" pitchFamily="34" charset="0"/>
              </a:rPr>
              <a:t> ° </a:t>
            </a:r>
          </a:p>
          <a:p>
            <a:pPr>
              <a:lnSpc>
                <a:spcPct val="150000"/>
              </a:lnSpc>
            </a:pPr>
            <a:r>
              <a:rPr lang="en-GB" sz="1000" dirty="0">
                <a:latin typeface="Calibri" panose="020F0502020204030204" pitchFamily="34" charset="0"/>
                <a:cs typeface="Calibri" panose="020F0502020204030204" pitchFamily="34" charset="0"/>
              </a:rPr>
              <a:t> </a:t>
            </a:r>
          </a:p>
        </p:txBody>
      </p:sp>
      <p:sp>
        <p:nvSpPr>
          <p:cNvPr id="11" name="Tekstvak 10">
            <a:extLst>
              <a:ext uri="{FF2B5EF4-FFF2-40B4-BE49-F238E27FC236}">
                <a16:creationId xmlns:a16="http://schemas.microsoft.com/office/drawing/2014/main" id="{CBCCE4EF-35CB-3526-2546-5E1BD97240D8}"/>
              </a:ext>
            </a:extLst>
          </p:cNvPr>
          <p:cNvSpPr txBox="1"/>
          <p:nvPr/>
        </p:nvSpPr>
        <p:spPr>
          <a:xfrm>
            <a:off x="-1" y="6499979"/>
            <a:ext cx="657719" cy="307777"/>
          </a:xfrm>
          <a:prstGeom prst="rect">
            <a:avLst/>
          </a:prstGeom>
          <a:noFill/>
        </p:spPr>
        <p:txBody>
          <a:bodyPr wrap="square" rtlCol="0">
            <a:spAutoFit/>
          </a:bodyPr>
          <a:lstStyle/>
          <a:p>
            <a:pPr algn="ctr"/>
            <a:fld id="{361159D2-B34F-4E77-82E2-E642AFA3FEE3}" type="slidenum">
              <a:rPr lang="en-GB" sz="1400" smtClean="0">
                <a:latin typeface="Quicksand" pitchFamily="2" charset="0"/>
              </a:rPr>
              <a:t>3</a:t>
            </a:fld>
            <a:r>
              <a:rPr lang="en-GB" sz="1400" dirty="0">
                <a:latin typeface="Quicksand" pitchFamily="2" charset="0"/>
              </a:rPr>
              <a:t>/67</a:t>
            </a:r>
          </a:p>
        </p:txBody>
      </p:sp>
    </p:spTree>
    <p:extLst>
      <p:ext uri="{BB962C8B-B14F-4D97-AF65-F5344CB8AC3E}">
        <p14:creationId xmlns:p14="http://schemas.microsoft.com/office/powerpoint/2010/main" val="32324184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406E6F-BA01-59DD-182F-6E4D7821EDA7}"/>
            </a:ext>
          </a:extLst>
        </p:cNvPr>
        <p:cNvGrpSpPr/>
        <p:nvPr/>
      </p:nvGrpSpPr>
      <p:grpSpPr>
        <a:xfrm>
          <a:off x="0" y="0"/>
          <a:ext cx="0" cy="0"/>
          <a:chOff x="0" y="0"/>
          <a:chExt cx="0" cy="0"/>
        </a:xfrm>
      </p:grpSpPr>
      <p:sp>
        <p:nvSpPr>
          <p:cNvPr id="10" name="Rechthoek 9">
            <a:extLst>
              <a:ext uri="{FF2B5EF4-FFF2-40B4-BE49-F238E27FC236}">
                <a16:creationId xmlns:a16="http://schemas.microsoft.com/office/drawing/2014/main" id="{7B23BF1C-C3B8-A459-2599-41A4B9EFD344}"/>
              </a:ext>
            </a:extLst>
          </p:cNvPr>
          <p:cNvSpPr/>
          <p:nvPr/>
        </p:nvSpPr>
        <p:spPr>
          <a:xfrm>
            <a:off x="0" y="1"/>
            <a:ext cx="12192000" cy="169068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dirty="0"/>
          </a:p>
        </p:txBody>
      </p:sp>
      <p:sp>
        <p:nvSpPr>
          <p:cNvPr id="11" name="Titel 1">
            <a:extLst>
              <a:ext uri="{FF2B5EF4-FFF2-40B4-BE49-F238E27FC236}">
                <a16:creationId xmlns:a16="http://schemas.microsoft.com/office/drawing/2014/main" id="{91993979-0799-C670-E0B8-AE2F315270B7}"/>
              </a:ext>
            </a:extLst>
          </p:cNvPr>
          <p:cNvSpPr>
            <a:spLocks noGrp="1"/>
          </p:cNvSpPr>
          <p:nvPr>
            <p:ph type="title"/>
          </p:nvPr>
        </p:nvSpPr>
        <p:spPr>
          <a:xfrm>
            <a:off x="838200" y="365125"/>
            <a:ext cx="10515600" cy="1325563"/>
          </a:xfrm>
        </p:spPr>
        <p:txBody>
          <a:bodyPr/>
          <a:lstStyle/>
          <a:p>
            <a:r>
              <a:rPr lang="en-GB" dirty="0">
                <a:solidFill>
                  <a:srgbClr val="6494C8"/>
                </a:solidFill>
                <a:latin typeface="Quicksand" pitchFamily="2" charset="0"/>
              </a:rPr>
              <a:t>Interior solitude space</a:t>
            </a:r>
          </a:p>
        </p:txBody>
      </p:sp>
      <p:sp>
        <p:nvSpPr>
          <p:cNvPr id="5" name="Tekstvak 4">
            <a:extLst>
              <a:ext uri="{FF2B5EF4-FFF2-40B4-BE49-F238E27FC236}">
                <a16:creationId xmlns:a16="http://schemas.microsoft.com/office/drawing/2014/main" id="{2A60C10E-3E7F-FD04-B5A2-3372EAE4A00F}"/>
              </a:ext>
            </a:extLst>
          </p:cNvPr>
          <p:cNvSpPr txBox="1"/>
          <p:nvPr/>
        </p:nvSpPr>
        <p:spPr>
          <a:xfrm>
            <a:off x="4944980" y="6528919"/>
            <a:ext cx="7916775" cy="261610"/>
          </a:xfrm>
          <a:prstGeom prst="rect">
            <a:avLst/>
          </a:prstGeom>
          <a:noFill/>
        </p:spPr>
        <p:txBody>
          <a:bodyPr wrap="square" rtlCol="0">
            <a:spAutoFit/>
          </a:bodyPr>
          <a:lstStyle/>
          <a:p>
            <a:r>
              <a:rPr lang="en-GB" sz="1100" dirty="0">
                <a:latin typeface="Quicksand" pitchFamily="2" charset="0"/>
              </a:rPr>
              <a:t>Sophia Benfield | </a:t>
            </a:r>
            <a:r>
              <a:rPr lang="en-GB" sz="1100" dirty="0" err="1">
                <a:latin typeface="Quicksand" pitchFamily="2" charset="0"/>
              </a:rPr>
              <a:t>MoonSane</a:t>
            </a:r>
            <a:r>
              <a:rPr lang="en-GB" sz="1100" dirty="0">
                <a:latin typeface="Quicksand" pitchFamily="2" charset="0"/>
              </a:rPr>
              <a:t> | Lunar Architecture | Tutors: H. Bier &amp; A. Hidding &amp; F. Adema  | 2024/25 | TU Delft  </a:t>
            </a:r>
          </a:p>
        </p:txBody>
      </p:sp>
      <p:sp>
        <p:nvSpPr>
          <p:cNvPr id="2" name="Tekstvak 1">
            <a:extLst>
              <a:ext uri="{FF2B5EF4-FFF2-40B4-BE49-F238E27FC236}">
                <a16:creationId xmlns:a16="http://schemas.microsoft.com/office/drawing/2014/main" id="{F2882FCE-BE0A-7447-EB14-8B5F5F276598}"/>
              </a:ext>
            </a:extLst>
          </p:cNvPr>
          <p:cNvSpPr txBox="1"/>
          <p:nvPr/>
        </p:nvSpPr>
        <p:spPr>
          <a:xfrm>
            <a:off x="5928930" y="2291409"/>
            <a:ext cx="5948874" cy="2890022"/>
          </a:xfrm>
          <a:prstGeom prst="rect">
            <a:avLst/>
          </a:prstGeom>
          <a:noFill/>
        </p:spPr>
        <p:txBody>
          <a:bodyPr wrap="square" rtlCol="0">
            <a:spAutoFit/>
          </a:bodyPr>
          <a:lstStyle/>
          <a:p>
            <a:pPr>
              <a:lnSpc>
                <a:spcPct val="150000"/>
              </a:lnSpc>
            </a:pPr>
            <a:r>
              <a:rPr lang="en-GB" sz="2800" dirty="0">
                <a:latin typeface="Quicksand" pitchFamily="2" charset="0"/>
              </a:rPr>
              <a:t>Flexible OLED screens</a:t>
            </a:r>
          </a:p>
          <a:p>
            <a:pPr marL="285750" indent="-285750">
              <a:lnSpc>
                <a:spcPct val="150000"/>
              </a:lnSpc>
              <a:buFont typeface="Arial" panose="020B0604020202020204" pitchFamily="34" charset="0"/>
              <a:buChar char="•"/>
            </a:pPr>
            <a:r>
              <a:rPr lang="en-GB" sz="2400" dirty="0">
                <a:latin typeface="Quicksand" pitchFamily="2" charset="0"/>
              </a:rPr>
              <a:t>Possible in irregular polygons</a:t>
            </a:r>
          </a:p>
          <a:p>
            <a:pPr marL="342900" indent="-342900">
              <a:lnSpc>
                <a:spcPct val="150000"/>
              </a:lnSpc>
              <a:buFont typeface="Arial" panose="020B0604020202020204" pitchFamily="34" charset="0"/>
              <a:buChar char="•"/>
            </a:pPr>
            <a:r>
              <a:rPr lang="en-GB" sz="2400" dirty="0">
                <a:latin typeface="Quicksand" pitchFamily="2" charset="0"/>
              </a:rPr>
              <a:t>Lightweight &amp; energy saving</a:t>
            </a:r>
          </a:p>
          <a:p>
            <a:pPr marL="342900" indent="-342900">
              <a:lnSpc>
                <a:spcPct val="150000"/>
              </a:lnSpc>
              <a:buFont typeface="Arial" panose="020B0604020202020204" pitchFamily="34" charset="0"/>
              <a:buChar char="•"/>
            </a:pPr>
            <a:r>
              <a:rPr lang="en-GB" sz="2400" dirty="0">
                <a:latin typeface="Quicksand" pitchFamily="2" charset="0"/>
              </a:rPr>
              <a:t>Easy front-side maintenance and replacement</a:t>
            </a:r>
          </a:p>
        </p:txBody>
      </p:sp>
      <p:pic>
        <p:nvPicPr>
          <p:cNvPr id="3" name="FLEXMod-Hero-Video">
            <a:hlinkClick r:id="" action="ppaction://media"/>
            <a:extLst>
              <a:ext uri="{FF2B5EF4-FFF2-40B4-BE49-F238E27FC236}">
                <a16:creationId xmlns:a16="http://schemas.microsoft.com/office/drawing/2014/main" id="{09C36721-54DE-792A-B8E2-5C1EE3AA5AB3}"/>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t="24838" r="40434" b="24102"/>
          <a:stretch>
            <a:fillRect/>
          </a:stretch>
        </p:blipFill>
        <p:spPr>
          <a:xfrm>
            <a:off x="601885" y="2363588"/>
            <a:ext cx="4343096" cy="3856738"/>
          </a:xfrm>
          <a:prstGeom prst="rect">
            <a:avLst/>
          </a:prstGeom>
        </p:spPr>
      </p:pic>
      <p:sp>
        <p:nvSpPr>
          <p:cNvPr id="6" name="Tekstvak 5">
            <a:extLst>
              <a:ext uri="{FF2B5EF4-FFF2-40B4-BE49-F238E27FC236}">
                <a16:creationId xmlns:a16="http://schemas.microsoft.com/office/drawing/2014/main" id="{ABEDC3A7-868F-66DB-9F86-9FA3722E0C52}"/>
              </a:ext>
            </a:extLst>
          </p:cNvPr>
          <p:cNvSpPr txBox="1"/>
          <p:nvPr/>
        </p:nvSpPr>
        <p:spPr>
          <a:xfrm>
            <a:off x="-1" y="6499980"/>
            <a:ext cx="751841" cy="307777"/>
          </a:xfrm>
          <a:prstGeom prst="rect">
            <a:avLst/>
          </a:prstGeom>
          <a:noFill/>
        </p:spPr>
        <p:txBody>
          <a:bodyPr wrap="square" rtlCol="0">
            <a:spAutoFit/>
          </a:bodyPr>
          <a:lstStyle/>
          <a:p>
            <a:pPr algn="ctr"/>
            <a:fld id="{361159D2-B34F-4E77-82E2-E642AFA3FEE3}" type="slidenum">
              <a:rPr lang="en-GB" sz="1400" smtClean="0">
                <a:latin typeface="Quicksand" pitchFamily="2" charset="0"/>
              </a:rPr>
              <a:t>30</a:t>
            </a:fld>
            <a:r>
              <a:rPr lang="en-GB" sz="1400" dirty="0">
                <a:latin typeface="Quicksand" pitchFamily="2" charset="0"/>
              </a:rPr>
              <a:t>/67</a:t>
            </a:r>
          </a:p>
        </p:txBody>
      </p:sp>
    </p:spTree>
    <p:extLst>
      <p:ext uri="{BB962C8B-B14F-4D97-AF65-F5344CB8AC3E}">
        <p14:creationId xmlns:p14="http://schemas.microsoft.com/office/powerpoint/2010/main" val="1496658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9383DD-BDD0-4E6C-215C-AFAE02A15355}"/>
            </a:ext>
          </a:extLst>
        </p:cNvPr>
        <p:cNvGrpSpPr/>
        <p:nvPr/>
      </p:nvGrpSpPr>
      <p:grpSpPr>
        <a:xfrm>
          <a:off x="0" y="0"/>
          <a:ext cx="0" cy="0"/>
          <a:chOff x="0" y="0"/>
          <a:chExt cx="0" cy="0"/>
        </a:xfrm>
      </p:grpSpPr>
      <p:sp>
        <p:nvSpPr>
          <p:cNvPr id="10" name="Rechthoek 9">
            <a:extLst>
              <a:ext uri="{FF2B5EF4-FFF2-40B4-BE49-F238E27FC236}">
                <a16:creationId xmlns:a16="http://schemas.microsoft.com/office/drawing/2014/main" id="{2DD58F8B-77DC-5FFA-4C05-CF676ED45600}"/>
              </a:ext>
            </a:extLst>
          </p:cNvPr>
          <p:cNvSpPr/>
          <p:nvPr/>
        </p:nvSpPr>
        <p:spPr>
          <a:xfrm>
            <a:off x="0" y="1"/>
            <a:ext cx="12192000" cy="169068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dirty="0"/>
          </a:p>
        </p:txBody>
      </p:sp>
      <p:sp>
        <p:nvSpPr>
          <p:cNvPr id="11" name="Titel 1">
            <a:extLst>
              <a:ext uri="{FF2B5EF4-FFF2-40B4-BE49-F238E27FC236}">
                <a16:creationId xmlns:a16="http://schemas.microsoft.com/office/drawing/2014/main" id="{8F6DA34F-660B-545F-D632-4DAE15CD6CBB}"/>
              </a:ext>
            </a:extLst>
          </p:cNvPr>
          <p:cNvSpPr>
            <a:spLocks noGrp="1"/>
          </p:cNvSpPr>
          <p:nvPr>
            <p:ph type="title"/>
          </p:nvPr>
        </p:nvSpPr>
        <p:spPr>
          <a:xfrm>
            <a:off x="838200" y="365125"/>
            <a:ext cx="10515600" cy="1325563"/>
          </a:xfrm>
        </p:spPr>
        <p:txBody>
          <a:bodyPr/>
          <a:lstStyle/>
          <a:p>
            <a:r>
              <a:rPr lang="en-GB" dirty="0">
                <a:solidFill>
                  <a:srgbClr val="6494C8"/>
                </a:solidFill>
                <a:latin typeface="Quicksand" pitchFamily="2" charset="0"/>
              </a:rPr>
              <a:t>Dynamic daylight simulation</a:t>
            </a:r>
          </a:p>
        </p:txBody>
      </p:sp>
      <p:sp>
        <p:nvSpPr>
          <p:cNvPr id="5" name="Tekstvak 4">
            <a:extLst>
              <a:ext uri="{FF2B5EF4-FFF2-40B4-BE49-F238E27FC236}">
                <a16:creationId xmlns:a16="http://schemas.microsoft.com/office/drawing/2014/main" id="{606DAA1E-0CBA-532C-BEAB-A5AA7AADB1E6}"/>
              </a:ext>
            </a:extLst>
          </p:cNvPr>
          <p:cNvSpPr txBox="1"/>
          <p:nvPr/>
        </p:nvSpPr>
        <p:spPr>
          <a:xfrm>
            <a:off x="4944980" y="6528919"/>
            <a:ext cx="7916775" cy="261610"/>
          </a:xfrm>
          <a:prstGeom prst="rect">
            <a:avLst/>
          </a:prstGeom>
          <a:noFill/>
        </p:spPr>
        <p:txBody>
          <a:bodyPr wrap="square" rtlCol="0">
            <a:spAutoFit/>
          </a:bodyPr>
          <a:lstStyle/>
          <a:p>
            <a:r>
              <a:rPr lang="en-GB" sz="1100" dirty="0">
                <a:latin typeface="Quicksand" pitchFamily="2" charset="0"/>
              </a:rPr>
              <a:t>Sophia Benfield | </a:t>
            </a:r>
            <a:r>
              <a:rPr lang="en-GB" sz="1100" dirty="0" err="1">
                <a:latin typeface="Quicksand" pitchFamily="2" charset="0"/>
              </a:rPr>
              <a:t>MoonSane</a:t>
            </a:r>
            <a:r>
              <a:rPr lang="en-GB" sz="1100" dirty="0">
                <a:latin typeface="Quicksand" pitchFamily="2" charset="0"/>
              </a:rPr>
              <a:t> | Lunar Architecture | Tutors: H. Bier &amp; A. Hidding &amp; F. Adema  | 2024/25 | TU Delft  </a:t>
            </a:r>
          </a:p>
        </p:txBody>
      </p:sp>
      <p:pic>
        <p:nvPicPr>
          <p:cNvPr id="6" name="Afbeelding 5" descr="Afbeelding met muur, overdekt, interieurontwerp, spiegel&#10;&#10;Door AI gegenereerde inhoud is mogelijk onjuist.">
            <a:extLst>
              <a:ext uri="{FF2B5EF4-FFF2-40B4-BE49-F238E27FC236}">
                <a16:creationId xmlns:a16="http://schemas.microsoft.com/office/drawing/2014/main" id="{248E121B-E1C8-3F85-C577-CF6A0FF4ECD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003501" y="1690690"/>
            <a:ext cx="4098549" cy="2777924"/>
          </a:xfrm>
          <a:prstGeom prst="rect">
            <a:avLst/>
          </a:prstGeom>
        </p:spPr>
      </p:pic>
      <p:pic>
        <p:nvPicPr>
          <p:cNvPr id="8" name="Afbeelding 7" descr="Afbeelding met muur, overdekt, interieurontwerp, kunst&#10;&#10;Door AI gegenereerde inhoud is mogelijk onjuist.">
            <a:extLst>
              <a:ext uri="{FF2B5EF4-FFF2-40B4-BE49-F238E27FC236}">
                <a16:creationId xmlns:a16="http://schemas.microsoft.com/office/drawing/2014/main" id="{FBAC1F69-F8D2-D659-A111-4D00AA82E86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102050" y="1690690"/>
            <a:ext cx="4089950" cy="2777924"/>
          </a:xfrm>
          <a:prstGeom prst="rect">
            <a:avLst/>
          </a:prstGeom>
        </p:spPr>
      </p:pic>
      <p:pic>
        <p:nvPicPr>
          <p:cNvPr id="18" name="Afbeelding 17" descr="Afbeelding met muur, overdekt, lamp, interieurontwerp&#10;&#10;Door AI gegenereerde inhoud is mogelijk onjuist.">
            <a:extLst>
              <a:ext uri="{FF2B5EF4-FFF2-40B4-BE49-F238E27FC236}">
                <a16:creationId xmlns:a16="http://schemas.microsoft.com/office/drawing/2014/main" id="{3BF90EEE-7CB7-D1A5-60D3-DEED1223DB2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1575" y="1690689"/>
            <a:ext cx="3991926" cy="2777925"/>
          </a:xfrm>
          <a:prstGeom prst="rect">
            <a:avLst/>
          </a:prstGeom>
        </p:spPr>
      </p:pic>
      <p:sp>
        <p:nvSpPr>
          <p:cNvPr id="19" name="Tekstvak 18">
            <a:extLst>
              <a:ext uri="{FF2B5EF4-FFF2-40B4-BE49-F238E27FC236}">
                <a16:creationId xmlns:a16="http://schemas.microsoft.com/office/drawing/2014/main" id="{DF25805F-7F9C-23E2-6181-2360144543D8}"/>
              </a:ext>
            </a:extLst>
          </p:cNvPr>
          <p:cNvSpPr txBox="1"/>
          <p:nvPr/>
        </p:nvSpPr>
        <p:spPr>
          <a:xfrm>
            <a:off x="1187543" y="4965546"/>
            <a:ext cx="276423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prstClr val="black"/>
                </a:solidFill>
                <a:latin typeface="Quicksand" pitchFamily="2" charset="0"/>
              </a:rPr>
              <a:t>Sunrise</a:t>
            </a:r>
            <a:endParaRPr kumimoji="0" lang="en-GB" sz="2800" i="0" u="none" strike="noStrike" kern="1200" cap="none" spc="0" normalizeH="0" baseline="0" noProof="0" dirty="0">
              <a:ln>
                <a:noFill/>
              </a:ln>
              <a:solidFill>
                <a:prstClr val="black"/>
              </a:solidFill>
              <a:effectLst/>
              <a:uLnTx/>
              <a:uFillTx/>
              <a:latin typeface="Quicksand" pitchFamily="2" charset="0"/>
              <a:ea typeface="+mn-ea"/>
              <a:cs typeface="+mn-cs"/>
            </a:endParaRPr>
          </a:p>
        </p:txBody>
      </p:sp>
      <p:sp>
        <p:nvSpPr>
          <p:cNvPr id="20" name="Tekstvak 19">
            <a:extLst>
              <a:ext uri="{FF2B5EF4-FFF2-40B4-BE49-F238E27FC236}">
                <a16:creationId xmlns:a16="http://schemas.microsoft.com/office/drawing/2014/main" id="{5123B077-6433-57C8-3836-B6F7A2910B05}"/>
              </a:ext>
            </a:extLst>
          </p:cNvPr>
          <p:cNvSpPr txBox="1"/>
          <p:nvPr/>
        </p:nvSpPr>
        <p:spPr>
          <a:xfrm>
            <a:off x="5337818" y="4965546"/>
            <a:ext cx="276423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prstClr val="black"/>
                </a:solidFill>
                <a:latin typeface="Quicksand" pitchFamily="2" charset="0"/>
              </a:rPr>
              <a:t>Midday</a:t>
            </a:r>
            <a:endParaRPr kumimoji="0" lang="en-GB" sz="2800" i="0" u="none" strike="noStrike" kern="1200" cap="none" spc="0" normalizeH="0" baseline="0" noProof="0" dirty="0">
              <a:ln>
                <a:noFill/>
              </a:ln>
              <a:solidFill>
                <a:prstClr val="black"/>
              </a:solidFill>
              <a:effectLst/>
              <a:uLnTx/>
              <a:uFillTx/>
              <a:latin typeface="Quicksand" pitchFamily="2" charset="0"/>
              <a:ea typeface="+mn-ea"/>
              <a:cs typeface="+mn-cs"/>
            </a:endParaRPr>
          </a:p>
        </p:txBody>
      </p:sp>
      <p:sp>
        <p:nvSpPr>
          <p:cNvPr id="21" name="Tekstvak 20">
            <a:extLst>
              <a:ext uri="{FF2B5EF4-FFF2-40B4-BE49-F238E27FC236}">
                <a16:creationId xmlns:a16="http://schemas.microsoft.com/office/drawing/2014/main" id="{2D168658-9591-9A70-D061-A96D1241AA0F}"/>
              </a:ext>
            </a:extLst>
          </p:cNvPr>
          <p:cNvSpPr txBox="1"/>
          <p:nvPr/>
        </p:nvSpPr>
        <p:spPr>
          <a:xfrm>
            <a:off x="9488093" y="4965546"/>
            <a:ext cx="276423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prstClr val="black"/>
                </a:solidFill>
                <a:latin typeface="Quicksand" pitchFamily="2" charset="0"/>
              </a:rPr>
              <a:t>Sunset</a:t>
            </a:r>
            <a:endParaRPr kumimoji="0" lang="en-GB" sz="2800" i="0" u="none" strike="noStrike" kern="1200" cap="none" spc="0" normalizeH="0" baseline="0" noProof="0" dirty="0">
              <a:ln>
                <a:noFill/>
              </a:ln>
              <a:solidFill>
                <a:prstClr val="black"/>
              </a:solidFill>
              <a:effectLst/>
              <a:uLnTx/>
              <a:uFillTx/>
              <a:latin typeface="Quicksand" pitchFamily="2" charset="0"/>
              <a:ea typeface="+mn-ea"/>
              <a:cs typeface="+mn-cs"/>
            </a:endParaRPr>
          </a:p>
        </p:txBody>
      </p:sp>
      <p:pic>
        <p:nvPicPr>
          <p:cNvPr id="23" name="Afbeelding 22" descr="Afbeelding met muur, televisie, overdekt, spiegel&#10;&#10;Door AI gegenereerde inhoud is mogelijk onjuist.">
            <a:extLst>
              <a:ext uri="{FF2B5EF4-FFF2-40B4-BE49-F238E27FC236}">
                <a16:creationId xmlns:a16="http://schemas.microsoft.com/office/drawing/2014/main" id="{97D7C800-185E-6305-91C5-485B4B05DFA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968156" y="1690688"/>
            <a:ext cx="4105479" cy="2777924"/>
          </a:xfrm>
          <a:prstGeom prst="rect">
            <a:avLst/>
          </a:prstGeom>
        </p:spPr>
      </p:pic>
      <p:sp>
        <p:nvSpPr>
          <p:cNvPr id="2" name="Tekstvak 1">
            <a:extLst>
              <a:ext uri="{FF2B5EF4-FFF2-40B4-BE49-F238E27FC236}">
                <a16:creationId xmlns:a16="http://schemas.microsoft.com/office/drawing/2014/main" id="{F4294EA7-CE8A-2787-A091-7E1D5EBA52B2}"/>
              </a:ext>
            </a:extLst>
          </p:cNvPr>
          <p:cNvSpPr txBox="1"/>
          <p:nvPr/>
        </p:nvSpPr>
        <p:spPr>
          <a:xfrm>
            <a:off x="-1" y="6499980"/>
            <a:ext cx="751841" cy="307777"/>
          </a:xfrm>
          <a:prstGeom prst="rect">
            <a:avLst/>
          </a:prstGeom>
          <a:noFill/>
        </p:spPr>
        <p:txBody>
          <a:bodyPr wrap="square" rtlCol="0">
            <a:spAutoFit/>
          </a:bodyPr>
          <a:lstStyle/>
          <a:p>
            <a:pPr algn="ctr"/>
            <a:fld id="{361159D2-B34F-4E77-82E2-E642AFA3FEE3}" type="slidenum">
              <a:rPr lang="en-GB" sz="1400" smtClean="0">
                <a:latin typeface="Quicksand" pitchFamily="2" charset="0"/>
              </a:rPr>
              <a:t>31</a:t>
            </a:fld>
            <a:r>
              <a:rPr lang="en-GB" sz="1400" dirty="0">
                <a:latin typeface="Quicksand" pitchFamily="2" charset="0"/>
              </a:rPr>
              <a:t>/67</a:t>
            </a:r>
          </a:p>
        </p:txBody>
      </p:sp>
    </p:spTree>
    <p:extLst>
      <p:ext uri="{BB962C8B-B14F-4D97-AF65-F5344CB8AC3E}">
        <p14:creationId xmlns:p14="http://schemas.microsoft.com/office/powerpoint/2010/main" val="14530998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476145-7A36-E0BE-AE44-8D7480177913}"/>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09FEF08A-3D83-C182-87F7-07AB6FD3E62E}"/>
              </a:ext>
            </a:extLst>
          </p:cNvPr>
          <p:cNvSpPr>
            <a:spLocks noGrp="1"/>
          </p:cNvSpPr>
          <p:nvPr>
            <p:ph idx="1"/>
          </p:nvPr>
        </p:nvSpPr>
        <p:spPr>
          <a:xfrm>
            <a:off x="541421" y="2158580"/>
            <a:ext cx="11109158" cy="4334295"/>
          </a:xfrm>
        </p:spPr>
        <p:txBody>
          <a:bodyPr numCol="2" spcCol="144000">
            <a:noAutofit/>
          </a:bodyPr>
          <a:lstStyle/>
          <a:p>
            <a:pPr marL="0" indent="0">
              <a:buNone/>
            </a:pPr>
            <a:r>
              <a:rPr lang="en-GB" sz="2400" dirty="0">
                <a:solidFill>
                  <a:srgbClr val="6494C8"/>
                </a:solidFill>
                <a:latin typeface="Quicksand" pitchFamily="2" charset="0"/>
              </a:rPr>
              <a:t>Main rooms</a:t>
            </a:r>
          </a:p>
          <a:p>
            <a:r>
              <a:rPr lang="en-GB" sz="2000" dirty="0">
                <a:latin typeface="Quicksand" pitchFamily="2" charset="0"/>
              </a:rPr>
              <a:t>Private quarters</a:t>
            </a:r>
          </a:p>
          <a:p>
            <a:pPr lvl="1"/>
            <a:r>
              <a:rPr lang="en-GB" sz="2000" dirty="0">
                <a:latin typeface="Quicksand" pitchFamily="2" charset="0"/>
              </a:rPr>
              <a:t>Sleeping area</a:t>
            </a:r>
          </a:p>
          <a:p>
            <a:r>
              <a:rPr lang="en-GB" sz="2000" dirty="0">
                <a:latin typeface="Quicksand" pitchFamily="2" charset="0"/>
              </a:rPr>
              <a:t>Living quarters</a:t>
            </a:r>
          </a:p>
          <a:p>
            <a:pPr lvl="1"/>
            <a:r>
              <a:rPr lang="en-GB" sz="2000" dirty="0">
                <a:latin typeface="Quicksand" pitchFamily="2" charset="0"/>
              </a:rPr>
              <a:t>Social area, eating area, kitchen</a:t>
            </a:r>
          </a:p>
          <a:p>
            <a:r>
              <a:rPr lang="en-GB" sz="2000" dirty="0">
                <a:latin typeface="Quicksand" pitchFamily="2" charset="0"/>
              </a:rPr>
              <a:t>Research facility</a:t>
            </a:r>
          </a:p>
          <a:p>
            <a:pPr lvl="1"/>
            <a:r>
              <a:rPr lang="en-GB" sz="2000" dirty="0">
                <a:latin typeface="Quicksand" pitchFamily="2" charset="0"/>
              </a:rPr>
              <a:t>Command and control</a:t>
            </a:r>
          </a:p>
          <a:p>
            <a:pPr lvl="1"/>
            <a:r>
              <a:rPr lang="en-GB" sz="2000" dirty="0">
                <a:latin typeface="Quicksand" pitchFamily="2" charset="0"/>
              </a:rPr>
              <a:t>Workspace </a:t>
            </a:r>
          </a:p>
          <a:p>
            <a:r>
              <a:rPr lang="en-GB" sz="2000" dirty="0">
                <a:latin typeface="Quicksand" pitchFamily="2" charset="0"/>
              </a:rPr>
              <a:t>Gym</a:t>
            </a:r>
          </a:p>
          <a:p>
            <a:r>
              <a:rPr lang="en-GB" sz="2000" dirty="0">
                <a:latin typeface="Quicksand" pitchFamily="2" charset="0"/>
              </a:rPr>
              <a:t>Bathroom (&amp;toilet)</a:t>
            </a:r>
          </a:p>
          <a:p>
            <a:r>
              <a:rPr lang="en-GB" sz="2000" dirty="0">
                <a:latin typeface="Quicksand" pitchFamily="2" charset="0"/>
              </a:rPr>
              <a:t>Medical facility</a:t>
            </a:r>
          </a:p>
          <a:p>
            <a:r>
              <a:rPr lang="en-GB" sz="2000" dirty="0">
                <a:latin typeface="Quicksand" pitchFamily="2" charset="0"/>
              </a:rPr>
              <a:t>Antechamber for EVA’s </a:t>
            </a:r>
          </a:p>
          <a:p>
            <a:pPr lvl="1"/>
            <a:r>
              <a:rPr lang="en-GB" sz="2000" dirty="0">
                <a:latin typeface="Quicksand" pitchFamily="2" charset="0"/>
              </a:rPr>
              <a:t>(</a:t>
            </a:r>
            <a:r>
              <a:rPr lang="en-GB" sz="2000" dirty="0" err="1">
                <a:latin typeface="Quicksand" pitchFamily="2" charset="0"/>
              </a:rPr>
              <a:t>regolith</a:t>
            </a:r>
            <a:r>
              <a:rPr lang="en-GB" sz="2000" dirty="0">
                <a:latin typeface="Quicksand" pitchFamily="2" charset="0"/>
              </a:rPr>
              <a:t> cleaning and suit doffing)</a:t>
            </a:r>
          </a:p>
          <a:p>
            <a:r>
              <a:rPr lang="en-GB" sz="2000" dirty="0">
                <a:latin typeface="Quicksand" pitchFamily="2" charset="0"/>
              </a:rPr>
              <a:t>Stowage</a:t>
            </a:r>
          </a:p>
          <a:p>
            <a:endParaRPr lang="en-GB" sz="2000" dirty="0">
              <a:latin typeface="Quicksand" pitchFamily="2" charset="0"/>
            </a:endParaRPr>
          </a:p>
          <a:p>
            <a:pPr marL="0" indent="0">
              <a:buFont typeface="Arial" panose="020B0604020202020204" pitchFamily="34" charset="0"/>
              <a:buNone/>
            </a:pPr>
            <a:r>
              <a:rPr lang="en-GB" sz="2400" dirty="0">
                <a:solidFill>
                  <a:srgbClr val="6494C8"/>
                </a:solidFill>
                <a:latin typeface="Quicksand" pitchFamily="2" charset="0"/>
              </a:rPr>
              <a:t>Additional rooms</a:t>
            </a:r>
          </a:p>
          <a:p>
            <a:r>
              <a:rPr lang="en-GB" sz="2000" b="1" dirty="0">
                <a:latin typeface="Quicksand" pitchFamily="2" charset="0"/>
              </a:rPr>
              <a:t>Garden</a:t>
            </a:r>
          </a:p>
          <a:p>
            <a:r>
              <a:rPr lang="en-GB" sz="2000" b="1" dirty="0">
                <a:latin typeface="Quicksand" pitchFamily="2" charset="0"/>
              </a:rPr>
              <a:t>Meditation space</a:t>
            </a:r>
          </a:p>
          <a:p>
            <a:pPr lvl="1"/>
            <a:r>
              <a:rPr lang="en-GB" sz="2000" dirty="0">
                <a:latin typeface="Quicksand" pitchFamily="2" charset="0"/>
              </a:rPr>
              <a:t>earth viewing</a:t>
            </a:r>
          </a:p>
          <a:p>
            <a:pPr lvl="1"/>
            <a:endParaRPr lang="en-GB" sz="2000" dirty="0">
              <a:latin typeface="Quicksand" pitchFamily="2" charset="0"/>
            </a:endParaRPr>
          </a:p>
          <a:p>
            <a:pPr marL="0" indent="0">
              <a:buNone/>
            </a:pPr>
            <a:r>
              <a:rPr lang="en-GB" sz="2000" dirty="0">
                <a:latin typeface="Quicksand" pitchFamily="2" charset="0"/>
              </a:rPr>
              <a:t>“Minimum volume of </a:t>
            </a:r>
            <a:r>
              <a:rPr lang="en-GB" sz="2000" b="1" dirty="0">
                <a:latin typeface="Quicksand" pitchFamily="2" charset="0"/>
              </a:rPr>
              <a:t>80m3 per person</a:t>
            </a:r>
            <a:r>
              <a:rPr lang="en-GB" sz="2000" dirty="0">
                <a:latin typeface="Quicksand" pitchFamily="2" charset="0"/>
              </a:rPr>
              <a:t>” (ESA)</a:t>
            </a:r>
          </a:p>
        </p:txBody>
      </p:sp>
      <p:sp>
        <p:nvSpPr>
          <p:cNvPr id="8" name="Rechthoek 7">
            <a:extLst>
              <a:ext uri="{FF2B5EF4-FFF2-40B4-BE49-F238E27FC236}">
                <a16:creationId xmlns:a16="http://schemas.microsoft.com/office/drawing/2014/main" id="{3D5B9CEF-2B5F-EA12-C3EC-C43CB036EE65}"/>
              </a:ext>
            </a:extLst>
          </p:cNvPr>
          <p:cNvSpPr/>
          <p:nvPr/>
        </p:nvSpPr>
        <p:spPr>
          <a:xfrm>
            <a:off x="0" y="1"/>
            <a:ext cx="12192000" cy="169068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9" name="Titel 1">
            <a:extLst>
              <a:ext uri="{FF2B5EF4-FFF2-40B4-BE49-F238E27FC236}">
                <a16:creationId xmlns:a16="http://schemas.microsoft.com/office/drawing/2014/main" id="{6DEA3876-BCFD-2462-7EDC-32F8DD5B6F52}"/>
              </a:ext>
            </a:extLst>
          </p:cNvPr>
          <p:cNvSpPr>
            <a:spLocks noGrp="1"/>
          </p:cNvSpPr>
          <p:nvPr>
            <p:ph type="title"/>
          </p:nvPr>
        </p:nvSpPr>
        <p:spPr>
          <a:xfrm>
            <a:off x="838200" y="365125"/>
            <a:ext cx="10515600" cy="1325563"/>
          </a:xfrm>
        </p:spPr>
        <p:txBody>
          <a:bodyPr/>
          <a:lstStyle/>
          <a:p>
            <a:r>
              <a:rPr lang="en-GB" dirty="0">
                <a:solidFill>
                  <a:srgbClr val="6494C8"/>
                </a:solidFill>
                <a:latin typeface="Quicksand" pitchFamily="2" charset="0"/>
              </a:rPr>
              <a:t>Program: main rooms</a:t>
            </a:r>
          </a:p>
        </p:txBody>
      </p:sp>
      <p:sp>
        <p:nvSpPr>
          <p:cNvPr id="6" name="Tekstvak 5">
            <a:extLst>
              <a:ext uri="{FF2B5EF4-FFF2-40B4-BE49-F238E27FC236}">
                <a16:creationId xmlns:a16="http://schemas.microsoft.com/office/drawing/2014/main" id="{72589F4D-4252-7737-A665-B7D8A5E7205E}"/>
              </a:ext>
            </a:extLst>
          </p:cNvPr>
          <p:cNvSpPr txBox="1"/>
          <p:nvPr/>
        </p:nvSpPr>
        <p:spPr>
          <a:xfrm>
            <a:off x="4944980" y="6528919"/>
            <a:ext cx="7916775" cy="261610"/>
          </a:xfrm>
          <a:prstGeom prst="rect">
            <a:avLst/>
          </a:prstGeom>
          <a:noFill/>
        </p:spPr>
        <p:txBody>
          <a:bodyPr wrap="square" rtlCol="0">
            <a:spAutoFit/>
          </a:bodyPr>
          <a:lstStyle/>
          <a:p>
            <a:r>
              <a:rPr lang="en-GB" sz="1100" dirty="0">
                <a:latin typeface="Quicksand" pitchFamily="2" charset="0"/>
              </a:rPr>
              <a:t>Sophia Benfield | </a:t>
            </a:r>
            <a:r>
              <a:rPr lang="en-GB" sz="1100" dirty="0" err="1">
                <a:latin typeface="Quicksand" pitchFamily="2" charset="0"/>
              </a:rPr>
              <a:t>MoonSane</a:t>
            </a:r>
            <a:r>
              <a:rPr lang="en-GB" sz="1100" dirty="0">
                <a:latin typeface="Quicksand" pitchFamily="2" charset="0"/>
              </a:rPr>
              <a:t> | Lunar Architecture | Tutors: H. Bier &amp; A. Hidding &amp; F. Adema  | 2024/25 | TU Delft  </a:t>
            </a:r>
          </a:p>
        </p:txBody>
      </p:sp>
      <p:sp>
        <p:nvSpPr>
          <p:cNvPr id="2" name="Tekstvak 1">
            <a:extLst>
              <a:ext uri="{FF2B5EF4-FFF2-40B4-BE49-F238E27FC236}">
                <a16:creationId xmlns:a16="http://schemas.microsoft.com/office/drawing/2014/main" id="{B262790A-08D8-A31D-8967-EBA2EF3DBD5A}"/>
              </a:ext>
            </a:extLst>
          </p:cNvPr>
          <p:cNvSpPr txBox="1"/>
          <p:nvPr/>
        </p:nvSpPr>
        <p:spPr>
          <a:xfrm>
            <a:off x="6096000" y="6104012"/>
            <a:ext cx="5971674" cy="400110"/>
          </a:xfrm>
          <a:prstGeom prst="rect">
            <a:avLst/>
          </a:prstGeom>
          <a:noFill/>
        </p:spPr>
        <p:txBody>
          <a:bodyPr wrap="square">
            <a:spAutoFit/>
          </a:bodyPr>
          <a:lstStyle/>
          <a:p>
            <a:r>
              <a:rPr lang="en-GB" sz="1000" dirty="0">
                <a:latin typeface="Quicksand" pitchFamily="2" charset="0"/>
              </a:rPr>
              <a:t>Source: Moon Village CDF Study Report: CDF-202(A) – Issue 1.1 September 2020, page 60. https://www.lpi.usra.edu/lunar/strategies/ESA-ESTEC_2020_MoonVillageLunarHabitatStudy.pdf</a:t>
            </a:r>
          </a:p>
        </p:txBody>
      </p:sp>
      <p:sp>
        <p:nvSpPr>
          <p:cNvPr id="5" name="Tekstvak 4">
            <a:extLst>
              <a:ext uri="{FF2B5EF4-FFF2-40B4-BE49-F238E27FC236}">
                <a16:creationId xmlns:a16="http://schemas.microsoft.com/office/drawing/2014/main" id="{DAE3097A-4343-BBAA-3518-612112363B29}"/>
              </a:ext>
            </a:extLst>
          </p:cNvPr>
          <p:cNvSpPr txBox="1"/>
          <p:nvPr/>
        </p:nvSpPr>
        <p:spPr>
          <a:xfrm>
            <a:off x="-1" y="6499980"/>
            <a:ext cx="751841" cy="307777"/>
          </a:xfrm>
          <a:prstGeom prst="rect">
            <a:avLst/>
          </a:prstGeom>
          <a:noFill/>
        </p:spPr>
        <p:txBody>
          <a:bodyPr wrap="square" rtlCol="0">
            <a:spAutoFit/>
          </a:bodyPr>
          <a:lstStyle/>
          <a:p>
            <a:pPr algn="ctr"/>
            <a:fld id="{361159D2-B34F-4E77-82E2-E642AFA3FEE3}" type="slidenum">
              <a:rPr lang="en-GB" sz="1400" smtClean="0">
                <a:latin typeface="Quicksand" pitchFamily="2" charset="0"/>
              </a:rPr>
              <a:t>4</a:t>
            </a:fld>
            <a:r>
              <a:rPr lang="en-GB" sz="1400" dirty="0">
                <a:latin typeface="Quicksand" pitchFamily="2" charset="0"/>
              </a:rPr>
              <a:t>/67</a:t>
            </a:r>
          </a:p>
        </p:txBody>
      </p:sp>
    </p:spTree>
    <p:extLst>
      <p:ext uri="{BB962C8B-B14F-4D97-AF65-F5344CB8AC3E}">
        <p14:creationId xmlns:p14="http://schemas.microsoft.com/office/powerpoint/2010/main" val="4999871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72909-B495-FD2E-DD3A-251E5E80DE97}"/>
            </a:ext>
          </a:extLst>
        </p:cNvPr>
        <p:cNvGrpSpPr/>
        <p:nvPr/>
      </p:nvGrpSpPr>
      <p:grpSpPr>
        <a:xfrm>
          <a:off x="0" y="0"/>
          <a:ext cx="0" cy="0"/>
          <a:chOff x="0" y="0"/>
          <a:chExt cx="0" cy="0"/>
        </a:xfrm>
      </p:grpSpPr>
      <p:sp>
        <p:nvSpPr>
          <p:cNvPr id="8" name="Rechthoek 7">
            <a:extLst>
              <a:ext uri="{FF2B5EF4-FFF2-40B4-BE49-F238E27FC236}">
                <a16:creationId xmlns:a16="http://schemas.microsoft.com/office/drawing/2014/main" id="{07480817-6C25-755B-C925-772FECAF683E}"/>
              </a:ext>
            </a:extLst>
          </p:cNvPr>
          <p:cNvSpPr/>
          <p:nvPr/>
        </p:nvSpPr>
        <p:spPr>
          <a:xfrm>
            <a:off x="0" y="1"/>
            <a:ext cx="12192000" cy="169068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9" name="Titel 1">
            <a:extLst>
              <a:ext uri="{FF2B5EF4-FFF2-40B4-BE49-F238E27FC236}">
                <a16:creationId xmlns:a16="http://schemas.microsoft.com/office/drawing/2014/main" id="{1D9D1386-0DA6-703C-F5FB-0A7BA21196A6}"/>
              </a:ext>
            </a:extLst>
          </p:cNvPr>
          <p:cNvSpPr>
            <a:spLocks noGrp="1"/>
          </p:cNvSpPr>
          <p:nvPr>
            <p:ph type="title"/>
          </p:nvPr>
        </p:nvSpPr>
        <p:spPr>
          <a:xfrm>
            <a:off x="838200" y="365125"/>
            <a:ext cx="10515600" cy="1325563"/>
          </a:xfrm>
        </p:spPr>
        <p:txBody>
          <a:bodyPr/>
          <a:lstStyle/>
          <a:p>
            <a:r>
              <a:rPr lang="en-GB" dirty="0">
                <a:solidFill>
                  <a:srgbClr val="6494C8"/>
                </a:solidFill>
                <a:latin typeface="Quicksand" pitchFamily="2" charset="0"/>
              </a:rPr>
              <a:t>Program: minimum size</a:t>
            </a:r>
          </a:p>
        </p:txBody>
      </p:sp>
      <p:graphicFrame>
        <p:nvGraphicFramePr>
          <p:cNvPr id="7" name="Tijdelijke aanduiding voor inhoud 6">
            <a:extLst>
              <a:ext uri="{FF2B5EF4-FFF2-40B4-BE49-F238E27FC236}">
                <a16:creationId xmlns:a16="http://schemas.microsoft.com/office/drawing/2014/main" id="{2CE8C6F1-5B08-4B70-911D-55FE59B15A07}"/>
              </a:ext>
            </a:extLst>
          </p:cNvPr>
          <p:cNvGraphicFramePr>
            <a:graphicFrameLocks noGrp="1"/>
          </p:cNvGraphicFramePr>
          <p:nvPr>
            <p:ph idx="1"/>
          </p:nvPr>
        </p:nvGraphicFramePr>
        <p:xfrm>
          <a:off x="1" y="1690688"/>
          <a:ext cx="12191997" cy="4736483"/>
        </p:xfrm>
        <a:graphic>
          <a:graphicData uri="http://schemas.openxmlformats.org/drawingml/2006/table">
            <a:tbl>
              <a:tblPr firstRow="1" bandRow="1">
                <a:tableStyleId>{5C22544A-7EE6-4342-B048-85BDC9FD1C3A}</a:tableStyleId>
              </a:tblPr>
              <a:tblGrid>
                <a:gridCol w="2743199">
                  <a:extLst>
                    <a:ext uri="{9D8B030D-6E8A-4147-A177-3AD203B41FA5}">
                      <a16:colId xmlns:a16="http://schemas.microsoft.com/office/drawing/2014/main" val="206686855"/>
                    </a:ext>
                  </a:extLst>
                </a:gridCol>
                <a:gridCol w="1981888">
                  <a:extLst>
                    <a:ext uri="{9D8B030D-6E8A-4147-A177-3AD203B41FA5}">
                      <a16:colId xmlns:a16="http://schemas.microsoft.com/office/drawing/2014/main" val="4129596257"/>
                    </a:ext>
                  </a:extLst>
                </a:gridCol>
                <a:gridCol w="960990">
                  <a:extLst>
                    <a:ext uri="{9D8B030D-6E8A-4147-A177-3AD203B41FA5}">
                      <a16:colId xmlns:a16="http://schemas.microsoft.com/office/drawing/2014/main" val="3383876304"/>
                    </a:ext>
                  </a:extLst>
                </a:gridCol>
                <a:gridCol w="1828093">
                  <a:extLst>
                    <a:ext uri="{9D8B030D-6E8A-4147-A177-3AD203B41FA5}">
                      <a16:colId xmlns:a16="http://schemas.microsoft.com/office/drawing/2014/main" val="3813025263"/>
                    </a:ext>
                  </a:extLst>
                </a:gridCol>
                <a:gridCol w="1875576">
                  <a:extLst>
                    <a:ext uri="{9D8B030D-6E8A-4147-A177-3AD203B41FA5}">
                      <a16:colId xmlns:a16="http://schemas.microsoft.com/office/drawing/2014/main" val="2225851660"/>
                    </a:ext>
                  </a:extLst>
                </a:gridCol>
                <a:gridCol w="1828093">
                  <a:extLst>
                    <a:ext uri="{9D8B030D-6E8A-4147-A177-3AD203B41FA5}">
                      <a16:colId xmlns:a16="http://schemas.microsoft.com/office/drawing/2014/main" val="1428719362"/>
                    </a:ext>
                  </a:extLst>
                </a:gridCol>
                <a:gridCol w="974158">
                  <a:extLst>
                    <a:ext uri="{9D8B030D-6E8A-4147-A177-3AD203B41FA5}">
                      <a16:colId xmlns:a16="http://schemas.microsoft.com/office/drawing/2014/main" val="1557182950"/>
                    </a:ext>
                  </a:extLst>
                </a:gridCol>
              </a:tblGrid>
              <a:tr h="357049">
                <a:tc>
                  <a:txBody>
                    <a:bodyPr/>
                    <a:lstStyle/>
                    <a:p>
                      <a:r>
                        <a:rPr lang="en-GB" sz="1600" dirty="0"/>
                        <a:t>Room</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6494C8"/>
                    </a:solidFill>
                  </a:tcPr>
                </a:tc>
                <a:tc>
                  <a:txBody>
                    <a:bodyPr/>
                    <a:lstStyle/>
                    <a:p>
                      <a:pPr algn="ctr"/>
                      <a:r>
                        <a:rPr lang="en-GB" sz="1600" dirty="0"/>
                        <a:t>m3 (1 person)</a:t>
                      </a:r>
                    </a:p>
                  </a:txBody>
                  <a:tcPr>
                    <a:lnT w="12700" cap="flat" cmpd="sng" algn="ctr">
                      <a:solidFill>
                        <a:schemeClr val="tx1"/>
                      </a:solidFill>
                      <a:prstDash val="solid"/>
                      <a:round/>
                      <a:headEnd type="none" w="med" len="med"/>
                      <a:tailEnd type="none" w="med" len="med"/>
                    </a:lnT>
                    <a:solidFill>
                      <a:srgbClr val="6494C8"/>
                    </a:solidFill>
                  </a:tcPr>
                </a:tc>
                <a:tc>
                  <a:txBody>
                    <a:bodyPr/>
                    <a:lstStyle/>
                    <a:p>
                      <a:pPr algn="ctr"/>
                      <a:r>
                        <a:rPr lang="en-GB" sz="1600" dirty="0"/>
                        <a:t>%</a:t>
                      </a:r>
                    </a:p>
                  </a:txBody>
                  <a:tcPr>
                    <a:lnT w="12700" cap="flat" cmpd="sng" algn="ctr">
                      <a:solidFill>
                        <a:schemeClr val="tx1"/>
                      </a:solidFill>
                      <a:prstDash val="solid"/>
                      <a:round/>
                      <a:headEnd type="none" w="med" len="med"/>
                      <a:tailEnd type="none" w="med" len="med"/>
                    </a:lnT>
                    <a:solidFill>
                      <a:srgbClr val="6494C8"/>
                    </a:solidFill>
                  </a:tcPr>
                </a:tc>
                <a:tc>
                  <a:txBody>
                    <a:bodyPr/>
                    <a:lstStyle/>
                    <a:p>
                      <a:pPr algn="ctr"/>
                      <a:r>
                        <a:rPr lang="en-GB" sz="1600" dirty="0"/>
                        <a:t>Same time use</a:t>
                      </a:r>
                    </a:p>
                  </a:txBody>
                  <a:tcPr>
                    <a:lnT w="12700" cap="flat" cmpd="sng" algn="ctr">
                      <a:solidFill>
                        <a:schemeClr val="tx1"/>
                      </a:solidFill>
                      <a:prstDash val="solid"/>
                      <a:round/>
                      <a:headEnd type="none" w="med" len="med"/>
                      <a:tailEnd type="none" w="med" len="med"/>
                    </a:lnT>
                    <a:solidFill>
                      <a:srgbClr val="6494C8"/>
                    </a:solidFill>
                  </a:tcPr>
                </a:tc>
                <a:tc>
                  <a:txBody>
                    <a:bodyPr/>
                    <a:lstStyle/>
                    <a:p>
                      <a:pPr algn="ctr"/>
                      <a:r>
                        <a:rPr lang="en-GB" sz="1600" dirty="0"/>
                        <a:t>Multiply factor</a:t>
                      </a:r>
                    </a:p>
                  </a:txBody>
                  <a:tcPr>
                    <a:lnT w="12700" cap="flat" cmpd="sng" algn="ctr">
                      <a:solidFill>
                        <a:schemeClr val="tx1"/>
                      </a:solidFill>
                      <a:prstDash val="solid"/>
                      <a:round/>
                      <a:headEnd type="none" w="med" len="med"/>
                      <a:tailEnd type="none" w="med" len="med"/>
                    </a:lnT>
                    <a:solidFill>
                      <a:srgbClr val="6494C8"/>
                    </a:solidFill>
                  </a:tcPr>
                </a:tc>
                <a:tc>
                  <a:txBody>
                    <a:bodyPr/>
                    <a:lstStyle/>
                    <a:p>
                      <a:pPr algn="ctr"/>
                      <a:r>
                        <a:rPr lang="en-GB" sz="1600" dirty="0"/>
                        <a:t>m3 (6 persons)</a:t>
                      </a:r>
                    </a:p>
                  </a:txBody>
                  <a:tcPr>
                    <a:lnT w="12700" cap="flat" cmpd="sng" algn="ctr">
                      <a:solidFill>
                        <a:schemeClr val="tx1"/>
                      </a:solidFill>
                      <a:prstDash val="solid"/>
                      <a:round/>
                      <a:headEnd type="none" w="med" len="med"/>
                      <a:tailEnd type="none" w="med" len="med"/>
                    </a:lnT>
                    <a:solidFill>
                      <a:srgbClr val="6494C8"/>
                    </a:solidFill>
                  </a:tcPr>
                </a:tc>
                <a:tc>
                  <a:txBody>
                    <a:bodyPr/>
                    <a:lstStyle/>
                    <a:p>
                      <a:pPr algn="ctr"/>
                      <a:r>
                        <a:rPr lang="en-GB" sz="1600" dirty="0"/>
                        <a:t>%</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6494C8"/>
                    </a:solidFill>
                  </a:tcPr>
                </a:tc>
                <a:extLst>
                  <a:ext uri="{0D108BD9-81ED-4DB2-BD59-A6C34878D82A}">
                    <a16:rowId xmlns:a16="http://schemas.microsoft.com/office/drawing/2014/main" val="1801564004"/>
                  </a:ext>
                </a:extLst>
              </a:tr>
              <a:tr h="343485">
                <a:tc>
                  <a:txBody>
                    <a:bodyPr/>
                    <a:lstStyle/>
                    <a:p>
                      <a:r>
                        <a:rPr lang="en-GB" sz="1600" dirty="0"/>
                        <a:t>Private crew quarters</a:t>
                      </a:r>
                    </a:p>
                  </a:txBody>
                  <a:tcPr>
                    <a:lnL w="12700" cap="flat" cmpd="sng" algn="ctr">
                      <a:solidFill>
                        <a:schemeClr val="tx1"/>
                      </a:solidFill>
                      <a:prstDash val="solid"/>
                      <a:round/>
                      <a:headEnd type="none" w="med" len="med"/>
                      <a:tailEnd type="none" w="med" len="med"/>
                    </a:lnL>
                  </a:tcPr>
                </a:tc>
                <a:tc>
                  <a:txBody>
                    <a:bodyPr/>
                    <a:lstStyle/>
                    <a:p>
                      <a:pPr algn="ctr"/>
                      <a:r>
                        <a:rPr lang="en-GB" sz="1600" dirty="0"/>
                        <a:t>2,5</a:t>
                      </a:r>
                    </a:p>
                  </a:txBody>
                  <a:tcPr/>
                </a:tc>
                <a:tc>
                  <a:txBody>
                    <a:bodyPr/>
                    <a:lstStyle/>
                    <a:p>
                      <a:pPr algn="r"/>
                      <a:r>
                        <a:rPr lang="en-GB" sz="1600" dirty="0"/>
                        <a:t>3%</a:t>
                      </a:r>
                    </a:p>
                  </a:txBody>
                  <a:tcPr/>
                </a:tc>
                <a:tc>
                  <a:txBody>
                    <a:bodyPr/>
                    <a:lstStyle/>
                    <a:p>
                      <a:pPr algn="ctr"/>
                      <a:r>
                        <a:rPr lang="en-GB" sz="1600" dirty="0"/>
                        <a:t>Yes - but separate</a:t>
                      </a:r>
                    </a:p>
                  </a:txBody>
                  <a:tcPr/>
                </a:tc>
                <a:tc>
                  <a:txBody>
                    <a:bodyPr/>
                    <a:lstStyle/>
                    <a:p>
                      <a:pPr algn="ctr"/>
                      <a:r>
                        <a:rPr lang="en-GB" sz="1600" dirty="0"/>
                        <a:t>x 6</a:t>
                      </a:r>
                    </a:p>
                  </a:txBody>
                  <a:tcPr/>
                </a:tc>
                <a:tc>
                  <a:txBody>
                    <a:bodyPr/>
                    <a:lstStyle/>
                    <a:p>
                      <a:pPr algn="ctr"/>
                      <a:r>
                        <a:rPr lang="en-GB" sz="1600" dirty="0"/>
                        <a:t>15</a:t>
                      </a:r>
                    </a:p>
                  </a:txBody>
                  <a:tcPr>
                    <a:solidFill>
                      <a:srgbClr val="A2BFDE"/>
                    </a:solidFill>
                  </a:tcPr>
                </a:tc>
                <a:tc>
                  <a:txBody>
                    <a:bodyPr/>
                    <a:lstStyle/>
                    <a:p>
                      <a:pPr algn="r"/>
                      <a:r>
                        <a:rPr lang="en-GB" sz="1600" dirty="0"/>
                        <a:t>3,5%</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150874001"/>
                  </a:ext>
                </a:extLst>
              </a:tr>
              <a:tr h="343485">
                <a:tc>
                  <a:txBody>
                    <a:bodyPr/>
                    <a:lstStyle/>
                    <a:p>
                      <a:r>
                        <a:rPr lang="en-GB" sz="1600" dirty="0"/>
                        <a:t>Living quarters </a:t>
                      </a:r>
                    </a:p>
                  </a:txBody>
                  <a:tcPr>
                    <a:lnL w="12700" cap="flat" cmpd="sng" algn="ctr">
                      <a:solidFill>
                        <a:schemeClr val="tx1"/>
                      </a:solidFill>
                      <a:prstDash val="solid"/>
                      <a:round/>
                      <a:headEnd type="none" w="med" len="med"/>
                      <a:tailEnd type="none" w="med" len="med"/>
                    </a:lnL>
                  </a:tcPr>
                </a:tc>
                <a:tc>
                  <a:txBody>
                    <a:bodyPr/>
                    <a:lstStyle/>
                    <a:p>
                      <a:pPr algn="ctr"/>
                      <a:r>
                        <a:rPr lang="en-GB" sz="1600" dirty="0"/>
                        <a:t>13,5</a:t>
                      </a:r>
                    </a:p>
                  </a:txBody>
                  <a:tcPr/>
                </a:tc>
                <a:tc>
                  <a:txBody>
                    <a:bodyPr/>
                    <a:lstStyle/>
                    <a:p>
                      <a:pPr algn="r"/>
                      <a:r>
                        <a:rPr lang="en-GB" sz="1600" dirty="0"/>
                        <a:t>15%</a:t>
                      </a:r>
                    </a:p>
                  </a:txBody>
                  <a:tcPr/>
                </a:tc>
                <a:tc>
                  <a:txBody>
                    <a:bodyPr/>
                    <a:lstStyle/>
                    <a:p>
                      <a:pPr algn="ctr"/>
                      <a:r>
                        <a:rPr lang="en-GB" sz="1600" dirty="0"/>
                        <a:t>Yes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ptos" panose="02110004020202020204"/>
                          <a:ea typeface="+mn-ea"/>
                          <a:cs typeface="+mn-cs"/>
                        </a:rPr>
                        <a:t>x 6</a:t>
                      </a:r>
                    </a:p>
                  </a:txBody>
                  <a:tcPr/>
                </a:tc>
                <a:tc>
                  <a:txBody>
                    <a:bodyPr/>
                    <a:lstStyle/>
                    <a:p>
                      <a:pPr algn="ctr"/>
                      <a:r>
                        <a:rPr lang="en-GB" sz="1600" dirty="0"/>
                        <a:t>81</a:t>
                      </a:r>
                    </a:p>
                  </a:txBody>
                  <a:tcPr>
                    <a:solidFill>
                      <a:srgbClr val="CADAEC"/>
                    </a:solidFill>
                  </a:tcPr>
                </a:tc>
                <a:tc>
                  <a:txBody>
                    <a:bodyPr/>
                    <a:lstStyle/>
                    <a:p>
                      <a:pPr algn="r"/>
                      <a:r>
                        <a:rPr lang="en-GB" sz="1600" dirty="0"/>
                        <a:t>19,5%</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533191565"/>
                  </a:ext>
                </a:extLst>
              </a:tr>
              <a:tr h="3434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         Kitchen</a:t>
                      </a:r>
                    </a:p>
                  </a:txBody>
                  <a:tcPr>
                    <a:lnL w="12700" cap="flat" cmpd="sng" algn="ctr">
                      <a:solidFill>
                        <a:schemeClr val="tx1"/>
                      </a:solidFill>
                      <a:prstDash val="solid"/>
                      <a:round/>
                      <a:headEnd type="none" w="med" len="med"/>
                      <a:tailEnd type="none" w="med" len="med"/>
                    </a:lnL>
                  </a:tcPr>
                </a:tc>
                <a:tc>
                  <a:txBody>
                    <a:bodyPr/>
                    <a:lstStyle/>
                    <a:p>
                      <a:pPr algn="ctr"/>
                      <a:r>
                        <a:rPr lang="en-GB" sz="1600" dirty="0"/>
                        <a:t>2,5</a:t>
                      </a:r>
                    </a:p>
                  </a:txBody>
                  <a:tcPr/>
                </a:tc>
                <a:tc>
                  <a:txBody>
                    <a:bodyPr/>
                    <a:lstStyle/>
                    <a:p>
                      <a:pPr algn="r"/>
                      <a:r>
                        <a:rPr lang="en-GB" sz="1600" dirty="0"/>
                        <a:t>3 %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ptos" panose="02110004020202020204"/>
                          <a:ea typeface="+mn-ea"/>
                          <a:cs typeface="+mn-cs"/>
                        </a:rPr>
                        <a:t>Not all</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ptos" panose="02110004020202020204"/>
                          <a:ea typeface="+mn-ea"/>
                          <a:cs typeface="+mn-cs"/>
                        </a:rPr>
                        <a:t>x 2</a:t>
                      </a:r>
                    </a:p>
                  </a:txBody>
                  <a:tcPr/>
                </a:tc>
                <a:tc>
                  <a:txBody>
                    <a:bodyPr/>
                    <a:lstStyle/>
                    <a:p>
                      <a:pPr algn="ctr"/>
                      <a:r>
                        <a:rPr lang="en-GB" sz="1600" dirty="0"/>
                        <a:t>5</a:t>
                      </a:r>
                    </a:p>
                  </a:txBody>
                  <a:tcPr>
                    <a:solidFill>
                      <a:srgbClr val="A2BFDE"/>
                    </a:solidFill>
                  </a:tcPr>
                </a:tc>
                <a:tc>
                  <a:txBody>
                    <a:bodyPr/>
                    <a:lstStyle/>
                    <a:p>
                      <a:pPr algn="r"/>
                      <a:r>
                        <a:rPr lang="en-GB" sz="1600" dirty="0"/>
                        <a:t>1%</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545316990"/>
                  </a:ext>
                </a:extLst>
              </a:tr>
              <a:tr h="343485">
                <a:tc>
                  <a:txBody>
                    <a:bodyPr/>
                    <a:lstStyle/>
                    <a:p>
                      <a:r>
                        <a:rPr lang="en-GB" sz="1600" dirty="0"/>
                        <a:t>Research facility</a:t>
                      </a:r>
                    </a:p>
                  </a:txBody>
                  <a:tcPr>
                    <a:lnL w="12700" cap="flat" cmpd="sng" algn="ctr">
                      <a:solidFill>
                        <a:schemeClr val="tx1"/>
                      </a:solidFill>
                      <a:prstDash val="solid"/>
                      <a:round/>
                      <a:headEnd type="none" w="med" len="med"/>
                      <a:tailEnd type="none" w="med" len="med"/>
                    </a:lnL>
                  </a:tcPr>
                </a:tc>
                <a:tc>
                  <a:txBody>
                    <a:bodyPr/>
                    <a:lstStyle/>
                    <a:p>
                      <a:pPr algn="ctr"/>
                      <a:r>
                        <a:rPr lang="en-GB" sz="1600" dirty="0"/>
                        <a:t>11</a:t>
                      </a:r>
                    </a:p>
                  </a:txBody>
                  <a:tcPr/>
                </a:tc>
                <a:tc>
                  <a:txBody>
                    <a:bodyPr/>
                    <a:lstStyle/>
                    <a:p>
                      <a:pPr algn="r"/>
                      <a:r>
                        <a:rPr lang="en-GB" sz="1600" dirty="0"/>
                        <a:t>13%</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ptos" panose="02110004020202020204"/>
                          <a:ea typeface="+mn-ea"/>
                          <a:cs typeface="+mn-cs"/>
                        </a:rPr>
                        <a:t>Yes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ptos" panose="02110004020202020204"/>
                          <a:ea typeface="+mn-ea"/>
                          <a:cs typeface="+mn-cs"/>
                        </a:rPr>
                        <a:t>x 6</a:t>
                      </a:r>
                    </a:p>
                  </a:txBody>
                  <a:tcPr/>
                </a:tc>
                <a:tc>
                  <a:txBody>
                    <a:bodyPr/>
                    <a:lstStyle/>
                    <a:p>
                      <a:pPr algn="ctr"/>
                      <a:r>
                        <a:rPr lang="en-GB" sz="1600" dirty="0"/>
                        <a:t>66</a:t>
                      </a:r>
                    </a:p>
                  </a:txBody>
                  <a:tcPr>
                    <a:solidFill>
                      <a:srgbClr val="CADAEC"/>
                    </a:solidFill>
                  </a:tcPr>
                </a:tc>
                <a:tc>
                  <a:txBody>
                    <a:bodyPr/>
                    <a:lstStyle/>
                    <a:p>
                      <a:pPr algn="r"/>
                      <a:r>
                        <a:rPr lang="en-GB" sz="1600" dirty="0"/>
                        <a:t>16%</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040086279"/>
                  </a:ext>
                </a:extLst>
              </a:tr>
              <a:tr h="601099">
                <a:tc>
                  <a:txBody>
                    <a:bodyPr/>
                    <a:lstStyle/>
                    <a:p>
                      <a:r>
                        <a:rPr lang="en-GB" sz="1600" dirty="0"/>
                        <a:t>Garden</a:t>
                      </a:r>
                    </a:p>
                    <a:p>
                      <a:r>
                        <a:rPr lang="en-GB" sz="1600" dirty="0"/>
                        <a:t>          Gym</a:t>
                      </a:r>
                    </a:p>
                  </a:txBody>
                  <a:tcPr>
                    <a:lnL w="12700" cap="flat" cmpd="sng" algn="ctr">
                      <a:solidFill>
                        <a:schemeClr val="tx1"/>
                      </a:solidFill>
                      <a:prstDash val="solid"/>
                      <a:round/>
                      <a:headEnd type="none" w="med" len="med"/>
                      <a:tailEnd type="none" w="med" len="med"/>
                    </a:lnL>
                  </a:tcPr>
                </a:tc>
                <a:tc>
                  <a:txBody>
                    <a:bodyPr/>
                    <a:lstStyle/>
                    <a:p>
                      <a:pPr algn="ctr"/>
                      <a:r>
                        <a:rPr lang="en-GB" sz="1600" dirty="0"/>
                        <a:t>13,5</a:t>
                      </a:r>
                    </a:p>
                    <a:p>
                      <a:pPr algn="ctr"/>
                      <a:r>
                        <a:rPr lang="en-GB" sz="1600" dirty="0"/>
                        <a:t>8</a:t>
                      </a:r>
                    </a:p>
                  </a:txBody>
                  <a:tcPr/>
                </a:tc>
                <a:tc>
                  <a:txBody>
                    <a:bodyPr/>
                    <a:lstStyle/>
                    <a:p>
                      <a:pPr algn="r"/>
                      <a:r>
                        <a:rPr lang="en-GB" sz="1600" dirty="0"/>
                        <a:t>15%</a:t>
                      </a:r>
                    </a:p>
                    <a:p>
                      <a:pPr algn="r"/>
                      <a:r>
                        <a:rPr lang="en-GB" sz="1600" dirty="0"/>
                        <a:t>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ptos" panose="02110004020202020204"/>
                          <a:ea typeface="+mn-ea"/>
                          <a:cs typeface="+mn-cs"/>
                        </a:rPr>
                        <a:t>Yes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ptos" panose="02110004020202020204"/>
                          <a:ea typeface="+mn-ea"/>
                          <a:cs typeface="+mn-cs"/>
                        </a:rPr>
                        <a:t>Not all</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ptos" panose="02110004020202020204"/>
                          <a:ea typeface="+mn-ea"/>
                          <a:cs typeface="+mn-cs"/>
                        </a:rPr>
                        <a:t>x 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ptos" panose="02110004020202020204"/>
                          <a:ea typeface="+mn-ea"/>
                          <a:cs typeface="+mn-cs"/>
                        </a:rPr>
                        <a:t>x 3</a:t>
                      </a:r>
                    </a:p>
                  </a:txBody>
                  <a:tcPr/>
                </a:tc>
                <a:tc>
                  <a:txBody>
                    <a:bodyPr/>
                    <a:lstStyle/>
                    <a:p>
                      <a:pPr algn="ctr"/>
                      <a:r>
                        <a:rPr lang="en-GB" sz="1600" dirty="0"/>
                        <a:t>81</a:t>
                      </a:r>
                    </a:p>
                    <a:p>
                      <a:pPr algn="ctr"/>
                      <a:r>
                        <a:rPr lang="en-GB" sz="1600" dirty="0"/>
                        <a:t>24</a:t>
                      </a:r>
                    </a:p>
                  </a:txBody>
                  <a:tcPr>
                    <a:solidFill>
                      <a:srgbClr val="A2BFDE"/>
                    </a:solidFill>
                  </a:tcPr>
                </a:tc>
                <a:tc>
                  <a:txBody>
                    <a:bodyPr/>
                    <a:lstStyle/>
                    <a:p>
                      <a:pPr algn="r"/>
                      <a:r>
                        <a:rPr lang="en-GB" sz="1600" dirty="0"/>
                        <a:t>19,5%</a:t>
                      </a:r>
                    </a:p>
                    <a:p>
                      <a:pPr algn="r"/>
                      <a:r>
                        <a:rPr lang="en-GB" sz="1600" dirty="0"/>
                        <a:t>5,5%</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777169772"/>
                  </a:ext>
                </a:extLst>
              </a:tr>
              <a:tr h="343485">
                <a:tc>
                  <a:txBody>
                    <a:bodyPr/>
                    <a:lstStyle/>
                    <a:p>
                      <a:r>
                        <a:rPr lang="en-GB" sz="1600" dirty="0"/>
                        <a:t>Bathroom</a:t>
                      </a:r>
                    </a:p>
                  </a:txBody>
                  <a:tcPr>
                    <a:lnL w="12700" cap="flat" cmpd="sng" algn="ctr">
                      <a:solidFill>
                        <a:schemeClr val="tx1"/>
                      </a:solidFill>
                      <a:prstDash val="solid"/>
                      <a:round/>
                      <a:headEnd type="none" w="med" len="med"/>
                      <a:tailEnd type="none" w="med" len="med"/>
                    </a:lnL>
                  </a:tcPr>
                </a:tc>
                <a:tc>
                  <a:txBody>
                    <a:bodyPr/>
                    <a:lstStyle/>
                    <a:p>
                      <a:pPr algn="ctr"/>
                      <a:r>
                        <a:rPr lang="en-GB" sz="1600" dirty="0"/>
                        <a:t>5</a:t>
                      </a:r>
                    </a:p>
                  </a:txBody>
                  <a:tcPr/>
                </a:tc>
                <a:tc>
                  <a:txBody>
                    <a:bodyPr/>
                    <a:lstStyle/>
                    <a:p>
                      <a:pPr algn="r"/>
                      <a:r>
                        <a:rPr lang="en-GB" sz="1600" dirty="0"/>
                        <a:t>6%</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ptos" panose="02110004020202020204"/>
                          <a:ea typeface="+mn-ea"/>
                          <a:cs typeface="+mn-cs"/>
                        </a:rPr>
                        <a:t>Not all</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ptos" panose="02110004020202020204"/>
                          <a:ea typeface="+mn-ea"/>
                          <a:cs typeface="+mn-cs"/>
                        </a:rPr>
                        <a:t>x 2</a:t>
                      </a:r>
                    </a:p>
                  </a:txBody>
                  <a:tcPr/>
                </a:tc>
                <a:tc>
                  <a:txBody>
                    <a:bodyPr/>
                    <a:lstStyle/>
                    <a:p>
                      <a:pPr algn="ctr"/>
                      <a:r>
                        <a:rPr lang="en-GB" sz="1600" dirty="0"/>
                        <a:t>10</a:t>
                      </a:r>
                    </a:p>
                  </a:txBody>
                  <a:tcPr>
                    <a:solidFill>
                      <a:srgbClr val="CADAEC"/>
                    </a:solidFill>
                  </a:tcPr>
                </a:tc>
                <a:tc>
                  <a:txBody>
                    <a:bodyPr/>
                    <a:lstStyle/>
                    <a:p>
                      <a:pPr algn="r"/>
                      <a:r>
                        <a:rPr lang="en-GB" sz="1600" dirty="0"/>
                        <a:t>2,5%</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543074085"/>
                  </a:ext>
                </a:extLst>
              </a:tr>
              <a:tr h="343485">
                <a:tc>
                  <a:txBody>
                    <a:bodyPr/>
                    <a:lstStyle/>
                    <a:p>
                      <a:r>
                        <a:rPr lang="en-GB" sz="1600" dirty="0"/>
                        <a:t>Medical facility</a:t>
                      </a:r>
                    </a:p>
                  </a:txBody>
                  <a:tcPr>
                    <a:lnL w="12700" cap="flat" cmpd="sng" algn="ctr">
                      <a:solidFill>
                        <a:schemeClr val="tx1"/>
                      </a:solidFill>
                      <a:prstDash val="solid"/>
                      <a:round/>
                      <a:headEnd type="none" w="med" len="med"/>
                      <a:tailEnd type="none" w="med" len="med"/>
                    </a:lnL>
                  </a:tcPr>
                </a:tc>
                <a:tc>
                  <a:txBody>
                    <a:bodyPr/>
                    <a:lstStyle/>
                    <a:p>
                      <a:pPr algn="ctr"/>
                      <a:r>
                        <a:rPr lang="en-GB" sz="1600" dirty="0"/>
                        <a:t>8</a:t>
                      </a:r>
                    </a:p>
                  </a:txBody>
                  <a:tcPr/>
                </a:tc>
                <a:tc>
                  <a:txBody>
                    <a:bodyPr/>
                    <a:lstStyle/>
                    <a:p>
                      <a:pPr algn="r"/>
                      <a:r>
                        <a:rPr lang="en-GB" sz="1600" dirty="0"/>
                        <a:t>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ptos" panose="02110004020202020204"/>
                          <a:ea typeface="+mn-ea"/>
                          <a:cs typeface="+mn-cs"/>
                        </a:rPr>
                        <a:t>Not all</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ptos" panose="02110004020202020204"/>
                          <a:ea typeface="+mn-ea"/>
                          <a:cs typeface="+mn-cs"/>
                        </a:rPr>
                        <a:t>x 2</a:t>
                      </a:r>
                    </a:p>
                  </a:txBody>
                  <a:tcPr/>
                </a:tc>
                <a:tc>
                  <a:txBody>
                    <a:bodyPr/>
                    <a:lstStyle/>
                    <a:p>
                      <a:pPr algn="ctr"/>
                      <a:r>
                        <a:rPr lang="en-GB" sz="1600" dirty="0"/>
                        <a:t>16</a:t>
                      </a:r>
                    </a:p>
                  </a:txBody>
                  <a:tcPr>
                    <a:solidFill>
                      <a:srgbClr val="A2BFDE"/>
                    </a:solidFill>
                  </a:tcPr>
                </a:tc>
                <a:tc>
                  <a:txBody>
                    <a:bodyPr/>
                    <a:lstStyle/>
                    <a:p>
                      <a:pPr algn="r"/>
                      <a:r>
                        <a:rPr lang="en-GB" sz="1600" dirty="0"/>
                        <a:t>4%</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102105662"/>
                  </a:ext>
                </a:extLst>
              </a:tr>
              <a:tr h="343485">
                <a:tc>
                  <a:txBody>
                    <a:bodyPr/>
                    <a:lstStyle/>
                    <a:p>
                      <a:r>
                        <a:rPr lang="en-GB" sz="1600" dirty="0"/>
                        <a:t>EVA antechamber</a:t>
                      </a:r>
                    </a:p>
                  </a:txBody>
                  <a:tcPr>
                    <a:lnL w="12700" cap="flat" cmpd="sng" algn="ctr">
                      <a:solidFill>
                        <a:schemeClr val="tx1"/>
                      </a:solidFill>
                      <a:prstDash val="solid"/>
                      <a:round/>
                      <a:headEnd type="none" w="med" len="med"/>
                      <a:tailEnd type="none" w="med" len="med"/>
                    </a:lnL>
                  </a:tcPr>
                </a:tc>
                <a:tc>
                  <a:txBody>
                    <a:bodyPr/>
                    <a:lstStyle/>
                    <a:p>
                      <a:pPr algn="ctr"/>
                      <a:r>
                        <a:rPr lang="en-GB" sz="1600" dirty="0"/>
                        <a:t>8</a:t>
                      </a:r>
                    </a:p>
                  </a:txBody>
                  <a:tcPr/>
                </a:tc>
                <a:tc>
                  <a:txBody>
                    <a:bodyPr/>
                    <a:lstStyle/>
                    <a:p>
                      <a:pPr algn="r"/>
                      <a:r>
                        <a:rPr lang="en-GB" sz="1600" dirty="0"/>
                        <a:t>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ptos" panose="02110004020202020204"/>
                          <a:ea typeface="+mn-ea"/>
                          <a:cs typeface="+mn-cs"/>
                        </a:rPr>
                        <a:t>Not all</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ptos" panose="02110004020202020204"/>
                          <a:ea typeface="+mn-ea"/>
                          <a:cs typeface="+mn-cs"/>
                        </a:rPr>
                        <a:t>x 3</a:t>
                      </a:r>
                    </a:p>
                  </a:txBody>
                  <a:tcPr/>
                </a:tc>
                <a:tc>
                  <a:txBody>
                    <a:bodyPr/>
                    <a:lstStyle/>
                    <a:p>
                      <a:pPr algn="ctr"/>
                      <a:r>
                        <a:rPr lang="en-GB" sz="1600" dirty="0"/>
                        <a:t>24</a:t>
                      </a:r>
                    </a:p>
                  </a:txBody>
                  <a:tcPr>
                    <a:solidFill>
                      <a:srgbClr val="CADAEC"/>
                    </a:solidFill>
                  </a:tcPr>
                </a:tc>
                <a:tc>
                  <a:txBody>
                    <a:bodyPr/>
                    <a:lstStyle/>
                    <a:p>
                      <a:pPr algn="r"/>
                      <a:r>
                        <a:rPr lang="en-GB" sz="1600" dirty="0"/>
                        <a:t>5,5%</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722571776"/>
                  </a:ext>
                </a:extLst>
              </a:tr>
              <a:tr h="343485">
                <a:tc>
                  <a:txBody>
                    <a:bodyPr/>
                    <a:lstStyle/>
                    <a:p>
                      <a:r>
                        <a:rPr lang="en-GB" sz="1600" dirty="0"/>
                        <a:t>Storage general</a:t>
                      </a:r>
                    </a:p>
                  </a:txBody>
                  <a:tcPr>
                    <a:lnL w="12700" cap="flat" cmpd="sng" algn="ctr">
                      <a:solidFill>
                        <a:schemeClr val="tx1"/>
                      </a:solidFill>
                      <a:prstDash val="solid"/>
                      <a:round/>
                      <a:headEnd type="none" w="med" len="med"/>
                      <a:tailEnd type="none" w="med" len="med"/>
                    </a:lnL>
                  </a:tcPr>
                </a:tc>
                <a:tc>
                  <a:txBody>
                    <a:bodyPr/>
                    <a:lstStyle/>
                    <a:p>
                      <a:pPr algn="ctr"/>
                      <a:r>
                        <a:rPr lang="en-GB" sz="1600" dirty="0"/>
                        <a:t>8</a:t>
                      </a:r>
                    </a:p>
                  </a:txBody>
                  <a:tcPr/>
                </a:tc>
                <a:tc>
                  <a:txBody>
                    <a:bodyPr/>
                    <a:lstStyle/>
                    <a:p>
                      <a:pPr algn="r"/>
                      <a:r>
                        <a:rPr lang="en-GB" sz="1600" dirty="0"/>
                        <a:t>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ptos" panose="02110004020202020204"/>
                          <a:ea typeface="+mn-ea"/>
                          <a:cs typeface="+mn-cs"/>
                        </a:rPr>
                        <a:t>Yes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ptos" panose="02110004020202020204"/>
                          <a:ea typeface="+mn-ea"/>
                          <a:cs typeface="+mn-cs"/>
                        </a:rPr>
                        <a:t>x 6</a:t>
                      </a:r>
                    </a:p>
                  </a:txBody>
                  <a:tcPr/>
                </a:tc>
                <a:tc>
                  <a:txBody>
                    <a:bodyPr/>
                    <a:lstStyle/>
                    <a:p>
                      <a:pPr algn="ctr"/>
                      <a:r>
                        <a:rPr lang="en-GB" sz="1600" dirty="0"/>
                        <a:t>48</a:t>
                      </a:r>
                    </a:p>
                  </a:txBody>
                  <a:tcPr>
                    <a:solidFill>
                      <a:srgbClr val="A2BFDE"/>
                    </a:solidFill>
                  </a:tcPr>
                </a:tc>
                <a:tc>
                  <a:txBody>
                    <a:bodyPr/>
                    <a:lstStyle/>
                    <a:p>
                      <a:pPr algn="r"/>
                      <a:r>
                        <a:rPr lang="en-GB" sz="1600" dirty="0"/>
                        <a:t>11,5%</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449916678"/>
                  </a:ext>
                </a:extLst>
              </a:tr>
              <a:tr h="343485">
                <a:tc>
                  <a:txBody>
                    <a:bodyPr/>
                    <a:lstStyle/>
                    <a:p>
                      <a:pPr algn="r"/>
                      <a:r>
                        <a:rPr lang="en-GB" sz="1400" b="1" dirty="0"/>
                        <a:t>Subtotal:</a:t>
                      </a:r>
                    </a:p>
                  </a:txBody>
                  <a:tcPr>
                    <a:lnL w="12700" cap="flat" cmpd="sng" algn="ctr">
                      <a:solidFill>
                        <a:schemeClr val="tx1"/>
                      </a:solidFill>
                      <a:prstDash val="solid"/>
                      <a:round/>
                      <a:headEnd type="none" w="med" len="med"/>
                      <a:tailEnd type="none" w="med" len="med"/>
                    </a:lnL>
                  </a:tcPr>
                </a:tc>
                <a:tc>
                  <a:txBody>
                    <a:bodyPr/>
                    <a:lstStyle/>
                    <a:p>
                      <a:pPr algn="ctr"/>
                      <a:r>
                        <a:rPr lang="en-GB" sz="1400" b="1" dirty="0"/>
                        <a:t>80</a:t>
                      </a:r>
                    </a:p>
                  </a:txBody>
                  <a:tcPr/>
                </a:tc>
                <a:tc>
                  <a:txBody>
                    <a:bodyPr/>
                    <a:lstStyle/>
                    <a:p>
                      <a:pPr algn="r"/>
                      <a:r>
                        <a:rPr lang="en-GB" sz="1400" b="1" dirty="0"/>
                        <a:t>91%</a:t>
                      </a:r>
                    </a:p>
                  </a:txBody>
                  <a:tcPr>
                    <a:solidFill>
                      <a:schemeClr val="bg2"/>
                    </a:solidFill>
                  </a:tcPr>
                </a:tc>
                <a:tc>
                  <a:txBody>
                    <a:bodyPr/>
                    <a:lstStyle/>
                    <a:p>
                      <a:pPr algn="ctr"/>
                      <a:endParaRPr lang="en-GB" sz="1400" b="1" dirty="0"/>
                    </a:p>
                  </a:txBody>
                  <a:tcP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endParaRPr>
                    </a:p>
                  </a:txBody>
                  <a:tcPr>
                    <a:solidFill>
                      <a:schemeClr val="bg1">
                        <a:lumMod val="95000"/>
                      </a:schemeClr>
                    </a:solidFill>
                  </a:tcPr>
                </a:tc>
                <a:tc>
                  <a:txBody>
                    <a:bodyPr/>
                    <a:lstStyle/>
                    <a:p>
                      <a:pPr algn="ctr"/>
                      <a:r>
                        <a:rPr lang="en-GB" sz="1400" b="1" dirty="0"/>
                        <a:t>370</a:t>
                      </a:r>
                    </a:p>
                  </a:txBody>
                  <a:tcPr>
                    <a:solidFill>
                      <a:srgbClr val="CADAEC"/>
                    </a:solidFill>
                  </a:tcPr>
                </a:tc>
                <a:tc>
                  <a:txBody>
                    <a:bodyPr/>
                    <a:lstStyle/>
                    <a:p>
                      <a:pPr algn="r"/>
                      <a:r>
                        <a:rPr lang="en-GB" sz="1400" b="1" dirty="0"/>
                        <a:t>88,5%</a:t>
                      </a:r>
                    </a:p>
                  </a:txBody>
                  <a:tcPr>
                    <a:lnR w="12700" cap="flat" cmpd="sng" algn="ctr">
                      <a:solidFill>
                        <a:schemeClr val="tx1"/>
                      </a:solidFill>
                      <a:prstDash val="solid"/>
                      <a:round/>
                      <a:headEnd type="none" w="med" len="med"/>
                      <a:tailEnd type="none" w="med" len="med"/>
                    </a:lnR>
                    <a:solidFill>
                      <a:schemeClr val="bg2"/>
                    </a:solidFill>
                  </a:tcPr>
                </a:tc>
                <a:extLst>
                  <a:ext uri="{0D108BD9-81ED-4DB2-BD59-A6C34878D82A}">
                    <a16:rowId xmlns:a16="http://schemas.microsoft.com/office/drawing/2014/main" val="3106238326"/>
                  </a:ext>
                </a:extLst>
              </a:tr>
              <a:tr h="343485">
                <a:tc>
                  <a:txBody>
                    <a:bodyPr/>
                    <a:lstStyle/>
                    <a:p>
                      <a:r>
                        <a:rPr lang="en-GB" sz="1600" dirty="0"/>
                        <a:t>Meditation space</a:t>
                      </a:r>
                    </a:p>
                  </a:txBody>
                  <a:tcPr>
                    <a:lnL w="12700" cap="flat" cmpd="sng" algn="ctr">
                      <a:solidFill>
                        <a:schemeClr val="tx1"/>
                      </a:solidFill>
                      <a:prstDash val="solid"/>
                      <a:round/>
                      <a:headEnd type="none" w="med" len="med"/>
                      <a:tailEnd type="none" w="med" len="med"/>
                    </a:lnL>
                  </a:tcPr>
                </a:tc>
                <a:tc>
                  <a:txBody>
                    <a:bodyPr/>
                    <a:lstStyle/>
                    <a:p>
                      <a:pPr algn="ctr"/>
                      <a:r>
                        <a:rPr lang="en-GB" sz="1600" dirty="0"/>
                        <a:t>8</a:t>
                      </a:r>
                    </a:p>
                  </a:txBody>
                  <a:tcPr/>
                </a:tc>
                <a:tc>
                  <a:txBody>
                    <a:bodyPr/>
                    <a:lstStyle/>
                    <a:p>
                      <a:pPr algn="r"/>
                      <a:r>
                        <a:rPr lang="en-GB" sz="1600" dirty="0"/>
                        <a:t>9%</a:t>
                      </a:r>
                    </a:p>
                  </a:txBody>
                  <a:tcPr/>
                </a:tc>
                <a:tc>
                  <a:txBody>
                    <a:bodyPr/>
                    <a:lstStyle/>
                    <a:p>
                      <a:pPr algn="ctr"/>
                      <a:r>
                        <a:rPr lang="en-GB" sz="1600" dirty="0"/>
                        <a:t>Yes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ptos" panose="02110004020202020204"/>
                          <a:ea typeface="+mn-ea"/>
                          <a:cs typeface="+mn-cs"/>
                        </a:rPr>
                        <a:t>x 6</a:t>
                      </a:r>
                    </a:p>
                  </a:txBody>
                  <a:tcPr/>
                </a:tc>
                <a:tc>
                  <a:txBody>
                    <a:bodyPr/>
                    <a:lstStyle/>
                    <a:p>
                      <a:pPr algn="ctr"/>
                      <a:r>
                        <a:rPr lang="en-GB" sz="1600" dirty="0"/>
                        <a:t>48</a:t>
                      </a:r>
                    </a:p>
                  </a:txBody>
                  <a:tcPr>
                    <a:solidFill>
                      <a:srgbClr val="A2BFDE"/>
                    </a:solidFill>
                  </a:tcPr>
                </a:tc>
                <a:tc>
                  <a:txBody>
                    <a:bodyPr/>
                    <a:lstStyle/>
                    <a:p>
                      <a:pPr algn="r"/>
                      <a:r>
                        <a:rPr lang="en-GB" sz="1600" dirty="0"/>
                        <a:t>11,5%</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535389577"/>
                  </a:ext>
                </a:extLst>
              </a:tr>
              <a:tr h="343485">
                <a:tc>
                  <a:txBody>
                    <a:bodyPr/>
                    <a:lstStyle/>
                    <a:p>
                      <a:pPr algn="r"/>
                      <a:r>
                        <a:rPr lang="en-GB" sz="1600" b="1" dirty="0"/>
                        <a:t>Total:</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GB" sz="1600" b="1" dirty="0"/>
                        <a:t>88</a:t>
                      </a:r>
                    </a:p>
                  </a:txBody>
                  <a:tcPr>
                    <a:lnB w="12700" cap="flat" cmpd="sng" algn="ctr">
                      <a:solidFill>
                        <a:schemeClr val="tx1"/>
                      </a:solidFill>
                      <a:prstDash val="solid"/>
                      <a:round/>
                      <a:headEnd type="none" w="med" len="med"/>
                      <a:tailEnd type="none" w="med" len="med"/>
                    </a:lnB>
                  </a:tcPr>
                </a:tc>
                <a:tc>
                  <a:txBody>
                    <a:bodyPr/>
                    <a:lstStyle/>
                    <a:p>
                      <a:pPr algn="r"/>
                      <a:r>
                        <a:rPr lang="en-GB" sz="1600" b="1" dirty="0"/>
                        <a:t>100%</a:t>
                      </a:r>
                    </a:p>
                  </a:txBody>
                  <a:tcPr>
                    <a:lnB w="12700" cap="flat" cmpd="sng" algn="ctr">
                      <a:solidFill>
                        <a:schemeClr val="tx1"/>
                      </a:solidFill>
                      <a:prstDash val="solid"/>
                      <a:round/>
                      <a:headEnd type="none" w="med" len="med"/>
                      <a:tailEnd type="none" w="med" len="med"/>
                    </a:lnB>
                  </a:tcPr>
                </a:tc>
                <a:tc>
                  <a:txBody>
                    <a:bodyPr/>
                    <a:lstStyle/>
                    <a:p>
                      <a:pPr algn="ctr"/>
                      <a:endParaRPr lang="en-GB" sz="1600" b="1" dirty="0"/>
                    </a:p>
                  </a:txBody>
                  <a:tcP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GB" sz="1600" b="1" dirty="0"/>
                    </a:p>
                  </a:txBody>
                  <a:tcP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600" b="1" dirty="0"/>
                        <a:t>418</a:t>
                      </a:r>
                    </a:p>
                  </a:txBody>
                  <a:tcPr>
                    <a:lnB w="12700" cap="flat" cmpd="sng" algn="ctr">
                      <a:solidFill>
                        <a:schemeClr val="tx1"/>
                      </a:solidFill>
                      <a:prstDash val="solid"/>
                      <a:round/>
                      <a:headEnd type="none" w="med" len="med"/>
                      <a:tailEnd type="none" w="med" len="med"/>
                    </a:lnB>
                    <a:solidFill>
                      <a:srgbClr val="CADAEC"/>
                    </a:solidFill>
                  </a:tcPr>
                </a:tc>
                <a:tc>
                  <a:txBody>
                    <a:bodyPr/>
                    <a:lstStyle/>
                    <a:p>
                      <a:pPr algn="r"/>
                      <a:r>
                        <a:rPr lang="en-GB" sz="1600" b="1" dirty="0"/>
                        <a:t>100%</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56873123"/>
                  </a:ext>
                </a:extLst>
              </a:tr>
            </a:tbl>
          </a:graphicData>
        </a:graphic>
      </p:graphicFrame>
      <p:sp>
        <p:nvSpPr>
          <p:cNvPr id="6" name="Tekstvak 5">
            <a:extLst>
              <a:ext uri="{FF2B5EF4-FFF2-40B4-BE49-F238E27FC236}">
                <a16:creationId xmlns:a16="http://schemas.microsoft.com/office/drawing/2014/main" id="{360B44BC-F4EC-A4E8-014C-063F38974A4D}"/>
              </a:ext>
            </a:extLst>
          </p:cNvPr>
          <p:cNvSpPr txBox="1"/>
          <p:nvPr/>
        </p:nvSpPr>
        <p:spPr>
          <a:xfrm>
            <a:off x="4944980" y="6528919"/>
            <a:ext cx="7916775" cy="261610"/>
          </a:xfrm>
          <a:prstGeom prst="rect">
            <a:avLst/>
          </a:prstGeom>
          <a:noFill/>
        </p:spPr>
        <p:txBody>
          <a:bodyPr wrap="square" rtlCol="0">
            <a:spAutoFit/>
          </a:bodyPr>
          <a:lstStyle/>
          <a:p>
            <a:r>
              <a:rPr lang="en-GB" sz="1100" dirty="0">
                <a:latin typeface="Quicksand" pitchFamily="2" charset="0"/>
              </a:rPr>
              <a:t>Sophia Benfield | </a:t>
            </a:r>
            <a:r>
              <a:rPr lang="en-GB" sz="1100" dirty="0" err="1">
                <a:latin typeface="Quicksand" pitchFamily="2" charset="0"/>
              </a:rPr>
              <a:t>MoonSane</a:t>
            </a:r>
            <a:r>
              <a:rPr lang="en-GB" sz="1100" dirty="0">
                <a:latin typeface="Quicksand" pitchFamily="2" charset="0"/>
              </a:rPr>
              <a:t> | Lunar Architecture | Tutors: H. Bier &amp; A. Hidding &amp; F. Adema  | 2024/25 | TU Delft  </a:t>
            </a:r>
          </a:p>
        </p:txBody>
      </p:sp>
      <p:sp>
        <p:nvSpPr>
          <p:cNvPr id="2" name="Rechthoek 1">
            <a:extLst>
              <a:ext uri="{FF2B5EF4-FFF2-40B4-BE49-F238E27FC236}">
                <a16:creationId xmlns:a16="http://schemas.microsoft.com/office/drawing/2014/main" id="{331C8BDF-13BE-141E-5C1A-07974CBDE404}"/>
              </a:ext>
            </a:extLst>
          </p:cNvPr>
          <p:cNvSpPr/>
          <p:nvPr/>
        </p:nvSpPr>
        <p:spPr>
          <a:xfrm>
            <a:off x="0" y="3433814"/>
            <a:ext cx="12192000" cy="584734"/>
          </a:xfrm>
          <a:prstGeom prst="rect">
            <a:avLst/>
          </a:prstGeom>
          <a:solidFill>
            <a:srgbClr val="6494C8">
              <a:alpha val="18039"/>
            </a:srgbClr>
          </a:solidFill>
          <a:ln w="38100" cap="flat" cmpd="sng" algn="ctr">
            <a:solidFill>
              <a:srgbClr val="0070C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GB"/>
          </a:p>
        </p:txBody>
      </p:sp>
      <p:sp>
        <p:nvSpPr>
          <p:cNvPr id="10" name="Rechthoek 9">
            <a:extLst>
              <a:ext uri="{FF2B5EF4-FFF2-40B4-BE49-F238E27FC236}">
                <a16:creationId xmlns:a16="http://schemas.microsoft.com/office/drawing/2014/main" id="{7B39F7CF-65E3-BC7B-03F9-FCA36694CBD1}"/>
              </a:ext>
            </a:extLst>
          </p:cNvPr>
          <p:cNvSpPr/>
          <p:nvPr/>
        </p:nvSpPr>
        <p:spPr>
          <a:xfrm>
            <a:off x="-2" y="5761673"/>
            <a:ext cx="12192000" cy="307777"/>
          </a:xfrm>
          <a:prstGeom prst="rect">
            <a:avLst/>
          </a:prstGeom>
          <a:solidFill>
            <a:srgbClr val="6494C8">
              <a:alpha val="18039"/>
            </a:srgbClr>
          </a:solidFill>
          <a:ln w="38100" cap="flat" cmpd="sng" algn="ctr">
            <a:solidFill>
              <a:srgbClr val="0070C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GB"/>
          </a:p>
        </p:txBody>
      </p:sp>
      <p:sp>
        <p:nvSpPr>
          <p:cNvPr id="3" name="Tekstvak 2">
            <a:extLst>
              <a:ext uri="{FF2B5EF4-FFF2-40B4-BE49-F238E27FC236}">
                <a16:creationId xmlns:a16="http://schemas.microsoft.com/office/drawing/2014/main" id="{5BC22340-F446-C241-28C8-1B769DE41B00}"/>
              </a:ext>
            </a:extLst>
          </p:cNvPr>
          <p:cNvSpPr txBox="1"/>
          <p:nvPr/>
        </p:nvSpPr>
        <p:spPr>
          <a:xfrm>
            <a:off x="-1" y="6499980"/>
            <a:ext cx="751841" cy="307777"/>
          </a:xfrm>
          <a:prstGeom prst="rect">
            <a:avLst/>
          </a:prstGeom>
          <a:noFill/>
        </p:spPr>
        <p:txBody>
          <a:bodyPr wrap="square" rtlCol="0">
            <a:spAutoFit/>
          </a:bodyPr>
          <a:lstStyle/>
          <a:p>
            <a:pPr algn="ctr"/>
            <a:fld id="{361159D2-B34F-4E77-82E2-E642AFA3FEE3}" type="slidenum">
              <a:rPr lang="en-GB" sz="1400" smtClean="0">
                <a:latin typeface="Quicksand" pitchFamily="2" charset="0"/>
              </a:rPr>
              <a:t>5</a:t>
            </a:fld>
            <a:r>
              <a:rPr lang="en-GB" sz="1400" dirty="0">
                <a:latin typeface="Quicksand" pitchFamily="2" charset="0"/>
              </a:rPr>
              <a:t>/67</a:t>
            </a:r>
          </a:p>
        </p:txBody>
      </p:sp>
    </p:spTree>
    <p:extLst>
      <p:ext uri="{BB962C8B-B14F-4D97-AF65-F5344CB8AC3E}">
        <p14:creationId xmlns:p14="http://schemas.microsoft.com/office/powerpoint/2010/main" val="7000374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BE843-6977-60D4-8C93-42AF5082006E}"/>
            </a:ext>
          </a:extLst>
        </p:cNvPr>
        <p:cNvGrpSpPr/>
        <p:nvPr/>
      </p:nvGrpSpPr>
      <p:grpSpPr>
        <a:xfrm>
          <a:off x="0" y="0"/>
          <a:ext cx="0" cy="0"/>
          <a:chOff x="0" y="0"/>
          <a:chExt cx="0" cy="0"/>
        </a:xfrm>
      </p:grpSpPr>
      <p:sp>
        <p:nvSpPr>
          <p:cNvPr id="10" name="Rechthoek 9">
            <a:extLst>
              <a:ext uri="{FF2B5EF4-FFF2-40B4-BE49-F238E27FC236}">
                <a16:creationId xmlns:a16="http://schemas.microsoft.com/office/drawing/2014/main" id="{CAF3083D-25F9-4ED8-4D34-9F4854F48039}"/>
              </a:ext>
            </a:extLst>
          </p:cNvPr>
          <p:cNvSpPr/>
          <p:nvPr/>
        </p:nvSpPr>
        <p:spPr>
          <a:xfrm>
            <a:off x="0" y="1"/>
            <a:ext cx="12192000" cy="169068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11" name="Titel 1">
            <a:extLst>
              <a:ext uri="{FF2B5EF4-FFF2-40B4-BE49-F238E27FC236}">
                <a16:creationId xmlns:a16="http://schemas.microsoft.com/office/drawing/2014/main" id="{9647D2A3-6318-8281-25CA-5F83C76E1846}"/>
              </a:ext>
            </a:extLst>
          </p:cNvPr>
          <p:cNvSpPr>
            <a:spLocks noGrp="1"/>
          </p:cNvSpPr>
          <p:nvPr>
            <p:ph type="title"/>
          </p:nvPr>
        </p:nvSpPr>
        <p:spPr>
          <a:xfrm>
            <a:off x="838200" y="365125"/>
            <a:ext cx="10515600" cy="1325563"/>
          </a:xfrm>
        </p:spPr>
        <p:txBody>
          <a:bodyPr/>
          <a:lstStyle/>
          <a:p>
            <a:r>
              <a:rPr lang="en-GB" dirty="0">
                <a:solidFill>
                  <a:srgbClr val="6494C8"/>
                </a:solidFill>
                <a:latin typeface="Quicksand" pitchFamily="2" charset="0"/>
              </a:rPr>
              <a:t>Connecting functions 2D</a:t>
            </a:r>
          </a:p>
        </p:txBody>
      </p:sp>
      <p:pic>
        <p:nvPicPr>
          <p:cNvPr id="15" name="Afbeelding 14" descr="Afbeelding met tekst, kaart, diagram, Lettertype&#10;&#10;Door AI gegenereerde inhoud is mogelijk onjuist.">
            <a:extLst>
              <a:ext uri="{FF2B5EF4-FFF2-40B4-BE49-F238E27FC236}">
                <a16:creationId xmlns:a16="http://schemas.microsoft.com/office/drawing/2014/main" id="{B9CBC85B-25FB-402D-4D5E-A484603910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79028" y="1867651"/>
            <a:ext cx="3772935" cy="4625224"/>
          </a:xfrm>
          <a:prstGeom prst="rect">
            <a:avLst/>
          </a:prstGeom>
        </p:spPr>
      </p:pic>
      <p:pic>
        <p:nvPicPr>
          <p:cNvPr id="17" name="Afbeelding 16" descr="Afbeelding met tekst, schermopname, diagram, Lettertype&#10;&#10;Door AI gegenereerde inhoud is mogelijk onjuist.">
            <a:extLst>
              <a:ext uri="{FF2B5EF4-FFF2-40B4-BE49-F238E27FC236}">
                <a16:creationId xmlns:a16="http://schemas.microsoft.com/office/drawing/2014/main" id="{FC6ADB02-509D-24FC-9E53-7D71C2ABC0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0038" y="1867651"/>
            <a:ext cx="3772935" cy="4625224"/>
          </a:xfrm>
          <a:prstGeom prst="rect">
            <a:avLst/>
          </a:prstGeom>
        </p:spPr>
      </p:pic>
      <p:sp>
        <p:nvSpPr>
          <p:cNvPr id="5" name="Tekstvak 4">
            <a:extLst>
              <a:ext uri="{FF2B5EF4-FFF2-40B4-BE49-F238E27FC236}">
                <a16:creationId xmlns:a16="http://schemas.microsoft.com/office/drawing/2014/main" id="{988A10D8-B00C-D1AF-FB72-CAD7DF3BB74B}"/>
              </a:ext>
            </a:extLst>
          </p:cNvPr>
          <p:cNvSpPr txBox="1"/>
          <p:nvPr/>
        </p:nvSpPr>
        <p:spPr>
          <a:xfrm>
            <a:off x="4944980" y="6528919"/>
            <a:ext cx="7916775" cy="261610"/>
          </a:xfrm>
          <a:prstGeom prst="rect">
            <a:avLst/>
          </a:prstGeom>
          <a:noFill/>
        </p:spPr>
        <p:txBody>
          <a:bodyPr wrap="square" rtlCol="0">
            <a:spAutoFit/>
          </a:bodyPr>
          <a:lstStyle/>
          <a:p>
            <a:r>
              <a:rPr lang="en-GB" sz="1100" dirty="0">
                <a:latin typeface="Quicksand" pitchFamily="2" charset="0"/>
              </a:rPr>
              <a:t>Sophia Benfield | </a:t>
            </a:r>
            <a:r>
              <a:rPr lang="en-GB" sz="1100" dirty="0" err="1">
                <a:latin typeface="Quicksand" pitchFamily="2" charset="0"/>
              </a:rPr>
              <a:t>MoonSane</a:t>
            </a:r>
            <a:r>
              <a:rPr lang="en-GB" sz="1100" dirty="0">
                <a:latin typeface="Quicksand" pitchFamily="2" charset="0"/>
              </a:rPr>
              <a:t> | Lunar Architecture | Tutors: H. Bier &amp; A. Hidding &amp; F. Adema  | 2024/25 | TU Delft  </a:t>
            </a:r>
          </a:p>
        </p:txBody>
      </p:sp>
      <p:sp>
        <p:nvSpPr>
          <p:cNvPr id="2" name="Tekstvak 1">
            <a:extLst>
              <a:ext uri="{FF2B5EF4-FFF2-40B4-BE49-F238E27FC236}">
                <a16:creationId xmlns:a16="http://schemas.microsoft.com/office/drawing/2014/main" id="{2A45B699-0B50-9FCE-4D19-2F20F99F6B46}"/>
              </a:ext>
            </a:extLst>
          </p:cNvPr>
          <p:cNvSpPr txBox="1"/>
          <p:nvPr/>
        </p:nvSpPr>
        <p:spPr>
          <a:xfrm>
            <a:off x="-1" y="6499980"/>
            <a:ext cx="751841" cy="307777"/>
          </a:xfrm>
          <a:prstGeom prst="rect">
            <a:avLst/>
          </a:prstGeom>
          <a:noFill/>
        </p:spPr>
        <p:txBody>
          <a:bodyPr wrap="square" rtlCol="0">
            <a:spAutoFit/>
          </a:bodyPr>
          <a:lstStyle/>
          <a:p>
            <a:pPr algn="ctr"/>
            <a:fld id="{361159D2-B34F-4E77-82E2-E642AFA3FEE3}" type="slidenum">
              <a:rPr lang="en-GB" sz="1400" smtClean="0">
                <a:latin typeface="Quicksand" pitchFamily="2" charset="0"/>
              </a:rPr>
              <a:t>6</a:t>
            </a:fld>
            <a:r>
              <a:rPr lang="en-GB" sz="1400" dirty="0">
                <a:latin typeface="Quicksand" pitchFamily="2" charset="0"/>
              </a:rPr>
              <a:t>/67</a:t>
            </a:r>
          </a:p>
        </p:txBody>
      </p:sp>
    </p:spTree>
    <p:extLst>
      <p:ext uri="{BB962C8B-B14F-4D97-AF65-F5344CB8AC3E}">
        <p14:creationId xmlns:p14="http://schemas.microsoft.com/office/powerpoint/2010/main" val="14840223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328019-CEB8-CC5A-E1EF-2796D02EB6F1}"/>
            </a:ext>
          </a:extLst>
        </p:cNvPr>
        <p:cNvGrpSpPr/>
        <p:nvPr/>
      </p:nvGrpSpPr>
      <p:grpSpPr>
        <a:xfrm>
          <a:off x="0" y="0"/>
          <a:ext cx="0" cy="0"/>
          <a:chOff x="0" y="0"/>
          <a:chExt cx="0" cy="0"/>
        </a:xfrm>
      </p:grpSpPr>
      <p:sp>
        <p:nvSpPr>
          <p:cNvPr id="9" name="Rechthoek 8">
            <a:extLst>
              <a:ext uri="{FF2B5EF4-FFF2-40B4-BE49-F238E27FC236}">
                <a16:creationId xmlns:a16="http://schemas.microsoft.com/office/drawing/2014/main" id="{C596B48E-B485-DAC5-B696-C5D16732DE3A}"/>
              </a:ext>
            </a:extLst>
          </p:cNvPr>
          <p:cNvSpPr/>
          <p:nvPr/>
        </p:nvSpPr>
        <p:spPr>
          <a:xfrm>
            <a:off x="0" y="6492874"/>
            <a:ext cx="12192000" cy="365125"/>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7" name="Rechthoek 6">
            <a:extLst>
              <a:ext uri="{FF2B5EF4-FFF2-40B4-BE49-F238E27FC236}">
                <a16:creationId xmlns:a16="http://schemas.microsoft.com/office/drawing/2014/main" id="{83B6433D-9F47-7E31-9B18-B0C37E94F37B}"/>
              </a:ext>
            </a:extLst>
          </p:cNvPr>
          <p:cNvSpPr/>
          <p:nvPr/>
        </p:nvSpPr>
        <p:spPr>
          <a:xfrm>
            <a:off x="0" y="5187120"/>
            <a:ext cx="6757622" cy="1333052"/>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10" name="Rechthoek 9">
            <a:extLst>
              <a:ext uri="{FF2B5EF4-FFF2-40B4-BE49-F238E27FC236}">
                <a16:creationId xmlns:a16="http://schemas.microsoft.com/office/drawing/2014/main" id="{888766E7-EF43-14F4-3D9E-B6DBF620FEB3}"/>
              </a:ext>
            </a:extLst>
          </p:cNvPr>
          <p:cNvSpPr/>
          <p:nvPr/>
        </p:nvSpPr>
        <p:spPr>
          <a:xfrm>
            <a:off x="0" y="1"/>
            <a:ext cx="12192000" cy="169068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11" name="Titel 1">
            <a:extLst>
              <a:ext uri="{FF2B5EF4-FFF2-40B4-BE49-F238E27FC236}">
                <a16:creationId xmlns:a16="http://schemas.microsoft.com/office/drawing/2014/main" id="{A65A6B1B-6944-8878-9C76-0D13995B2A59}"/>
              </a:ext>
            </a:extLst>
          </p:cNvPr>
          <p:cNvSpPr>
            <a:spLocks noGrp="1"/>
          </p:cNvSpPr>
          <p:nvPr>
            <p:ph type="title"/>
          </p:nvPr>
        </p:nvSpPr>
        <p:spPr>
          <a:xfrm>
            <a:off x="838200" y="365125"/>
            <a:ext cx="10515600" cy="1325563"/>
          </a:xfrm>
        </p:spPr>
        <p:txBody>
          <a:bodyPr/>
          <a:lstStyle/>
          <a:p>
            <a:r>
              <a:rPr lang="en-GB" dirty="0">
                <a:solidFill>
                  <a:srgbClr val="6494C8"/>
                </a:solidFill>
                <a:latin typeface="Quicksand" pitchFamily="2" charset="0"/>
              </a:rPr>
              <a:t>Lava tube mission</a:t>
            </a:r>
          </a:p>
        </p:txBody>
      </p:sp>
      <p:sp>
        <p:nvSpPr>
          <p:cNvPr id="4" name="Tekstvak 3">
            <a:extLst>
              <a:ext uri="{FF2B5EF4-FFF2-40B4-BE49-F238E27FC236}">
                <a16:creationId xmlns:a16="http://schemas.microsoft.com/office/drawing/2014/main" id="{821E7B23-7CAF-B7EE-CD94-ED840BB1198C}"/>
              </a:ext>
            </a:extLst>
          </p:cNvPr>
          <p:cNvSpPr txBox="1"/>
          <p:nvPr/>
        </p:nvSpPr>
        <p:spPr>
          <a:xfrm>
            <a:off x="0" y="6499979"/>
            <a:ext cx="670560" cy="307777"/>
          </a:xfrm>
          <a:prstGeom prst="rect">
            <a:avLst/>
          </a:prstGeom>
          <a:noFill/>
        </p:spPr>
        <p:txBody>
          <a:bodyPr wrap="square" rtlCol="0">
            <a:spAutoFit/>
          </a:bodyPr>
          <a:lstStyle/>
          <a:p>
            <a:pPr algn="ctr"/>
            <a:fld id="{361159D2-B34F-4E77-82E2-E642AFA3FEE3}" type="slidenum">
              <a:rPr lang="en-GB" sz="1400" smtClean="0">
                <a:solidFill>
                  <a:srgbClr val="55A9D5"/>
                </a:solidFill>
                <a:latin typeface="Quicksand" pitchFamily="2" charset="0"/>
              </a:rPr>
              <a:t>7</a:t>
            </a:fld>
            <a:r>
              <a:rPr lang="en-GB" sz="1400" dirty="0">
                <a:solidFill>
                  <a:srgbClr val="55A9D5"/>
                </a:solidFill>
                <a:latin typeface="Quicksand" pitchFamily="2" charset="0"/>
              </a:rPr>
              <a:t>/67</a:t>
            </a:r>
          </a:p>
        </p:txBody>
      </p:sp>
      <p:pic>
        <p:nvPicPr>
          <p:cNvPr id="6" name="Afbeelding 5" descr="Afbeelding met grot, natuur, Speleologie, Lavatunnel&#10;&#10;Automatisch gegenereerde beschrijving">
            <a:extLst>
              <a:ext uri="{FF2B5EF4-FFF2-40B4-BE49-F238E27FC236}">
                <a16:creationId xmlns:a16="http://schemas.microsoft.com/office/drawing/2014/main" id="{A9F11C41-92E5-7D06-D3B4-B25D71D5A3A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757622" y="1690687"/>
            <a:ext cx="5434378" cy="4839645"/>
          </a:xfrm>
          <a:prstGeom prst="rect">
            <a:avLst/>
          </a:prstGeom>
        </p:spPr>
      </p:pic>
      <p:pic>
        <p:nvPicPr>
          <p:cNvPr id="2" name="Afbeelding 1">
            <a:extLst>
              <a:ext uri="{FF2B5EF4-FFF2-40B4-BE49-F238E27FC236}">
                <a16:creationId xmlns:a16="http://schemas.microsoft.com/office/drawing/2014/main" id="{A45C269D-C78F-8399-7FB2-11BF250BB057}"/>
              </a:ext>
            </a:extLst>
          </p:cNvPr>
          <p:cNvPicPr>
            <a:picLocks noChangeAspect="1"/>
          </p:cNvPicPr>
          <p:nvPr/>
        </p:nvPicPr>
        <p:blipFill>
          <a:blip r:embed="rId4"/>
          <a:srcRect l="5714" r="11128" b="6152"/>
          <a:stretch/>
        </p:blipFill>
        <p:spPr>
          <a:xfrm>
            <a:off x="0" y="1690687"/>
            <a:ext cx="6757622" cy="3506593"/>
          </a:xfrm>
          <a:prstGeom prst="rect">
            <a:avLst/>
          </a:prstGeom>
        </p:spPr>
      </p:pic>
      <p:sp>
        <p:nvSpPr>
          <p:cNvPr id="3" name="Tijdelijke aanduiding voor inhoud 2">
            <a:extLst>
              <a:ext uri="{FF2B5EF4-FFF2-40B4-BE49-F238E27FC236}">
                <a16:creationId xmlns:a16="http://schemas.microsoft.com/office/drawing/2014/main" id="{50DE6920-21EF-8EFE-CC22-D18E5325B4A8}"/>
              </a:ext>
            </a:extLst>
          </p:cNvPr>
          <p:cNvSpPr txBox="1">
            <a:spLocks/>
          </p:cNvSpPr>
          <p:nvPr/>
        </p:nvSpPr>
        <p:spPr>
          <a:xfrm>
            <a:off x="300942" y="5598057"/>
            <a:ext cx="7688676" cy="7026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GB" sz="2400" dirty="0">
                <a:solidFill>
                  <a:schemeClr val="bg1"/>
                </a:solidFill>
                <a:latin typeface="Quicksand" pitchFamily="2" charset="0"/>
              </a:rPr>
              <a:t>Corridors branching out</a:t>
            </a:r>
          </a:p>
        </p:txBody>
      </p:sp>
      <p:sp>
        <p:nvSpPr>
          <p:cNvPr id="12" name="Tekstvak 11">
            <a:extLst>
              <a:ext uri="{FF2B5EF4-FFF2-40B4-BE49-F238E27FC236}">
                <a16:creationId xmlns:a16="http://schemas.microsoft.com/office/drawing/2014/main" id="{EA041BD0-5F42-719E-AE52-681704EF3957}"/>
              </a:ext>
            </a:extLst>
          </p:cNvPr>
          <p:cNvSpPr txBox="1"/>
          <p:nvPr/>
        </p:nvSpPr>
        <p:spPr>
          <a:xfrm>
            <a:off x="4944980" y="6528919"/>
            <a:ext cx="7916775" cy="261610"/>
          </a:xfrm>
          <a:prstGeom prst="rect">
            <a:avLst/>
          </a:prstGeom>
          <a:noFill/>
        </p:spPr>
        <p:txBody>
          <a:bodyPr wrap="square" rtlCol="0">
            <a:spAutoFit/>
          </a:bodyPr>
          <a:lstStyle/>
          <a:p>
            <a:r>
              <a:rPr lang="en-GB" sz="1100" dirty="0">
                <a:solidFill>
                  <a:srgbClr val="6494C8"/>
                </a:solidFill>
                <a:latin typeface="Quicksand" pitchFamily="2" charset="0"/>
              </a:rPr>
              <a:t>Sophia Benfield | </a:t>
            </a:r>
            <a:r>
              <a:rPr lang="en-GB" sz="1100" dirty="0" err="1">
                <a:solidFill>
                  <a:srgbClr val="6494C8"/>
                </a:solidFill>
                <a:latin typeface="Quicksand" pitchFamily="2" charset="0"/>
              </a:rPr>
              <a:t>MoonSane</a:t>
            </a:r>
            <a:r>
              <a:rPr lang="en-GB" sz="1100" dirty="0">
                <a:solidFill>
                  <a:srgbClr val="6494C8"/>
                </a:solidFill>
                <a:latin typeface="Quicksand" pitchFamily="2" charset="0"/>
              </a:rPr>
              <a:t> | Lunar Architecture | Tutors: H. Bier &amp; A. Hidding &amp; F. Adema  | 2024/25 | TU Delft  </a:t>
            </a:r>
          </a:p>
        </p:txBody>
      </p:sp>
    </p:spTree>
    <p:extLst>
      <p:ext uri="{BB962C8B-B14F-4D97-AF65-F5344CB8AC3E}">
        <p14:creationId xmlns:p14="http://schemas.microsoft.com/office/powerpoint/2010/main" val="3406767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1C83C-4856-7A15-CD9C-74447169B8C8}"/>
            </a:ext>
          </a:extLst>
        </p:cNvPr>
        <p:cNvGrpSpPr/>
        <p:nvPr/>
      </p:nvGrpSpPr>
      <p:grpSpPr>
        <a:xfrm>
          <a:off x="0" y="0"/>
          <a:ext cx="0" cy="0"/>
          <a:chOff x="0" y="0"/>
          <a:chExt cx="0" cy="0"/>
        </a:xfrm>
      </p:grpSpPr>
      <p:pic>
        <p:nvPicPr>
          <p:cNvPr id="3" name="Afbeelding 2">
            <a:extLst>
              <a:ext uri="{FF2B5EF4-FFF2-40B4-BE49-F238E27FC236}">
                <a16:creationId xmlns:a16="http://schemas.microsoft.com/office/drawing/2014/main" id="{FBA20A0D-B778-A94C-E647-C492070D0CC0}"/>
              </a:ext>
            </a:extLst>
          </p:cNvPr>
          <p:cNvPicPr>
            <a:picLocks noChangeAspect="1"/>
          </p:cNvPicPr>
          <p:nvPr/>
        </p:nvPicPr>
        <p:blipFill>
          <a:blip r:embed="rId3"/>
          <a:stretch>
            <a:fillRect/>
          </a:stretch>
        </p:blipFill>
        <p:spPr>
          <a:xfrm>
            <a:off x="327090" y="1688622"/>
            <a:ext cx="3619087" cy="4825449"/>
          </a:xfrm>
          <a:prstGeom prst="rect">
            <a:avLst/>
          </a:prstGeom>
        </p:spPr>
      </p:pic>
      <p:pic>
        <p:nvPicPr>
          <p:cNvPr id="6" name="Afbeelding 5" descr="Afbeelding met schets, Kinderkunst, Lijnillustraties, illustratie&#10;&#10;Automatisch gegenereerde beschrijving">
            <a:extLst>
              <a:ext uri="{FF2B5EF4-FFF2-40B4-BE49-F238E27FC236}">
                <a16:creationId xmlns:a16="http://schemas.microsoft.com/office/drawing/2014/main" id="{127A4115-D2DA-ADB6-8B48-47F3FAB4AC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41804" y="1676407"/>
            <a:ext cx="3850196" cy="4835596"/>
          </a:xfrm>
          <a:prstGeom prst="rect">
            <a:avLst/>
          </a:prstGeom>
        </p:spPr>
      </p:pic>
      <p:sp>
        <p:nvSpPr>
          <p:cNvPr id="10" name="Rechthoek 9">
            <a:extLst>
              <a:ext uri="{FF2B5EF4-FFF2-40B4-BE49-F238E27FC236}">
                <a16:creationId xmlns:a16="http://schemas.microsoft.com/office/drawing/2014/main" id="{21A823EC-EF5E-D419-9A4F-E1E808BCB866}"/>
              </a:ext>
            </a:extLst>
          </p:cNvPr>
          <p:cNvSpPr/>
          <p:nvPr/>
        </p:nvSpPr>
        <p:spPr>
          <a:xfrm>
            <a:off x="0" y="1"/>
            <a:ext cx="12192000" cy="169068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Titel 1">
            <a:extLst>
              <a:ext uri="{FF2B5EF4-FFF2-40B4-BE49-F238E27FC236}">
                <a16:creationId xmlns:a16="http://schemas.microsoft.com/office/drawing/2014/main" id="{FCA02834-B8F7-CBC5-E0A8-71B50AA9F09E}"/>
              </a:ext>
            </a:extLst>
          </p:cNvPr>
          <p:cNvSpPr>
            <a:spLocks noGrp="1"/>
          </p:cNvSpPr>
          <p:nvPr>
            <p:ph type="title"/>
          </p:nvPr>
        </p:nvSpPr>
        <p:spPr>
          <a:xfrm>
            <a:off x="838200" y="365125"/>
            <a:ext cx="10515600" cy="1325563"/>
          </a:xfrm>
        </p:spPr>
        <p:txBody>
          <a:bodyPr/>
          <a:lstStyle/>
          <a:p>
            <a:r>
              <a:rPr lang="en-GB" dirty="0">
                <a:solidFill>
                  <a:srgbClr val="6494C8"/>
                </a:solidFill>
                <a:latin typeface="Quicksand" pitchFamily="2" charset="0"/>
              </a:rPr>
              <a:t>Lava tube mission: sketching</a:t>
            </a:r>
          </a:p>
        </p:txBody>
      </p:sp>
      <p:pic>
        <p:nvPicPr>
          <p:cNvPr id="9" name="Afbeelding 8" descr="Afbeelding met grot, rots, buitenshuis, natuur&#10;&#10;Automatisch gegenereerde beschrijving">
            <a:extLst>
              <a:ext uri="{FF2B5EF4-FFF2-40B4-BE49-F238E27FC236}">
                <a16:creationId xmlns:a16="http://schemas.microsoft.com/office/drawing/2014/main" id="{479F4C50-2E8C-63B8-3F26-F44E9863EF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7287" y="1676407"/>
            <a:ext cx="3424420" cy="4837854"/>
          </a:xfrm>
          <a:prstGeom prst="rect">
            <a:avLst/>
          </a:prstGeom>
        </p:spPr>
      </p:pic>
      <p:sp>
        <p:nvSpPr>
          <p:cNvPr id="2" name="Tekstvak 1">
            <a:extLst>
              <a:ext uri="{FF2B5EF4-FFF2-40B4-BE49-F238E27FC236}">
                <a16:creationId xmlns:a16="http://schemas.microsoft.com/office/drawing/2014/main" id="{1DD1F795-2185-4B3C-8EBB-015C326F8C12}"/>
              </a:ext>
            </a:extLst>
          </p:cNvPr>
          <p:cNvSpPr txBox="1"/>
          <p:nvPr/>
        </p:nvSpPr>
        <p:spPr>
          <a:xfrm>
            <a:off x="5750560" y="6512004"/>
            <a:ext cx="6370321"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Quicksand" pitchFamily="2" charset="0"/>
                <a:ea typeface="+mn-ea"/>
                <a:cs typeface="+mn-cs"/>
              </a:rPr>
              <a:t>Sophia Benfield | </a:t>
            </a:r>
            <a:r>
              <a:rPr kumimoji="0" lang="en-GB" sz="1100" b="0" i="0" u="none" strike="noStrike" kern="1200" cap="none" spc="0" normalizeH="0" baseline="0" noProof="0" dirty="0" err="1">
                <a:ln>
                  <a:noFill/>
                </a:ln>
                <a:solidFill>
                  <a:prstClr val="black"/>
                </a:solidFill>
                <a:effectLst/>
                <a:uLnTx/>
                <a:uFillTx/>
                <a:latin typeface="Quicksand" pitchFamily="2" charset="0"/>
                <a:ea typeface="+mn-ea"/>
                <a:cs typeface="+mn-cs"/>
              </a:rPr>
              <a:t>MoonSane</a:t>
            </a:r>
            <a:r>
              <a:rPr kumimoji="0" lang="en-GB" sz="1100" b="0" i="0" u="none" strike="noStrike" kern="1200" cap="none" spc="0" normalizeH="0" baseline="0" noProof="0" dirty="0">
                <a:ln>
                  <a:noFill/>
                </a:ln>
                <a:solidFill>
                  <a:prstClr val="black"/>
                </a:solidFill>
                <a:effectLst/>
                <a:uLnTx/>
                <a:uFillTx/>
                <a:latin typeface="Quicksand" pitchFamily="2" charset="0"/>
                <a:ea typeface="+mn-ea"/>
                <a:cs typeface="+mn-cs"/>
              </a:rPr>
              <a:t> | Lunar Architecture | Tutor: H. Bier &amp; A. Hidding | 2024/25 | TU Delft  </a:t>
            </a:r>
          </a:p>
        </p:txBody>
      </p:sp>
      <p:sp>
        <p:nvSpPr>
          <p:cNvPr id="5" name="Tekstvak 4">
            <a:extLst>
              <a:ext uri="{FF2B5EF4-FFF2-40B4-BE49-F238E27FC236}">
                <a16:creationId xmlns:a16="http://schemas.microsoft.com/office/drawing/2014/main" id="{14D10E2A-1C03-5995-F155-563B3CCB4052}"/>
              </a:ext>
            </a:extLst>
          </p:cNvPr>
          <p:cNvSpPr txBox="1"/>
          <p:nvPr/>
        </p:nvSpPr>
        <p:spPr>
          <a:xfrm>
            <a:off x="-1" y="6499980"/>
            <a:ext cx="751841" cy="307777"/>
          </a:xfrm>
          <a:prstGeom prst="rect">
            <a:avLst/>
          </a:prstGeom>
          <a:noFill/>
        </p:spPr>
        <p:txBody>
          <a:bodyPr wrap="square" rtlCol="0">
            <a:spAutoFit/>
          </a:bodyPr>
          <a:lstStyle/>
          <a:p>
            <a:pPr algn="ctr"/>
            <a:fld id="{361159D2-B34F-4E77-82E2-E642AFA3FEE3}" type="slidenum">
              <a:rPr lang="en-GB" sz="1400" smtClean="0">
                <a:latin typeface="Quicksand" pitchFamily="2" charset="0"/>
              </a:rPr>
              <a:t>8</a:t>
            </a:fld>
            <a:r>
              <a:rPr lang="en-GB" sz="1400" dirty="0">
                <a:latin typeface="Quicksand" pitchFamily="2" charset="0"/>
              </a:rPr>
              <a:t>/67</a:t>
            </a:r>
          </a:p>
        </p:txBody>
      </p:sp>
    </p:spTree>
    <p:extLst>
      <p:ext uri="{BB962C8B-B14F-4D97-AF65-F5344CB8AC3E}">
        <p14:creationId xmlns:p14="http://schemas.microsoft.com/office/powerpoint/2010/main" val="19267341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7DD09C-7AFA-0200-1C55-97E2B61F9462}"/>
            </a:ext>
          </a:extLst>
        </p:cNvPr>
        <p:cNvGrpSpPr/>
        <p:nvPr/>
      </p:nvGrpSpPr>
      <p:grpSpPr>
        <a:xfrm>
          <a:off x="0" y="0"/>
          <a:ext cx="0" cy="0"/>
          <a:chOff x="0" y="0"/>
          <a:chExt cx="0" cy="0"/>
        </a:xfrm>
      </p:grpSpPr>
      <p:pic>
        <p:nvPicPr>
          <p:cNvPr id="7" name="Picture 4">
            <a:extLst>
              <a:ext uri="{FF2B5EF4-FFF2-40B4-BE49-F238E27FC236}">
                <a16:creationId xmlns:a16="http://schemas.microsoft.com/office/drawing/2014/main" id="{B2D08D62-2F9D-9310-8368-12D51CF3F6E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463815" y="-6636"/>
            <a:ext cx="6728185" cy="6864635"/>
          </a:xfrm>
          <a:prstGeom prst="rect">
            <a:avLst/>
          </a:prstGeom>
          <a:noFill/>
          <a:extLst>
            <a:ext uri="{909E8E84-426E-40DD-AFC4-6F175D3DCCD1}">
              <a14:hiddenFill xmlns:a14="http://schemas.microsoft.com/office/drawing/2010/main">
                <a:solidFill>
                  <a:srgbClr val="FFFFFF"/>
                </a:solidFill>
              </a14:hiddenFill>
            </a:ext>
          </a:extLst>
        </p:spPr>
      </p:pic>
      <p:sp>
        <p:nvSpPr>
          <p:cNvPr id="8" name="Rechthoek 7">
            <a:extLst>
              <a:ext uri="{FF2B5EF4-FFF2-40B4-BE49-F238E27FC236}">
                <a16:creationId xmlns:a16="http://schemas.microsoft.com/office/drawing/2014/main" id="{3413B22F-C59F-A8BB-09B9-CE7144EF32AC}"/>
              </a:ext>
            </a:extLst>
          </p:cNvPr>
          <p:cNvSpPr/>
          <p:nvPr/>
        </p:nvSpPr>
        <p:spPr>
          <a:xfrm>
            <a:off x="0" y="1"/>
            <a:ext cx="12192000" cy="1690688"/>
          </a:xfrm>
          <a:prstGeom prst="rect">
            <a:avLst/>
          </a:prstGeom>
          <a:gradFill>
            <a:gsLst>
              <a:gs pos="35000">
                <a:schemeClr val="tx1"/>
              </a:gs>
              <a:gs pos="43000">
                <a:srgbClr val="000000"/>
              </a:gs>
              <a:gs pos="100000">
                <a:schemeClr val="tx1">
                  <a:alpha val="0"/>
                </a:schemeClr>
              </a:gs>
            </a:gsLst>
            <a:lin ang="0" scaled="0"/>
          </a:gra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9" name="Titel 1">
            <a:extLst>
              <a:ext uri="{FF2B5EF4-FFF2-40B4-BE49-F238E27FC236}">
                <a16:creationId xmlns:a16="http://schemas.microsoft.com/office/drawing/2014/main" id="{2CEF68AA-A792-409A-AFA0-3C9FB4AC0BA6}"/>
              </a:ext>
            </a:extLst>
          </p:cNvPr>
          <p:cNvSpPr>
            <a:spLocks noGrp="1"/>
          </p:cNvSpPr>
          <p:nvPr>
            <p:ph type="title"/>
          </p:nvPr>
        </p:nvSpPr>
        <p:spPr>
          <a:xfrm>
            <a:off x="838200" y="365125"/>
            <a:ext cx="10515600" cy="1325563"/>
          </a:xfrm>
        </p:spPr>
        <p:txBody>
          <a:bodyPr/>
          <a:lstStyle/>
          <a:p>
            <a:r>
              <a:rPr lang="en-GB" dirty="0">
                <a:solidFill>
                  <a:srgbClr val="6494C8"/>
                </a:solidFill>
                <a:latin typeface="Quicksand" pitchFamily="2" charset="0"/>
              </a:rPr>
              <a:t>Spatial connection: 3D</a:t>
            </a:r>
          </a:p>
        </p:txBody>
      </p:sp>
      <p:sp>
        <p:nvSpPr>
          <p:cNvPr id="6" name="Tijdelijke aanduiding voor inhoud 2">
            <a:extLst>
              <a:ext uri="{FF2B5EF4-FFF2-40B4-BE49-F238E27FC236}">
                <a16:creationId xmlns:a16="http://schemas.microsoft.com/office/drawing/2014/main" id="{22BC5A47-1CEE-0A72-F8B8-3581041BE444}"/>
              </a:ext>
            </a:extLst>
          </p:cNvPr>
          <p:cNvSpPr txBox="1">
            <a:spLocks/>
          </p:cNvSpPr>
          <p:nvPr/>
        </p:nvSpPr>
        <p:spPr>
          <a:xfrm>
            <a:off x="601884" y="2373326"/>
            <a:ext cx="4705052" cy="38331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200" dirty="0">
                <a:latin typeface="Quicksand" pitchFamily="2" charset="0"/>
              </a:rPr>
              <a:t>Visually connecting spaces– decreasing confinement</a:t>
            </a:r>
          </a:p>
          <a:p>
            <a:r>
              <a:rPr lang="en-GB" sz="3200" dirty="0">
                <a:latin typeface="Quicksand" pitchFamily="2" charset="0"/>
              </a:rPr>
              <a:t>Dynamic views </a:t>
            </a:r>
          </a:p>
          <a:p>
            <a:r>
              <a:rPr lang="en-GB" sz="3200" dirty="0">
                <a:latin typeface="Quicksand" pitchFamily="2" charset="0"/>
              </a:rPr>
              <a:t>Big atrium that branches out</a:t>
            </a:r>
          </a:p>
        </p:txBody>
      </p:sp>
      <p:sp>
        <p:nvSpPr>
          <p:cNvPr id="2" name="Rechthoek 1">
            <a:extLst>
              <a:ext uri="{FF2B5EF4-FFF2-40B4-BE49-F238E27FC236}">
                <a16:creationId xmlns:a16="http://schemas.microsoft.com/office/drawing/2014/main" id="{F0E221FC-ABB5-D67F-BB41-FFFC69942CBE}"/>
              </a:ext>
            </a:extLst>
          </p:cNvPr>
          <p:cNvSpPr/>
          <p:nvPr/>
        </p:nvSpPr>
        <p:spPr>
          <a:xfrm>
            <a:off x="0" y="6492874"/>
            <a:ext cx="12192000" cy="365125"/>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4" name="Tekstvak 3">
            <a:extLst>
              <a:ext uri="{FF2B5EF4-FFF2-40B4-BE49-F238E27FC236}">
                <a16:creationId xmlns:a16="http://schemas.microsoft.com/office/drawing/2014/main" id="{DB5FE773-FBED-FDC3-B1D7-0B70C6F4B922}"/>
              </a:ext>
            </a:extLst>
          </p:cNvPr>
          <p:cNvSpPr txBox="1"/>
          <p:nvPr/>
        </p:nvSpPr>
        <p:spPr>
          <a:xfrm>
            <a:off x="0" y="6499979"/>
            <a:ext cx="701040" cy="307777"/>
          </a:xfrm>
          <a:prstGeom prst="rect">
            <a:avLst/>
          </a:prstGeom>
          <a:noFill/>
        </p:spPr>
        <p:txBody>
          <a:bodyPr wrap="square" rtlCol="0">
            <a:spAutoFit/>
          </a:bodyPr>
          <a:lstStyle/>
          <a:p>
            <a:pPr algn="ctr"/>
            <a:fld id="{361159D2-B34F-4E77-82E2-E642AFA3FEE3}" type="slidenum">
              <a:rPr lang="en-GB" sz="1400" smtClean="0">
                <a:solidFill>
                  <a:srgbClr val="55A9D5"/>
                </a:solidFill>
                <a:latin typeface="Quicksand" pitchFamily="2" charset="0"/>
              </a:rPr>
              <a:t>9</a:t>
            </a:fld>
            <a:r>
              <a:rPr lang="en-GB" sz="1400" dirty="0">
                <a:solidFill>
                  <a:srgbClr val="55A9D5"/>
                </a:solidFill>
                <a:latin typeface="Quicksand" pitchFamily="2" charset="0"/>
              </a:rPr>
              <a:t>/67</a:t>
            </a:r>
          </a:p>
        </p:txBody>
      </p:sp>
      <p:sp>
        <p:nvSpPr>
          <p:cNvPr id="3" name="Tekstvak 2">
            <a:extLst>
              <a:ext uri="{FF2B5EF4-FFF2-40B4-BE49-F238E27FC236}">
                <a16:creationId xmlns:a16="http://schemas.microsoft.com/office/drawing/2014/main" id="{87AE570E-B5C8-8B6E-64B8-D3E83A25423C}"/>
              </a:ext>
            </a:extLst>
          </p:cNvPr>
          <p:cNvSpPr txBox="1"/>
          <p:nvPr/>
        </p:nvSpPr>
        <p:spPr>
          <a:xfrm>
            <a:off x="4944980" y="6528919"/>
            <a:ext cx="7916775" cy="261610"/>
          </a:xfrm>
          <a:prstGeom prst="rect">
            <a:avLst/>
          </a:prstGeom>
          <a:noFill/>
        </p:spPr>
        <p:txBody>
          <a:bodyPr wrap="square" rtlCol="0">
            <a:spAutoFit/>
          </a:bodyPr>
          <a:lstStyle/>
          <a:p>
            <a:r>
              <a:rPr lang="en-GB" sz="1100" dirty="0">
                <a:solidFill>
                  <a:srgbClr val="6494C8"/>
                </a:solidFill>
                <a:latin typeface="Quicksand" pitchFamily="2" charset="0"/>
              </a:rPr>
              <a:t>Sophia Benfield | </a:t>
            </a:r>
            <a:r>
              <a:rPr lang="en-GB" sz="1100" dirty="0" err="1">
                <a:solidFill>
                  <a:srgbClr val="6494C8"/>
                </a:solidFill>
                <a:latin typeface="Quicksand" pitchFamily="2" charset="0"/>
              </a:rPr>
              <a:t>MoonSane</a:t>
            </a:r>
            <a:r>
              <a:rPr lang="en-GB" sz="1100" dirty="0">
                <a:solidFill>
                  <a:srgbClr val="6494C8"/>
                </a:solidFill>
                <a:latin typeface="Quicksand" pitchFamily="2" charset="0"/>
              </a:rPr>
              <a:t> | Lunar Architecture | Tutors: H. Bier &amp; A. Hidding &amp; F. Adema  | 2024/25 | TU Delft  </a:t>
            </a:r>
          </a:p>
        </p:txBody>
      </p:sp>
    </p:spTree>
    <p:extLst>
      <p:ext uri="{BB962C8B-B14F-4D97-AF65-F5344CB8AC3E}">
        <p14:creationId xmlns:p14="http://schemas.microsoft.com/office/powerpoint/2010/main" val="2611635952"/>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TotalTime>
  <Words>2716</Words>
  <Application>Microsoft Office PowerPoint</Application>
  <PresentationFormat>Breedbeeld</PresentationFormat>
  <Paragraphs>385</Paragraphs>
  <Slides>31</Slides>
  <Notes>31</Notes>
  <HiddenSlides>0</HiddenSlides>
  <MMClips>6</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31</vt:i4>
      </vt:variant>
    </vt:vector>
  </HeadingPairs>
  <TitlesOfParts>
    <vt:vector size="38" baseType="lpstr">
      <vt:lpstr>Aptos</vt:lpstr>
      <vt:lpstr>Aptos Display</vt:lpstr>
      <vt:lpstr>Arial</vt:lpstr>
      <vt:lpstr>Calibri</vt:lpstr>
      <vt:lpstr>Google Sans</vt:lpstr>
      <vt:lpstr>Quicksand</vt:lpstr>
      <vt:lpstr>Kantoorthema</vt:lpstr>
      <vt:lpstr>Designing Lunar Architecture</vt:lpstr>
      <vt:lpstr>Near side of the Moon  Lunar Equator</vt:lpstr>
      <vt:lpstr>Location: Mare Serenitatis</vt:lpstr>
      <vt:lpstr>Program: main rooms</vt:lpstr>
      <vt:lpstr>Program: minimum size</vt:lpstr>
      <vt:lpstr>Connecting functions 2D</vt:lpstr>
      <vt:lpstr>Lava tube mission</vt:lpstr>
      <vt:lpstr>Lava tube mission: sketching</vt:lpstr>
      <vt:lpstr>Spatial connection: 3D</vt:lpstr>
      <vt:lpstr>Permeability: computational script</vt:lpstr>
      <vt:lpstr>Permeability script: results</vt:lpstr>
      <vt:lpstr>Permeability script: iterations</vt:lpstr>
      <vt:lpstr>Exterior: Lunar Regolith</vt:lpstr>
      <vt:lpstr>Catenary action</vt:lpstr>
      <vt:lpstr>Catenary action: building</vt:lpstr>
      <vt:lpstr>Carbon fibre</vt:lpstr>
      <vt:lpstr>Creating views</vt:lpstr>
      <vt:lpstr>Building in location</vt:lpstr>
      <vt:lpstr>Building in location</vt:lpstr>
      <vt:lpstr>Section</vt:lpstr>
      <vt:lpstr>Plans</vt:lpstr>
      <vt:lpstr>Meditation space</vt:lpstr>
      <vt:lpstr>Asymmetric geometry</vt:lpstr>
      <vt:lpstr>Methodology: computational design</vt:lpstr>
      <vt:lpstr>Permeability script</vt:lpstr>
      <vt:lpstr>PowerPoint-presentatie</vt:lpstr>
      <vt:lpstr>Earth viewing</vt:lpstr>
      <vt:lpstr>PowerPoint-presentatie</vt:lpstr>
      <vt:lpstr>Interior solitude space</vt:lpstr>
      <vt:lpstr>Interior solitude space</vt:lpstr>
      <vt:lpstr>Dynamic daylight simulation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Sophia Benfield</dc:creator>
  <cp:lastModifiedBy>Sophia Benfield</cp:lastModifiedBy>
  <cp:revision>1</cp:revision>
  <dcterms:created xsi:type="dcterms:W3CDTF">2025-07-01T21:30:22Z</dcterms:created>
  <dcterms:modified xsi:type="dcterms:W3CDTF">2025-07-01T21:37:59Z</dcterms:modified>
</cp:coreProperties>
</file>