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68C49C6.xml" ContentType="application/vnd.ms-powerpoint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3_26BF44B4.xml" ContentType="application/vnd.ms-powerpoint.comments+xml"/>
  <Override PartName="/ppt/notesSlides/notesSlide3.xml" ContentType="application/vnd.openxmlformats-officedocument.presentationml.notesSlide+xml"/>
  <Override PartName="/ppt/comments/modernComment_105_7E97680B.xml" ContentType="application/vnd.ms-powerpoint.comments+xml"/>
  <Override PartName="/ppt/comments/modernComment_109_4130632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68" r:id="rId7"/>
    <p:sldId id="258" r:id="rId8"/>
    <p:sldId id="259" r:id="rId9"/>
    <p:sldId id="270" r:id="rId10"/>
    <p:sldId id="260" r:id="rId11"/>
    <p:sldId id="266" r:id="rId12"/>
    <p:sldId id="261" r:id="rId13"/>
    <p:sldId id="265" r:id="rId14"/>
    <p:sldId id="267" r:id="rId15"/>
    <p:sldId id="26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0B3729-5DE1-3F09-6B4C-BA3721BF8EC6}" name="Pieter van der Werf" initials="PW" userId="S::ptvanderwerf@tudelft.nl::23867ad7-328c-4a6a-af35-163eaf505c67" providerId="AD"/>
  <p188:author id="{80CBD0A5-0193-2A67-11D4-500A884CB280}" name="Twan Linger" initials="TH" userId="Twan Ling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100_68C49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BABB70-9B55-4ED7-9D78-3F2D16B76288}" authorId="{990B3729-5DE1-3F09-6B4C-BA3721BF8EC6}" status="resolved" created="2025-09-10T11:44:25.14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9857222" sldId="256"/>
      <ac:picMk id="6" creationId="{B935FDA6-F2E6-17BA-39ED-25B1991559C9}"/>
    </ac:deMkLst>
    <p188:txBody>
      <a:bodyPr/>
      <a:lstStyle/>
      <a:p>
        <a:r>
          <a:rPr lang="nl-NL"/>
          <a:t>This image is misleading ---&gt;change it to something more realistc and less suggestive</a:t>
        </a:r>
      </a:p>
    </p188:txBody>
  </p188:cm>
  <p188:cm id="{5AC89E3C-70B0-473E-9650-8A892D226C16}" authorId="{990B3729-5DE1-3F09-6B4C-BA3721BF8EC6}" status="resolved" created="2025-09-10T11:45:17.021" complete="100000">
    <pc:sldMkLst xmlns:pc="http://schemas.microsoft.com/office/powerpoint/2013/main/command">
      <pc:docMk/>
      <pc:sldMk cId="109857222" sldId="256"/>
    </pc:sldMkLst>
    <p188:txBody>
      <a:bodyPr/>
      <a:lstStyle/>
      <a:p>
        <a:r>
          <a:rPr lang="nl-NL"/>
          <a:t>All slides should be numbered</a:t>
        </a:r>
      </a:p>
    </p188:txBody>
  </p188:cm>
  <p188:cm id="{27E72F15-33AB-49E3-BCC4-BE44DEEF4F32}" authorId="{990B3729-5DE1-3F09-6B4C-BA3721BF8EC6}" status="resolved" created="2025-09-10T11:45:42.397" complete="100000">
    <pc:sldMkLst xmlns:pc="http://schemas.microsoft.com/office/powerpoint/2013/main/command">
      <pc:docMk/>
      <pc:sldMk cId="109857222" sldId="256"/>
    </pc:sldMkLst>
    <p188:txBody>
      <a:bodyPr/>
      <a:lstStyle/>
      <a:p>
        <a:r>
          <a:rPr lang="nl-NL"/>
          <a:t>Add the logo's of the space and robotics institutes</a:t>
        </a:r>
      </a:p>
    </p188:txBody>
  </p188:cm>
  <p188:cm id="{69AC1A7B-CE64-4687-B6AA-56EEF4CBFBA3}" authorId="{990B3729-5DE1-3F09-6B4C-BA3721BF8EC6}" created="2025-09-10T11:49:11.779">
    <pc:sldMkLst xmlns:pc="http://schemas.microsoft.com/office/powerpoint/2013/main/command">
      <pc:docMk/>
      <pc:sldMk cId="109857222" sldId="256"/>
    </pc:sldMkLst>
    <p188:replyLst>
      <p188:reply id="{B0EE02DA-6BDC-4474-A1FC-EEC1FA34FC31}" authorId="{990B3729-5DE1-3F09-6B4C-BA3721BF8EC6}" created="2025-09-10T11:49:44.343">
        <p188:txBody>
          <a:bodyPr/>
          <a:lstStyle/>
          <a:p>
            <a:r>
              <a:rPr lang="nl-NL"/>
              <a:t>+ refer to the images we use</a:t>
            </a:r>
          </a:p>
        </p188:txBody>
      </p188:reply>
    </p188:replyLst>
    <p188:txBody>
      <a:bodyPr/>
      <a:lstStyle/>
      <a:p>
        <a:r>
          <a:rPr lang="nl-NL"/>
          <a:t>Only use images in the presentation that raise no questions and are not misleading</a:t>
        </a:r>
      </a:p>
    </p188:txBody>
  </p188:cm>
</p188:cmLst>
</file>

<file path=ppt/comments/modernComment_103_26BF44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DEEA5B-593A-481A-9B87-D16762E83E68}" authorId="{990B3729-5DE1-3F09-6B4C-BA3721BF8EC6}" created="2025-09-10T15:28:08.065">
    <pc:sldMkLst xmlns:pc="http://schemas.microsoft.com/office/powerpoint/2013/main/command">
      <pc:docMk/>
      <pc:sldMk cId="650069172" sldId="259"/>
    </pc:sldMkLst>
    <p188:txBody>
      <a:bodyPr/>
      <a:lstStyle/>
      <a:p>
        <a:r>
          <a:rPr lang="nl-NL"/>
          <a:t>- Human vs. robotic construction
- "autonomous construction" --&gt; robotic construction
- argument 1: no human risk; argument 2: lower cost
- make clear why we use robots: savety
- show the rocket needed to put a swarm of robots on the moon</a:t>
        </a:r>
      </a:p>
    </p188:txBody>
  </p188:cm>
</p188:cmLst>
</file>

<file path=ppt/comments/modernComment_105_7E9768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093ED7-BF42-446A-BD06-9D25F90EF5EC}" authorId="{990B3729-5DE1-3F09-6B4C-BA3721BF8EC6}" created="2025-09-10T15:08:47.9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23851787" sldId="261"/>
      <ac:spMk id="3" creationId="{D714F910-FD4C-8F06-8773-804B1B786706}"/>
      <ac:txMk cp="78" len="258">
        <ac:context len="338" hash="2873120244"/>
      </ac:txMk>
    </ac:txMkLst>
    <p188:pos x="2854816" y="3681211"/>
    <p188:txBody>
      <a:bodyPr/>
      <a:lstStyle/>
      <a:p>
        <a:r>
          <a:rPr lang="nl-NL"/>
          <a:t>Change the order. Biggest game killer should be first</a:t>
        </a:r>
      </a:p>
    </p188:txBody>
  </p188:cm>
</p188:cmLst>
</file>

<file path=ppt/comments/modernComment_109_4130632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4A9C78-671D-4743-A2D2-9DC857E96EF4}" authorId="{990B3729-5DE1-3F09-6B4C-BA3721BF8EC6}" created="2025-09-10T11:47:03.54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93690155" sldId="265"/>
      <ac:spMk id="3" creationId="{72D7F2B7-0DE0-29C6-DB5C-CE5F38424E3C}"/>
      <ac:txMk cp="87" len="12">
        <ac:context len="304" hash="2340510892"/>
      </ac:txMk>
    </ac:txMkLst>
    <p188:pos x="3955676" y="1176617"/>
    <p188:txBody>
      <a:bodyPr/>
      <a:lstStyle/>
      <a:p>
        <a:r>
          <a:rPr lang="nl-NL"/>
          <a:t>Remove this as option? Otherwise, how big are the rocks/should the rocks be?</a:t>
        </a:r>
      </a:p>
    </p188:txBody>
  </p188:cm>
  <p188:cm id="{14B77496-EA64-4597-9FDF-E44BEA98B51B}" authorId="{990B3729-5DE1-3F09-6B4C-BA3721BF8EC6}" created="2025-09-10T11:47:44.41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93690155" sldId="265"/>
      <ac:spMk id="3" creationId="{72D7F2B7-0DE0-29C6-DB5C-CE5F38424E3C}"/>
      <ac:txMk cp="55" len="31">
        <ac:context len="304" hash="2340510892"/>
      </ac:txMk>
    </ac:txMkLst>
    <p188:pos x="3485029" y="874058"/>
    <p188:txBody>
      <a:bodyPr/>
      <a:lstStyle/>
      <a:p>
        <a:r>
          <a:rPr lang="nl-NL"/>
          <a:t>This option can be speculative, BUT explain exactly in what way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E601F-FB77-4BE3-BBE9-AECC4DF2A6E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3B3B28-23B9-414F-98C9-4FE131781CC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ptos Display" panose="020F0302020204030204"/>
            </a:rPr>
            <a:t>Strategic</a:t>
          </a:r>
          <a:r>
            <a:rPr lang="en-US"/>
            <a:t> milestone</a:t>
          </a:r>
          <a:endParaRPr lang="en-US">
            <a:latin typeface="Aptos Display" panose="020F0302020204030204"/>
          </a:endParaRPr>
        </a:p>
      </dgm:t>
    </dgm:pt>
    <dgm:pt modelId="{9A6308CC-DBE7-4F2B-8F52-1A9AC9A40408}" type="parTrans" cxnId="{B9B9D9E2-90B3-43E0-AF6A-5774A3B895D2}">
      <dgm:prSet/>
      <dgm:spPr/>
      <dgm:t>
        <a:bodyPr/>
        <a:lstStyle/>
        <a:p>
          <a:endParaRPr lang="en-US"/>
        </a:p>
      </dgm:t>
    </dgm:pt>
    <dgm:pt modelId="{F819DDB4-F85C-447A-B022-3FD34FFC77AE}" type="sibTrans" cxnId="{B9B9D9E2-90B3-43E0-AF6A-5774A3B895D2}">
      <dgm:prSet/>
      <dgm:spPr/>
      <dgm:t>
        <a:bodyPr/>
        <a:lstStyle/>
        <a:p>
          <a:endParaRPr lang="en-US"/>
        </a:p>
      </dgm:t>
    </dgm:pt>
    <dgm:pt modelId="{B01DB7B4-42B2-48C0-A855-1B93604362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Relevant technologies: </a:t>
          </a:r>
          <a:endParaRPr lang="en-US">
            <a:latin typeface="Aptos Display" panose="020F0302020204030204"/>
          </a:endParaRPr>
        </a:p>
      </dgm:t>
    </dgm:pt>
    <dgm:pt modelId="{2BD8B789-0C02-41B6-86C1-3B60F9868A39}" type="parTrans" cxnId="{0FAB8736-CB5C-43CA-B2BF-2E54742638F9}">
      <dgm:prSet/>
      <dgm:spPr/>
      <dgm:t>
        <a:bodyPr/>
        <a:lstStyle/>
        <a:p>
          <a:endParaRPr lang="en-US"/>
        </a:p>
      </dgm:t>
    </dgm:pt>
    <dgm:pt modelId="{CD23FF4A-6CF0-447E-9E9D-7314497E7081}" type="sibTrans" cxnId="{0FAB8736-CB5C-43CA-B2BF-2E54742638F9}">
      <dgm:prSet/>
      <dgm:spPr/>
      <dgm:t>
        <a:bodyPr/>
        <a:lstStyle/>
        <a:p>
          <a:endParaRPr lang="en-US"/>
        </a:p>
      </dgm:t>
    </dgm:pt>
    <dgm:pt modelId="{634BDC1E-0CA1-4229-82CB-8B64B32CC03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ptos Display" panose="020F0302020204030204"/>
            </a:rPr>
            <a:t> Spin-off: </a:t>
          </a:r>
        </a:p>
      </dgm:t>
    </dgm:pt>
    <dgm:pt modelId="{24392C5D-A2B3-4C7B-8EB5-5BD9B2A82D77}" type="parTrans" cxnId="{457B8AFB-F83D-4193-B046-E8E0E883B0FC}">
      <dgm:prSet/>
      <dgm:spPr/>
    </dgm:pt>
    <dgm:pt modelId="{53416BF1-736A-42FF-BDB0-6CC03560FB81}" type="sibTrans" cxnId="{457B8AFB-F83D-4193-B046-E8E0E883B0FC}">
      <dgm:prSet/>
      <dgm:spPr/>
      <dgm:t>
        <a:bodyPr/>
        <a:lstStyle/>
        <a:p>
          <a:endParaRPr lang="en-US"/>
        </a:p>
      </dgm:t>
    </dgm:pt>
    <dgm:pt modelId="{906DA989-30A0-4BC7-BA91-A4E8875C1F8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Aptos Display" panose="020F0302020204030204"/>
            </a:rPr>
            <a:t>mining automation.</a:t>
          </a:r>
          <a:endParaRPr lang="en-US"/>
        </a:p>
      </dgm:t>
    </dgm:pt>
    <dgm:pt modelId="{16BFF152-459E-4777-8C8B-E9B2D2CF4AB3}" type="parTrans" cxnId="{EAFCCC22-A452-40A3-9553-9D0A05A99EFA}">
      <dgm:prSet/>
      <dgm:spPr/>
    </dgm:pt>
    <dgm:pt modelId="{93BADF79-66A7-4A84-B791-43535A187F8A}" type="sibTrans" cxnId="{EAFCCC22-A452-40A3-9553-9D0A05A99EFA}">
      <dgm:prSet/>
      <dgm:spPr/>
      <dgm:t>
        <a:bodyPr/>
        <a:lstStyle/>
        <a:p>
          <a:endParaRPr lang="en-US"/>
        </a:p>
      </dgm:t>
    </dgm:pt>
    <dgm:pt modelId="{B35C2F94-0A1F-4AEB-8291-57B6949293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swarm robotics,</a:t>
          </a:r>
          <a:r>
            <a:rPr lang="en-US">
              <a:latin typeface="Aptos Display" panose="020F0302020204030204"/>
            </a:rPr>
            <a:t> </a:t>
          </a:r>
        </a:p>
      </dgm:t>
    </dgm:pt>
    <dgm:pt modelId="{95EEF966-5158-45F8-8937-526FBD36BD74}" type="parTrans" cxnId="{9641A136-E4FD-4915-B002-9FDCD9BA7EB5}">
      <dgm:prSet/>
      <dgm:spPr/>
    </dgm:pt>
    <dgm:pt modelId="{4DE23AAE-ED17-4B90-94D6-480AFCBE1BA7}" type="sibTrans" cxnId="{9641A136-E4FD-4915-B002-9FDCD9BA7EB5}">
      <dgm:prSet/>
      <dgm:spPr/>
      <dgm:t>
        <a:bodyPr/>
        <a:lstStyle/>
        <a:p>
          <a:endParaRPr lang="en-US"/>
        </a:p>
      </dgm:t>
    </dgm:pt>
    <dgm:pt modelId="{9EB6AD7C-A869-4CBA-B9A6-75AF1BDDB0A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additive manufacturing </a:t>
          </a:r>
          <a:r>
            <a:rPr lang="en-US">
              <a:latin typeface="Aptos Display" panose="020F0302020204030204"/>
            </a:rPr>
            <a:t>with ISRU</a:t>
          </a:r>
          <a:r>
            <a:rPr lang="en-US"/>
            <a:t>, </a:t>
          </a:r>
          <a:endParaRPr lang="en-US">
            <a:latin typeface="Aptos Display" panose="020F0302020204030204"/>
          </a:endParaRPr>
        </a:p>
      </dgm:t>
    </dgm:pt>
    <dgm:pt modelId="{82928684-68C4-492F-A968-BCFBBC4EA1C4}" type="parTrans" cxnId="{00CA12AC-9D16-45FE-8D61-570AEFA44DB3}">
      <dgm:prSet/>
      <dgm:spPr/>
    </dgm:pt>
    <dgm:pt modelId="{C2423C1A-85B3-4B8C-BAA4-AC3B36068191}" type="sibTrans" cxnId="{00CA12AC-9D16-45FE-8D61-570AEFA44DB3}">
      <dgm:prSet/>
      <dgm:spPr/>
      <dgm:t>
        <a:bodyPr/>
        <a:lstStyle/>
        <a:p>
          <a:endParaRPr lang="en-US"/>
        </a:p>
      </dgm:t>
    </dgm:pt>
    <dgm:pt modelId="{B2E70F8A-88EB-4715-8038-F526ECBCE9C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autonomous assembly</a:t>
          </a:r>
        </a:p>
      </dgm:t>
    </dgm:pt>
    <dgm:pt modelId="{584D4916-E9C8-415C-92E7-9D4300258812}" type="parTrans" cxnId="{9CAF2335-3399-4265-9021-8E253CABA2B9}">
      <dgm:prSet/>
      <dgm:spPr/>
    </dgm:pt>
    <dgm:pt modelId="{5F11315D-EE83-4BEA-9A88-BE0F893CE177}" type="sibTrans" cxnId="{9CAF2335-3399-4265-9021-8E253CABA2B9}">
      <dgm:prSet/>
      <dgm:spPr/>
      <dgm:t>
        <a:bodyPr/>
        <a:lstStyle/>
        <a:p>
          <a:endParaRPr lang="en-US"/>
        </a:p>
      </dgm:t>
    </dgm:pt>
    <dgm:pt modelId="{5AE76265-3F97-4DCE-81FE-301CF19E00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Mars </a:t>
          </a:r>
          <a:r>
            <a:rPr lang="en-US">
              <a:latin typeface="Aptos Display" panose="020F0302020204030204"/>
            </a:rPr>
            <a:t>and space </a:t>
          </a:r>
          <a:r>
            <a:rPr lang="en-US"/>
            <a:t>exploration </a:t>
          </a:r>
          <a:endParaRPr lang="en-US">
            <a:latin typeface="Aptos Display" panose="020F0302020204030204"/>
          </a:endParaRPr>
        </a:p>
      </dgm:t>
    </dgm:pt>
    <dgm:pt modelId="{8DF3499A-329E-4A94-9ED7-3B95F776047F}" type="parTrans" cxnId="{E630A398-0C36-4C91-B91B-DC1783D833F4}">
      <dgm:prSet/>
      <dgm:spPr/>
    </dgm:pt>
    <dgm:pt modelId="{977C48D5-E01E-47D9-9FB8-B92F5074A0C9}" type="sibTrans" cxnId="{E630A398-0C36-4C91-B91B-DC1783D833F4}">
      <dgm:prSet/>
      <dgm:spPr/>
    </dgm:pt>
    <dgm:pt modelId="{BBAB90DF-FCEE-459F-8045-3E0A58283F6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long-term settlement</a:t>
          </a:r>
        </a:p>
      </dgm:t>
    </dgm:pt>
    <dgm:pt modelId="{558ACC87-0D77-47D8-8077-A3E993A71529}" type="parTrans" cxnId="{A77FAD64-7003-44B0-8DFA-FB430CD056E0}">
      <dgm:prSet/>
      <dgm:spPr/>
    </dgm:pt>
    <dgm:pt modelId="{C0A40DCA-060D-40BE-9255-3D8980A918BB}" type="sibTrans" cxnId="{A77FAD64-7003-44B0-8DFA-FB430CD056E0}">
      <dgm:prSet/>
      <dgm:spPr/>
    </dgm:pt>
    <dgm:pt modelId="{CEF6A71F-DDFB-45E9-93EA-6F82A4C71BD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Aptos Display" panose="020F0302020204030204"/>
            </a:rPr>
            <a:t>sustainable construction,</a:t>
          </a:r>
          <a:endParaRPr lang="en-US"/>
        </a:p>
      </dgm:t>
    </dgm:pt>
    <dgm:pt modelId="{0D779206-F573-497F-8D63-566D47B3DDEF}" type="parTrans" cxnId="{0FB3E042-2568-4DA1-B18A-0E3D7C8CAB48}">
      <dgm:prSet/>
      <dgm:spPr/>
    </dgm:pt>
    <dgm:pt modelId="{FDD38AA0-7278-431E-89E3-D84BB776E79B}" type="sibTrans" cxnId="{0FB3E042-2568-4DA1-B18A-0E3D7C8CAB48}">
      <dgm:prSet/>
      <dgm:spPr/>
    </dgm:pt>
    <dgm:pt modelId="{050BAE66-514F-4640-B213-F5555574181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Aptos Display" panose="020F0302020204030204"/>
            </a:rPr>
            <a:t>infrastructure development,</a:t>
          </a:r>
          <a:endParaRPr lang="en-US"/>
        </a:p>
      </dgm:t>
    </dgm:pt>
    <dgm:pt modelId="{C8523608-AEB6-43BA-A575-C3935A5B0724}" type="parTrans" cxnId="{29CD0465-23BD-4D50-872D-8226DCFCF26A}">
      <dgm:prSet/>
      <dgm:spPr/>
    </dgm:pt>
    <dgm:pt modelId="{66D4AFD1-D362-48AD-9CE1-4A2488458F4F}" type="sibTrans" cxnId="{29CD0465-23BD-4D50-872D-8226DCFCF26A}">
      <dgm:prSet/>
      <dgm:spPr/>
    </dgm:pt>
    <dgm:pt modelId="{FE21512C-16F0-48B8-9CCA-D5C2E6A3DE54}" type="pres">
      <dgm:prSet presAssocID="{D2BE601F-FB77-4BE3-BBE9-AECC4DF2A6EF}" presName="root" presStyleCnt="0">
        <dgm:presLayoutVars>
          <dgm:dir/>
          <dgm:resizeHandles val="exact"/>
        </dgm:presLayoutVars>
      </dgm:prSet>
      <dgm:spPr/>
    </dgm:pt>
    <dgm:pt modelId="{0F9660FF-8174-4698-9717-E37A2CE0F2BE}" type="pres">
      <dgm:prSet presAssocID="{F13B3B28-23B9-414F-98C9-4FE131781CCC}" presName="compNode" presStyleCnt="0"/>
      <dgm:spPr/>
    </dgm:pt>
    <dgm:pt modelId="{150B91F3-DAE6-4329-8A90-E085830CA6E5}" type="pres">
      <dgm:prSet presAssocID="{F13B3B28-23B9-414F-98C9-4FE131781C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C246BE45-83FB-4268-AE1C-3B0B882AC5F3}" type="pres">
      <dgm:prSet presAssocID="{F13B3B28-23B9-414F-98C9-4FE131781CCC}" presName="iconSpace" presStyleCnt="0"/>
      <dgm:spPr/>
    </dgm:pt>
    <dgm:pt modelId="{B0B2ED90-73C0-4067-A1EB-B6013739D17B}" type="pres">
      <dgm:prSet presAssocID="{F13B3B28-23B9-414F-98C9-4FE131781CCC}" presName="parTx" presStyleLbl="revTx" presStyleIdx="0" presStyleCnt="6">
        <dgm:presLayoutVars>
          <dgm:chMax val="0"/>
          <dgm:chPref val="0"/>
        </dgm:presLayoutVars>
      </dgm:prSet>
      <dgm:spPr/>
    </dgm:pt>
    <dgm:pt modelId="{B060A54D-3E79-4652-B0E2-649C03306A4B}" type="pres">
      <dgm:prSet presAssocID="{F13B3B28-23B9-414F-98C9-4FE131781CCC}" presName="txSpace" presStyleCnt="0"/>
      <dgm:spPr/>
    </dgm:pt>
    <dgm:pt modelId="{91FAD24B-548A-46BF-BCC9-B930F0C9BE49}" type="pres">
      <dgm:prSet presAssocID="{F13B3B28-23B9-414F-98C9-4FE131781CCC}" presName="desTx" presStyleLbl="revTx" presStyleIdx="1" presStyleCnt="6">
        <dgm:presLayoutVars/>
      </dgm:prSet>
      <dgm:spPr/>
    </dgm:pt>
    <dgm:pt modelId="{371AB046-0EF2-4C5C-B7C1-50AE940EB0A6}" type="pres">
      <dgm:prSet presAssocID="{F819DDB4-F85C-447A-B022-3FD34FFC77AE}" presName="sibTrans" presStyleCnt="0"/>
      <dgm:spPr/>
    </dgm:pt>
    <dgm:pt modelId="{0650933D-371D-4CDC-84FB-16BB97DDD656}" type="pres">
      <dgm:prSet presAssocID="{B01DB7B4-42B2-48C0-A855-1B93604362F4}" presName="compNode" presStyleCnt="0"/>
      <dgm:spPr/>
    </dgm:pt>
    <dgm:pt modelId="{17BEA539-EEED-4C91-AB17-70FDEA04F86F}" type="pres">
      <dgm:prSet presAssocID="{B01DB7B4-42B2-48C0-A855-1B93604362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E4B5A9E-298C-4A87-AF87-8517E1510C5F}" type="pres">
      <dgm:prSet presAssocID="{B01DB7B4-42B2-48C0-A855-1B93604362F4}" presName="iconSpace" presStyleCnt="0"/>
      <dgm:spPr/>
    </dgm:pt>
    <dgm:pt modelId="{880CFE7C-08FD-48B8-A87C-02925909AF6A}" type="pres">
      <dgm:prSet presAssocID="{B01DB7B4-42B2-48C0-A855-1B93604362F4}" presName="parTx" presStyleLbl="revTx" presStyleIdx="2" presStyleCnt="6">
        <dgm:presLayoutVars>
          <dgm:chMax val="0"/>
          <dgm:chPref val="0"/>
        </dgm:presLayoutVars>
      </dgm:prSet>
      <dgm:spPr/>
    </dgm:pt>
    <dgm:pt modelId="{464564A6-82AD-4DDA-8849-3DBE28DDB5D7}" type="pres">
      <dgm:prSet presAssocID="{B01DB7B4-42B2-48C0-A855-1B93604362F4}" presName="txSpace" presStyleCnt="0"/>
      <dgm:spPr/>
    </dgm:pt>
    <dgm:pt modelId="{B94B55E3-83F7-4A25-BCAB-FE9A2815FA0A}" type="pres">
      <dgm:prSet presAssocID="{B01DB7B4-42B2-48C0-A855-1B93604362F4}" presName="desTx" presStyleLbl="revTx" presStyleIdx="3" presStyleCnt="6">
        <dgm:presLayoutVars/>
      </dgm:prSet>
      <dgm:spPr/>
    </dgm:pt>
    <dgm:pt modelId="{26897583-8FAD-4124-A322-F8F5C3027522}" type="pres">
      <dgm:prSet presAssocID="{CD23FF4A-6CF0-447E-9E9D-7314497E7081}" presName="sibTrans" presStyleCnt="0"/>
      <dgm:spPr/>
    </dgm:pt>
    <dgm:pt modelId="{30953345-13FF-458A-ADDB-10037A6138AD}" type="pres">
      <dgm:prSet presAssocID="{634BDC1E-0CA1-4229-82CB-8B64B32CC032}" presName="compNode" presStyleCnt="0"/>
      <dgm:spPr/>
    </dgm:pt>
    <dgm:pt modelId="{7D3BF73D-EBDB-4EC2-8ED0-EE88A275622F}" type="pres">
      <dgm:prSet presAssocID="{634BDC1E-0CA1-4229-82CB-8B64B32CC0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93D3950C-52E0-4EEC-8559-3024A4265388}" type="pres">
      <dgm:prSet presAssocID="{634BDC1E-0CA1-4229-82CB-8B64B32CC032}" presName="iconSpace" presStyleCnt="0"/>
      <dgm:spPr/>
    </dgm:pt>
    <dgm:pt modelId="{EF5E2EE0-C86B-4A87-AF8A-433919A13E0F}" type="pres">
      <dgm:prSet presAssocID="{634BDC1E-0CA1-4229-82CB-8B64B32CC032}" presName="parTx" presStyleLbl="revTx" presStyleIdx="4" presStyleCnt="6">
        <dgm:presLayoutVars>
          <dgm:chMax val="0"/>
          <dgm:chPref val="0"/>
        </dgm:presLayoutVars>
      </dgm:prSet>
      <dgm:spPr/>
    </dgm:pt>
    <dgm:pt modelId="{5CDE4E76-4CB7-401B-B532-8BE65D35E0AD}" type="pres">
      <dgm:prSet presAssocID="{634BDC1E-0CA1-4229-82CB-8B64B32CC032}" presName="txSpace" presStyleCnt="0"/>
      <dgm:spPr/>
    </dgm:pt>
    <dgm:pt modelId="{869B42B7-B279-4EF9-8158-6B5DDC19E29E}" type="pres">
      <dgm:prSet presAssocID="{634BDC1E-0CA1-4229-82CB-8B64B32CC032}" presName="desTx" presStyleLbl="revTx" presStyleIdx="5" presStyleCnt="6">
        <dgm:presLayoutVars/>
      </dgm:prSet>
      <dgm:spPr/>
    </dgm:pt>
  </dgm:ptLst>
  <dgm:cxnLst>
    <dgm:cxn modelId="{B355B40A-47EA-4483-A981-BFFC6E13EB56}" type="presOf" srcId="{634BDC1E-0CA1-4229-82CB-8B64B32CC032}" destId="{EF5E2EE0-C86B-4A87-AF8A-433919A13E0F}" srcOrd="0" destOrd="0" presId="urn:microsoft.com/office/officeart/2018/5/layout/CenteredIconLabelDescriptionList"/>
    <dgm:cxn modelId="{EAFCCC22-A452-40A3-9553-9D0A05A99EFA}" srcId="{634BDC1E-0CA1-4229-82CB-8B64B32CC032}" destId="{906DA989-30A0-4BC7-BA91-A4E8875C1F83}" srcOrd="2" destOrd="0" parTransId="{16BFF152-459E-4777-8C8B-E9B2D2CF4AB3}" sibTransId="{93BADF79-66A7-4A84-B791-43535A187F8A}"/>
    <dgm:cxn modelId="{4C249528-8A5F-4D93-8D37-B15FCC14FD98}" type="presOf" srcId="{9EB6AD7C-A869-4CBA-B9A6-75AF1BDDB0AC}" destId="{B94B55E3-83F7-4A25-BCAB-FE9A2815FA0A}" srcOrd="0" destOrd="1" presId="urn:microsoft.com/office/officeart/2018/5/layout/CenteredIconLabelDescriptionList"/>
    <dgm:cxn modelId="{0138BF2A-7343-4A9D-A424-9EB35B1474B4}" type="presOf" srcId="{CEF6A71F-DDFB-45E9-93EA-6F82A4C71BDE}" destId="{869B42B7-B279-4EF9-8158-6B5DDC19E29E}" srcOrd="0" destOrd="0" presId="urn:microsoft.com/office/officeart/2018/5/layout/CenteredIconLabelDescriptionList"/>
    <dgm:cxn modelId="{9CAF2335-3399-4265-9021-8E253CABA2B9}" srcId="{B01DB7B4-42B2-48C0-A855-1B93604362F4}" destId="{B2E70F8A-88EB-4715-8038-F526ECBCE9C2}" srcOrd="2" destOrd="0" parTransId="{584D4916-E9C8-415C-92E7-9D4300258812}" sibTransId="{5F11315D-EE83-4BEA-9A88-BE0F893CE177}"/>
    <dgm:cxn modelId="{0FAB8736-CB5C-43CA-B2BF-2E54742638F9}" srcId="{D2BE601F-FB77-4BE3-BBE9-AECC4DF2A6EF}" destId="{B01DB7B4-42B2-48C0-A855-1B93604362F4}" srcOrd="1" destOrd="0" parTransId="{2BD8B789-0C02-41B6-86C1-3B60F9868A39}" sibTransId="{CD23FF4A-6CF0-447E-9E9D-7314497E7081}"/>
    <dgm:cxn modelId="{9641A136-E4FD-4915-B002-9FDCD9BA7EB5}" srcId="{B01DB7B4-42B2-48C0-A855-1B93604362F4}" destId="{B35C2F94-0A1F-4AEB-8291-57B6949293B1}" srcOrd="0" destOrd="0" parTransId="{95EEF966-5158-45F8-8937-526FBD36BD74}" sibTransId="{4DE23AAE-ED17-4B90-94D6-480AFCBE1BA7}"/>
    <dgm:cxn modelId="{0FB3E042-2568-4DA1-B18A-0E3D7C8CAB48}" srcId="{634BDC1E-0CA1-4229-82CB-8B64B32CC032}" destId="{CEF6A71F-DDFB-45E9-93EA-6F82A4C71BDE}" srcOrd="0" destOrd="0" parTransId="{0D779206-F573-497F-8D63-566D47B3DDEF}" sibTransId="{FDD38AA0-7278-431E-89E3-D84BB776E79B}"/>
    <dgm:cxn modelId="{76E6B263-D0CA-42FE-98DB-76D448AE7981}" type="presOf" srcId="{050BAE66-514F-4640-B213-F55555741816}" destId="{869B42B7-B279-4EF9-8158-6B5DDC19E29E}" srcOrd="0" destOrd="1" presId="urn:microsoft.com/office/officeart/2018/5/layout/CenteredIconLabelDescriptionList"/>
    <dgm:cxn modelId="{A77FAD64-7003-44B0-8DFA-FB430CD056E0}" srcId="{F13B3B28-23B9-414F-98C9-4FE131781CCC}" destId="{BBAB90DF-FCEE-459F-8045-3E0A58283F68}" srcOrd="1" destOrd="0" parTransId="{558ACC87-0D77-47D8-8077-A3E993A71529}" sibTransId="{C0A40DCA-060D-40BE-9255-3D8980A918BB}"/>
    <dgm:cxn modelId="{29CD0465-23BD-4D50-872D-8226DCFCF26A}" srcId="{634BDC1E-0CA1-4229-82CB-8B64B32CC032}" destId="{050BAE66-514F-4640-B213-F55555741816}" srcOrd="1" destOrd="0" parTransId="{C8523608-AEB6-43BA-A575-C3935A5B0724}" sibTransId="{66D4AFD1-D362-48AD-9CE1-4A2488458F4F}"/>
    <dgm:cxn modelId="{500F666A-DE2D-4DA5-BED4-0F7CACB3F5C9}" type="presOf" srcId="{B01DB7B4-42B2-48C0-A855-1B93604362F4}" destId="{880CFE7C-08FD-48B8-A87C-02925909AF6A}" srcOrd="0" destOrd="0" presId="urn:microsoft.com/office/officeart/2018/5/layout/CenteredIconLabelDescriptionList"/>
    <dgm:cxn modelId="{10ABC873-BBA9-4917-B2B4-26BBCE39E142}" type="presOf" srcId="{B2E70F8A-88EB-4715-8038-F526ECBCE9C2}" destId="{B94B55E3-83F7-4A25-BCAB-FE9A2815FA0A}" srcOrd="0" destOrd="2" presId="urn:microsoft.com/office/officeart/2018/5/layout/CenteredIconLabelDescriptionList"/>
    <dgm:cxn modelId="{6ADF2A90-45EE-4A76-B024-270102BDBDDF}" type="presOf" srcId="{BBAB90DF-FCEE-459F-8045-3E0A58283F68}" destId="{91FAD24B-548A-46BF-BCC9-B930F0C9BE49}" srcOrd="0" destOrd="1" presId="urn:microsoft.com/office/officeart/2018/5/layout/CenteredIconLabelDescriptionList"/>
    <dgm:cxn modelId="{E630A398-0C36-4C91-B91B-DC1783D833F4}" srcId="{F13B3B28-23B9-414F-98C9-4FE131781CCC}" destId="{5AE76265-3F97-4DCE-81FE-301CF19E00BC}" srcOrd="0" destOrd="0" parTransId="{8DF3499A-329E-4A94-9ED7-3B95F776047F}" sibTransId="{977C48D5-E01E-47D9-9FB8-B92F5074A0C9}"/>
    <dgm:cxn modelId="{00CA12AC-9D16-45FE-8D61-570AEFA44DB3}" srcId="{B01DB7B4-42B2-48C0-A855-1B93604362F4}" destId="{9EB6AD7C-A869-4CBA-B9A6-75AF1BDDB0AC}" srcOrd="1" destOrd="0" parTransId="{82928684-68C4-492F-A968-BCFBBC4EA1C4}" sibTransId="{C2423C1A-85B3-4B8C-BAA4-AC3B36068191}"/>
    <dgm:cxn modelId="{2EDD3BAE-BD30-4C8A-B6F4-A36F6BBE72DE}" type="presOf" srcId="{5AE76265-3F97-4DCE-81FE-301CF19E00BC}" destId="{91FAD24B-548A-46BF-BCC9-B930F0C9BE49}" srcOrd="0" destOrd="0" presId="urn:microsoft.com/office/officeart/2018/5/layout/CenteredIconLabelDescriptionList"/>
    <dgm:cxn modelId="{6F5E2FB2-25F3-4799-B5BD-26ADF4A3B600}" type="presOf" srcId="{F13B3B28-23B9-414F-98C9-4FE131781CCC}" destId="{B0B2ED90-73C0-4067-A1EB-B6013739D17B}" srcOrd="0" destOrd="0" presId="urn:microsoft.com/office/officeart/2018/5/layout/CenteredIconLabelDescriptionList"/>
    <dgm:cxn modelId="{CBE425C0-7D0C-4F01-BEE2-82334F31AC7C}" type="presOf" srcId="{B35C2F94-0A1F-4AEB-8291-57B6949293B1}" destId="{B94B55E3-83F7-4A25-BCAB-FE9A2815FA0A}" srcOrd="0" destOrd="0" presId="urn:microsoft.com/office/officeart/2018/5/layout/CenteredIconLabelDescriptionList"/>
    <dgm:cxn modelId="{1C8119C8-A3FC-4406-92FA-82E6F67F2A98}" type="presOf" srcId="{D2BE601F-FB77-4BE3-BBE9-AECC4DF2A6EF}" destId="{FE21512C-16F0-48B8-9CCA-D5C2E6A3DE54}" srcOrd="0" destOrd="0" presId="urn:microsoft.com/office/officeart/2018/5/layout/CenteredIconLabelDescriptionList"/>
    <dgm:cxn modelId="{1FD032D2-C611-4DFA-B5F3-9EB1898EF76F}" type="presOf" srcId="{906DA989-30A0-4BC7-BA91-A4E8875C1F83}" destId="{869B42B7-B279-4EF9-8158-6B5DDC19E29E}" srcOrd="0" destOrd="2" presId="urn:microsoft.com/office/officeart/2018/5/layout/CenteredIconLabelDescriptionList"/>
    <dgm:cxn modelId="{B9B9D9E2-90B3-43E0-AF6A-5774A3B895D2}" srcId="{D2BE601F-FB77-4BE3-BBE9-AECC4DF2A6EF}" destId="{F13B3B28-23B9-414F-98C9-4FE131781CCC}" srcOrd="0" destOrd="0" parTransId="{9A6308CC-DBE7-4F2B-8F52-1A9AC9A40408}" sibTransId="{F819DDB4-F85C-447A-B022-3FD34FFC77AE}"/>
    <dgm:cxn modelId="{457B8AFB-F83D-4193-B046-E8E0E883B0FC}" srcId="{D2BE601F-FB77-4BE3-BBE9-AECC4DF2A6EF}" destId="{634BDC1E-0CA1-4229-82CB-8B64B32CC032}" srcOrd="2" destOrd="0" parTransId="{24392C5D-A2B3-4C7B-8EB5-5BD9B2A82D77}" sibTransId="{53416BF1-736A-42FF-BDB0-6CC03560FB81}"/>
    <dgm:cxn modelId="{7985D4C8-44CA-4385-9C6C-748C89ECB0D4}" type="presParOf" srcId="{FE21512C-16F0-48B8-9CCA-D5C2E6A3DE54}" destId="{0F9660FF-8174-4698-9717-E37A2CE0F2BE}" srcOrd="0" destOrd="0" presId="urn:microsoft.com/office/officeart/2018/5/layout/CenteredIconLabelDescriptionList"/>
    <dgm:cxn modelId="{F42E3C35-30A8-494E-B9F9-4AB6841A13C3}" type="presParOf" srcId="{0F9660FF-8174-4698-9717-E37A2CE0F2BE}" destId="{150B91F3-DAE6-4329-8A90-E085830CA6E5}" srcOrd="0" destOrd="0" presId="urn:microsoft.com/office/officeart/2018/5/layout/CenteredIconLabelDescriptionList"/>
    <dgm:cxn modelId="{3F4862DA-C175-47B9-9452-F3A870C06E70}" type="presParOf" srcId="{0F9660FF-8174-4698-9717-E37A2CE0F2BE}" destId="{C246BE45-83FB-4268-AE1C-3B0B882AC5F3}" srcOrd="1" destOrd="0" presId="urn:microsoft.com/office/officeart/2018/5/layout/CenteredIconLabelDescriptionList"/>
    <dgm:cxn modelId="{F0FB9BB3-44A8-4D67-9820-5ABBE372FF30}" type="presParOf" srcId="{0F9660FF-8174-4698-9717-E37A2CE0F2BE}" destId="{B0B2ED90-73C0-4067-A1EB-B6013739D17B}" srcOrd="2" destOrd="0" presId="urn:microsoft.com/office/officeart/2018/5/layout/CenteredIconLabelDescriptionList"/>
    <dgm:cxn modelId="{75900914-5AD1-40FC-8906-9C3B74441CA1}" type="presParOf" srcId="{0F9660FF-8174-4698-9717-E37A2CE0F2BE}" destId="{B060A54D-3E79-4652-B0E2-649C03306A4B}" srcOrd="3" destOrd="0" presId="urn:microsoft.com/office/officeart/2018/5/layout/CenteredIconLabelDescriptionList"/>
    <dgm:cxn modelId="{122048A7-7A7B-445E-AE95-56B28D855CA1}" type="presParOf" srcId="{0F9660FF-8174-4698-9717-E37A2CE0F2BE}" destId="{91FAD24B-548A-46BF-BCC9-B930F0C9BE49}" srcOrd="4" destOrd="0" presId="urn:microsoft.com/office/officeart/2018/5/layout/CenteredIconLabelDescriptionList"/>
    <dgm:cxn modelId="{4C0EFD5D-4D80-40B5-8017-3864F2324B9D}" type="presParOf" srcId="{FE21512C-16F0-48B8-9CCA-D5C2E6A3DE54}" destId="{371AB046-0EF2-4C5C-B7C1-50AE940EB0A6}" srcOrd="1" destOrd="0" presId="urn:microsoft.com/office/officeart/2018/5/layout/CenteredIconLabelDescriptionList"/>
    <dgm:cxn modelId="{D81F325B-C33C-4506-8A8C-13683474B495}" type="presParOf" srcId="{FE21512C-16F0-48B8-9CCA-D5C2E6A3DE54}" destId="{0650933D-371D-4CDC-84FB-16BB97DDD656}" srcOrd="2" destOrd="0" presId="urn:microsoft.com/office/officeart/2018/5/layout/CenteredIconLabelDescriptionList"/>
    <dgm:cxn modelId="{1CE8F9E8-874E-46A2-BA1E-F217924733F0}" type="presParOf" srcId="{0650933D-371D-4CDC-84FB-16BB97DDD656}" destId="{17BEA539-EEED-4C91-AB17-70FDEA04F86F}" srcOrd="0" destOrd="0" presId="urn:microsoft.com/office/officeart/2018/5/layout/CenteredIconLabelDescriptionList"/>
    <dgm:cxn modelId="{BACAF246-9F74-4FC0-B2EF-EA673BD52AEA}" type="presParOf" srcId="{0650933D-371D-4CDC-84FB-16BB97DDD656}" destId="{6E4B5A9E-298C-4A87-AF87-8517E1510C5F}" srcOrd="1" destOrd="0" presId="urn:microsoft.com/office/officeart/2018/5/layout/CenteredIconLabelDescriptionList"/>
    <dgm:cxn modelId="{1F436EB1-8AD3-4668-ABBA-A8F4FFC070E1}" type="presParOf" srcId="{0650933D-371D-4CDC-84FB-16BB97DDD656}" destId="{880CFE7C-08FD-48B8-A87C-02925909AF6A}" srcOrd="2" destOrd="0" presId="urn:microsoft.com/office/officeart/2018/5/layout/CenteredIconLabelDescriptionList"/>
    <dgm:cxn modelId="{17731008-FBEF-44AA-830A-EC5F9AAA5946}" type="presParOf" srcId="{0650933D-371D-4CDC-84FB-16BB97DDD656}" destId="{464564A6-82AD-4DDA-8849-3DBE28DDB5D7}" srcOrd="3" destOrd="0" presId="urn:microsoft.com/office/officeart/2018/5/layout/CenteredIconLabelDescriptionList"/>
    <dgm:cxn modelId="{C1005EC7-62BC-4B83-AE65-48DD2C2C9ABC}" type="presParOf" srcId="{0650933D-371D-4CDC-84FB-16BB97DDD656}" destId="{B94B55E3-83F7-4A25-BCAB-FE9A2815FA0A}" srcOrd="4" destOrd="0" presId="urn:microsoft.com/office/officeart/2018/5/layout/CenteredIconLabelDescriptionList"/>
    <dgm:cxn modelId="{7480BD3B-DE5D-4C29-BED0-42C7A684BAC6}" type="presParOf" srcId="{FE21512C-16F0-48B8-9CCA-D5C2E6A3DE54}" destId="{26897583-8FAD-4124-A322-F8F5C3027522}" srcOrd="3" destOrd="0" presId="urn:microsoft.com/office/officeart/2018/5/layout/CenteredIconLabelDescriptionList"/>
    <dgm:cxn modelId="{1A7ADC36-9F65-4037-AE31-31E2529BABAF}" type="presParOf" srcId="{FE21512C-16F0-48B8-9CCA-D5C2E6A3DE54}" destId="{30953345-13FF-458A-ADDB-10037A6138AD}" srcOrd="4" destOrd="0" presId="urn:microsoft.com/office/officeart/2018/5/layout/CenteredIconLabelDescriptionList"/>
    <dgm:cxn modelId="{7B860262-EF32-47E5-AD12-7B1CB1CB9A5C}" type="presParOf" srcId="{30953345-13FF-458A-ADDB-10037A6138AD}" destId="{7D3BF73D-EBDB-4EC2-8ED0-EE88A275622F}" srcOrd="0" destOrd="0" presId="urn:microsoft.com/office/officeart/2018/5/layout/CenteredIconLabelDescriptionList"/>
    <dgm:cxn modelId="{1074BC1D-2058-435F-A88A-A0390BAA608F}" type="presParOf" srcId="{30953345-13FF-458A-ADDB-10037A6138AD}" destId="{93D3950C-52E0-4EEC-8559-3024A4265388}" srcOrd="1" destOrd="0" presId="urn:microsoft.com/office/officeart/2018/5/layout/CenteredIconLabelDescriptionList"/>
    <dgm:cxn modelId="{B43CB342-6586-4E19-A1CC-BDCD1ACC97F1}" type="presParOf" srcId="{30953345-13FF-458A-ADDB-10037A6138AD}" destId="{EF5E2EE0-C86B-4A87-AF8A-433919A13E0F}" srcOrd="2" destOrd="0" presId="urn:microsoft.com/office/officeart/2018/5/layout/CenteredIconLabelDescriptionList"/>
    <dgm:cxn modelId="{0CA2C3F2-CC31-40E8-AD71-CCD160E5F302}" type="presParOf" srcId="{30953345-13FF-458A-ADDB-10037A6138AD}" destId="{5CDE4E76-4CB7-401B-B532-8BE65D35E0AD}" srcOrd="3" destOrd="0" presId="urn:microsoft.com/office/officeart/2018/5/layout/CenteredIconLabelDescriptionList"/>
    <dgm:cxn modelId="{7EB3360A-7C42-4A5D-B815-2FE743F5819D}" type="presParOf" srcId="{30953345-13FF-458A-ADDB-10037A6138AD}" destId="{869B42B7-B279-4EF9-8158-6B5DDC19E29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B91F3-DAE6-4329-8A90-E085830CA6E5}">
      <dsp:nvSpPr>
        <dsp:cNvPr id="0" name=""/>
        <dsp:cNvSpPr/>
      </dsp:nvSpPr>
      <dsp:spPr>
        <a:xfrm>
          <a:off x="1061437" y="697432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2ED90-73C0-4067-A1EB-B6013739D17B}">
      <dsp:nvSpPr>
        <dsp:cNvPr id="0" name=""/>
        <dsp:cNvSpPr/>
      </dsp:nvSpPr>
      <dsp:spPr>
        <a:xfrm>
          <a:off x="1582" y="1959126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latin typeface="Aptos Display" panose="020F0302020204030204"/>
            </a:rPr>
            <a:t>Strategic</a:t>
          </a:r>
          <a:r>
            <a:rPr lang="en-US" sz="2400" kern="1200"/>
            <a:t> milestone</a:t>
          </a:r>
          <a:endParaRPr lang="en-US" sz="2400" kern="1200">
            <a:latin typeface="Aptos Display" panose="020F0302020204030204"/>
          </a:endParaRPr>
        </a:p>
      </dsp:txBody>
      <dsp:txXfrm>
        <a:off x="1582" y="1959126"/>
        <a:ext cx="3261093" cy="489164"/>
      </dsp:txXfrm>
    </dsp:sp>
    <dsp:sp modelId="{91FAD24B-548A-46BF-BCC9-B930F0C9BE49}">
      <dsp:nvSpPr>
        <dsp:cNvPr id="0" name=""/>
        <dsp:cNvSpPr/>
      </dsp:nvSpPr>
      <dsp:spPr>
        <a:xfrm>
          <a:off x="1582" y="2504249"/>
          <a:ext cx="3261093" cy="99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Mars </a:t>
          </a:r>
          <a:r>
            <a:rPr lang="en-US" sz="1700" kern="1200">
              <a:latin typeface="Aptos Display" panose="020F0302020204030204"/>
            </a:rPr>
            <a:t>and space </a:t>
          </a:r>
          <a:r>
            <a:rPr lang="en-US" sz="1700" kern="1200"/>
            <a:t>exploration </a:t>
          </a:r>
          <a:endParaRPr lang="en-US" sz="1700" kern="1200">
            <a:latin typeface="Aptos Display" panose="020F0302020204030204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long-term settlement</a:t>
          </a:r>
        </a:p>
      </dsp:txBody>
      <dsp:txXfrm>
        <a:off x="1582" y="2504249"/>
        <a:ext cx="3261093" cy="991123"/>
      </dsp:txXfrm>
    </dsp:sp>
    <dsp:sp modelId="{17BEA539-EEED-4C91-AB17-70FDEA04F86F}">
      <dsp:nvSpPr>
        <dsp:cNvPr id="0" name=""/>
        <dsp:cNvSpPr/>
      </dsp:nvSpPr>
      <dsp:spPr>
        <a:xfrm>
          <a:off x="4893223" y="697432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CFE7C-08FD-48B8-A87C-02925909AF6A}">
      <dsp:nvSpPr>
        <dsp:cNvPr id="0" name=""/>
        <dsp:cNvSpPr/>
      </dsp:nvSpPr>
      <dsp:spPr>
        <a:xfrm>
          <a:off x="3833367" y="1959126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Relevant technologies: </a:t>
          </a:r>
          <a:endParaRPr lang="en-US" sz="2400" kern="1200">
            <a:latin typeface="Aptos Display" panose="020F0302020204030204"/>
          </a:endParaRPr>
        </a:p>
      </dsp:txBody>
      <dsp:txXfrm>
        <a:off x="3833367" y="1959126"/>
        <a:ext cx="3261093" cy="489164"/>
      </dsp:txXfrm>
    </dsp:sp>
    <dsp:sp modelId="{B94B55E3-83F7-4A25-BCAB-FE9A2815FA0A}">
      <dsp:nvSpPr>
        <dsp:cNvPr id="0" name=""/>
        <dsp:cNvSpPr/>
      </dsp:nvSpPr>
      <dsp:spPr>
        <a:xfrm>
          <a:off x="3833367" y="2504249"/>
          <a:ext cx="3261093" cy="99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swarm robotics,</a:t>
          </a:r>
          <a:r>
            <a:rPr lang="en-US" sz="1700" kern="1200">
              <a:latin typeface="Aptos Display" panose="020F0302020204030204"/>
            </a:rPr>
            <a:t>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additive manufacturing </a:t>
          </a:r>
          <a:r>
            <a:rPr lang="en-US" sz="1700" kern="1200">
              <a:latin typeface="Aptos Display" panose="020F0302020204030204"/>
            </a:rPr>
            <a:t>with ISRU</a:t>
          </a:r>
          <a:r>
            <a:rPr lang="en-US" sz="1700" kern="1200"/>
            <a:t>, </a:t>
          </a:r>
          <a:endParaRPr lang="en-US" sz="1700" kern="1200">
            <a:latin typeface="Aptos Display" panose="020F0302020204030204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autonomous assembly</a:t>
          </a:r>
        </a:p>
      </dsp:txBody>
      <dsp:txXfrm>
        <a:off x="3833367" y="2504249"/>
        <a:ext cx="3261093" cy="991123"/>
      </dsp:txXfrm>
    </dsp:sp>
    <dsp:sp modelId="{7D3BF73D-EBDB-4EC2-8ED0-EE88A275622F}">
      <dsp:nvSpPr>
        <dsp:cNvPr id="0" name=""/>
        <dsp:cNvSpPr/>
      </dsp:nvSpPr>
      <dsp:spPr>
        <a:xfrm>
          <a:off x="8725008" y="697432"/>
          <a:ext cx="1141382" cy="114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E2EE0-C86B-4A87-AF8A-433919A13E0F}">
      <dsp:nvSpPr>
        <dsp:cNvPr id="0" name=""/>
        <dsp:cNvSpPr/>
      </dsp:nvSpPr>
      <dsp:spPr>
        <a:xfrm>
          <a:off x="7665152" y="1959126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>
              <a:latin typeface="Aptos Display" panose="020F0302020204030204"/>
            </a:rPr>
            <a:t> Spin-off: </a:t>
          </a:r>
        </a:p>
      </dsp:txBody>
      <dsp:txXfrm>
        <a:off x="7665152" y="1959126"/>
        <a:ext cx="3261093" cy="489164"/>
      </dsp:txXfrm>
    </dsp:sp>
    <dsp:sp modelId="{869B42B7-B279-4EF9-8158-6B5DDC19E29E}">
      <dsp:nvSpPr>
        <dsp:cNvPr id="0" name=""/>
        <dsp:cNvSpPr/>
      </dsp:nvSpPr>
      <dsp:spPr>
        <a:xfrm>
          <a:off x="7665152" y="2504249"/>
          <a:ext cx="3261093" cy="99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ptos Display" panose="020F0302020204030204"/>
            </a:rPr>
            <a:t>sustainable construction,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ptos Display" panose="020F0302020204030204"/>
            </a:rPr>
            <a:t>infrastructure development,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ptos Display" panose="020F0302020204030204"/>
            </a:rPr>
            <a:t>mining automation.</a:t>
          </a:r>
          <a:endParaRPr lang="en-US" sz="1700" kern="1200"/>
        </a:p>
      </dsp:txBody>
      <dsp:txXfrm>
        <a:off x="7665152" y="2504249"/>
        <a:ext cx="3261093" cy="99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815C8-FF14-4C2C-918C-F3165CDF872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1B60C-3E7A-4C1E-8980-604742F9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1B60C-3E7A-4C1E-8980-604742F9C0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8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0.1 mSv chest X-ray, 2200 mSv biggest event, 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(121°C) in daylight near the equator and plunging to (-133°C) at night, no atmosphere, no magnetosphere.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1B60C-3E7A-4C1E-8980-604742F9C0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150+ ISS and 257+ apollo missions,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1B60C-3E7A-4C1E-8980-604742F9C0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68C49C6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microsoft.com/office/2018/10/relationships/comments" Target="../comments/modernComment_109_4130632B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8/10/relationships/comments" Target="../comments/modernComment_103_26BF44B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microsoft.com/office/2018/10/relationships/comments" Target="../comments/modernComment_105_7E97680B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35FDA6-F2E6-17BA-39ED-25B199155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t="9" r="25566" b="-9"/>
          <a:stretch>
            <a:fillRect/>
          </a:stretch>
        </p:blipFill>
        <p:spPr>
          <a:xfrm>
            <a:off x="4283903" y="10"/>
            <a:ext cx="7908098" cy="6857992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636" y="1874554"/>
            <a:ext cx="5505449" cy="1026886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  <a:latin typeface="+mn-lt"/>
                <a:ea typeface="Lato"/>
                <a:cs typeface="Lato"/>
              </a:rPr>
              <a:t>Problem Statement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663" y="3728455"/>
            <a:ext cx="5505449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Simone Guccione - 6171796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Twan Linger - 4869656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Lorenzo </a:t>
            </a:r>
            <a:r>
              <a:rPr lang="en-US" sz="1600" err="1">
                <a:solidFill>
                  <a:schemeClr val="bg1"/>
                </a:solidFill>
              </a:rPr>
              <a:t>Marzolini</a:t>
            </a:r>
            <a:r>
              <a:rPr lang="en-US" sz="1600">
                <a:solidFill>
                  <a:schemeClr val="bg1"/>
                </a:solidFill>
              </a:rPr>
              <a:t> - 6190561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Manuel Oberhofer - 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6564542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Alessandro Vercalli – 6288979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Pieter van der Werf - 5526353</a:t>
            </a:r>
          </a:p>
        </p:txBody>
      </p: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450EC1-2EF4-B142-A746-5C63DC3E93C5}"/>
              </a:ext>
            </a:extLst>
          </p:cNvPr>
          <p:cNvSpPr txBox="1"/>
          <p:nvPr/>
        </p:nvSpPr>
        <p:spPr>
          <a:xfrm>
            <a:off x="297083" y="113818"/>
            <a:ext cx="4942389" cy="883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</a:rPr>
              <a:t>JIP 2025 Group 1.13.1</a:t>
            </a:r>
            <a:endParaRPr lang="it-IT">
              <a:solidFill>
                <a:schemeClr val="tx2">
                  <a:lumMod val="76000"/>
                  <a:lumOff val="24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</a:rPr>
              <a:t>TU Delft Space and Robotic Institutes</a:t>
            </a:r>
          </a:p>
        </p:txBody>
      </p:sp>
      <p:pic>
        <p:nvPicPr>
          <p:cNvPr id="18" name="Immagine 17" descr="Immagine che contiene cerchio, Blu elettrico, schermata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0DA0657B-080C-48AF-D211-0300EB204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7519" y="95189"/>
            <a:ext cx="766100" cy="793470"/>
          </a:xfrm>
          <a:prstGeom prst="rect">
            <a:avLst/>
          </a:prstGeom>
        </p:spPr>
      </p:pic>
      <p:pic>
        <p:nvPicPr>
          <p:cNvPr id="20" name="Immagine 19" descr="Immagine che contiene Carattere, Elementi grafici, logo, testo&#10;&#10;Il contenuto generato dall&amp;#39;IA potrebbe non essere corretto.">
            <a:extLst>
              <a:ext uri="{FF2B5EF4-FFF2-40B4-BE49-F238E27FC236}">
                <a16:creationId xmlns:a16="http://schemas.microsoft.com/office/drawing/2014/main" id="{6C261616-3BE4-C55A-135F-524752171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039" y="-604"/>
            <a:ext cx="1596176" cy="967123"/>
          </a:xfrm>
          <a:prstGeom prst="rect">
            <a:avLst/>
          </a:prstGeom>
        </p:spPr>
      </p:pic>
      <p:pic>
        <p:nvPicPr>
          <p:cNvPr id="15" name="Picture 14" descr="A close-up of white text&#10;&#10;AI-generated content may be incorrect.">
            <a:extLst>
              <a:ext uri="{FF2B5EF4-FFF2-40B4-BE49-F238E27FC236}">
                <a16:creationId xmlns:a16="http://schemas.microsoft.com/office/drawing/2014/main" id="{5C369DE5-3B0C-F08B-05F7-33DACABCD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38" y="555509"/>
            <a:ext cx="2627961" cy="14599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4B709C-5567-7F00-0EA6-61E1B1DC7CD4}"/>
              </a:ext>
            </a:extLst>
          </p:cNvPr>
          <p:cNvSpPr txBox="1">
            <a:spLocks/>
          </p:cNvSpPr>
          <p:nvPr/>
        </p:nvSpPr>
        <p:spPr>
          <a:xfrm>
            <a:off x="724181" y="1285547"/>
            <a:ext cx="8180019" cy="1015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>
                <a:solidFill>
                  <a:schemeClr val="bg1"/>
                </a:solidFill>
                <a:latin typeface="+mn-lt"/>
                <a:ea typeface="Lato"/>
                <a:cs typeface="Lato"/>
              </a:rPr>
              <a:t>Building the moon</a:t>
            </a:r>
            <a:endParaRPr lang="nl-NL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7EB980-BEE2-D933-C1A9-F273A63C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13B4B8-03DB-252A-D8FD-12C1FD386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0" r="18219"/>
          <a:stretch>
            <a:fillRect/>
          </a:stretch>
        </p:blipFill>
        <p:spPr bwMode="auto">
          <a:xfrm>
            <a:off x="4761576" y="3456442"/>
            <a:ext cx="4118110" cy="34015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B5FA7B-EBE5-0E4B-316C-427FB6D52B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1" r="391"/>
          <a:stretch>
            <a:fillRect/>
          </a:stretch>
        </p:blipFill>
        <p:spPr>
          <a:xfrm>
            <a:off x="8996952" y="3456442"/>
            <a:ext cx="4118110" cy="3401558"/>
          </a:xfrm>
          <a:prstGeom prst="rect">
            <a:avLst/>
          </a:prstGeom>
        </p:spPr>
      </p:pic>
      <p:pic>
        <p:nvPicPr>
          <p:cNvPr id="5" name="Picture 4" descr="A machine with a red and blue object&#10;&#10;AI-generated content may be incorrect.">
            <a:extLst>
              <a:ext uri="{FF2B5EF4-FFF2-40B4-BE49-F238E27FC236}">
                <a16:creationId xmlns:a16="http://schemas.microsoft.com/office/drawing/2014/main" id="{29A2F755-9E9E-93FD-2449-DE25F8E3A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901"/>
          <a:stretch>
            <a:fillRect/>
          </a:stretch>
        </p:blipFill>
        <p:spPr>
          <a:xfrm>
            <a:off x="5145094" y="-62524"/>
            <a:ext cx="7046905" cy="3412832"/>
          </a:xfrm>
          <a:prstGeom prst="rect">
            <a:avLst/>
          </a:prstGeom>
        </p:spPr>
      </p:pic>
      <p:sp useBgFill="1">
        <p:nvSpPr>
          <p:cNvPr id="1048" name="Freeform: Shape 1047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0" name="Freeform: Shape 1049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7EF30-1721-9DD1-2D83-CB064BCA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/>
              <a:t>Approach</a:t>
            </a: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F2B7-0DE0-29C6-DB5C-CE5F38424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87" y="2514600"/>
            <a:ext cx="5508491" cy="36667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>
                <a:latin typeface="Aptos Light"/>
              </a:rPr>
              <a:t>3 ISRU-based approaches</a:t>
            </a:r>
          </a:p>
          <a:p>
            <a:pPr lvl="1"/>
            <a:r>
              <a:rPr lang="en-US" sz="2000">
                <a:latin typeface="Aptos Light"/>
              </a:rPr>
              <a:t>Concrete extrusion 3D-printing</a:t>
            </a:r>
          </a:p>
          <a:p>
            <a:pPr lvl="1"/>
            <a:r>
              <a:rPr lang="en-US" sz="2000">
                <a:latin typeface="Aptos Light"/>
              </a:rPr>
              <a:t>Selective laser sintering (SLS)</a:t>
            </a:r>
          </a:p>
          <a:p>
            <a:pPr lvl="1"/>
            <a:r>
              <a:rPr lang="en-US" sz="2000">
                <a:latin typeface="Aptos Light"/>
              </a:rPr>
              <a:t>Intelligent use of unprocessed regolith</a:t>
            </a:r>
          </a:p>
          <a:p>
            <a:pPr marL="0" indent="0">
              <a:buNone/>
            </a:pPr>
            <a:r>
              <a:rPr lang="en-US" sz="2000" b="1">
                <a:latin typeface="Aptos Light"/>
              </a:rPr>
              <a:t>Goal: design a modular block</a:t>
            </a:r>
            <a:endParaRPr lang="en-US" sz="2000" b="1">
              <a:latin typeface="Aptos Light" panose="020B0004020202020204" pitchFamily="34" charset="0"/>
            </a:endParaRPr>
          </a:p>
          <a:p>
            <a:pPr lvl="1"/>
            <a:r>
              <a:rPr lang="en-US" sz="2000">
                <a:latin typeface="Aptos Light"/>
              </a:rPr>
              <a:t>Self-supporting structure </a:t>
            </a:r>
          </a:p>
          <a:p>
            <a:pPr lvl="1"/>
            <a:r>
              <a:rPr lang="en-US" sz="2000">
                <a:latin typeface="Aptos Light"/>
              </a:rPr>
              <a:t>Optimized for radiation shielding and robotic production and assembly</a:t>
            </a:r>
            <a:endParaRPr lang="en-US" sz="2000"/>
          </a:p>
          <a:p>
            <a:pPr marL="0" indent="0">
              <a:buNone/>
            </a:pPr>
            <a:r>
              <a:rPr lang="en-US" sz="2000" b="1">
                <a:latin typeface="Aptos Light"/>
              </a:rPr>
              <a:t>Resulting shelter can be scaled in size and number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55A3C0-CBF0-6A8B-2C62-5C10A2AD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622" y="6356350"/>
            <a:ext cx="15473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901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BB3D1-DC38-B77B-EDCC-0FAB1E5B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Research questions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34C5-E2BD-7671-6422-C1C06D01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12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2400"/>
              </a:spcBef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sz="2200">
                <a:latin typeface="Aptos Light"/>
              </a:rPr>
              <a:t>Which </a:t>
            </a:r>
            <a:r>
              <a:rPr lang="en-US" sz="2200" b="1">
                <a:latin typeface="Aptos Light"/>
              </a:rPr>
              <a:t>additive manufacturing</a:t>
            </a:r>
            <a:r>
              <a:rPr lang="en-US" sz="2200">
                <a:latin typeface="Aptos Light"/>
              </a:rPr>
              <a:t> technique is most efficient and feasible for producing these structural elements by leveraging </a:t>
            </a:r>
            <a:r>
              <a:rPr lang="en-US" sz="2200" b="1">
                <a:latin typeface="Aptos Light"/>
              </a:rPr>
              <a:t>ISRU</a:t>
            </a:r>
            <a:r>
              <a:rPr lang="en-US" sz="2200">
                <a:latin typeface="Aptos Light"/>
              </a:rPr>
              <a:t> under lunar conditions?</a:t>
            </a:r>
            <a:endParaRPr lang="nl-NL" sz="2200"/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sz="2200">
                <a:latin typeface="Aptos Light"/>
              </a:rPr>
              <a:t>What </a:t>
            </a:r>
            <a:r>
              <a:rPr lang="en-US" sz="2200" b="1">
                <a:latin typeface="Aptos Light"/>
              </a:rPr>
              <a:t>block geometry </a:t>
            </a:r>
            <a:r>
              <a:rPr lang="en-US" sz="2200">
                <a:latin typeface="Aptos Light"/>
              </a:rPr>
              <a:t>allows for a habitat to be constructed autonomously while at the same time eliminating the need for </a:t>
            </a:r>
            <a:r>
              <a:rPr lang="en-US" sz="2200" b="1">
                <a:latin typeface="Aptos Light"/>
              </a:rPr>
              <a:t>temporary support</a:t>
            </a:r>
            <a:r>
              <a:rPr lang="en-US" sz="2200">
                <a:latin typeface="Aptos Light"/>
              </a:rPr>
              <a:t> during the construction process? 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sz="2200">
                <a:latin typeface="Aptos Light"/>
              </a:rPr>
              <a:t>What coordination strategies and operational constraints should a </a:t>
            </a:r>
            <a:r>
              <a:rPr lang="en-US" sz="2200" b="1">
                <a:latin typeface="Aptos Light"/>
              </a:rPr>
              <a:t>swarm of autonomous robots </a:t>
            </a:r>
            <a:r>
              <a:rPr lang="en-US" sz="2200">
                <a:latin typeface="Aptos Light"/>
              </a:rPr>
              <a:t>satisfy to assemble these elements efficiently within the lava tube environment? </a:t>
            </a:r>
          </a:p>
          <a:p>
            <a:pPr marL="0" indent="0">
              <a:buNone/>
            </a:pP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BB6FD-22E1-422B-CE8D-1833D49D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diagram&#10;&#10;Door AI gegenereerde inhoud is mogelijk onjuist.">
            <a:extLst>
              <a:ext uri="{FF2B5EF4-FFF2-40B4-BE49-F238E27FC236}">
                <a16:creationId xmlns:a16="http://schemas.microsoft.com/office/drawing/2014/main" id="{4A8AFFDD-E5E9-689B-9D40-F59823FB2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DEF0A0-0E40-2052-60DA-13329FDC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4F0731-4826-7E43-2CEE-A012F81E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10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diagram of different types of objects">
            <a:extLst>
              <a:ext uri="{FF2B5EF4-FFF2-40B4-BE49-F238E27FC236}">
                <a16:creationId xmlns:a16="http://schemas.microsoft.com/office/drawing/2014/main" id="{9723666F-F10A-F740-F328-2C540EFAD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5" b="13749"/>
          <a:stretch>
            <a:fillRect/>
          </a:stretch>
        </p:blipFill>
        <p:spPr>
          <a:xfrm>
            <a:off x="446004" y="136525"/>
            <a:ext cx="11299992" cy="6355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D7CB-33BB-4316-EDF4-26E6B036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E4332-B9DF-6323-382C-37564FD8D7E4}"/>
              </a:ext>
            </a:extLst>
          </p:cNvPr>
          <p:cNvSpPr txBox="1"/>
          <p:nvPr/>
        </p:nvSpPr>
        <p:spPr>
          <a:xfrm>
            <a:off x="1140738" y="1249379"/>
            <a:ext cx="296048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noProof="0"/>
              <a:t>Which shape of building blocks?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FA04D-4426-16BE-B4D3-08CFB9F1C846}"/>
              </a:ext>
            </a:extLst>
          </p:cNvPr>
          <p:cNvSpPr txBox="1"/>
          <p:nvPr/>
        </p:nvSpPr>
        <p:spPr>
          <a:xfrm>
            <a:off x="360630" y="5014112"/>
            <a:ext cx="374059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noProof="0" dirty="0"/>
              <a:t>Which manufacturing method?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9915B-3644-8775-5FBF-FA21DE90011C}"/>
              </a:ext>
            </a:extLst>
          </p:cNvPr>
          <p:cNvSpPr txBox="1"/>
          <p:nvPr/>
        </p:nvSpPr>
        <p:spPr>
          <a:xfrm>
            <a:off x="8610600" y="5035836"/>
            <a:ext cx="296048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noProof="0" dirty="0"/>
              <a:t>Which assembly process?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6746F-68E4-E3C2-F7BB-B9296FA3B3CA}"/>
              </a:ext>
            </a:extLst>
          </p:cNvPr>
          <p:cNvSpPr txBox="1"/>
          <p:nvPr/>
        </p:nvSpPr>
        <p:spPr>
          <a:xfrm>
            <a:off x="8610600" y="1249378"/>
            <a:ext cx="296048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noProof="0" dirty="0"/>
              <a:t>Which types of robots?</a:t>
            </a:r>
          </a:p>
        </p:txBody>
      </p:sp>
    </p:spTree>
    <p:extLst>
      <p:ext uri="{BB962C8B-B14F-4D97-AF65-F5344CB8AC3E}">
        <p14:creationId xmlns:p14="http://schemas.microsoft.com/office/powerpoint/2010/main" val="27479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045FE-08E3-F565-ADC7-742CFE15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Lunar Environment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D16B-C7DF-4708-788F-8DECFAD2C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83218"/>
            <a:ext cx="5809881" cy="37382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/>
              <a:t>Radiation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Temperature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Micro-meteorites</a:t>
            </a:r>
          </a:p>
          <a:p>
            <a:endParaRPr lang="en-US"/>
          </a:p>
          <a:p>
            <a:endParaRPr lang="en-US" sz="2200"/>
          </a:p>
        </p:txBody>
      </p:sp>
      <p:pic>
        <p:nvPicPr>
          <p:cNvPr id="5" name="Picture 4" descr="A thermometer and a meteorite in space&#10;&#10;AI-generated content may be incorrect.">
            <a:extLst>
              <a:ext uri="{FF2B5EF4-FFF2-40B4-BE49-F238E27FC236}">
                <a16:creationId xmlns:a16="http://schemas.microsoft.com/office/drawing/2014/main" id="{A7089724-C552-46A5-46F4-2B30ADEA1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>
          <a:xfrm>
            <a:off x="6099679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E9BBC3-A21A-0A64-73C2-9399BFD7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2</a:t>
            </a:fld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5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A3C65-F3BB-4BDA-16CC-E7D77FCE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FE524-3231-E5ED-7ACD-6AD7389D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Business context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DE2CCBB-0C70-7583-B473-6B924C20E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229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7" name="Tijdelijke aanduiding voor dianummer 46">
            <a:extLst>
              <a:ext uri="{FF2B5EF4-FFF2-40B4-BE49-F238E27FC236}">
                <a16:creationId xmlns:a16="http://schemas.microsoft.com/office/drawing/2014/main" id="{5ABE3C45-D96A-4062-B885-882479FB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32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89E62-BBB5-1C67-B7BC-D1FB5AA5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Stakeholders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9C9B0-6D76-6D93-44E8-C025745DE149}"/>
              </a:ext>
            </a:extLst>
          </p:cNvPr>
          <p:cNvSpPr txBox="1"/>
          <p:nvPr/>
        </p:nvSpPr>
        <p:spPr>
          <a:xfrm>
            <a:off x="322146" y="4272507"/>
            <a:ext cx="9724031" cy="12531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">
              <a:spcAft>
                <a:spcPts val="600"/>
              </a:spcAft>
            </a:pPr>
            <a:r>
              <a:rPr lang="en-US" sz="2000" b="1" dirty="0"/>
              <a:t>Space agencies</a:t>
            </a:r>
            <a:r>
              <a:rPr lang="en-US" sz="2000" dirty="0"/>
              <a:t> </a:t>
            </a:r>
            <a:endParaRPr lang="nl-NL" sz="2000" dirty="0"/>
          </a:p>
          <a:p>
            <a:pPr marL="57150">
              <a:spcAft>
                <a:spcPts val="600"/>
              </a:spcAft>
            </a:pPr>
            <a:r>
              <a:rPr lang="en-US" sz="2000" dirty="0"/>
              <a:t>(ESA, NASA, JAXA)</a:t>
            </a:r>
          </a:p>
          <a:p>
            <a:pPr marL="57150">
              <a:spcAft>
                <a:spcPts val="600"/>
              </a:spcAft>
            </a:pPr>
            <a:endParaRPr lang="en-US" sz="2000" dirty="0"/>
          </a:p>
          <a:p>
            <a:pPr marL="57150">
              <a:spcAft>
                <a:spcPts val="600"/>
              </a:spcAft>
            </a:pPr>
            <a:r>
              <a:rPr lang="en-US" sz="2000" b="1" dirty="0"/>
              <a:t>Robotic Companies</a:t>
            </a:r>
            <a:r>
              <a:rPr lang="en-US" sz="2000" dirty="0"/>
              <a:t> </a:t>
            </a:r>
          </a:p>
          <a:p>
            <a:pPr marL="57150">
              <a:spcAft>
                <a:spcPts val="600"/>
              </a:spcAft>
            </a:pPr>
            <a:r>
              <a:rPr lang="en-US" sz="2000" dirty="0"/>
              <a:t>(VERTICO)</a:t>
            </a:r>
          </a:p>
          <a:p>
            <a:pPr marL="57150">
              <a:spcAft>
                <a:spcPts val="600"/>
              </a:spcAft>
            </a:pPr>
            <a:endParaRPr lang="en-US" sz="2000" dirty="0"/>
          </a:p>
          <a:p>
            <a:pPr marL="57150">
              <a:spcAft>
                <a:spcPts val="600"/>
              </a:spcAft>
            </a:pPr>
            <a:r>
              <a:rPr lang="en-US" sz="2000" b="1" dirty="0"/>
              <a:t>Private aerospace companies </a:t>
            </a:r>
          </a:p>
          <a:p>
            <a:pPr marL="57150">
              <a:spcAft>
                <a:spcPts val="600"/>
              </a:spcAft>
            </a:pPr>
            <a:r>
              <a:rPr lang="en-US" sz="2000" dirty="0"/>
              <a:t>(SPACE X, BLUE ORIGIN)</a:t>
            </a:r>
          </a:p>
          <a:p>
            <a:pPr marL="57150">
              <a:spcAft>
                <a:spcPts val="600"/>
              </a:spcAft>
            </a:pPr>
            <a:endParaRPr lang="en-US" sz="2000" dirty="0"/>
          </a:p>
          <a:p>
            <a:pPr marL="57150">
              <a:spcAft>
                <a:spcPts val="600"/>
              </a:spcAft>
            </a:pPr>
            <a:r>
              <a:rPr lang="en-US" sz="2000" b="1" dirty="0"/>
              <a:t>Academic researchers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7" name="Tijdelijke aanduiding voor dianummer 46">
            <a:extLst>
              <a:ext uri="{FF2B5EF4-FFF2-40B4-BE49-F238E27FC236}">
                <a16:creationId xmlns:a16="http://schemas.microsoft.com/office/drawing/2014/main" id="{83857EB9-296C-4D00-2951-BBD30E37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F9E57F7-EE1B-8034-6F89-A358AA1B523E}"/>
              </a:ext>
            </a:extLst>
          </p:cNvPr>
          <p:cNvSpPr txBox="1"/>
          <p:nvPr/>
        </p:nvSpPr>
        <p:spPr>
          <a:xfrm>
            <a:off x="347460" y="1861617"/>
            <a:ext cx="55851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Primary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562FE9B-2299-AEAA-89CD-4479C1FBECBC}"/>
              </a:ext>
            </a:extLst>
          </p:cNvPr>
          <p:cNvSpPr txBox="1"/>
          <p:nvPr/>
        </p:nvSpPr>
        <p:spPr>
          <a:xfrm>
            <a:off x="6284568" y="4181571"/>
            <a:ext cx="9724031" cy="12531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">
              <a:lnSpc>
                <a:spcPct val="120000"/>
              </a:lnSpc>
              <a:spcAft>
                <a:spcPts val="600"/>
              </a:spcAft>
            </a:pPr>
            <a:r>
              <a:rPr lang="en-US" sz="2000" b="1" dirty="0"/>
              <a:t>Governments</a:t>
            </a:r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endParaRPr lang="en-US" sz="2000" b="1" dirty="0"/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r>
              <a:rPr lang="en-US" sz="2000" b="1" dirty="0"/>
              <a:t>Mining companies</a:t>
            </a:r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endParaRPr lang="en-US" sz="2000" b="1" dirty="0"/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r>
              <a:rPr lang="en-US" sz="2000" b="1" dirty="0"/>
              <a:t>Future astronauts</a:t>
            </a:r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endParaRPr lang="en-US" sz="2000" b="1" dirty="0"/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r>
              <a:rPr lang="en-US" sz="2000" b="1" dirty="0"/>
              <a:t>Tourists</a:t>
            </a:r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endParaRPr lang="en-US" sz="2000" b="1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3" name="TextBox 63">
            <a:extLst>
              <a:ext uri="{FF2B5EF4-FFF2-40B4-BE49-F238E27FC236}">
                <a16:creationId xmlns:a16="http://schemas.microsoft.com/office/drawing/2014/main" id="{9050F620-2FD5-CFAA-4C28-5307BEDD8E1B}"/>
              </a:ext>
            </a:extLst>
          </p:cNvPr>
          <p:cNvSpPr txBox="1"/>
          <p:nvPr/>
        </p:nvSpPr>
        <p:spPr>
          <a:xfrm>
            <a:off x="6325404" y="1861617"/>
            <a:ext cx="55851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97688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cket and a rocket&#10;&#10;AI-generated content may be incorrect.">
            <a:extLst>
              <a:ext uri="{FF2B5EF4-FFF2-40B4-BE49-F238E27FC236}">
                <a16:creationId xmlns:a16="http://schemas.microsoft.com/office/drawing/2014/main" id="{C985150F-A82B-A697-4AE0-B538D28B5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r="15007"/>
          <a:stretch>
            <a:fillRect/>
          </a:stretch>
        </p:blipFill>
        <p:spPr>
          <a:xfrm>
            <a:off x="7254240" y="0"/>
            <a:ext cx="4770119" cy="6858000"/>
          </a:xfrm>
          <a:prstGeom prst="rect">
            <a:avLst/>
          </a:prstGeom>
        </p:spPr>
      </p:pic>
      <p:pic>
        <p:nvPicPr>
          <p:cNvPr id="5" name="Tijdelijke aanduiding voor inhoud 4" descr="Afbeelding met transport, satelliet, raket, Ruimteveer">
            <a:extLst>
              <a:ext uri="{FF2B5EF4-FFF2-40B4-BE49-F238E27FC236}">
                <a16:creationId xmlns:a16="http://schemas.microsoft.com/office/drawing/2014/main" id="{1FDDD2B0-F04F-F941-CC87-D0BEFB4E2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41" y="3386"/>
            <a:ext cx="5140960" cy="68546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206882-0479-9083-855D-2B150D26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8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noProof="0" dirty="0"/>
              <a:t>Sustainability – ISRU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03580-7497-F895-03DE-E1DFF47C5CFD}"/>
              </a:ext>
            </a:extLst>
          </p:cNvPr>
          <p:cNvSpPr txBox="1"/>
          <p:nvPr/>
        </p:nvSpPr>
        <p:spPr>
          <a:xfrm>
            <a:off x="609604" y="2732256"/>
            <a:ext cx="6267446" cy="26622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Aptos Light"/>
              </a:rPr>
              <a:t>Both HLS landers require orbital refueling</a:t>
            </a:r>
            <a:endParaRPr lang="nl-NL" sz="2200" b="1" dirty="0">
              <a:latin typeface="Aptos Light"/>
            </a:endParaRP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SpaceX’s Starship HLS: ∼ </a:t>
            </a:r>
            <a:r>
              <a:rPr lang="en-US" sz="2000" b="1" dirty="0">
                <a:latin typeface="Aptos Light"/>
              </a:rPr>
              <a:t>100t,</a:t>
            </a:r>
            <a:r>
              <a:rPr lang="en-US" sz="2000" dirty="0">
                <a:latin typeface="Aptos Light"/>
              </a:rPr>
              <a:t> </a:t>
            </a:r>
            <a:r>
              <a:rPr lang="en-US" sz="2000" b="1" dirty="0">
                <a:latin typeface="Aptos Light"/>
              </a:rPr>
              <a:t>14 </a:t>
            </a:r>
            <a:r>
              <a:rPr lang="en-US" sz="2000" dirty="0">
                <a:latin typeface="Aptos Light"/>
              </a:rPr>
              <a:t>launches</a:t>
            </a:r>
            <a:endParaRPr lang="en-US" sz="2000" b="1" dirty="0">
              <a:latin typeface="Aptos Light"/>
            </a:endParaRP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Blue Origin’s Blue Moon (MK2) ∼ </a:t>
            </a:r>
            <a:r>
              <a:rPr lang="en-US" sz="2000" b="1" dirty="0">
                <a:latin typeface="Aptos Light"/>
              </a:rPr>
              <a:t>20t,</a:t>
            </a:r>
            <a:r>
              <a:rPr lang="en-US" sz="2000" dirty="0">
                <a:latin typeface="Aptos Light"/>
              </a:rPr>
              <a:t> </a:t>
            </a:r>
            <a:r>
              <a:rPr lang="en-US" sz="2000" b="1" dirty="0">
                <a:latin typeface="Aptos Light"/>
              </a:rPr>
              <a:t>1-4</a:t>
            </a:r>
            <a:r>
              <a:rPr lang="en-US" sz="2000" dirty="0">
                <a:latin typeface="Aptos Light"/>
              </a:rPr>
              <a:t> launches</a:t>
            </a:r>
          </a:p>
          <a:p>
            <a:pPr lvl="1">
              <a:spcBef>
                <a:spcPts val="600"/>
              </a:spcBef>
            </a:pPr>
            <a:endParaRPr lang="en-US" sz="2000" dirty="0">
              <a:latin typeface="Aptos Light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Aptos Light"/>
              </a:rPr>
              <a:t>Tens of tons of CO</a:t>
            </a:r>
            <a:r>
              <a:rPr lang="en-US" sz="2000" b="1" baseline="-25000" dirty="0">
                <a:latin typeface="Aptos Light"/>
              </a:rPr>
              <a:t>2</a:t>
            </a:r>
            <a:r>
              <a:rPr lang="en-US" sz="2000" b="1" dirty="0">
                <a:latin typeface="Aptos Light"/>
              </a:rPr>
              <a:t> per launch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ISRU construction minimizes material needed from Earth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966CA1E-880E-4034-D7A5-C9FDBAB4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5</a:t>
            </a:fld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86EE7-BC28-5210-EB56-639981D7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3609-3488-5FFD-7A37-66E87304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365125"/>
            <a:ext cx="5499538" cy="1325563"/>
          </a:xfrm>
        </p:spPr>
        <p:txBody>
          <a:bodyPr>
            <a:normAutofit/>
          </a:bodyPr>
          <a:lstStyle/>
          <a:p>
            <a:r>
              <a:rPr lang="en-US" sz="4000" noProof="0" dirty="0"/>
              <a:t>Sustainability – Manual vs Robotic Construction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CD2D2-5850-2014-7847-245488F1A8D8}"/>
              </a:ext>
            </a:extLst>
          </p:cNvPr>
          <p:cNvSpPr txBox="1"/>
          <p:nvPr/>
        </p:nvSpPr>
        <p:spPr>
          <a:xfrm>
            <a:off x="630000" y="1991931"/>
            <a:ext cx="6045198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Aptos Light"/>
              </a:rPr>
              <a:t>Manual Construction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Temporary habitats required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Higher costs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	Provisions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	Highly skilled labor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	</a:t>
            </a:r>
            <a:r>
              <a:rPr lang="en-US" sz="2000">
                <a:latin typeface="Aptos Light"/>
              </a:rPr>
              <a:t>Astronaut salaries</a:t>
            </a:r>
            <a:endParaRPr lang="en-US" sz="2000" dirty="0">
              <a:latin typeface="Aptos Light"/>
            </a:endParaRPr>
          </a:p>
          <a:p>
            <a:pPr>
              <a:spcBef>
                <a:spcPts val="600"/>
              </a:spcBef>
            </a:pPr>
            <a:endParaRPr lang="en-US" sz="2200" b="1" dirty="0">
              <a:latin typeface="Aptos Light"/>
            </a:endParaRPr>
          </a:p>
          <a:p>
            <a:pPr>
              <a:spcBef>
                <a:spcPts val="600"/>
              </a:spcBef>
            </a:pPr>
            <a:r>
              <a:rPr lang="en-US" sz="2200" b="1" dirty="0">
                <a:latin typeface="Aptos Light"/>
              </a:rPr>
              <a:t>Robotic Construction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No risk to human life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Lower construction costs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Aptos Light"/>
              </a:rPr>
              <a:t>May be able to use simpler/lighter landers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15FEF6F-A1B8-0495-09F7-0752C934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bg1"/>
                </a:solidFill>
              </a:rPr>
              <a:t>6</a:t>
            </a:fld>
            <a:endParaRPr lang="nl-NL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3636D7-36E5-D381-E945-F695E7728840}"/>
              </a:ext>
            </a:extLst>
          </p:cNvPr>
          <p:cNvGrpSpPr/>
          <p:nvPr/>
        </p:nvGrpSpPr>
        <p:grpSpPr>
          <a:xfrm>
            <a:off x="7444409" y="0"/>
            <a:ext cx="4747591" cy="6858000"/>
            <a:chOff x="7441733" y="136524"/>
            <a:chExt cx="4750268" cy="6721475"/>
          </a:xfrm>
        </p:grpSpPr>
        <p:pic>
          <p:nvPicPr>
            <p:cNvPr id="11" name="Picture 10" descr="A space craft floating in the sky&#10;&#10;AI-generated content may be incorrect.">
              <a:extLst>
                <a:ext uri="{FF2B5EF4-FFF2-40B4-BE49-F238E27FC236}">
                  <a16:creationId xmlns:a16="http://schemas.microsoft.com/office/drawing/2014/main" id="{393C7144-EF8D-8F63-32B7-8B4DE9608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733" y="3691154"/>
              <a:ext cx="4750268" cy="3166845"/>
            </a:xfrm>
            <a:prstGeom prst="rect">
              <a:avLst/>
            </a:prstGeom>
          </p:spPr>
        </p:pic>
        <p:pic>
          <p:nvPicPr>
            <p:cNvPr id="13" name="Picture 12" descr="A group of space vehicles on the moon&#10;&#10;AI-generated content may be incorrect.">
              <a:extLst>
                <a:ext uri="{FF2B5EF4-FFF2-40B4-BE49-F238E27FC236}">
                  <a16:creationId xmlns:a16="http://schemas.microsoft.com/office/drawing/2014/main" id="{8EACBCE3-0A1B-BEB1-F0E2-840652879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734" y="136524"/>
              <a:ext cx="4750267" cy="3570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13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5FC5B-DAFF-EA30-395A-43A0256F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SMART objectives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01F72-CC82-4063-0143-1B6DD383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ptos Light"/>
              </a:rPr>
              <a:t>Specific:</a:t>
            </a:r>
            <a:r>
              <a:rPr lang="en-US" sz="2000" dirty="0">
                <a:latin typeface="Aptos Light"/>
              </a:rPr>
              <a:t> Human-less approach to lunar habitat building</a:t>
            </a:r>
            <a:endParaRPr lang="nl-NL" sz="2000" dirty="0">
              <a:latin typeface="Aptos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ptos Light"/>
              </a:rPr>
              <a:t>Measurable:</a:t>
            </a:r>
            <a:r>
              <a:rPr lang="en-US" sz="2000" dirty="0">
                <a:latin typeface="Aptos Light"/>
              </a:rPr>
              <a:t> Shipping cost of materials and equipment is taken as a KPI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ptos Light"/>
              </a:rPr>
              <a:t>Assignable</a:t>
            </a:r>
            <a:r>
              <a:rPr lang="en-US" sz="2000" dirty="0">
                <a:latin typeface="Aptos Light"/>
              </a:rPr>
              <a:t>: work assigned based on expertise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ptos Light"/>
              </a:rPr>
              <a:t>Realistic:</a:t>
            </a:r>
            <a:r>
              <a:rPr lang="en-US" sz="2000" dirty="0">
                <a:latin typeface="Aptos Light"/>
              </a:rPr>
              <a:t> Current ESA budget not sufficient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ptos Light"/>
              </a:rPr>
              <a:t>Time-step:</a:t>
            </a:r>
            <a:r>
              <a:rPr lang="en-US" sz="2000" dirty="0">
                <a:latin typeface="Aptos Light"/>
              </a:rPr>
              <a:t> return to the moon in late 2020’ and first settlement in the first half of the 2030’</a:t>
            </a:r>
          </a:p>
        </p:txBody>
      </p:sp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37A36375-5820-DDB1-A9D1-59B58381B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1" r="1114" b="2"/>
          <a:stretch>
            <a:fillRect/>
          </a:stretch>
        </p:blipFill>
        <p:spPr>
          <a:xfrm>
            <a:off x="7854696" y="4020956"/>
            <a:ext cx="4014216" cy="2335394"/>
          </a:xfrm>
          <a:prstGeom prst="rect">
            <a:avLst/>
          </a:prstGeom>
        </p:spPr>
      </p:pic>
      <p:pic>
        <p:nvPicPr>
          <p:cNvPr id="7" name="Picture 6" descr="Close-up of a device on a wooden surface&#10;&#10;AI-generated content may be incorrect.">
            <a:extLst>
              <a:ext uri="{FF2B5EF4-FFF2-40B4-BE49-F238E27FC236}">
                <a16:creationId xmlns:a16="http://schemas.microsoft.com/office/drawing/2014/main" id="{A9543045-38E5-DB37-4098-0903C9B8B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3" b="3"/>
          <a:stretch>
            <a:fillRect/>
          </a:stretch>
        </p:blipFill>
        <p:spPr>
          <a:xfrm>
            <a:off x="7832270" y="1172927"/>
            <a:ext cx="4014215" cy="245475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1ACBC6-31FD-434A-17B3-385A14BC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13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B3C9D026-CE2C-AB3F-639A-7FE27BDE1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1" r="1114" b="2"/>
          <a:stretch>
            <a:fillRect/>
          </a:stretch>
        </p:blipFill>
        <p:spPr>
          <a:xfrm>
            <a:off x="902189" y="418622"/>
            <a:ext cx="10388243" cy="6032123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5EAE4B-28B1-4922-7B9A-F952A337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734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1A721-B32E-D37D-8974-95635F26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 Assumptions</a:t>
            </a:r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4F910-FD4C-8F06-8773-804B1B786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92780"/>
            <a:ext cx="6713552" cy="4623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400">
                <a:latin typeface="Aptos Light"/>
              </a:rPr>
              <a:t>An accessible lava tube exists that is stable enough to host a lunar habitat.</a:t>
            </a:r>
            <a:endParaRPr lang="nl-NL" sz="2400"/>
          </a:p>
          <a:p>
            <a:pPr marL="0" indent="0">
              <a:spcAft>
                <a:spcPts val="1000"/>
              </a:spcAft>
              <a:buNone/>
            </a:pPr>
            <a:r>
              <a:rPr lang="en-US" sz="2400">
                <a:latin typeface="Aptos Light"/>
              </a:rPr>
              <a:t>Sufficient energy can be generated</a:t>
            </a:r>
            <a:endParaRPr lang="en-US" sz="2400"/>
          </a:p>
          <a:p>
            <a:pPr marL="0" indent="0">
              <a:spcAft>
                <a:spcPts val="1000"/>
              </a:spcAft>
              <a:buNone/>
            </a:pPr>
            <a:r>
              <a:rPr lang="en-US" sz="2400">
                <a:latin typeface="Aptos Light"/>
              </a:rPr>
              <a:t>Necessary resources not available on the Moon can be transported from Earth.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>
                <a:latin typeface="Aptos Light"/>
              </a:rPr>
              <a:t>Manufacturing process is assumed to be optimized and functional under lunar conditions.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>
                <a:latin typeface="Aptos Light"/>
              </a:rPr>
              <a:t>No budget or time constraints for the construction process</a:t>
            </a:r>
          </a:p>
          <a:p>
            <a:pPr marL="0" indent="0">
              <a:buNone/>
            </a:pPr>
            <a:endParaRPr lang="en-US" sz="2400">
              <a:latin typeface="Aptos Light" panose="020B0004020202020204" pitchFamily="34" charset="0"/>
            </a:endParaRPr>
          </a:p>
        </p:txBody>
      </p:sp>
      <p:pic>
        <p:nvPicPr>
          <p:cNvPr id="7" name="Picture 6" descr="A close-up of a moon&#10;&#10;AI-generated content may be incorrect.">
            <a:extLst>
              <a:ext uri="{FF2B5EF4-FFF2-40B4-BE49-F238E27FC236}">
                <a16:creationId xmlns:a16="http://schemas.microsoft.com/office/drawing/2014/main" id="{AA3B12AD-FD04-9712-0902-B9D4134A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90" b="-718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FA7947-3EAF-EED4-620E-56B53056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8517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F359B11B7DA64EB0B89C3495767A9C" ma:contentTypeVersion="3" ma:contentTypeDescription="Een nieuw document maken." ma:contentTypeScope="" ma:versionID="d4078f722b96fd29fd9e378478813bd4">
  <xsd:schema xmlns:xsd="http://www.w3.org/2001/XMLSchema" xmlns:xs="http://www.w3.org/2001/XMLSchema" xmlns:p="http://schemas.microsoft.com/office/2006/metadata/properties" xmlns:ns2="d225262b-ffaf-495f-8bd6-791d2fe121af" targetNamespace="http://schemas.microsoft.com/office/2006/metadata/properties" ma:root="true" ma:fieldsID="cd7d359da63e29b730002d0d10075715" ns2:_="">
    <xsd:import namespace="d225262b-ffaf-495f-8bd6-791d2fe12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5262b-ffaf-495f-8bd6-791d2fe12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C75A38-EF79-42E0-95CB-9394B7DC7F24}">
  <ds:schemaRefs>
    <ds:schemaRef ds:uri="d225262b-ffaf-495f-8bd6-791d2fe121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10AE10-F3E8-4B4A-931D-7B90ABE07514}">
  <ds:schemaRefs>
    <ds:schemaRef ds:uri="d225262b-ffaf-495f-8bd6-791d2fe121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7B1FCE-DBD8-4080-AD99-F896FD4907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514</Words>
  <Application>Microsoft Office PowerPoint</Application>
  <PresentationFormat>Widescreen</PresentationFormat>
  <Paragraphs>113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Aptos Light</vt:lpstr>
      <vt:lpstr>Arial</vt:lpstr>
      <vt:lpstr>Calibri</vt:lpstr>
      <vt:lpstr>office theme</vt:lpstr>
      <vt:lpstr>Problem Statement </vt:lpstr>
      <vt:lpstr>Lunar Environment</vt:lpstr>
      <vt:lpstr>Business context</vt:lpstr>
      <vt:lpstr>Stakeholders</vt:lpstr>
      <vt:lpstr>Sustainability – ISRU</vt:lpstr>
      <vt:lpstr>Sustainability – Manual vs Robotic Construction</vt:lpstr>
      <vt:lpstr>SMART objectives</vt:lpstr>
      <vt:lpstr>PowerPoint Presentation</vt:lpstr>
      <vt:lpstr> Assumptions</vt:lpstr>
      <vt:lpstr>Approach</vt:lpstr>
      <vt:lpstr>Research questions</vt:lpstr>
      <vt:lpstr>Planning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Linger</dc:creator>
  <cp:lastModifiedBy>Twan Linger</cp:lastModifiedBy>
  <cp:revision>4</cp:revision>
  <dcterms:created xsi:type="dcterms:W3CDTF">2025-09-08T09:56:40Z</dcterms:created>
  <dcterms:modified xsi:type="dcterms:W3CDTF">2025-09-10T21:33:37Z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0x010100E3F359B11B7DA64EB0B89C3495767A9C</vt:lpwstr>
  </property>
</Properties>
</file>