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7_8E228652.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7_C64A5D6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03_F465DA87.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31_89D5ECD5.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24E_BEC4FF0.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7B_74C319C4.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20E_B0CD27B3.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FD_DA4444AD.xml" ContentType="application/vnd.ms-powerpoint.comments+xml"/>
  <Override PartName="/ppt/notesSlides/notesSlide61.xml" ContentType="application/vnd.openxmlformats-officedocument.presentationml.notesSlide+xml"/>
  <Override PartName="/ppt/comments/modernComment_1E3_CDE9DECA.xml" ContentType="application/vnd.ms-powerpoint.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omments/modernComment_235_EE256DB4.xml" ContentType="application/vnd.ms-powerpoint.comment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omments/modernComment_210_3085F412.xml" ContentType="application/vnd.ms-powerpoint.comments+xml"/>
  <Override PartName="/ppt/comments/modernComment_211_9A46821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3"/>
  </p:notesMasterIdLst>
  <p:sldIdLst>
    <p:sldId id="257" r:id="rId5"/>
    <p:sldId id="322" r:id="rId6"/>
    <p:sldId id="324" r:id="rId7"/>
    <p:sldId id="275" r:id="rId8"/>
    <p:sldId id="375" r:id="rId9"/>
    <p:sldId id="277" r:id="rId10"/>
    <p:sldId id="315" r:id="rId11"/>
    <p:sldId id="264" r:id="rId12"/>
    <p:sldId id="313" r:id="rId13"/>
    <p:sldId id="314" r:id="rId14"/>
    <p:sldId id="335" r:id="rId15"/>
    <p:sldId id="336" r:id="rId16"/>
    <p:sldId id="279" r:id="rId17"/>
    <p:sldId id="466" r:id="rId18"/>
    <p:sldId id="470" r:id="rId19"/>
    <p:sldId id="469" r:id="rId20"/>
    <p:sldId id="468" r:id="rId21"/>
    <p:sldId id="467" r:id="rId22"/>
    <p:sldId id="473" r:id="rId23"/>
    <p:sldId id="263" r:id="rId24"/>
    <p:sldId id="286" r:id="rId25"/>
    <p:sldId id="370" r:id="rId26"/>
    <p:sldId id="582" r:id="rId27"/>
    <p:sldId id="579" r:id="rId28"/>
    <p:sldId id="583" r:id="rId29"/>
    <p:sldId id="584" r:id="rId30"/>
    <p:sldId id="333" r:id="rId31"/>
    <p:sldId id="594" r:id="rId32"/>
    <p:sldId id="259" r:id="rId33"/>
    <p:sldId id="260" r:id="rId34"/>
    <p:sldId id="356" r:id="rId35"/>
    <p:sldId id="373" r:id="rId36"/>
    <p:sldId id="305" r:id="rId37"/>
    <p:sldId id="576" r:id="rId38"/>
    <p:sldId id="587" r:id="rId39"/>
    <p:sldId id="588" r:id="rId40"/>
    <p:sldId id="589" r:id="rId41"/>
    <p:sldId id="590" r:id="rId42"/>
    <p:sldId id="443" r:id="rId43"/>
    <p:sldId id="416" r:id="rId44"/>
    <p:sldId id="418" r:id="rId45"/>
    <p:sldId id="417" r:id="rId46"/>
    <p:sldId id="419" r:id="rId47"/>
    <p:sldId id="572" r:id="rId48"/>
    <p:sldId id="379" r:id="rId49"/>
    <p:sldId id="406" r:id="rId50"/>
    <p:sldId id="457" r:id="rId51"/>
    <p:sldId id="458" r:id="rId52"/>
    <p:sldId id="459" r:id="rId53"/>
    <p:sldId id="402" r:id="rId54"/>
    <p:sldId id="526" r:id="rId55"/>
    <p:sldId id="446" r:id="rId56"/>
    <p:sldId id="508" r:id="rId57"/>
    <p:sldId id="502" r:id="rId58"/>
    <p:sldId id="503" r:id="rId59"/>
    <p:sldId id="447" r:id="rId60"/>
    <p:sldId id="510" r:id="rId61"/>
    <p:sldId id="511" r:id="rId62"/>
    <p:sldId id="448" r:id="rId63"/>
    <p:sldId id="512" r:id="rId64"/>
    <p:sldId id="450" r:id="rId65"/>
    <p:sldId id="453" r:id="rId66"/>
    <p:sldId id="513" r:id="rId67"/>
    <p:sldId id="514" r:id="rId68"/>
    <p:sldId id="454" r:id="rId69"/>
    <p:sldId id="519" r:id="rId70"/>
    <p:sldId id="455" r:id="rId71"/>
    <p:sldId id="456" r:id="rId72"/>
    <p:sldId id="518" r:id="rId73"/>
    <p:sldId id="585" r:id="rId74"/>
    <p:sldId id="586" r:id="rId75"/>
    <p:sldId id="480" r:id="rId76"/>
    <p:sldId id="571" r:id="rId77"/>
    <p:sldId id="493" r:id="rId78"/>
    <p:sldId id="500" r:id="rId79"/>
    <p:sldId id="499" r:id="rId80"/>
    <p:sldId id="501" r:id="rId81"/>
    <p:sldId id="471" r:id="rId82"/>
    <p:sldId id="522" r:id="rId83"/>
    <p:sldId id="523" r:id="rId84"/>
    <p:sldId id="505" r:id="rId85"/>
    <p:sldId id="506" r:id="rId86"/>
    <p:sldId id="507" r:id="rId87"/>
    <p:sldId id="435" r:id="rId88"/>
    <p:sldId id="504" r:id="rId89"/>
    <p:sldId id="509" r:id="rId90"/>
    <p:sldId id="483" r:id="rId91"/>
    <p:sldId id="494" r:id="rId92"/>
    <p:sldId id="495" r:id="rId93"/>
    <p:sldId id="496" r:id="rId94"/>
    <p:sldId id="533" r:id="rId95"/>
    <p:sldId id="535" r:id="rId96"/>
    <p:sldId id="538" r:id="rId97"/>
    <p:sldId id="536" r:id="rId98"/>
    <p:sldId id="543" r:id="rId99"/>
    <p:sldId id="545" r:id="rId100"/>
    <p:sldId id="544" r:id="rId101"/>
    <p:sldId id="546" r:id="rId102"/>
    <p:sldId id="547" r:id="rId103"/>
    <p:sldId id="549" r:id="rId104"/>
    <p:sldId id="550" r:id="rId105"/>
    <p:sldId id="553" r:id="rId106"/>
    <p:sldId id="600" r:id="rId107"/>
    <p:sldId id="596" r:id="rId108"/>
    <p:sldId id="597" r:id="rId109"/>
    <p:sldId id="598" r:id="rId110"/>
    <p:sldId id="599" r:id="rId111"/>
    <p:sldId id="559" r:id="rId112"/>
    <p:sldId id="563" r:id="rId113"/>
    <p:sldId id="557" r:id="rId114"/>
    <p:sldId id="595" r:id="rId115"/>
    <p:sldId id="560" r:id="rId116"/>
    <p:sldId id="565" r:id="rId117"/>
    <p:sldId id="567" r:id="rId118"/>
    <p:sldId id="575" r:id="rId119"/>
    <p:sldId id="593" r:id="rId120"/>
    <p:sldId id="527" r:id="rId121"/>
    <p:sldId id="530" r:id="rId122"/>
    <p:sldId id="531" r:id="rId123"/>
    <p:sldId id="528" r:id="rId124"/>
    <p:sldId id="529" r:id="rId125"/>
    <p:sldId id="525" r:id="rId126"/>
    <p:sldId id="517" r:id="rId127"/>
    <p:sldId id="521" r:id="rId128"/>
    <p:sldId id="524" r:id="rId129"/>
    <p:sldId id="539" r:id="rId130"/>
    <p:sldId id="540" r:id="rId131"/>
    <p:sldId id="591"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C82918-E4A0-9B4E-69B4-38139AF6B766}" name="Twan Linger" initials="TL" userId="S::tlinger@tudelft.nl::e4996701-9cd6-41bb-b821-f490096dd38d" providerId="AD"/>
  <p188:author id="{990B3729-5DE1-3F09-6B4C-BA3721BF8EC6}" name="Pieter van der Werf" initials="PW" userId="S::ptvanderwerf@tudelft.nl::23867ad7-328c-4a6a-af35-163eaf505c67" providerId="AD"/>
  <p188:author id="{578E563E-AFE0-15EE-6D53-50B9575714E6}" name="lorenzo Marzolini" initials="lM" userId="S::lmarzolini@tudelft.nl::c2ca734e-8ddf-41c6-8a5b-cba5aaf2c43d" providerId="AD"/>
  <p188:author id="{FC635092-8805-E666-BFDB-79431263B901}" name="Manuel Oberhofer" initials="MO" userId="S::m.oberhofer@student.tudelft.nl::b3be3ed7-40fa-4efd-841f-d5917d48ad61" providerId="AD"/>
  <p188:author id="{80CBD0A5-0193-2A67-11D4-500A884CB280}" name="Twan Linger" initials="TH" userId="Twan Linger" providerId="None"/>
  <p188:author id="{C4AFECCF-3875-67C2-53EE-A7CD890C4C04}" name="Alessandro Vercalli" initials="AV" userId="S::avercalli@tudelft.nl::16286e27-d9b1-4eb6-bf1d-b7bc863a90ae" providerId="AD"/>
  <p188:author id="{7714E9DF-7593-D563-4FCD-06B07F1FA584}" name="simon" initials="s" userId="simon" providerId="None"/>
  <p188:author id="{3AFC19FB-8A8E-83C1-F940-1D91AF68B9B8}" name="Manuel Oberhofer" initials="MO" userId="S::moberhofer@tudelft.nl::b3be3ed7-40fa-4efd-841f-d5917d48ad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D9D9E"/>
    <a:srgbClr val="B2B2B3"/>
    <a:srgbClr val="454544"/>
    <a:srgbClr val="A5A5A5"/>
    <a:srgbClr val="9C9C9B"/>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C2358-CC25-186F-3087-01F8B6B9C7FF}" v="10" dt="2025-11-04T18:28:03.423"/>
    <p1510:client id="{2F462390-9EFC-48E6-80E7-73A35B62AD39}" v="1284" dt="2025-11-04T19:04:11.458"/>
    <p1510:client id="{3F52BD85-6726-85F1-5CDA-3DB114235B70}" v="4" dt="2025-11-04T18:38:39.723"/>
    <p1510:client id="{615FA4D8-58E0-4901-B850-4BA4445C6D4A}" v="862" dt="2025-11-04T11:14:27.735"/>
    <p1510:client id="{71BE6EC9-3DA2-8A85-96C4-1AFEF668747F}" v="19" dt="2025-11-04T10:27:36.831"/>
    <p1510:client id="{839DDB72-ECBA-FC54-B3F3-3C47EB7B6C64}" v="53" dt="2025-11-04T12:07:38.787"/>
    <p1510:client id="{A0F1432A-D6BC-4016-945D-BDB6E7B0452B}" v="16883" dt="2025-11-04T12:09:15.182"/>
    <p1510:client id="{D7FD00CE-ABD8-3851-D635-1799C8138934}" v="142" dt="2025-11-04T11:58:38.512"/>
    <p1510:client id="{F19EDDDC-E7C0-4EA2-978B-7472F7CA332F}" v="6378" dt="2025-11-04T12:03:42.19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er van der Werf" userId="23867ad7-328c-4a6a-af35-163eaf505c67" providerId="ADAL" clId="{156E06C5-2BA8-4A1D-97BB-5C41AFFA74BD}"/>
    <pc:docChg chg="modSld">
      <pc:chgData name="Pieter van der Werf" userId="23867ad7-328c-4a6a-af35-163eaf505c67" providerId="ADAL" clId="{156E06C5-2BA8-4A1D-97BB-5C41AFFA74BD}" dt="2025-11-04T19:18:49.746" v="4" actId="20577"/>
      <pc:docMkLst>
        <pc:docMk/>
      </pc:docMkLst>
      <pc:sldChg chg="modSp mod">
        <pc:chgData name="Pieter van der Werf" userId="23867ad7-328c-4a6a-af35-163eaf505c67" providerId="ADAL" clId="{156E06C5-2BA8-4A1D-97BB-5C41AFFA74BD}" dt="2025-11-04T19:18:49.746" v="4" actId="20577"/>
        <pc:sldMkLst>
          <pc:docMk/>
          <pc:sldMk cId="109857222" sldId="257"/>
        </pc:sldMkLst>
        <pc:spChg chg="mod">
          <ac:chgData name="Pieter van der Werf" userId="23867ad7-328c-4a6a-af35-163eaf505c67" providerId="ADAL" clId="{156E06C5-2BA8-4A1D-97BB-5C41AFFA74BD}" dt="2025-11-04T19:18:49.746" v="4" actId="20577"/>
          <ac:spMkLst>
            <pc:docMk/>
            <pc:sldMk cId="109857222" sldId="257"/>
            <ac:spMk id="7" creationId="{F5E7B350-E358-5152-4A70-0BAF3D375042}"/>
          </ac:spMkLst>
        </pc:spChg>
      </pc:sldChg>
    </pc:docChg>
  </pc:docChgLst>
</pc:chgInfo>
</file>

<file path=ppt/comments/modernComment_103_F465DA87.xml><?xml version="1.0" encoding="utf-8"?>
<p188:cmLst xmlns:a="http://schemas.openxmlformats.org/drawingml/2006/main" xmlns:r="http://schemas.openxmlformats.org/officeDocument/2006/relationships" xmlns:p188="http://schemas.microsoft.com/office/powerpoint/2018/8/main">
  <p188:cm id="{8493850E-07AD-400A-972B-45BD0C74ABD7}" authorId="{990B3729-5DE1-3F09-6B4C-BA3721BF8EC6}" status="resolved" created="2025-10-03T10:28:39.551" complete="100000">
    <ac:deMkLst xmlns:ac="http://schemas.microsoft.com/office/drawing/2013/main/command">
      <pc:docMk xmlns:pc="http://schemas.microsoft.com/office/powerpoint/2013/main/command"/>
      <pc:sldMk xmlns:pc="http://schemas.microsoft.com/office/powerpoint/2013/main/command" cId="4100315783" sldId="259"/>
      <ac:picMk id="8" creationId="{AC60DDE6-3444-15C4-D140-30A068B01AFB}"/>
    </ac:deMkLst>
    <p188:txBody>
      <a:bodyPr/>
      <a:lstStyle/>
      <a:p>
        <a:r>
          <a:rPr lang="nl-NL"/>
          <a:t>Make full screen diagram in illustrator</a:t>
        </a:r>
      </a:p>
    </p188:txBody>
  </p188:cm>
</p188:cmLst>
</file>

<file path=ppt/comments/modernComment_107_C64A5D60.xml><?xml version="1.0" encoding="utf-8"?>
<p188:cmLst xmlns:a="http://schemas.openxmlformats.org/drawingml/2006/main" xmlns:r="http://schemas.openxmlformats.org/officeDocument/2006/relationships" xmlns:p188="http://schemas.microsoft.com/office/powerpoint/2018/8/main">
  <p188:cm id="{A81B8752-1A28-4718-9B31-150C407175FB}" authorId="{80CBD0A5-0193-2A67-11D4-500A884CB280}" created="2025-10-03T08:28:25.742">
    <ac:txMkLst xmlns:ac="http://schemas.microsoft.com/office/drawing/2013/main/command">
      <pc:docMk xmlns:pc="http://schemas.microsoft.com/office/powerpoint/2013/main/command"/>
      <pc:sldMk xmlns:pc="http://schemas.microsoft.com/office/powerpoint/2013/main/command" cId="3326762336" sldId="263"/>
      <ac:spMk id="3" creationId="{8A1C288F-ED57-541E-50D0-8C742D26AE65}"/>
      <ac:txMk cp="0">
        <ac:context len="22" hash="162575950"/>
      </ac:txMk>
    </ac:txMkLst>
    <p188:pos x="4369904" y="1692827"/>
    <p188:replyLst>
      <p188:reply id="{602825E8-CF3D-47D3-80C9-59FEC0501A1B}" authorId="{7714E9DF-7593-D563-4FCD-06B07F1FA584}" created="2025-11-01T13:02:22.880">
        <p188:txBody>
          <a:bodyPr/>
          <a:lstStyle/>
          <a:p>
            <a:r>
              <a:rPr lang="it-IT"/>
              <a:t>No this has to be changed, Maybe put the requirements after the AM selection so we can talk about compression and show this graph for the SLM
</a:t>
            </a:r>
          </a:p>
        </p188:txBody>
      </p188:reply>
    </p188:replyLst>
    <p188:txBody>
      <a:bodyPr/>
      <a:lstStyle/>
      <a:p>
        <a:r>
          <a:rPr lang="nl-NL"/>
          <a:t>Do we put this here?</a:t>
        </a:r>
      </a:p>
    </p188:txBody>
  </p188:cm>
</p188:cmLst>
</file>

<file path=ppt/comments/modernComment_117_8E228652.xml><?xml version="1.0" encoding="utf-8"?>
<p188:cmLst xmlns:a="http://schemas.openxmlformats.org/drawingml/2006/main" xmlns:r="http://schemas.openxmlformats.org/officeDocument/2006/relationships" xmlns:p188="http://schemas.microsoft.com/office/powerpoint/2018/8/main">
  <p188:cm id="{160485B9-4DE4-4EAE-B3D1-31D3EF9CFC85}" authorId="{990B3729-5DE1-3F09-6B4C-BA3721BF8EC6}" status="resolved" created="2025-10-03T12:09:47.614" complete="100000">
    <ac:txMkLst xmlns:ac="http://schemas.microsoft.com/office/drawing/2013/main/command">
      <pc:docMk xmlns:pc="http://schemas.microsoft.com/office/powerpoint/2013/main/command"/>
      <pc:sldMk xmlns:pc="http://schemas.microsoft.com/office/powerpoint/2013/main/command" cId="2384627282" sldId="279"/>
      <ac:spMk id="5" creationId="{8424D643-AB8C-1E8C-6636-95FB4D6E7CE0}"/>
      <ac:txMk cp="0" len="197">
        <ac:context len="199" hash="4090468196"/>
      </ac:txMk>
    </ac:txMkLst>
    <p188:pos x="8886264" y="2117911"/>
    <p188:txBody>
      <a:bodyPr/>
      <a:lstStyle/>
      <a:p>
        <a:r>
          <a:rPr lang="nl-NL"/>
          <a:t>Make all the text just black? or like this?</a:t>
        </a:r>
      </a:p>
    </p188:txBody>
  </p188:cm>
</p188:cmLst>
</file>

<file path=ppt/comments/modernComment_131_89D5ECD5.xml><?xml version="1.0" encoding="utf-8"?>
<p188:cmLst xmlns:a="http://schemas.openxmlformats.org/drawingml/2006/main" xmlns:r="http://schemas.openxmlformats.org/officeDocument/2006/relationships" xmlns:p188="http://schemas.microsoft.com/office/powerpoint/2018/8/main">
  <p188:cm id="{495B8050-6843-4A93-A84A-546394FD7314}" authorId="{990B3729-5DE1-3F09-6B4C-BA3721BF8EC6}" status="resolved" created="2025-11-01T09:11:16.633" complete="100000">
    <ac:deMkLst xmlns:ac="http://schemas.microsoft.com/office/drawing/2013/main/command">
      <pc:docMk xmlns:pc="http://schemas.microsoft.com/office/powerpoint/2013/main/command"/>
      <pc:sldMk xmlns:pc="http://schemas.microsoft.com/office/powerpoint/2013/main/command" cId="2312498389" sldId="305"/>
      <ac:picMk id="15" creationId="{20F984DA-96B6-54E0-3CD2-454F9D055751}"/>
    </ac:deMkLst>
    <p188:txBody>
      <a:bodyPr/>
      <a:lstStyle/>
      <a:p>
        <a:r>
          <a:rPr lang="nl-NL"/>
          <a:t>Change this icon</a:t>
        </a:r>
      </a:p>
    </p188:txBody>
  </p188:cm>
</p188:cmLst>
</file>

<file path=ppt/comments/modernComment_17B_74C319C4.xml><?xml version="1.0" encoding="utf-8"?>
<p188:cmLst xmlns:a="http://schemas.openxmlformats.org/drawingml/2006/main" xmlns:r="http://schemas.openxmlformats.org/officeDocument/2006/relationships" xmlns:p188="http://schemas.microsoft.com/office/powerpoint/2018/8/main">
  <p188:cm id="{B5F9FEE3-21F5-41B6-BEAB-A80EFDAF90F4}" authorId="{990B3729-5DE1-3F09-6B4C-BA3721BF8EC6}" created="2025-11-01T09:16:32.040">
    <ac:txMkLst xmlns:ac="http://schemas.microsoft.com/office/drawing/2013/main/command">
      <pc:docMk xmlns:pc="http://schemas.microsoft.com/office/powerpoint/2013/main/command"/>
      <pc:sldMk xmlns:pc="http://schemas.microsoft.com/office/powerpoint/2013/main/command" cId="1958943172" sldId="379"/>
      <ac:graphicFrameMk id="8" creationId="{4768FDC2-619A-B22D-493D-7EFC7B5AA556}"/>
      <ac:tblMk/>
      <ac:tcMk rowId="3973482903" colId="3900943298"/>
      <ac:txMk cp="0" len="10">
        <ac:context len="11" hash="1009590931"/>
      </ac:txMk>
    </ac:txMkLst>
    <p188:pos x="4862945" y="4807527"/>
    <p188:txBody>
      <a:bodyPr/>
      <a:lstStyle/>
      <a:p>
        <a:r>
          <a:rPr lang="nl-NL"/>
          <a:t>I think this is way too much information; maybe lets do only the most important specs for every robot</a:t>
        </a:r>
      </a:p>
    </p188:txBody>
  </p188:cm>
</p188:cmLst>
</file>

<file path=ppt/comments/modernComment_1E3_CDE9DECA.xml><?xml version="1.0" encoding="utf-8"?>
<p188:cmLst xmlns:a="http://schemas.openxmlformats.org/drawingml/2006/main" xmlns:r="http://schemas.openxmlformats.org/officeDocument/2006/relationships" xmlns:p188="http://schemas.microsoft.com/office/powerpoint/2018/8/main">
  <p188:cm id="{BC6B9ADE-9421-40F5-BDCD-D27AEF7B143C}" authorId="{990B3729-5DE1-3F09-6B4C-BA3721BF8EC6}" status="resolved" created="2025-11-01T11:23:14.744" complete="100000">
    <ac:txMkLst xmlns:ac="http://schemas.microsoft.com/office/drawing/2013/main/command">
      <pc:docMk xmlns:pc="http://schemas.microsoft.com/office/powerpoint/2013/main/command"/>
      <pc:sldMk xmlns:pc="http://schemas.microsoft.com/office/powerpoint/2013/main/command" cId="3454656202" sldId="483"/>
      <ac:graphicFrameMk id="19" creationId="{67108297-6668-6968-356C-1CA33453B80B}"/>
      <ac:tblMk/>
      <ac:tcMk rowId="2954359280" colId="1007171175"/>
      <ac:txMk cp="0" len="4">
        <ac:context len="5" hash="63478483"/>
      </ac:txMk>
    </ac:txMkLst>
    <p188:pos x="5255558" y="3922058"/>
    <p188:txBody>
      <a:bodyPr/>
      <a:lstStyle/>
      <a:p>
        <a:r>
          <a:rPr lang="nl-NL"/>
          <a:t>Make this bold instead of green; fits better in our presentation 'style'</a:t>
        </a:r>
      </a:p>
    </p188:txBody>
  </p188:cm>
</p188:cmLst>
</file>

<file path=ppt/comments/modernComment_1FD_DA4444AD.xml><?xml version="1.0" encoding="utf-8"?>
<p188:cmLst xmlns:a="http://schemas.openxmlformats.org/drawingml/2006/main" xmlns:r="http://schemas.openxmlformats.org/officeDocument/2006/relationships" xmlns:p188="http://schemas.microsoft.com/office/powerpoint/2018/8/main">
  <p188:cm id="{E5B97812-81C1-4643-A876-6E854B6D6F66}" authorId="{990B3729-5DE1-3F09-6B4C-BA3721BF8EC6}" status="resolved" created="2025-11-01T11:22:39.744" complete="100000">
    <pc:sldMkLst xmlns:pc="http://schemas.microsoft.com/office/powerpoint/2013/main/command">
      <pc:docMk/>
      <pc:sldMk cId="3661907117" sldId="509"/>
    </pc:sldMkLst>
    <p188:txBody>
      <a:bodyPr/>
      <a:lstStyle/>
      <a:p>
        <a:r>
          <a:rPr lang="nl-NL"/>
          <a:t>Make both the graph and table smaller so it has some room to 'breath'</a:t>
        </a:r>
      </a:p>
    </p188:txBody>
  </p188:cm>
</p188:cmLst>
</file>

<file path=ppt/comments/modernComment_20E_B0CD27B3.xml><?xml version="1.0" encoding="utf-8"?>
<p188:cmLst xmlns:a="http://schemas.openxmlformats.org/drawingml/2006/main" xmlns:r="http://schemas.openxmlformats.org/officeDocument/2006/relationships" xmlns:p188="http://schemas.microsoft.com/office/powerpoint/2018/8/main">
  <p188:cm id="{9F0C048C-8690-4FBB-9650-87FCFDC43D40}" authorId="{990B3729-5DE1-3F09-6B4C-BA3721BF8EC6}" created="2025-11-03T10:08:03.555">
    <ac:txMkLst xmlns:ac="http://schemas.microsoft.com/office/drawing/2013/main/command">
      <pc:docMk xmlns:pc="http://schemas.microsoft.com/office/powerpoint/2013/main/command"/>
      <pc:sldMk xmlns:pc="http://schemas.microsoft.com/office/powerpoint/2013/main/command" cId="2966235059" sldId="526"/>
      <ac:spMk id="5" creationId="{2C7CB9D4-1CE7-E4C4-53D0-61318DD8C953}"/>
      <ac:txMk cp="0" len="12">
        <ac:context len="21" hash="2170576567"/>
      </ac:txMk>
    </ac:txMkLst>
    <p188:pos x="4682836" y="526472"/>
    <p188:txBody>
      <a:bodyPr/>
      <a:lstStyle/>
      <a:p>
        <a:r>
          <a:rPr lang="nl-NL"/>
          <a:t>Change to mission process?</a:t>
        </a:r>
      </a:p>
    </p188:txBody>
  </p188:cm>
</p188:cmLst>
</file>

<file path=ppt/comments/modernComment_210_3085F412.xml><?xml version="1.0" encoding="utf-8"?>
<p188:cmLst xmlns:a="http://schemas.openxmlformats.org/drawingml/2006/main" xmlns:r="http://schemas.openxmlformats.org/officeDocument/2006/relationships" xmlns:p188="http://schemas.microsoft.com/office/powerpoint/2018/8/main">
  <p188:cm id="{504E1749-5A60-4A04-AFA2-C8DEFBB8D9B1}" authorId="{990B3729-5DE1-3F09-6B4C-BA3721BF8EC6}" created="2025-11-01T09:16:32.040">
    <ac:txMkLst xmlns:ac="http://schemas.microsoft.com/office/drawing/2013/main/command">
      <pc:docMk xmlns:pc="http://schemas.microsoft.com/office/powerpoint/2013/main/command"/>
      <pc:sldMk xmlns:pc="http://schemas.microsoft.com/office/powerpoint/2013/main/command" cId="1958943172" sldId="379"/>
      <ac:graphicFrameMk id="8" creationId="{4768FDC2-619A-B22D-493D-7EFC7B5AA556}"/>
      <ac:tblMk/>
      <ac:tcMk rowId="3973482903" colId="3900943298"/>
      <ac:txMk cp="0" len="10">
        <ac:context len="11" hash="1009590931"/>
      </ac:txMk>
    </ac:txMkLst>
    <p188:pos x="4862945" y="4807527"/>
    <p188:txBody>
      <a:bodyPr/>
      <a:lstStyle/>
      <a:p>
        <a:r>
          <a:rPr lang="nl-NL"/>
          <a:t>I think this is way too much information; maybe lets do only the most important specs for every robot</a:t>
        </a:r>
      </a:p>
    </p188:txBody>
  </p188:cm>
</p188:cmLst>
</file>

<file path=ppt/comments/modernComment_211_9A468210.xml><?xml version="1.0" encoding="utf-8"?>
<p188:cmLst xmlns:a="http://schemas.openxmlformats.org/drawingml/2006/main" xmlns:r="http://schemas.openxmlformats.org/officeDocument/2006/relationships" xmlns:p188="http://schemas.microsoft.com/office/powerpoint/2018/8/main">
  <p188:cm id="{C3DD8835-EE8D-466D-828C-F20BA110BEE9}" authorId="{990B3729-5DE1-3F09-6B4C-BA3721BF8EC6}" created="2025-11-01T09:16:32.040">
    <ac:txMkLst xmlns:ac="http://schemas.microsoft.com/office/drawing/2013/main/command">
      <pc:docMk xmlns:pc="http://schemas.microsoft.com/office/powerpoint/2013/main/command"/>
      <pc:sldMk xmlns:pc="http://schemas.microsoft.com/office/powerpoint/2013/main/command" cId="1958943172" sldId="379"/>
      <ac:graphicFrameMk id="8" creationId="{4768FDC2-619A-B22D-493D-7EFC7B5AA556}"/>
      <ac:tblMk/>
      <ac:tcMk rowId="3973482903" colId="3900943298"/>
      <ac:txMk cp="0" len="10">
        <ac:context len="11" hash="1009590931"/>
      </ac:txMk>
    </ac:txMkLst>
    <p188:pos x="4862945" y="4807527"/>
    <p188:txBody>
      <a:bodyPr/>
      <a:lstStyle/>
      <a:p>
        <a:r>
          <a:rPr lang="nl-NL"/>
          <a:t>I think this is way too much information; maybe lets do only the most important specs for every robot</a:t>
        </a:r>
      </a:p>
    </p188:txBody>
  </p188:cm>
</p188:cmLst>
</file>

<file path=ppt/comments/modernComment_235_EE256DB4.xml><?xml version="1.0" encoding="utf-8"?>
<p188:cmLst xmlns:a="http://schemas.openxmlformats.org/drawingml/2006/main" xmlns:r="http://schemas.openxmlformats.org/officeDocument/2006/relationships" xmlns:p188="http://schemas.microsoft.com/office/powerpoint/2018/8/main">
  <p188:cm id="{06603822-7CAF-42C4-A4BF-37B7A7C91BF3}" authorId="{990B3729-5DE1-3F09-6B4C-BA3721BF8EC6}" created="2025-11-03T11:27:04.121">
    <pc:sldMkLst xmlns:pc="http://schemas.microsoft.com/office/powerpoint/2013/main/command">
      <pc:docMk/>
      <pc:sldMk cId="3995430324" sldId="565"/>
    </pc:sldMkLst>
    <p188:txBody>
      <a:bodyPr/>
      <a:lstStyle/>
      <a:p>
        <a:r>
          <a:rPr lang="nl-NL"/>
          <a:t>1 slide with key findings</a:t>
        </a:r>
      </a:p>
    </p188:txBody>
  </p188:cm>
</p188:cmLst>
</file>

<file path=ppt/comments/modernComment_24E_BEC4FF0.xml><?xml version="1.0" encoding="utf-8"?>
<p188:cmLst xmlns:a="http://schemas.openxmlformats.org/drawingml/2006/main" xmlns:r="http://schemas.openxmlformats.org/officeDocument/2006/relationships" xmlns:p188="http://schemas.microsoft.com/office/powerpoint/2018/8/main">
  <p188:cm id="{EE9662F9-6190-493A-856B-38A1DE95A174}" authorId="{990B3729-5DE1-3F09-6B4C-BA3721BF8EC6}" created="2025-11-03T12:04:51.037">
    <pc:sldMkLst xmlns:pc="http://schemas.microsoft.com/office/powerpoint/2013/main/command">
      <pc:docMk/>
      <pc:sldMk cId="200036336" sldId="590"/>
    </pc:sldMkLst>
    <p188:txBody>
      <a:bodyPr/>
      <a:lstStyle/>
      <a:p>
        <a:r>
          <a:rPr lang="nl-NL"/>
          <a:t>Arrows are not centered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0FEF9-ED4E-4E26-9F11-461CD43988C8}" type="datetimeFigureOut">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AB7A3-EFA2-401E-A70E-E8AA0518DBEB}" type="slidenum">
              <a:t>‹nr.›</a:t>
            </a:fld>
            <a:endParaRPr lang="en-US"/>
          </a:p>
        </p:txBody>
      </p:sp>
    </p:spTree>
    <p:extLst>
      <p:ext uri="{BB962C8B-B14F-4D97-AF65-F5344CB8AC3E}">
        <p14:creationId xmlns:p14="http://schemas.microsoft.com/office/powerpoint/2010/main" val="184600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Solar_Maximum_Miss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Fin on top is emissivity heat exchanger (sending extra heat by the Laser to the walls of the tube 2,6 m^2)</a:t>
            </a:r>
          </a:p>
          <a:p>
            <a:endParaRPr lang="en-US"/>
          </a:p>
        </p:txBody>
      </p:sp>
      <p:sp>
        <p:nvSpPr>
          <p:cNvPr id="4" name="Slide Number Placeholder 3"/>
          <p:cNvSpPr>
            <a:spLocks noGrp="1"/>
          </p:cNvSpPr>
          <p:nvPr>
            <p:ph type="sldNum" sz="quarter" idx="5"/>
          </p:nvPr>
        </p:nvSpPr>
        <p:spPr/>
        <p:txBody>
          <a:bodyPr/>
          <a:lstStyle/>
          <a:p>
            <a:fld id="{2871B60C-3E7A-4C1E-8980-604742F9C0F5}" type="slidenum">
              <a:rPr lang="en-US" smtClean="0"/>
              <a:t>1</a:t>
            </a:fld>
            <a:endParaRPr lang="en-US"/>
          </a:p>
        </p:txBody>
      </p:sp>
    </p:spTree>
    <p:extLst>
      <p:ext uri="{BB962C8B-B14F-4D97-AF65-F5344CB8AC3E}">
        <p14:creationId xmlns:p14="http://schemas.microsoft.com/office/powerpoint/2010/main" val="3398081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Simulation of the inside temperature of a lava tube, shadowed/illuminated area of the tube</a:t>
            </a:r>
          </a:p>
        </p:txBody>
      </p:sp>
      <p:sp>
        <p:nvSpPr>
          <p:cNvPr id="4" name="Slide Number Placeholder 3"/>
          <p:cNvSpPr>
            <a:spLocks noGrp="1"/>
          </p:cNvSpPr>
          <p:nvPr>
            <p:ph type="sldNum" sz="quarter" idx="5"/>
          </p:nvPr>
        </p:nvSpPr>
        <p:spPr/>
        <p:txBody>
          <a:bodyPr/>
          <a:lstStyle/>
          <a:p>
            <a:fld id="{3E0AB7A3-EFA2-401E-A70E-E8AA0518DBEB}" type="slidenum">
              <a:rPr lang="en-US"/>
              <a:t>10</a:t>
            </a:fld>
            <a:endParaRPr lang="en-US"/>
          </a:p>
        </p:txBody>
      </p:sp>
    </p:spTree>
    <p:extLst>
      <p:ext uri="{BB962C8B-B14F-4D97-AF65-F5344CB8AC3E}">
        <p14:creationId xmlns:p14="http://schemas.microsoft.com/office/powerpoint/2010/main" val="235901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596B-132E-D59C-88D4-2661163977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A20FB7-9572-BB59-8DA8-2BADD7365467}"/>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F2AB36F4-6443-DDED-4EFC-ED452DC37191}"/>
              </a:ext>
            </a:extLst>
          </p:cNvPr>
          <p:cNvSpPr>
            <a:spLocks noGrp="1"/>
          </p:cNvSpPr>
          <p:nvPr>
            <p:ph type="body" idx="1"/>
          </p:nvPr>
        </p:nvSpPr>
        <p:spPr/>
        <p:txBody>
          <a:bodyPr/>
          <a:lstStyle/>
          <a:p>
            <a:pPr marL="285750" indent="-285750">
              <a:lnSpc>
                <a:spcPct val="90000"/>
              </a:lnSpc>
              <a:spcBef>
                <a:spcPts val="1000"/>
              </a:spcBef>
              <a:buFont typeface="Arial"/>
              <a:buChar char="•"/>
            </a:pPr>
            <a:r>
              <a:rPr lang="en-US"/>
              <a:t>Shipments to the moon are expensive --&gt; Additives no feasible option</a:t>
            </a:r>
          </a:p>
          <a:p>
            <a:pPr marL="285750" indent="-285750">
              <a:lnSpc>
                <a:spcPct val="90000"/>
              </a:lnSpc>
              <a:spcBef>
                <a:spcPts val="1000"/>
              </a:spcBef>
              <a:buFont typeface="Arial"/>
              <a:buChar char="•"/>
            </a:pPr>
            <a:r>
              <a:rPr lang="en-US"/>
              <a:t>Infeasible to rely on human labor</a:t>
            </a:r>
            <a:endParaRPr lang="nl-NL"/>
          </a:p>
        </p:txBody>
      </p:sp>
      <p:sp>
        <p:nvSpPr>
          <p:cNvPr id="4" name="Tijdelijke aanduiding voor dianummer 3">
            <a:extLst>
              <a:ext uri="{FF2B5EF4-FFF2-40B4-BE49-F238E27FC236}">
                <a16:creationId xmlns:a16="http://schemas.microsoft.com/office/drawing/2014/main" id="{732DFC18-E1E1-6F01-2144-B19007203BD7}"/>
              </a:ext>
            </a:extLst>
          </p:cNvPr>
          <p:cNvSpPr>
            <a:spLocks noGrp="1"/>
          </p:cNvSpPr>
          <p:nvPr>
            <p:ph type="sldNum" sz="quarter" idx="5"/>
          </p:nvPr>
        </p:nvSpPr>
        <p:spPr/>
        <p:txBody>
          <a:bodyPr/>
          <a:lstStyle/>
          <a:p>
            <a:fld id="{3E0AB7A3-EFA2-401E-A70E-E8AA0518DBEB}" type="slidenum">
              <a:rPr lang="nl-NL"/>
              <a:t>11</a:t>
            </a:fld>
            <a:endParaRPr lang="nl-NL"/>
          </a:p>
        </p:txBody>
      </p:sp>
    </p:spTree>
    <p:extLst>
      <p:ext uri="{BB962C8B-B14F-4D97-AF65-F5344CB8AC3E}">
        <p14:creationId xmlns:p14="http://schemas.microsoft.com/office/powerpoint/2010/main" val="246474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BC79-2541-13CE-4FD9-57F7131F1F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735054-DDB5-DDDF-1EE5-46628CD3AE0F}"/>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1C94C74B-7C9B-9533-BBA3-9E0B9D111250}"/>
              </a:ext>
            </a:extLst>
          </p:cNvPr>
          <p:cNvSpPr>
            <a:spLocks noGrp="1"/>
          </p:cNvSpPr>
          <p:nvPr>
            <p:ph type="body" idx="1"/>
          </p:nvPr>
        </p:nvSpPr>
        <p:spPr/>
        <p:txBody>
          <a:bodyPr/>
          <a:lstStyle/>
          <a:p>
            <a:pPr marL="285750" indent="-285750">
              <a:lnSpc>
                <a:spcPct val="90000"/>
              </a:lnSpc>
              <a:spcBef>
                <a:spcPts val="1000"/>
              </a:spcBef>
              <a:buFont typeface="Arial"/>
              <a:buChar char="•"/>
            </a:pPr>
            <a:r>
              <a:rPr lang="en-US"/>
              <a:t>Shipments to the moon are expensive --&gt; Additives no feasible option 1000€/Kg</a:t>
            </a:r>
          </a:p>
          <a:p>
            <a:pPr marL="285750" indent="-285750">
              <a:lnSpc>
                <a:spcPct val="90000"/>
              </a:lnSpc>
              <a:spcBef>
                <a:spcPts val="1000"/>
              </a:spcBef>
              <a:buFont typeface="Arial"/>
              <a:buChar char="•"/>
            </a:pPr>
            <a:r>
              <a:rPr lang="en-US"/>
              <a:t>Infeasible to rely on human labor: need shielding while building </a:t>
            </a:r>
            <a:endParaRPr lang="nl-NL"/>
          </a:p>
        </p:txBody>
      </p:sp>
      <p:sp>
        <p:nvSpPr>
          <p:cNvPr id="4" name="Tijdelijke aanduiding voor dianummer 3">
            <a:extLst>
              <a:ext uri="{FF2B5EF4-FFF2-40B4-BE49-F238E27FC236}">
                <a16:creationId xmlns:a16="http://schemas.microsoft.com/office/drawing/2014/main" id="{1D4AC30F-2A48-FA0B-8B48-545B917F7D99}"/>
              </a:ext>
            </a:extLst>
          </p:cNvPr>
          <p:cNvSpPr>
            <a:spLocks noGrp="1"/>
          </p:cNvSpPr>
          <p:nvPr>
            <p:ph type="sldNum" sz="quarter" idx="5"/>
          </p:nvPr>
        </p:nvSpPr>
        <p:spPr/>
        <p:txBody>
          <a:bodyPr/>
          <a:lstStyle/>
          <a:p>
            <a:fld id="{3E0AB7A3-EFA2-401E-A70E-E8AA0518DBEB}" type="slidenum">
              <a:rPr lang="nl-NL"/>
              <a:t>12</a:t>
            </a:fld>
            <a:endParaRPr lang="nl-NL"/>
          </a:p>
        </p:txBody>
      </p:sp>
    </p:spTree>
    <p:extLst>
      <p:ext uri="{BB962C8B-B14F-4D97-AF65-F5344CB8AC3E}">
        <p14:creationId xmlns:p14="http://schemas.microsoft.com/office/powerpoint/2010/main" val="252937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Three possible AM solution were considered</a:t>
            </a:r>
          </a:p>
        </p:txBody>
      </p:sp>
      <p:sp>
        <p:nvSpPr>
          <p:cNvPr id="4" name="Slide Number Placeholder 3"/>
          <p:cNvSpPr>
            <a:spLocks noGrp="1"/>
          </p:cNvSpPr>
          <p:nvPr>
            <p:ph type="sldNum" sz="quarter" idx="5"/>
          </p:nvPr>
        </p:nvSpPr>
        <p:spPr/>
        <p:txBody>
          <a:bodyPr/>
          <a:lstStyle/>
          <a:p>
            <a:fld id="{3E0AB7A3-EFA2-401E-A70E-E8AA0518DBEB}" type="slidenum">
              <a:rPr lang="it-IT" smtClean="0"/>
              <a:t>14</a:t>
            </a:fld>
            <a:endParaRPr lang="it-IT"/>
          </a:p>
        </p:txBody>
      </p:sp>
    </p:spTree>
    <p:extLst>
      <p:ext uri="{BB962C8B-B14F-4D97-AF65-F5344CB8AC3E}">
        <p14:creationId xmlns:p14="http://schemas.microsoft.com/office/powerpoint/2010/main" val="355040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Bider-based needs a solid percentage of the 306 t of material to be shipped from earth, or in alternative heavy machinery to produce the binders on site (still uncertain process but it is being investigated by someone)</a:t>
            </a:r>
          </a:p>
        </p:txBody>
      </p:sp>
      <p:sp>
        <p:nvSpPr>
          <p:cNvPr id="4" name="Slide Number Placeholder 3"/>
          <p:cNvSpPr>
            <a:spLocks noGrp="1"/>
          </p:cNvSpPr>
          <p:nvPr>
            <p:ph type="sldNum" sz="quarter" idx="5"/>
          </p:nvPr>
        </p:nvSpPr>
        <p:spPr/>
        <p:txBody>
          <a:bodyPr/>
          <a:lstStyle/>
          <a:p>
            <a:fld id="{3E0AB7A3-EFA2-401E-A70E-E8AA0518DBEB}" type="slidenum">
              <a:rPr lang="it-IT" smtClean="0"/>
              <a:t>15</a:t>
            </a:fld>
            <a:endParaRPr lang="it-IT"/>
          </a:p>
        </p:txBody>
      </p:sp>
    </p:spTree>
    <p:extLst>
      <p:ext uri="{BB962C8B-B14F-4D97-AF65-F5344CB8AC3E}">
        <p14:creationId xmlns:p14="http://schemas.microsoft.com/office/powerpoint/2010/main" val="372090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Binder-based by design needs to be continuous due to the solidifying of the materials in the pipes and blockage</a:t>
            </a:r>
          </a:p>
        </p:txBody>
      </p:sp>
      <p:sp>
        <p:nvSpPr>
          <p:cNvPr id="4" name="Slide Number Placeholder 3"/>
          <p:cNvSpPr>
            <a:spLocks noGrp="1"/>
          </p:cNvSpPr>
          <p:nvPr>
            <p:ph type="sldNum" sz="quarter" idx="5"/>
          </p:nvPr>
        </p:nvSpPr>
        <p:spPr/>
        <p:txBody>
          <a:bodyPr/>
          <a:lstStyle/>
          <a:p>
            <a:fld id="{3E0AB7A3-EFA2-401E-A70E-E8AA0518DBEB}" type="slidenum">
              <a:rPr lang="it-IT" smtClean="0"/>
              <a:t>16</a:t>
            </a:fld>
            <a:endParaRPr lang="it-IT"/>
          </a:p>
        </p:txBody>
      </p:sp>
    </p:spTree>
    <p:extLst>
      <p:ext uri="{BB962C8B-B14F-4D97-AF65-F5344CB8AC3E}">
        <p14:creationId xmlns:p14="http://schemas.microsoft.com/office/powerpoint/2010/main" val="371755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SLM material is naturally porous if produced in a vacuum , the problem can be solved by either melting up to 1500 or melting twice as the Laser </a:t>
            </a:r>
            <a:r>
              <a:rPr lang="en-US" err="1"/>
              <a:t>hannover</a:t>
            </a:r>
            <a:r>
              <a:rPr lang="en-US"/>
              <a:t> guy said.</a:t>
            </a:r>
          </a:p>
        </p:txBody>
      </p:sp>
      <p:sp>
        <p:nvSpPr>
          <p:cNvPr id="4" name="Slide Number Placeholder 3"/>
          <p:cNvSpPr>
            <a:spLocks noGrp="1"/>
          </p:cNvSpPr>
          <p:nvPr>
            <p:ph type="sldNum" sz="quarter" idx="5"/>
          </p:nvPr>
        </p:nvSpPr>
        <p:spPr/>
        <p:txBody>
          <a:bodyPr/>
          <a:lstStyle/>
          <a:p>
            <a:fld id="{3E0AB7A3-EFA2-401E-A70E-E8AA0518DBEB}" type="slidenum">
              <a:rPr lang="it-IT" smtClean="0"/>
              <a:t>17</a:t>
            </a:fld>
            <a:endParaRPr lang="it-IT"/>
          </a:p>
        </p:txBody>
      </p:sp>
    </p:spTree>
    <p:extLst>
      <p:ext uri="{BB962C8B-B14F-4D97-AF65-F5344CB8AC3E}">
        <p14:creationId xmlns:p14="http://schemas.microsoft.com/office/powerpoint/2010/main" val="245938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 the ESA guy said, you can get better properties with melting.</a:t>
            </a:r>
          </a:p>
          <a:p>
            <a:r>
              <a:rPr lang="en-US"/>
              <a:t>90 </a:t>
            </a:r>
            <a:r>
              <a:rPr lang="en-US" err="1"/>
              <a:t>Mpa</a:t>
            </a:r>
            <a:r>
              <a:rPr lang="en-US"/>
              <a:t> is better then most concrete making it a good material for construction.</a:t>
            </a:r>
          </a:p>
        </p:txBody>
      </p:sp>
      <p:sp>
        <p:nvSpPr>
          <p:cNvPr id="4" name="Slide Number Placeholder 3"/>
          <p:cNvSpPr>
            <a:spLocks noGrp="1"/>
          </p:cNvSpPr>
          <p:nvPr>
            <p:ph type="sldNum" sz="quarter" idx="5"/>
          </p:nvPr>
        </p:nvSpPr>
        <p:spPr/>
        <p:txBody>
          <a:bodyPr/>
          <a:lstStyle/>
          <a:p>
            <a:fld id="{3E0AB7A3-EFA2-401E-A70E-E8AA0518DBEB}" type="slidenum">
              <a:rPr lang="it-IT" smtClean="0"/>
              <a:t>18</a:t>
            </a:fld>
            <a:endParaRPr lang="it-IT"/>
          </a:p>
        </p:txBody>
      </p:sp>
    </p:spTree>
    <p:extLst>
      <p:ext uri="{BB962C8B-B14F-4D97-AF65-F5344CB8AC3E}">
        <p14:creationId xmlns:p14="http://schemas.microsoft.com/office/powerpoint/2010/main" val="403979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Higher energy use then sistering.</a:t>
            </a:r>
          </a:p>
        </p:txBody>
      </p:sp>
      <p:sp>
        <p:nvSpPr>
          <p:cNvPr id="4" name="Slide Number Placeholder 3"/>
          <p:cNvSpPr>
            <a:spLocks noGrp="1"/>
          </p:cNvSpPr>
          <p:nvPr>
            <p:ph type="sldNum" sz="quarter" idx="5"/>
          </p:nvPr>
        </p:nvSpPr>
        <p:spPr/>
        <p:txBody>
          <a:bodyPr/>
          <a:lstStyle/>
          <a:p>
            <a:fld id="{3E0AB7A3-EFA2-401E-A70E-E8AA0518DBEB}" type="slidenum">
              <a:rPr lang="it-IT" smtClean="0"/>
              <a:t>19</a:t>
            </a:fld>
            <a:endParaRPr lang="it-IT"/>
          </a:p>
        </p:txBody>
      </p:sp>
    </p:spTree>
    <p:extLst>
      <p:ext uri="{BB962C8B-B14F-4D97-AF65-F5344CB8AC3E}">
        <p14:creationId xmlns:p14="http://schemas.microsoft.com/office/powerpoint/2010/main" val="314644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a:t>Compressive structure --&gt; lunar regolith = good in compression, bad in tension</a:t>
            </a:r>
            <a:endParaRPr lang="en-US">
              <a:solidFill>
                <a:srgbClr val="444444"/>
              </a:solidFill>
            </a:endParaRPr>
          </a:p>
          <a:p>
            <a:pPr>
              <a:defRPr/>
            </a:pPr>
            <a:endParaRPr lang="en-US">
              <a:solidFill>
                <a:srgbClr val="444444"/>
              </a:solidFill>
              <a:ea typeface="Calibri"/>
              <a:cs typeface="Calibri"/>
            </a:endParaRPr>
          </a:p>
          <a:p>
            <a:pPr marL="0" marR="0" lvl="0" indent="0" algn="l" defTabSz="914400">
              <a:lnSpc>
                <a:spcPct val="100000"/>
              </a:lnSpc>
              <a:spcBef>
                <a:spcPts val="0"/>
              </a:spcBef>
              <a:spcAft>
                <a:spcPts val="0"/>
              </a:spcAft>
              <a:buNone/>
              <a:tabLst/>
              <a:defRPr/>
            </a:pPr>
            <a:endParaRPr lang="nl-NL">
              <a:solidFill>
                <a:srgbClr val="444444"/>
              </a:solidFill>
              <a:ea typeface="Calibri" panose="020F0502020204030204"/>
              <a:cs typeface="Calibri" panose="020F0502020204030204"/>
            </a:endParaRPr>
          </a:p>
          <a:p>
            <a:pPr marL="0" marR="0" lvl="0" indent="0" algn="l" defTabSz="914400">
              <a:lnSpc>
                <a:spcPct val="100000"/>
              </a:lnSpc>
              <a:spcBef>
                <a:spcPts val="0"/>
              </a:spcBef>
              <a:spcAft>
                <a:spcPts val="0"/>
              </a:spcAft>
              <a:buNone/>
              <a:tabLst/>
              <a:defRPr/>
            </a:pPr>
            <a:endParaRPr lang="en-US">
              <a:solidFill>
                <a:srgbClr val="000000"/>
              </a:solidFill>
              <a:latin typeface="Consola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E0AB7A3-EFA2-401E-A70E-E8AA0518DBEB}" type="slidenum">
              <a:rPr lang="nl-NL" smtClean="0"/>
              <a:t>20</a:t>
            </a:fld>
            <a:endParaRPr lang="nl-NL"/>
          </a:p>
        </p:txBody>
      </p:sp>
    </p:spTree>
    <p:extLst>
      <p:ext uri="{BB962C8B-B14F-4D97-AF65-F5344CB8AC3E}">
        <p14:creationId xmlns:p14="http://schemas.microsoft.com/office/powerpoint/2010/main" val="374767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2E6C-64D0-05EC-F382-1F10205D27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159815-7BE9-0F85-669B-899ACEFA5160}"/>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1669C090-E05E-0128-100D-D133FDC4AA5D}"/>
              </a:ext>
            </a:extLst>
          </p:cNvPr>
          <p:cNvSpPr>
            <a:spLocks noGrp="1"/>
          </p:cNvSpPr>
          <p:nvPr>
            <p:ph type="body" idx="1"/>
          </p:nvPr>
        </p:nvSpPr>
        <p:spPr/>
        <p:txBody>
          <a:bodyPr/>
          <a:lstStyle/>
          <a:p>
            <a:pPr marL="285750" indent="-285750">
              <a:lnSpc>
                <a:spcPct val="90000"/>
              </a:lnSpc>
              <a:spcBef>
                <a:spcPts val="1000"/>
              </a:spcBef>
              <a:buFont typeface="Arial"/>
              <a:buChar char="•"/>
            </a:pPr>
            <a:r>
              <a:rPr lang="en-US">
                <a:ea typeface="Calibri"/>
                <a:cs typeface="Calibri"/>
              </a:rPr>
              <a:t>Space agencies and governments want to return humans back to the moon</a:t>
            </a:r>
            <a:endParaRPr lang="en-US"/>
          </a:p>
          <a:p>
            <a:pPr marL="285750" indent="-285750">
              <a:lnSpc>
                <a:spcPct val="90000"/>
              </a:lnSpc>
              <a:spcBef>
                <a:spcPts val="1000"/>
              </a:spcBef>
              <a:buFont typeface="Arial"/>
              <a:buChar char="•"/>
            </a:pPr>
            <a:r>
              <a:rPr lang="en-US"/>
              <a:t>Shipments to the moon are expensive --&gt; Additives no feasible option</a:t>
            </a:r>
            <a:endParaRPr lang="en-US">
              <a:ea typeface="Calibri" panose="020F0502020204030204"/>
              <a:cs typeface="Calibri" panose="020F0502020204030204"/>
            </a:endParaRPr>
          </a:p>
          <a:p>
            <a:pPr marL="285750" indent="-285750">
              <a:lnSpc>
                <a:spcPct val="90000"/>
              </a:lnSpc>
              <a:spcBef>
                <a:spcPts val="1000"/>
              </a:spcBef>
              <a:buFont typeface="Arial"/>
              <a:buChar char="•"/>
            </a:pPr>
            <a:r>
              <a:rPr lang="en-US">
                <a:ea typeface="Calibri" panose="020F0502020204030204"/>
                <a:cs typeface="Calibri" panose="020F0502020204030204"/>
              </a:rPr>
              <a:t>Scientific purpose --&gt; not for </a:t>
            </a:r>
            <a:r>
              <a:rPr lang="en-US" err="1">
                <a:ea typeface="Calibri"/>
                <a:cs typeface="Calibri"/>
              </a:rPr>
              <a:t>bussiness</a:t>
            </a:r>
            <a:endParaRPr lang="en-US"/>
          </a:p>
          <a:p>
            <a:pPr marL="285750" indent="-285750">
              <a:lnSpc>
                <a:spcPct val="90000"/>
              </a:lnSpc>
              <a:spcBef>
                <a:spcPts val="1000"/>
              </a:spcBef>
              <a:buFont typeface="Arial"/>
              <a:buChar char="•"/>
            </a:pPr>
            <a:r>
              <a:rPr lang="en-US"/>
              <a:t>Infeasible to rely on human labor</a:t>
            </a: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endParaRPr lang="en-US"/>
          </a:p>
          <a:p>
            <a:pPr marL="0" indent="0">
              <a:lnSpc>
                <a:spcPct val="90000"/>
              </a:lnSpc>
              <a:spcBef>
                <a:spcPts val="1000"/>
              </a:spcBef>
              <a:buFont typeface="Arial"/>
              <a:buNone/>
            </a:pPr>
            <a:r>
              <a:rPr lang="en-US"/>
              <a:t>Other possibilities if asked are :” Mining, solar farms, Possibility of moving more polluting industries from earth, Refueling post for mars missions and tourism.</a:t>
            </a:r>
            <a:endParaRPr lang="nl-NL"/>
          </a:p>
          <a:p>
            <a:pPr marL="0" indent="0">
              <a:lnSpc>
                <a:spcPct val="90000"/>
              </a:lnSpc>
              <a:spcBef>
                <a:spcPts val="1000"/>
              </a:spcBef>
              <a:buFont typeface="Arial"/>
              <a:buNone/>
            </a:pPr>
            <a:endParaRPr lang="nl-NL"/>
          </a:p>
          <a:p>
            <a:pPr marL="0" indent="0">
              <a:lnSpc>
                <a:spcPct val="90000"/>
              </a:lnSpc>
              <a:spcBef>
                <a:spcPts val="1000"/>
              </a:spcBef>
              <a:buFont typeface="Arial"/>
              <a:buNone/>
            </a:pPr>
            <a:r>
              <a:rPr lang="en-US" noProof="0"/>
              <a:t>Maybe communicate that commercial crewed lunar missions are simply not economically viable yet, and that this venture would not be intended as a commercial service for businesses but instead as a part of a space exploration program such as the Artemis program</a:t>
            </a:r>
          </a:p>
        </p:txBody>
      </p:sp>
      <p:sp>
        <p:nvSpPr>
          <p:cNvPr id="4" name="Tijdelijke aanduiding voor dianummer 3">
            <a:extLst>
              <a:ext uri="{FF2B5EF4-FFF2-40B4-BE49-F238E27FC236}">
                <a16:creationId xmlns:a16="http://schemas.microsoft.com/office/drawing/2014/main" id="{63D2BDB5-7BA4-1022-B4EC-AD675FA27853}"/>
              </a:ext>
            </a:extLst>
          </p:cNvPr>
          <p:cNvSpPr>
            <a:spLocks noGrp="1"/>
          </p:cNvSpPr>
          <p:nvPr>
            <p:ph type="sldNum" sz="quarter" idx="5"/>
          </p:nvPr>
        </p:nvSpPr>
        <p:spPr/>
        <p:txBody>
          <a:bodyPr/>
          <a:lstStyle/>
          <a:p>
            <a:fld id="{3E0AB7A3-EFA2-401E-A70E-E8AA0518DBEB}" type="slidenum">
              <a:rPr lang="nl-NL"/>
              <a:t>2</a:t>
            </a:fld>
            <a:endParaRPr lang="nl-NL"/>
          </a:p>
        </p:txBody>
      </p:sp>
    </p:spTree>
    <p:extLst>
      <p:ext uri="{BB962C8B-B14F-4D97-AF65-F5344CB8AC3E}">
        <p14:creationId xmlns:p14="http://schemas.microsoft.com/office/powerpoint/2010/main" val="614788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0E25-628B-DDE5-6AB7-365AD3637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7B486-F556-0FB9-C93F-E1550ECF09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21BC9A-626A-956D-92ED-E8355F81400C}"/>
              </a:ext>
            </a:extLst>
          </p:cNvPr>
          <p:cNvSpPr>
            <a:spLocks noGrp="1"/>
          </p:cNvSpPr>
          <p:nvPr>
            <p:ph type="body" idx="1"/>
          </p:nvPr>
        </p:nvSpPr>
        <p:spPr/>
        <p:txBody>
          <a:bodyPr/>
          <a:lstStyle/>
          <a:p>
            <a:pPr>
              <a:defRPr/>
            </a:pPr>
            <a:r>
              <a:rPr lang="en-US"/>
              <a:t>Compressive structure --&gt; lunar regolith = good in compression, bad in tension</a:t>
            </a:r>
            <a:endParaRPr lang="en-US">
              <a:solidFill>
                <a:srgbClr val="444444"/>
              </a:solidFill>
            </a:endParaRPr>
          </a:p>
          <a:p>
            <a:pPr>
              <a:defRPr/>
            </a:pPr>
            <a:r>
              <a:rPr lang="en-US"/>
              <a:t>Allow for robot traversal:  Shallow walls OR ramp/stairs</a:t>
            </a:r>
            <a:endParaRPr lang="en-US">
              <a:solidFill>
                <a:srgbClr val="444444"/>
              </a:solidFill>
            </a:endParaRPr>
          </a:p>
          <a:p>
            <a:pPr>
              <a:defRPr/>
            </a:pPr>
            <a:endParaRPr lang="en-US">
              <a:solidFill>
                <a:srgbClr val="444444"/>
              </a:solidFill>
            </a:endParaRPr>
          </a:p>
          <a:p>
            <a:pPr>
              <a:defRPr/>
            </a:pPr>
            <a:r>
              <a:rPr lang="en-US">
                <a:solidFill>
                  <a:srgbClr val="444444"/>
                </a:solidFill>
              </a:rPr>
              <a:t>Narrow ramps create a potential bottleneck for the process</a:t>
            </a:r>
          </a:p>
          <a:p>
            <a:pPr>
              <a:defRPr/>
            </a:pPr>
            <a:endParaRPr lang="nl-NL">
              <a:solidFill>
                <a:srgbClr val="444444"/>
              </a:solidFill>
            </a:endParaRPr>
          </a:p>
          <a:p>
            <a:pPr>
              <a:defRPr/>
            </a:pPr>
            <a:endParaRPr lang="en-US">
              <a:latin typeface="Consolas"/>
            </a:endParaRPr>
          </a:p>
        </p:txBody>
      </p:sp>
      <p:sp>
        <p:nvSpPr>
          <p:cNvPr id="4" name="Slide Number Placeholder 3">
            <a:extLst>
              <a:ext uri="{FF2B5EF4-FFF2-40B4-BE49-F238E27FC236}">
                <a16:creationId xmlns:a16="http://schemas.microsoft.com/office/drawing/2014/main" id="{503364FA-44E6-1681-123A-ECA545E0D330}"/>
              </a:ext>
            </a:extLst>
          </p:cNvPr>
          <p:cNvSpPr>
            <a:spLocks noGrp="1"/>
          </p:cNvSpPr>
          <p:nvPr>
            <p:ph type="sldNum" sz="quarter" idx="5"/>
          </p:nvPr>
        </p:nvSpPr>
        <p:spPr/>
        <p:txBody>
          <a:bodyPr/>
          <a:lstStyle/>
          <a:p>
            <a:fld id="{3E0AB7A3-EFA2-401E-A70E-E8AA0518DBEB}" type="slidenum">
              <a:rPr lang="nl-NL" smtClean="0"/>
              <a:t>21</a:t>
            </a:fld>
            <a:endParaRPr lang="nl-NL"/>
          </a:p>
        </p:txBody>
      </p:sp>
    </p:spTree>
    <p:extLst>
      <p:ext uri="{BB962C8B-B14F-4D97-AF65-F5344CB8AC3E}">
        <p14:creationId xmlns:p14="http://schemas.microsoft.com/office/powerpoint/2010/main" val="666562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0AA8-A740-6E0C-CCCC-AA8753ADB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1B2A-E8ED-BC5E-1DC4-6826322BA4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EF432-DA81-1045-7B7F-58201CE2F35C}"/>
              </a:ext>
            </a:extLst>
          </p:cNvPr>
          <p:cNvSpPr>
            <a:spLocks noGrp="1"/>
          </p:cNvSpPr>
          <p:nvPr>
            <p:ph type="body" idx="1"/>
          </p:nvPr>
        </p:nvSpPr>
        <p:spPr/>
        <p:txBody>
          <a:bodyPr/>
          <a:lstStyle/>
          <a:p>
            <a:pPr>
              <a:defRPr/>
            </a:pPr>
            <a:r>
              <a:rPr lang="en-US"/>
              <a:t>Compressive structure --&gt; lunar regolith = good in compression, bad in tension</a:t>
            </a:r>
            <a:endParaRPr lang="nl-NL"/>
          </a:p>
          <a:p>
            <a:pPr>
              <a:defRPr/>
            </a:pPr>
            <a:r>
              <a:rPr lang="en-US"/>
              <a:t>Allow for robot traversal: Ramps or shallow walls</a:t>
            </a:r>
          </a:p>
          <a:p>
            <a:pPr>
              <a:defRPr/>
            </a:pPr>
            <a:endParaRPr lang="en-US">
              <a:solidFill>
                <a:srgbClr val="444444"/>
              </a:solidFill>
            </a:endParaRPr>
          </a:p>
          <a:p>
            <a:pPr>
              <a:defRPr/>
            </a:pPr>
            <a:r>
              <a:rPr lang="en-US"/>
              <a:t>Sufficient living space: 24 to 70 m^3 per astronaut, 40 is already optimal for the mission  </a:t>
            </a:r>
          </a:p>
          <a:p>
            <a:pPr>
              <a:defRPr/>
            </a:pPr>
            <a:endParaRPr lang="en-US">
              <a:solidFill>
                <a:srgbClr val="444444"/>
              </a:solidFill>
            </a:endParaRPr>
          </a:p>
          <a:p>
            <a:pPr>
              <a:defRPr/>
            </a:pPr>
            <a:endParaRPr lang="en-US">
              <a:solidFill>
                <a:srgbClr val="444444"/>
              </a:solidFill>
            </a:endParaRPr>
          </a:p>
          <a:p>
            <a:pPr>
              <a:defRPr/>
            </a:pPr>
            <a:endParaRPr lang="en-US">
              <a:solidFill>
                <a:srgbClr val="444444"/>
              </a:solidFill>
            </a:endParaRPr>
          </a:p>
          <a:p>
            <a:pPr>
              <a:defRPr/>
            </a:pPr>
            <a:endParaRPr lang="en-US">
              <a:solidFill>
                <a:srgbClr val="444444"/>
              </a:solidFill>
            </a:endParaRPr>
          </a:p>
          <a:p>
            <a:pPr>
              <a:defRPr/>
            </a:pPr>
            <a:endParaRPr lang="nl-NL">
              <a:solidFill>
                <a:srgbClr val="444444"/>
              </a:solidFill>
            </a:endParaRPr>
          </a:p>
          <a:p>
            <a:pPr marL="0" marR="0" lvl="0" indent="0" algn="l" defTabSz="914400">
              <a:lnSpc>
                <a:spcPct val="100000"/>
              </a:lnSpc>
              <a:spcBef>
                <a:spcPts val="0"/>
              </a:spcBef>
              <a:spcAft>
                <a:spcPts val="0"/>
              </a:spcAft>
              <a:buClrTx/>
              <a:buSzTx/>
              <a:buFontTx/>
              <a:buNone/>
              <a:tabLst/>
              <a:defRPr/>
            </a:pPr>
            <a:endParaRPr lang="en-US">
              <a:latin typeface="Consolas"/>
            </a:endParaRPr>
          </a:p>
        </p:txBody>
      </p:sp>
      <p:sp>
        <p:nvSpPr>
          <p:cNvPr id="4" name="Slide Number Placeholder 3">
            <a:extLst>
              <a:ext uri="{FF2B5EF4-FFF2-40B4-BE49-F238E27FC236}">
                <a16:creationId xmlns:a16="http://schemas.microsoft.com/office/drawing/2014/main" id="{D52D726D-6D79-C793-DE72-9D5C850AC766}"/>
              </a:ext>
            </a:extLst>
          </p:cNvPr>
          <p:cNvSpPr>
            <a:spLocks noGrp="1"/>
          </p:cNvSpPr>
          <p:nvPr>
            <p:ph type="sldNum" sz="quarter" idx="5"/>
          </p:nvPr>
        </p:nvSpPr>
        <p:spPr/>
        <p:txBody>
          <a:bodyPr/>
          <a:lstStyle/>
          <a:p>
            <a:fld id="{3E0AB7A3-EFA2-401E-A70E-E8AA0518DBEB}" type="slidenum">
              <a:rPr lang="nl-NL" smtClean="0"/>
              <a:t>22</a:t>
            </a:fld>
            <a:endParaRPr lang="nl-NL"/>
          </a:p>
        </p:txBody>
      </p:sp>
    </p:spTree>
    <p:extLst>
      <p:ext uri="{BB962C8B-B14F-4D97-AF65-F5344CB8AC3E}">
        <p14:creationId xmlns:p14="http://schemas.microsoft.com/office/powerpoint/2010/main" val="123625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BA097-5CCF-1C35-234E-B19E3385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DF467-8E21-0EB6-66A4-BEAF161832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65D22D-CD48-F498-59CC-0E34E6B3133F}"/>
              </a:ext>
            </a:extLst>
          </p:cNvPr>
          <p:cNvSpPr>
            <a:spLocks noGrp="1"/>
          </p:cNvSpPr>
          <p:nvPr>
            <p:ph type="body" idx="1"/>
          </p:nvPr>
        </p:nvSpPr>
        <p:spPr/>
        <p:txBody>
          <a:bodyPr/>
          <a:lstStyle/>
          <a:p>
            <a:pPr>
              <a:defRPr/>
            </a:pPr>
            <a:r>
              <a:rPr lang="en-US"/>
              <a:t>Compressive structure --&gt; lunar regolith = good in compression, bad in tension</a:t>
            </a:r>
            <a:endParaRPr lang="nl-NL"/>
          </a:p>
          <a:p>
            <a:pPr>
              <a:defRPr/>
            </a:pPr>
            <a:r>
              <a:rPr lang="en-US"/>
              <a:t>Allow for robot traversal: Ramps or shallow walls</a:t>
            </a:r>
          </a:p>
          <a:p>
            <a:pPr>
              <a:defRPr/>
            </a:pPr>
            <a:endParaRPr lang="en-US">
              <a:solidFill>
                <a:srgbClr val="444444"/>
              </a:solidFill>
            </a:endParaRPr>
          </a:p>
          <a:p>
            <a:pPr>
              <a:defRPr/>
            </a:pPr>
            <a:r>
              <a:rPr lang="en-US"/>
              <a:t>Sufficient living space: 24 to 70 m^3 per astronaut, 40 is already optimal for the mission  </a:t>
            </a:r>
          </a:p>
          <a:p>
            <a:pPr>
              <a:defRPr/>
            </a:pPr>
            <a:endParaRPr lang="en-US">
              <a:solidFill>
                <a:srgbClr val="444444"/>
              </a:solidFill>
            </a:endParaRPr>
          </a:p>
          <a:p>
            <a:pPr>
              <a:defRPr/>
            </a:pPr>
            <a:endParaRPr lang="en-US">
              <a:solidFill>
                <a:srgbClr val="444444"/>
              </a:solidFill>
            </a:endParaRPr>
          </a:p>
          <a:p>
            <a:pPr>
              <a:defRPr/>
            </a:pPr>
            <a:endParaRPr lang="en-US">
              <a:solidFill>
                <a:srgbClr val="444444"/>
              </a:solidFill>
            </a:endParaRPr>
          </a:p>
          <a:p>
            <a:pPr>
              <a:defRPr/>
            </a:pPr>
            <a:endParaRPr lang="en-US">
              <a:solidFill>
                <a:srgbClr val="444444"/>
              </a:solidFill>
            </a:endParaRPr>
          </a:p>
          <a:p>
            <a:pPr>
              <a:defRPr/>
            </a:pPr>
            <a:endParaRPr lang="nl-NL">
              <a:solidFill>
                <a:srgbClr val="444444"/>
              </a:solidFill>
            </a:endParaRPr>
          </a:p>
          <a:p>
            <a:pPr marL="0" marR="0" lvl="0" indent="0" algn="l" defTabSz="914400">
              <a:lnSpc>
                <a:spcPct val="100000"/>
              </a:lnSpc>
              <a:spcBef>
                <a:spcPts val="0"/>
              </a:spcBef>
              <a:spcAft>
                <a:spcPts val="0"/>
              </a:spcAft>
              <a:buClrTx/>
              <a:buSzTx/>
              <a:buFontTx/>
              <a:buNone/>
              <a:tabLst/>
              <a:defRPr/>
            </a:pPr>
            <a:endParaRPr lang="en-US">
              <a:latin typeface="Consolas"/>
            </a:endParaRPr>
          </a:p>
        </p:txBody>
      </p:sp>
      <p:sp>
        <p:nvSpPr>
          <p:cNvPr id="4" name="Slide Number Placeholder 3">
            <a:extLst>
              <a:ext uri="{FF2B5EF4-FFF2-40B4-BE49-F238E27FC236}">
                <a16:creationId xmlns:a16="http://schemas.microsoft.com/office/drawing/2014/main" id="{207C7FD4-EC8A-5082-C57C-74AE19259241}"/>
              </a:ext>
            </a:extLst>
          </p:cNvPr>
          <p:cNvSpPr>
            <a:spLocks noGrp="1"/>
          </p:cNvSpPr>
          <p:nvPr>
            <p:ph type="sldNum" sz="quarter" idx="5"/>
          </p:nvPr>
        </p:nvSpPr>
        <p:spPr/>
        <p:txBody>
          <a:bodyPr/>
          <a:lstStyle/>
          <a:p>
            <a:fld id="{3E0AB7A3-EFA2-401E-A70E-E8AA0518DBEB}" type="slidenum">
              <a:rPr lang="nl-NL" smtClean="0"/>
              <a:t>23</a:t>
            </a:fld>
            <a:endParaRPr lang="nl-NL"/>
          </a:p>
        </p:txBody>
      </p:sp>
    </p:spTree>
    <p:extLst>
      <p:ext uri="{BB962C8B-B14F-4D97-AF65-F5344CB8AC3E}">
        <p14:creationId xmlns:p14="http://schemas.microsoft.com/office/powerpoint/2010/main" val="536408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26A3F-FE52-CA38-DD90-A3F0578EB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462ED-0B05-D1C6-BECF-09D16F9B4D7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1C743A-8A11-EC1E-7EAA-127CC095961E}"/>
              </a:ext>
            </a:extLst>
          </p:cNvPr>
          <p:cNvSpPr>
            <a:spLocks noGrp="1"/>
          </p:cNvSpPr>
          <p:nvPr>
            <p:ph type="body" idx="1"/>
          </p:nvPr>
        </p:nvSpPr>
        <p:spPr/>
        <p:txBody>
          <a:bodyPr/>
          <a:lstStyle/>
          <a:p>
            <a:r>
              <a:rPr lang="en-US"/>
              <a:t>Assuming linearity factor of radiation reduction is always 40.</a:t>
            </a:r>
          </a:p>
          <a:p>
            <a:r>
              <a:rPr lang="en-US"/>
              <a:t>10 mSv/y is pretty strict actually</a:t>
            </a:r>
          </a:p>
        </p:txBody>
      </p:sp>
      <p:sp>
        <p:nvSpPr>
          <p:cNvPr id="4" name="Slide Number Placeholder 3">
            <a:extLst>
              <a:ext uri="{FF2B5EF4-FFF2-40B4-BE49-F238E27FC236}">
                <a16:creationId xmlns:a16="http://schemas.microsoft.com/office/drawing/2014/main" id="{F10D5D4B-B12D-D268-A238-51E381FD0C27}"/>
              </a:ext>
            </a:extLst>
          </p:cNvPr>
          <p:cNvSpPr>
            <a:spLocks noGrp="1"/>
          </p:cNvSpPr>
          <p:nvPr>
            <p:ph type="sldNum" sz="quarter" idx="5"/>
          </p:nvPr>
        </p:nvSpPr>
        <p:spPr/>
        <p:txBody>
          <a:bodyPr/>
          <a:lstStyle/>
          <a:p>
            <a:fld id="{3E0AB7A3-EFA2-401E-A70E-E8AA0518DBEB}" type="slidenum">
              <a:rPr lang="it-IT" smtClean="0"/>
              <a:t>24</a:t>
            </a:fld>
            <a:endParaRPr lang="it-IT"/>
          </a:p>
        </p:txBody>
      </p:sp>
    </p:spTree>
    <p:extLst>
      <p:ext uri="{BB962C8B-B14F-4D97-AF65-F5344CB8AC3E}">
        <p14:creationId xmlns:p14="http://schemas.microsoft.com/office/powerpoint/2010/main" val="3754812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EC25-88C7-B782-0FC6-6D61FED38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CD957-5DEB-EA77-41E5-83252FA31E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7C7258-0676-9DB2-6F04-D71277D1F223}"/>
              </a:ext>
            </a:extLst>
          </p:cNvPr>
          <p:cNvSpPr>
            <a:spLocks noGrp="1"/>
          </p:cNvSpPr>
          <p:nvPr>
            <p:ph type="body" idx="1"/>
          </p:nvPr>
        </p:nvSpPr>
        <p:spPr/>
        <p:txBody>
          <a:bodyPr/>
          <a:lstStyle/>
          <a:p>
            <a:r>
              <a:rPr lang="en-US"/>
              <a:t>Assuming linearity factor of radiation reduction is always 40.</a:t>
            </a:r>
          </a:p>
          <a:p>
            <a:r>
              <a:rPr lang="en-US"/>
              <a:t>10 mSv/y is pretty strict actually</a:t>
            </a:r>
          </a:p>
        </p:txBody>
      </p:sp>
      <p:sp>
        <p:nvSpPr>
          <p:cNvPr id="4" name="Slide Number Placeholder 3">
            <a:extLst>
              <a:ext uri="{FF2B5EF4-FFF2-40B4-BE49-F238E27FC236}">
                <a16:creationId xmlns:a16="http://schemas.microsoft.com/office/drawing/2014/main" id="{DFC5EEA7-9981-1D0C-E9E8-E0508739C64E}"/>
              </a:ext>
            </a:extLst>
          </p:cNvPr>
          <p:cNvSpPr>
            <a:spLocks noGrp="1"/>
          </p:cNvSpPr>
          <p:nvPr>
            <p:ph type="sldNum" sz="quarter" idx="5"/>
          </p:nvPr>
        </p:nvSpPr>
        <p:spPr/>
        <p:txBody>
          <a:bodyPr/>
          <a:lstStyle/>
          <a:p>
            <a:fld id="{3E0AB7A3-EFA2-401E-A70E-E8AA0518DBEB}" type="slidenum">
              <a:rPr lang="it-IT" smtClean="0"/>
              <a:t>25</a:t>
            </a:fld>
            <a:endParaRPr lang="it-IT"/>
          </a:p>
        </p:txBody>
      </p:sp>
    </p:spTree>
    <p:extLst>
      <p:ext uri="{BB962C8B-B14F-4D97-AF65-F5344CB8AC3E}">
        <p14:creationId xmlns:p14="http://schemas.microsoft.com/office/powerpoint/2010/main" val="1403973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8A359-221B-7821-8DFE-547E7E3C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29FA7-A8B5-E186-BB64-754DC3B419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6A50CA-4429-2006-9DF6-6C7AF029B12C}"/>
              </a:ext>
            </a:extLst>
          </p:cNvPr>
          <p:cNvSpPr>
            <a:spLocks noGrp="1"/>
          </p:cNvSpPr>
          <p:nvPr>
            <p:ph type="body" idx="1"/>
          </p:nvPr>
        </p:nvSpPr>
        <p:spPr/>
        <p:txBody>
          <a:bodyPr/>
          <a:lstStyle/>
          <a:p>
            <a:r>
              <a:rPr lang="en-US"/>
              <a:t>Assuming linearity factor of radiation reduction is always 40.</a:t>
            </a:r>
          </a:p>
          <a:p>
            <a:r>
              <a:rPr lang="en-US"/>
              <a:t>10 mSv/y is pretty strict actually</a:t>
            </a:r>
          </a:p>
        </p:txBody>
      </p:sp>
      <p:sp>
        <p:nvSpPr>
          <p:cNvPr id="4" name="Slide Number Placeholder 3">
            <a:extLst>
              <a:ext uri="{FF2B5EF4-FFF2-40B4-BE49-F238E27FC236}">
                <a16:creationId xmlns:a16="http://schemas.microsoft.com/office/drawing/2014/main" id="{52380993-3E9C-BA52-45DE-21F485AEBE20}"/>
              </a:ext>
            </a:extLst>
          </p:cNvPr>
          <p:cNvSpPr>
            <a:spLocks noGrp="1"/>
          </p:cNvSpPr>
          <p:nvPr>
            <p:ph type="sldNum" sz="quarter" idx="5"/>
          </p:nvPr>
        </p:nvSpPr>
        <p:spPr/>
        <p:txBody>
          <a:bodyPr/>
          <a:lstStyle/>
          <a:p>
            <a:fld id="{3E0AB7A3-EFA2-401E-A70E-E8AA0518DBEB}" type="slidenum">
              <a:rPr lang="it-IT" smtClean="0"/>
              <a:t>26</a:t>
            </a:fld>
            <a:endParaRPr lang="it-IT"/>
          </a:p>
        </p:txBody>
      </p:sp>
    </p:spTree>
    <p:extLst>
      <p:ext uri="{BB962C8B-B14F-4D97-AF65-F5344CB8AC3E}">
        <p14:creationId xmlns:p14="http://schemas.microsoft.com/office/powerpoint/2010/main" val="2496710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pPr marL="285750" indent="-285750">
              <a:buFont typeface="Calibri,Sans-Serif"/>
              <a:buChar char="-"/>
            </a:pPr>
            <a:r>
              <a:rPr lang="en-US"/>
              <a:t>2 Feasible concepts:</a:t>
            </a:r>
            <a:endParaRPr lang="en-US">
              <a:solidFill>
                <a:srgbClr val="444444"/>
              </a:solidFill>
            </a:endParaRPr>
          </a:p>
          <a:p>
            <a:pPr marL="742950" lvl="1" indent="-285750">
              <a:buFont typeface="Calibri"/>
              <a:buChar char="-"/>
            </a:pPr>
            <a:r>
              <a:rPr lang="en-US"/>
              <a:t>Concept 1: Prefabricating blocks in controlled environment and interlocking this into the final structure</a:t>
            </a:r>
            <a:endParaRPr lang="en-US">
              <a:solidFill>
                <a:srgbClr val="444444"/>
              </a:solidFill>
              <a:ea typeface="Calibri" panose="020F0502020204030204"/>
              <a:cs typeface="Calibri" panose="020F0502020204030204"/>
            </a:endParaRPr>
          </a:p>
          <a:p>
            <a:pPr marL="742950" lvl="1" indent="-285750">
              <a:buFont typeface="Calibri"/>
              <a:buChar char="-"/>
            </a:pPr>
            <a:r>
              <a:rPr lang="en-US">
                <a:ea typeface="Calibri"/>
                <a:cs typeface="Calibri"/>
              </a:rPr>
              <a:t>Concept 2: Printing the final structure in place</a:t>
            </a:r>
          </a:p>
          <a:p>
            <a:pPr marL="171450" indent="-171450">
              <a:buFont typeface="Arial"/>
              <a:buChar char="•"/>
            </a:pPr>
            <a:r>
              <a:rPr lang="en-US"/>
              <a:t>In both cases:</a:t>
            </a:r>
            <a:endParaRPr lang="en-US">
              <a:solidFill>
                <a:srgbClr val="444444"/>
              </a:solidFill>
            </a:endParaRPr>
          </a:p>
          <a:p>
            <a:pPr marL="171450" indent="-171450">
              <a:buFont typeface="Calibri,Sans-Serif"/>
              <a:buChar char="-"/>
            </a:pPr>
            <a:r>
              <a:rPr lang="nl-NL"/>
              <a:t>Maximizing the use of local resources to reduce the logistical costs</a:t>
            </a:r>
            <a:endParaRPr lang="en-US">
              <a:solidFill>
                <a:srgbClr val="444444"/>
              </a:solidFill>
            </a:endParaRPr>
          </a:p>
          <a:p>
            <a:pPr marL="171450" indent="-171450">
              <a:buFont typeface="Calibri,Sans-Serif"/>
              <a:buChar char="-"/>
            </a:pPr>
            <a:r>
              <a:rPr lang="en-US">
                <a:solidFill>
                  <a:srgbClr val="444444"/>
                </a:solidFill>
              </a:rPr>
              <a:t>Both concepts leverage the use of SLS to allow construction without bringing additives/binders</a:t>
            </a:r>
            <a:endParaRPr lang="nl-NL">
              <a:ea typeface="Calibri"/>
              <a:cs typeface="Calibri"/>
            </a:endParaRPr>
          </a:p>
          <a:p>
            <a:pPr marL="171450" indent="-171450">
              <a:buFont typeface="Calibri,Sans-Serif"/>
              <a:buChar char="-"/>
            </a:pPr>
            <a:r>
              <a:rPr lang="en-US" noProof="0">
                <a:ea typeface="Calibri"/>
                <a:cs typeface="Calibri"/>
              </a:rPr>
              <a:t>Membrane first inflated </a:t>
            </a:r>
            <a:r>
              <a:rPr lang="en-US" noProof="0" err="1">
                <a:ea typeface="Calibri"/>
                <a:cs typeface="Calibri"/>
              </a:rPr>
              <a:t>primairly</a:t>
            </a:r>
            <a:r>
              <a:rPr lang="en-US" noProof="0">
                <a:ea typeface="Calibri"/>
                <a:cs typeface="Calibri"/>
              </a:rPr>
              <a:t> since it is easier, compared to moving in some airtight internal structure after construction</a:t>
            </a:r>
          </a:p>
          <a:p>
            <a:pPr marL="171450" indent="-171450">
              <a:buFont typeface="Calibri,Sans-Serif"/>
              <a:buChar char="-"/>
            </a:pPr>
            <a:r>
              <a:rPr lang="en-US" noProof="0">
                <a:ea typeface="Calibri"/>
                <a:cs typeface="Calibri"/>
              </a:rPr>
              <a:t>secondarily to support the structure a bit during construction</a:t>
            </a:r>
          </a:p>
          <a:p>
            <a:pPr marL="171450" indent="-171450">
              <a:buFont typeface="Calibri,Sans-Serif"/>
              <a:buChar char="-"/>
            </a:pPr>
            <a:r>
              <a:rPr lang="nl-NL">
                <a:ea typeface="Calibri"/>
                <a:cs typeface="Calibri"/>
              </a:rPr>
              <a:t>Speak about the airlock</a:t>
            </a:r>
          </a:p>
          <a:p>
            <a:pPr marL="457200" lvl="1" indent="0">
              <a:buFont typeface="Calibri"/>
              <a:buNone/>
            </a:pPr>
            <a:endParaRPr lang="en-US">
              <a:ea typeface="Calibri"/>
              <a:cs typeface="Calibri"/>
            </a:endParaRPr>
          </a:p>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3E0AB7A3-EFA2-401E-A70E-E8AA0518DBEB}" type="slidenum">
              <a:rPr lang="nl-NL"/>
              <a:t>27</a:t>
            </a:fld>
            <a:endParaRPr lang="nl-NL"/>
          </a:p>
        </p:txBody>
      </p:sp>
    </p:spTree>
    <p:extLst>
      <p:ext uri="{BB962C8B-B14F-4D97-AF65-F5344CB8AC3E}">
        <p14:creationId xmlns:p14="http://schemas.microsoft.com/office/powerpoint/2010/main" val="915003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7EAE-D16E-21B5-AC34-FC19F5D4A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1047A4-D7EB-1A21-3B85-54D08F3C738E}"/>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3AF26222-2536-5C48-36DE-658E2F7796CD}"/>
              </a:ext>
            </a:extLst>
          </p:cNvPr>
          <p:cNvSpPr>
            <a:spLocks noGrp="1"/>
          </p:cNvSpPr>
          <p:nvPr>
            <p:ph type="body" idx="1"/>
          </p:nvPr>
        </p:nvSpPr>
        <p:spPr/>
        <p:txBody>
          <a:bodyPr/>
          <a:lstStyle/>
          <a:p>
            <a:pPr marL="285750" indent="-285750">
              <a:buFont typeface="Calibri,Sans-Serif"/>
              <a:buChar char="-"/>
            </a:pPr>
            <a:r>
              <a:rPr lang="en-US"/>
              <a:t>2 Feasible concepts:</a:t>
            </a:r>
            <a:endParaRPr lang="en-US">
              <a:solidFill>
                <a:srgbClr val="444444"/>
              </a:solidFill>
            </a:endParaRPr>
          </a:p>
          <a:p>
            <a:pPr marL="742950" lvl="1" indent="-285750">
              <a:buFont typeface="Calibri"/>
              <a:buChar char="-"/>
            </a:pPr>
            <a:r>
              <a:rPr lang="en-US"/>
              <a:t>Concept 1: Prefabricating blocks in controlled environment and interlocking this into the final structure</a:t>
            </a:r>
            <a:endParaRPr lang="en-US">
              <a:solidFill>
                <a:srgbClr val="444444"/>
              </a:solidFill>
              <a:ea typeface="Calibri" panose="020F0502020204030204"/>
              <a:cs typeface="Calibri" panose="020F0502020204030204"/>
            </a:endParaRPr>
          </a:p>
          <a:p>
            <a:pPr marL="742950" lvl="1" indent="-285750">
              <a:buFont typeface="Calibri"/>
              <a:buChar char="-"/>
            </a:pPr>
            <a:r>
              <a:rPr lang="en-US">
                <a:ea typeface="Calibri"/>
                <a:cs typeface="Calibri"/>
              </a:rPr>
              <a:t>Concept 2: Printing the final structure in place</a:t>
            </a:r>
          </a:p>
          <a:p>
            <a:pPr marL="171450" indent="-171450">
              <a:buFont typeface="Arial"/>
              <a:buChar char="•"/>
            </a:pPr>
            <a:r>
              <a:rPr lang="en-US"/>
              <a:t>In both cases:</a:t>
            </a:r>
            <a:endParaRPr lang="en-US">
              <a:solidFill>
                <a:srgbClr val="444444"/>
              </a:solidFill>
            </a:endParaRPr>
          </a:p>
          <a:p>
            <a:pPr marL="171450" indent="-171450">
              <a:buFont typeface="Calibri,Sans-Serif"/>
              <a:buChar char="-"/>
            </a:pPr>
            <a:r>
              <a:rPr lang="nl-NL"/>
              <a:t>Maximizing the use of local resources to reduce the logistical costs</a:t>
            </a:r>
            <a:endParaRPr lang="en-US">
              <a:solidFill>
                <a:srgbClr val="444444"/>
              </a:solidFill>
            </a:endParaRPr>
          </a:p>
          <a:p>
            <a:pPr marL="171450" indent="-171450">
              <a:buFont typeface="Calibri,Sans-Serif"/>
              <a:buChar char="-"/>
            </a:pPr>
            <a:r>
              <a:rPr lang="en-US">
                <a:solidFill>
                  <a:srgbClr val="444444"/>
                </a:solidFill>
              </a:rPr>
              <a:t>Both concepts leverage the use of SLS to allow construction without bringing additives/binders</a:t>
            </a:r>
            <a:endParaRPr lang="nl-NL">
              <a:ea typeface="Calibri"/>
              <a:cs typeface="Calibri"/>
            </a:endParaRPr>
          </a:p>
          <a:p>
            <a:pPr marL="171450" indent="-171450">
              <a:buFont typeface="Calibri,Sans-Serif"/>
              <a:buChar char="-"/>
            </a:pPr>
            <a:r>
              <a:rPr lang="en-US" noProof="0">
                <a:ea typeface="Calibri"/>
                <a:cs typeface="Calibri"/>
              </a:rPr>
              <a:t>Membrane first inflated </a:t>
            </a:r>
            <a:r>
              <a:rPr lang="en-US" noProof="0" err="1">
                <a:ea typeface="Calibri"/>
                <a:cs typeface="Calibri"/>
              </a:rPr>
              <a:t>primairly</a:t>
            </a:r>
            <a:r>
              <a:rPr lang="en-US" noProof="0">
                <a:ea typeface="Calibri"/>
                <a:cs typeface="Calibri"/>
              </a:rPr>
              <a:t> since it is easier, compared to moving in some airtight internal structure after construction</a:t>
            </a:r>
          </a:p>
          <a:p>
            <a:pPr marL="171450" indent="-171450">
              <a:buFont typeface="Calibri,Sans-Serif"/>
              <a:buChar char="-"/>
            </a:pPr>
            <a:r>
              <a:rPr lang="en-US" noProof="0">
                <a:ea typeface="Calibri"/>
                <a:cs typeface="Calibri"/>
              </a:rPr>
              <a:t>secondarily to support the structure a bit during construction</a:t>
            </a:r>
          </a:p>
          <a:p>
            <a:pPr marL="171450" indent="-171450">
              <a:buFont typeface="Calibri,Sans-Serif"/>
              <a:buChar char="-"/>
            </a:pPr>
            <a:r>
              <a:rPr lang="nl-NL">
                <a:ea typeface="Calibri"/>
                <a:cs typeface="Calibri"/>
              </a:rPr>
              <a:t>Speak about the airlock</a:t>
            </a:r>
          </a:p>
          <a:p>
            <a:pPr marL="457200" lvl="1" indent="0">
              <a:buFont typeface="Calibri"/>
              <a:buNone/>
            </a:pPr>
            <a:endParaRPr lang="en-US">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2E1A52E1-1738-F241-7679-5F56798370C3}"/>
              </a:ext>
            </a:extLst>
          </p:cNvPr>
          <p:cNvSpPr>
            <a:spLocks noGrp="1"/>
          </p:cNvSpPr>
          <p:nvPr>
            <p:ph type="sldNum" sz="quarter" idx="5"/>
          </p:nvPr>
        </p:nvSpPr>
        <p:spPr/>
        <p:txBody>
          <a:bodyPr/>
          <a:lstStyle/>
          <a:p>
            <a:fld id="{3E0AB7A3-EFA2-401E-A70E-E8AA0518DBEB}" type="slidenum">
              <a:rPr lang="nl-NL"/>
              <a:t>28</a:t>
            </a:fld>
            <a:endParaRPr lang="nl-NL"/>
          </a:p>
        </p:txBody>
      </p:sp>
    </p:spTree>
    <p:extLst>
      <p:ext uri="{BB962C8B-B14F-4D97-AF65-F5344CB8AC3E}">
        <p14:creationId xmlns:p14="http://schemas.microsoft.com/office/powerpoint/2010/main" val="450384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pPr marL="457200" indent="-457200">
              <a:lnSpc>
                <a:spcPct val="90000"/>
              </a:lnSpc>
              <a:spcBef>
                <a:spcPts val="1000"/>
              </a:spcBef>
              <a:buFont typeface="Arial"/>
              <a:buChar char="•"/>
            </a:pPr>
            <a:r>
              <a:rPr lang="en-US"/>
              <a:t>Manufacturing of blocks on the surface, the printing machine can be inside the landers--&gt; more controlled environment and we don't have to move them since are quite heavy (The earth one can reach 2000kg)</a:t>
            </a:r>
            <a:endParaRPr lang="en-US">
              <a:ea typeface="Calibri"/>
              <a:cs typeface="Calibri"/>
            </a:endParaRPr>
          </a:p>
          <a:p>
            <a:pPr marL="457200" indent="-457200">
              <a:lnSpc>
                <a:spcPct val="90000"/>
              </a:lnSpc>
              <a:spcBef>
                <a:spcPts val="1000"/>
              </a:spcBef>
              <a:buFont typeface="Arial"/>
              <a:buChar char="•"/>
            </a:pPr>
            <a:r>
              <a:rPr lang="en-US"/>
              <a:t>Transport of blocks to the construction site</a:t>
            </a:r>
            <a:endParaRPr lang="en-US">
              <a:ea typeface="Calibri"/>
              <a:cs typeface="Calibri"/>
            </a:endParaRPr>
          </a:p>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3E0AB7A3-EFA2-401E-A70E-E8AA0518DBEB}" type="slidenum">
              <a:rPr lang="nl-NL"/>
              <a:t>29</a:t>
            </a:fld>
            <a:endParaRPr lang="nl-NL"/>
          </a:p>
        </p:txBody>
      </p:sp>
    </p:spTree>
    <p:extLst>
      <p:ext uri="{BB962C8B-B14F-4D97-AF65-F5344CB8AC3E}">
        <p14:creationId xmlns:p14="http://schemas.microsoft.com/office/powerpoint/2010/main" val="1124193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pPr marL="171450" indent="-171450">
              <a:lnSpc>
                <a:spcPct val="90000"/>
              </a:lnSpc>
              <a:buFont typeface="Calibri"/>
              <a:buChar char="-"/>
            </a:pPr>
            <a:r>
              <a:rPr lang="en-US">
                <a:ea typeface="Calibri"/>
                <a:cs typeface="Calibri"/>
              </a:rPr>
              <a:t>Regolith is collected outside the lava tube</a:t>
            </a:r>
          </a:p>
          <a:p>
            <a:pPr marL="171450" indent="-171450">
              <a:lnSpc>
                <a:spcPct val="90000"/>
              </a:lnSpc>
              <a:buFont typeface="Calibri"/>
              <a:buChar char="-"/>
            </a:pPr>
            <a:r>
              <a:rPr lang="en-US">
                <a:ea typeface="Calibri"/>
                <a:cs typeface="Calibri"/>
              </a:rPr>
              <a:t>Transported into the lava tube where it is then processed </a:t>
            </a:r>
          </a:p>
        </p:txBody>
      </p:sp>
      <p:sp>
        <p:nvSpPr>
          <p:cNvPr id="4" name="Tijdelijke aanduiding voor dianummer 3"/>
          <p:cNvSpPr>
            <a:spLocks noGrp="1"/>
          </p:cNvSpPr>
          <p:nvPr>
            <p:ph type="sldNum" sz="quarter" idx="5"/>
          </p:nvPr>
        </p:nvSpPr>
        <p:spPr/>
        <p:txBody>
          <a:bodyPr/>
          <a:lstStyle/>
          <a:p>
            <a:fld id="{3E0AB7A3-EFA2-401E-A70E-E8AA0518DBEB}" type="slidenum">
              <a:rPr lang="nl-NL"/>
              <a:t>30</a:t>
            </a:fld>
            <a:endParaRPr lang="nl-NL"/>
          </a:p>
        </p:txBody>
      </p:sp>
    </p:spTree>
    <p:extLst>
      <p:ext uri="{BB962C8B-B14F-4D97-AF65-F5344CB8AC3E}">
        <p14:creationId xmlns:p14="http://schemas.microsoft.com/office/powerpoint/2010/main" val="342587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3643-3B0D-D20A-8BDE-2C8D3AC55B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3CB104-A35C-2CC4-F9F7-9AD25AC49A14}"/>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C590A005-158D-9F06-DAA5-39D8E4F595A9}"/>
              </a:ext>
            </a:extLst>
          </p:cNvPr>
          <p:cNvSpPr>
            <a:spLocks noGrp="1"/>
          </p:cNvSpPr>
          <p:nvPr>
            <p:ph type="body" idx="1"/>
          </p:nvPr>
        </p:nvSpPr>
        <p:spPr/>
        <p:txBody>
          <a:bodyPr/>
          <a:lstStyle/>
          <a:p>
            <a:pPr marL="285750" indent="-285750">
              <a:lnSpc>
                <a:spcPct val="90000"/>
              </a:lnSpc>
              <a:spcBef>
                <a:spcPts val="1000"/>
              </a:spcBef>
              <a:buFont typeface="Arial"/>
              <a:buChar char="•"/>
            </a:pPr>
            <a:r>
              <a:rPr lang="en-US">
                <a:ea typeface="Calibri"/>
                <a:cs typeface="Calibri"/>
              </a:rPr>
              <a:t>Space agencies and governments want to return humans back to the moon</a:t>
            </a:r>
            <a:endParaRPr lang="en-US"/>
          </a:p>
          <a:p>
            <a:pPr marL="285750" indent="-285750">
              <a:lnSpc>
                <a:spcPct val="90000"/>
              </a:lnSpc>
              <a:spcBef>
                <a:spcPts val="1000"/>
              </a:spcBef>
              <a:buFont typeface="Arial"/>
              <a:buChar char="•"/>
            </a:pPr>
            <a:r>
              <a:rPr lang="en-US">
                <a:ea typeface="Calibri" panose="020F0502020204030204"/>
                <a:cs typeface="Calibri" panose="020F0502020204030204"/>
              </a:rPr>
              <a:t>Scientific purpose --&gt; not for business</a:t>
            </a:r>
          </a:p>
          <a:p>
            <a:pPr marL="285750" indent="-285750">
              <a:lnSpc>
                <a:spcPct val="90000"/>
              </a:lnSpc>
              <a:spcBef>
                <a:spcPts val="1000"/>
              </a:spcBef>
              <a:buFont typeface="Arial"/>
              <a:buChar char="•"/>
            </a:pPr>
            <a:r>
              <a:rPr lang="en-US">
                <a:ea typeface="Calibri" panose="020F0502020204030204"/>
                <a:cs typeface="Calibri" panose="020F0502020204030204"/>
              </a:rPr>
              <a:t>Why protective habitat </a:t>
            </a:r>
            <a:r>
              <a:rPr lang="en-US">
                <a:ea typeface="Calibri" panose="020F0502020204030204"/>
                <a:cs typeface="Calibri" panose="020F0502020204030204"/>
                <a:sym typeface="Wingdings" panose="05000000000000000000" pitchFamily="2" charset="2"/>
              </a:rPr>
              <a:t> next slide</a:t>
            </a:r>
            <a:endParaRPr lang="en-US"/>
          </a:p>
        </p:txBody>
      </p:sp>
      <p:sp>
        <p:nvSpPr>
          <p:cNvPr id="4" name="Tijdelijke aanduiding voor dianummer 3">
            <a:extLst>
              <a:ext uri="{FF2B5EF4-FFF2-40B4-BE49-F238E27FC236}">
                <a16:creationId xmlns:a16="http://schemas.microsoft.com/office/drawing/2014/main" id="{0B1F7438-0F13-7423-A0CF-FDFAA4EE8755}"/>
              </a:ext>
            </a:extLst>
          </p:cNvPr>
          <p:cNvSpPr>
            <a:spLocks noGrp="1"/>
          </p:cNvSpPr>
          <p:nvPr>
            <p:ph type="sldNum" sz="quarter" idx="5"/>
          </p:nvPr>
        </p:nvSpPr>
        <p:spPr/>
        <p:txBody>
          <a:bodyPr/>
          <a:lstStyle/>
          <a:p>
            <a:fld id="{3E0AB7A3-EFA2-401E-A70E-E8AA0518DBEB}" type="slidenum">
              <a:rPr lang="nl-NL"/>
              <a:t>3</a:t>
            </a:fld>
            <a:endParaRPr lang="nl-NL"/>
          </a:p>
        </p:txBody>
      </p:sp>
    </p:spTree>
    <p:extLst>
      <p:ext uri="{BB962C8B-B14F-4D97-AF65-F5344CB8AC3E}">
        <p14:creationId xmlns:p14="http://schemas.microsoft.com/office/powerpoint/2010/main" val="563713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A33E-1305-6BC3-432D-C45005AA65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97F9CB-AB2D-1192-943F-9F689E315449}"/>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C9C29244-B4A6-BF86-C247-4EA6D4031915}"/>
              </a:ext>
            </a:extLst>
          </p:cNvPr>
          <p:cNvSpPr>
            <a:spLocks noGrp="1"/>
          </p:cNvSpPr>
          <p:nvPr>
            <p:ph type="body" idx="1"/>
          </p:nvPr>
        </p:nvSpPr>
        <p:spPr/>
        <p:txBody>
          <a:bodyPr/>
          <a:lstStyle/>
          <a:p>
            <a:pPr>
              <a:lnSpc>
                <a:spcPct val="90000"/>
              </a:lnSpc>
            </a:pPr>
            <a:r>
              <a:rPr lang="en-US"/>
              <a:t>Two ways of in situ Melting depending on the thickness of each layer:</a:t>
            </a:r>
          </a:p>
          <a:p>
            <a:pPr>
              <a:lnSpc>
                <a:spcPct val="90000"/>
              </a:lnSpc>
              <a:spcBef>
                <a:spcPts val="2400"/>
              </a:spcBef>
            </a:pPr>
            <a:r>
              <a:rPr lang="en-US"/>
              <a:t>Thin layers(≈ 200 µm):</a:t>
            </a:r>
            <a:endParaRPr lang="en-US">
              <a:ea typeface="Calibri"/>
              <a:cs typeface="Calibri"/>
            </a:endParaRPr>
          </a:p>
          <a:p>
            <a:pPr marL="914400" lvl="1" indent="-457200">
              <a:lnSpc>
                <a:spcPct val="90000"/>
              </a:lnSpc>
              <a:spcBef>
                <a:spcPts val="1000"/>
              </a:spcBef>
              <a:buFont typeface="Courier New,monospace"/>
              <a:buChar char="•"/>
            </a:pPr>
            <a:r>
              <a:rPr lang="en-US"/>
              <a:t>Simultaneous depositing and sintering</a:t>
            </a:r>
            <a:endParaRPr lang="en-US">
              <a:ea typeface="Calibri"/>
              <a:cs typeface="Calibri"/>
            </a:endParaRPr>
          </a:p>
          <a:p>
            <a:pPr marL="914400" lvl="1" indent="-457200">
              <a:lnSpc>
                <a:spcPct val="90000"/>
              </a:lnSpc>
              <a:spcBef>
                <a:spcPts val="1000"/>
              </a:spcBef>
              <a:buFont typeface="Courier New,monospace"/>
              <a:buChar char="•"/>
            </a:pPr>
            <a:r>
              <a:rPr lang="en-US"/>
              <a:t>Laser(≈ 50W) on the robot</a:t>
            </a:r>
            <a:endParaRPr lang="en-US">
              <a:ea typeface="Calibri"/>
              <a:cs typeface="Calibri"/>
            </a:endParaRPr>
          </a:p>
          <a:p>
            <a:pPr>
              <a:lnSpc>
                <a:spcPct val="90000"/>
              </a:lnSpc>
              <a:spcBef>
                <a:spcPts val="2400"/>
              </a:spcBef>
            </a:pPr>
            <a:r>
              <a:rPr lang="en-US"/>
              <a:t>Thick layer(≈ 1 cm)</a:t>
            </a:r>
            <a:endParaRPr lang="en-US">
              <a:ea typeface="Calibri"/>
              <a:cs typeface="Calibri"/>
            </a:endParaRPr>
          </a:p>
          <a:p>
            <a:pPr marL="914400" lvl="1" indent="-457200">
              <a:lnSpc>
                <a:spcPct val="90000"/>
              </a:lnSpc>
              <a:spcBef>
                <a:spcPts val="1000"/>
              </a:spcBef>
              <a:buFont typeface="Courier New,monospace"/>
              <a:buChar char="•"/>
            </a:pPr>
            <a:r>
              <a:rPr lang="en-US"/>
              <a:t>Depositing at once and then sintering</a:t>
            </a:r>
            <a:endParaRPr lang="en-US">
              <a:ea typeface="Calibri"/>
              <a:cs typeface="Calibri"/>
            </a:endParaRPr>
          </a:p>
          <a:p>
            <a:pPr marL="914400" lvl="1" indent="-457200">
              <a:lnSpc>
                <a:spcPct val="90000"/>
              </a:lnSpc>
              <a:spcBef>
                <a:spcPts val="1000"/>
              </a:spcBef>
              <a:buFont typeface="Courier New,monospace"/>
              <a:buChar char="•"/>
            </a:pPr>
            <a:r>
              <a:rPr lang="en-US"/>
              <a:t>Fixed laser(≈5kW) reflected with mirrors</a:t>
            </a:r>
            <a:endParaRPr lang="en-US">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95822873-3B48-ECA5-55AD-C2C29F9E305A}"/>
              </a:ext>
            </a:extLst>
          </p:cNvPr>
          <p:cNvSpPr>
            <a:spLocks noGrp="1"/>
          </p:cNvSpPr>
          <p:nvPr>
            <p:ph type="sldNum" sz="quarter" idx="5"/>
          </p:nvPr>
        </p:nvSpPr>
        <p:spPr/>
        <p:txBody>
          <a:bodyPr/>
          <a:lstStyle/>
          <a:p>
            <a:fld id="{3E0AB7A3-EFA2-401E-A70E-E8AA0518DBEB}" type="slidenum">
              <a:rPr lang="nl-NL"/>
              <a:t>31</a:t>
            </a:fld>
            <a:endParaRPr lang="nl-NL"/>
          </a:p>
        </p:txBody>
      </p:sp>
    </p:spTree>
    <p:extLst>
      <p:ext uri="{BB962C8B-B14F-4D97-AF65-F5344CB8AC3E}">
        <p14:creationId xmlns:p14="http://schemas.microsoft.com/office/powerpoint/2010/main" val="1627279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F19C-355D-2BC9-3BD8-4ABDFA2AAF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A0091F-4184-F4F4-445C-03658D042A50}"/>
              </a:ext>
            </a:extLst>
          </p:cNvPr>
          <p:cNvSpPr>
            <a:spLocks noGrp="1" noRot="1" noChangeAspect="1"/>
          </p:cNvSpPr>
          <p:nvPr>
            <p:ph type="sldImg"/>
          </p:nvPr>
        </p:nvSpPr>
        <p:spPr/>
        <p:txBody>
          <a:bodyPr/>
          <a:lstStyle/>
          <a:p>
            <a:endParaRPr lang="en-US"/>
          </a:p>
        </p:txBody>
      </p:sp>
      <p:sp>
        <p:nvSpPr>
          <p:cNvPr id="3" name="Tijdelijke aanduiding voor notities 2">
            <a:extLst>
              <a:ext uri="{FF2B5EF4-FFF2-40B4-BE49-F238E27FC236}">
                <a16:creationId xmlns:a16="http://schemas.microsoft.com/office/drawing/2014/main" id="{1DDC4423-C7D6-FA50-228D-5DC3F5846896}"/>
              </a:ext>
            </a:extLst>
          </p:cNvPr>
          <p:cNvSpPr>
            <a:spLocks noGrp="1"/>
          </p:cNvSpPr>
          <p:nvPr>
            <p:ph type="body" idx="1"/>
          </p:nvPr>
        </p:nvSpPr>
        <p:spPr/>
        <p:txBody>
          <a:bodyPr/>
          <a:lstStyle/>
          <a:p>
            <a:pPr>
              <a:lnSpc>
                <a:spcPct val="90000"/>
              </a:lnSpc>
            </a:pPr>
            <a:r>
              <a:rPr lang="en-US"/>
              <a:t>Two ways of in situ sintering depending on the thickness of each layer:</a:t>
            </a:r>
          </a:p>
          <a:p>
            <a:pPr>
              <a:lnSpc>
                <a:spcPct val="90000"/>
              </a:lnSpc>
              <a:spcBef>
                <a:spcPts val="2400"/>
              </a:spcBef>
            </a:pPr>
            <a:r>
              <a:rPr lang="en-US"/>
              <a:t>Thin layers(≈ 200 µm):</a:t>
            </a:r>
            <a:endParaRPr lang="en-US">
              <a:ea typeface="Calibri"/>
              <a:cs typeface="Calibri"/>
            </a:endParaRPr>
          </a:p>
          <a:p>
            <a:pPr marL="914400" lvl="1" indent="-457200">
              <a:lnSpc>
                <a:spcPct val="90000"/>
              </a:lnSpc>
              <a:spcBef>
                <a:spcPts val="1000"/>
              </a:spcBef>
              <a:buFont typeface="Courier New,monospace"/>
              <a:buChar char="•"/>
            </a:pPr>
            <a:r>
              <a:rPr lang="en-US"/>
              <a:t>Simultaneous depositing and sintering</a:t>
            </a:r>
            <a:endParaRPr lang="en-US">
              <a:ea typeface="Calibri"/>
              <a:cs typeface="Calibri"/>
            </a:endParaRPr>
          </a:p>
          <a:p>
            <a:pPr marL="914400" lvl="1" indent="-457200">
              <a:lnSpc>
                <a:spcPct val="90000"/>
              </a:lnSpc>
              <a:spcBef>
                <a:spcPts val="1000"/>
              </a:spcBef>
              <a:buFont typeface="Courier New,monospace"/>
              <a:buChar char="•"/>
            </a:pPr>
            <a:r>
              <a:rPr lang="en-US"/>
              <a:t>Laser(≈ 50W) on the robot</a:t>
            </a:r>
            <a:endParaRPr lang="en-US">
              <a:ea typeface="Calibri"/>
              <a:cs typeface="Calibri"/>
            </a:endParaRPr>
          </a:p>
          <a:p>
            <a:pPr>
              <a:lnSpc>
                <a:spcPct val="90000"/>
              </a:lnSpc>
              <a:spcBef>
                <a:spcPts val="2400"/>
              </a:spcBef>
            </a:pPr>
            <a:r>
              <a:rPr lang="en-US"/>
              <a:t>Thick layer(≈ 1 cm)</a:t>
            </a:r>
            <a:endParaRPr lang="en-US">
              <a:ea typeface="Calibri"/>
              <a:cs typeface="Calibri"/>
            </a:endParaRPr>
          </a:p>
          <a:p>
            <a:pPr marL="914400" lvl="1" indent="-457200">
              <a:lnSpc>
                <a:spcPct val="90000"/>
              </a:lnSpc>
              <a:spcBef>
                <a:spcPts val="1000"/>
              </a:spcBef>
              <a:buFont typeface="Courier New,monospace"/>
              <a:buChar char="•"/>
            </a:pPr>
            <a:r>
              <a:rPr lang="en-US"/>
              <a:t>Depositing at once and then sintering</a:t>
            </a:r>
            <a:endParaRPr lang="en-US">
              <a:ea typeface="Calibri"/>
              <a:cs typeface="Calibri"/>
            </a:endParaRPr>
          </a:p>
          <a:p>
            <a:pPr marL="914400" lvl="1" indent="-457200">
              <a:lnSpc>
                <a:spcPct val="90000"/>
              </a:lnSpc>
              <a:spcBef>
                <a:spcPts val="1000"/>
              </a:spcBef>
              <a:buFont typeface="Courier New,monospace"/>
              <a:buChar char="•"/>
            </a:pPr>
            <a:r>
              <a:rPr lang="en-US"/>
              <a:t>Fixed laser(≈5kW) reflected with mirrors</a:t>
            </a:r>
            <a:endParaRPr lang="en-US">
              <a:ea typeface="Calibri"/>
              <a:cs typeface="Calibri"/>
            </a:endParaRPr>
          </a:p>
          <a:p>
            <a:endParaRPr lang="en-US">
              <a:ea typeface="Calibri"/>
              <a:cs typeface="Calibri"/>
            </a:endParaRPr>
          </a:p>
          <a:p>
            <a:r>
              <a:rPr lang="en-US">
                <a:ea typeface="Calibri"/>
                <a:cs typeface="Calibri"/>
              </a:rPr>
              <a:t>Total construction time will be heavily dependent on the sintering speed of the laser and the total infill of the Voronoi pattern (now assuming 15%)</a:t>
            </a:r>
          </a:p>
        </p:txBody>
      </p:sp>
      <p:sp>
        <p:nvSpPr>
          <p:cNvPr id="4" name="Tijdelijke aanduiding voor dianummer 3">
            <a:extLst>
              <a:ext uri="{FF2B5EF4-FFF2-40B4-BE49-F238E27FC236}">
                <a16:creationId xmlns:a16="http://schemas.microsoft.com/office/drawing/2014/main" id="{787202C2-900B-42A8-9A5F-C7D3EBAEE790}"/>
              </a:ext>
            </a:extLst>
          </p:cNvPr>
          <p:cNvSpPr>
            <a:spLocks noGrp="1"/>
          </p:cNvSpPr>
          <p:nvPr>
            <p:ph type="sldNum" sz="quarter" idx="5"/>
          </p:nvPr>
        </p:nvSpPr>
        <p:spPr/>
        <p:txBody>
          <a:bodyPr/>
          <a:lstStyle/>
          <a:p>
            <a:fld id="{3E0AB7A3-EFA2-401E-A70E-E8AA0518DBEB}" type="slidenum">
              <a:rPr lang="nl-NL"/>
              <a:t>32</a:t>
            </a:fld>
            <a:endParaRPr lang="nl-NL"/>
          </a:p>
        </p:txBody>
      </p:sp>
    </p:spTree>
    <p:extLst>
      <p:ext uri="{BB962C8B-B14F-4D97-AF65-F5344CB8AC3E}">
        <p14:creationId xmlns:p14="http://schemas.microsoft.com/office/powerpoint/2010/main" val="3806132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C142C-8BC3-8020-7AEC-98F16E53F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2FA09-39A6-EF5D-FE7F-B7CFB2E57B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F0095B-275E-AEB5-BDA9-4FECC3763246}"/>
              </a:ext>
            </a:extLst>
          </p:cNvPr>
          <p:cNvSpPr>
            <a:spLocks noGrp="1"/>
          </p:cNvSpPr>
          <p:nvPr>
            <p:ph type="body" idx="1"/>
          </p:nvPr>
        </p:nvSpPr>
        <p:spPr/>
        <p:txBody>
          <a:bodyPr/>
          <a:lstStyle/>
          <a:p>
            <a:pPr marL="171450" indent="-171450">
              <a:buFont typeface="Calibri,Sans-Serif"/>
              <a:buChar char="-"/>
            </a:pPr>
            <a:r>
              <a:rPr lang="en-US">
                <a:ea typeface="Calibri" panose="020F0502020204030204"/>
                <a:cs typeface="Calibri" panose="020F0502020204030204"/>
              </a:rPr>
              <a:t>So to conclude: according to our argumentation concept 2 outperforms concept 1 on basically all of the 7 criteria except the technical maturity of the sintering techniques and </a:t>
            </a:r>
            <a:r>
              <a:rPr lang="en-US" err="1"/>
              <a:t>and</a:t>
            </a:r>
            <a:r>
              <a:rPr lang="en-US"/>
              <a:t> additional risks. </a:t>
            </a:r>
            <a:endParaRPr lang="en-US">
              <a:solidFill>
                <a:srgbClr val="000000"/>
              </a:solidFill>
              <a:ea typeface="Calibri"/>
              <a:cs typeface="Calibri"/>
            </a:endParaRPr>
          </a:p>
          <a:p>
            <a:pPr marL="171450" indent="-171450">
              <a:buFont typeface="Calibri,Sans-Serif"/>
              <a:buChar char="-"/>
            </a:pPr>
            <a:r>
              <a:rPr lang="en-US"/>
              <a:t>Full-scale in-situ laser sintering has never been attempted; while sintering components in a stationary SLS machine is already a recognized industrial process.</a:t>
            </a:r>
            <a:endParaRPr lang="en-US">
              <a:ea typeface="Calibri"/>
              <a:cs typeface="Calibri"/>
            </a:endParaRPr>
          </a:p>
        </p:txBody>
      </p:sp>
      <p:sp>
        <p:nvSpPr>
          <p:cNvPr id="4" name="Slide Number Placeholder 3">
            <a:extLst>
              <a:ext uri="{FF2B5EF4-FFF2-40B4-BE49-F238E27FC236}">
                <a16:creationId xmlns:a16="http://schemas.microsoft.com/office/drawing/2014/main" id="{CEC64FCB-F724-C6FA-C4AD-E78611ED18C9}"/>
              </a:ext>
            </a:extLst>
          </p:cNvPr>
          <p:cNvSpPr>
            <a:spLocks noGrp="1"/>
          </p:cNvSpPr>
          <p:nvPr>
            <p:ph type="sldNum" sz="quarter" idx="5"/>
          </p:nvPr>
        </p:nvSpPr>
        <p:spPr/>
        <p:txBody>
          <a:bodyPr/>
          <a:lstStyle/>
          <a:p>
            <a:fld id="{3E0AB7A3-EFA2-401E-A70E-E8AA0518DBEB}" type="slidenum">
              <a:rPr lang="it-IT" smtClean="0"/>
              <a:t>33</a:t>
            </a:fld>
            <a:endParaRPr lang="it-IT"/>
          </a:p>
        </p:txBody>
      </p:sp>
    </p:spTree>
    <p:extLst>
      <p:ext uri="{BB962C8B-B14F-4D97-AF65-F5344CB8AC3E}">
        <p14:creationId xmlns:p14="http://schemas.microsoft.com/office/powerpoint/2010/main" val="259756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34</a:t>
            </a:fld>
            <a:endParaRPr lang="it-IT"/>
          </a:p>
        </p:txBody>
      </p:sp>
    </p:spTree>
    <p:extLst>
      <p:ext uri="{BB962C8B-B14F-4D97-AF65-F5344CB8AC3E}">
        <p14:creationId xmlns:p14="http://schemas.microsoft.com/office/powerpoint/2010/main" val="163845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64A1-41F3-CF4B-3D0A-C6AD1D6AD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52534-89BB-0FAA-6BBD-B03E0DC05D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629B48-B9CD-6A32-ABE0-39AE02ADA3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0D28B2-6F57-CD42-0A9D-77482CD0FF4C}"/>
              </a:ext>
            </a:extLst>
          </p:cNvPr>
          <p:cNvSpPr>
            <a:spLocks noGrp="1"/>
          </p:cNvSpPr>
          <p:nvPr>
            <p:ph type="sldNum" sz="quarter" idx="5"/>
          </p:nvPr>
        </p:nvSpPr>
        <p:spPr/>
        <p:txBody>
          <a:bodyPr/>
          <a:lstStyle/>
          <a:p>
            <a:fld id="{3E0AB7A3-EFA2-401E-A70E-E8AA0518DBEB}" type="slidenum">
              <a:rPr lang="it-IT" smtClean="0"/>
              <a:t>35</a:t>
            </a:fld>
            <a:endParaRPr lang="it-IT"/>
          </a:p>
        </p:txBody>
      </p:sp>
    </p:spTree>
    <p:extLst>
      <p:ext uri="{BB962C8B-B14F-4D97-AF65-F5344CB8AC3E}">
        <p14:creationId xmlns:p14="http://schemas.microsoft.com/office/powerpoint/2010/main" val="1961480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D140-7EBE-8927-6203-E2C70E41D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C80AA-D368-F559-2E20-02A42E3221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6C1399-A70D-AF2D-B35E-AE1E27A899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E11A6-619A-E39D-3955-230363A65F4E}"/>
              </a:ext>
            </a:extLst>
          </p:cNvPr>
          <p:cNvSpPr>
            <a:spLocks noGrp="1"/>
          </p:cNvSpPr>
          <p:nvPr>
            <p:ph type="sldNum" sz="quarter" idx="5"/>
          </p:nvPr>
        </p:nvSpPr>
        <p:spPr/>
        <p:txBody>
          <a:bodyPr/>
          <a:lstStyle/>
          <a:p>
            <a:fld id="{3E0AB7A3-EFA2-401E-A70E-E8AA0518DBEB}" type="slidenum">
              <a:rPr lang="it-IT" smtClean="0"/>
              <a:t>36</a:t>
            </a:fld>
            <a:endParaRPr lang="it-IT"/>
          </a:p>
        </p:txBody>
      </p:sp>
    </p:spTree>
    <p:extLst>
      <p:ext uri="{BB962C8B-B14F-4D97-AF65-F5344CB8AC3E}">
        <p14:creationId xmlns:p14="http://schemas.microsoft.com/office/powerpoint/2010/main" val="2277192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B35E-3C4E-3D1F-83FA-AF6923B19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CED17-C74E-A850-2032-044CD16D1E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B21418-00EC-78B4-1270-87CFC46381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6EE874-A2C0-C0C6-4030-595CD6C2B7DF}"/>
              </a:ext>
            </a:extLst>
          </p:cNvPr>
          <p:cNvSpPr>
            <a:spLocks noGrp="1"/>
          </p:cNvSpPr>
          <p:nvPr>
            <p:ph type="sldNum" sz="quarter" idx="5"/>
          </p:nvPr>
        </p:nvSpPr>
        <p:spPr/>
        <p:txBody>
          <a:bodyPr/>
          <a:lstStyle/>
          <a:p>
            <a:fld id="{3E0AB7A3-EFA2-401E-A70E-E8AA0518DBEB}" type="slidenum">
              <a:rPr lang="it-IT" smtClean="0"/>
              <a:t>37</a:t>
            </a:fld>
            <a:endParaRPr lang="it-IT"/>
          </a:p>
        </p:txBody>
      </p:sp>
    </p:spTree>
    <p:extLst>
      <p:ext uri="{BB962C8B-B14F-4D97-AF65-F5344CB8AC3E}">
        <p14:creationId xmlns:p14="http://schemas.microsoft.com/office/powerpoint/2010/main" val="390280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C69-AB36-70D8-4C3D-09A3FB0C3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73B14-75FB-807F-74D5-D5201C423D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D86783-1741-65E8-2502-F264A95B1F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4D4B9D-09F8-3315-AE0A-2D3DB7E5E48F}"/>
              </a:ext>
            </a:extLst>
          </p:cNvPr>
          <p:cNvSpPr>
            <a:spLocks noGrp="1"/>
          </p:cNvSpPr>
          <p:nvPr>
            <p:ph type="sldNum" sz="quarter" idx="5"/>
          </p:nvPr>
        </p:nvSpPr>
        <p:spPr/>
        <p:txBody>
          <a:bodyPr/>
          <a:lstStyle/>
          <a:p>
            <a:fld id="{3E0AB7A3-EFA2-401E-A70E-E8AA0518DBEB}" type="slidenum">
              <a:rPr lang="it-IT" smtClean="0"/>
              <a:t>38</a:t>
            </a:fld>
            <a:endParaRPr lang="it-IT"/>
          </a:p>
        </p:txBody>
      </p:sp>
    </p:spTree>
    <p:extLst>
      <p:ext uri="{BB962C8B-B14F-4D97-AF65-F5344CB8AC3E}">
        <p14:creationId xmlns:p14="http://schemas.microsoft.com/office/powerpoint/2010/main" val="49255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 the HUB communication with earth is done (1300 </a:t>
            </a:r>
            <a:r>
              <a:rPr lang="en-US" err="1"/>
              <a:t>ms</a:t>
            </a:r>
            <a:r>
              <a:rPr lang="en-US"/>
              <a:t> average </a:t>
            </a:r>
            <a:r>
              <a:rPr lang="en-US" err="1"/>
              <a:t>latecy</a:t>
            </a:r>
            <a:r>
              <a:rPr lang="en-US"/>
              <a:t>) and most of the Math for task planning and robot coordination is done.</a:t>
            </a:r>
          </a:p>
        </p:txBody>
      </p:sp>
      <p:sp>
        <p:nvSpPr>
          <p:cNvPr id="4" name="Slide Number Placeholder 3"/>
          <p:cNvSpPr>
            <a:spLocks noGrp="1"/>
          </p:cNvSpPr>
          <p:nvPr>
            <p:ph type="sldNum" sz="quarter" idx="5"/>
          </p:nvPr>
        </p:nvSpPr>
        <p:spPr/>
        <p:txBody>
          <a:bodyPr/>
          <a:lstStyle/>
          <a:p>
            <a:fld id="{3E0AB7A3-EFA2-401E-A70E-E8AA0518DBEB}" type="slidenum">
              <a:rPr lang="it-IT" smtClean="0"/>
              <a:t>40</a:t>
            </a:fld>
            <a:endParaRPr lang="it-IT"/>
          </a:p>
        </p:txBody>
      </p:sp>
    </p:spTree>
    <p:extLst>
      <p:ext uri="{BB962C8B-B14F-4D97-AF65-F5344CB8AC3E}">
        <p14:creationId xmlns:p14="http://schemas.microsoft.com/office/powerpoint/2010/main" val="935774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Power is made on the surface and cables bring it to the various stations.</a:t>
            </a:r>
          </a:p>
        </p:txBody>
      </p:sp>
      <p:sp>
        <p:nvSpPr>
          <p:cNvPr id="4" name="Slide Number Placeholder 3"/>
          <p:cNvSpPr>
            <a:spLocks noGrp="1"/>
          </p:cNvSpPr>
          <p:nvPr>
            <p:ph type="sldNum" sz="quarter" idx="5"/>
          </p:nvPr>
        </p:nvSpPr>
        <p:spPr/>
        <p:txBody>
          <a:bodyPr/>
          <a:lstStyle/>
          <a:p>
            <a:fld id="{3E0AB7A3-EFA2-401E-A70E-E8AA0518DBEB}" type="slidenum">
              <a:rPr lang="it-IT" smtClean="0"/>
              <a:t>41</a:t>
            </a:fld>
            <a:endParaRPr lang="it-IT"/>
          </a:p>
        </p:txBody>
      </p:sp>
    </p:spTree>
    <p:extLst>
      <p:ext uri="{BB962C8B-B14F-4D97-AF65-F5344CB8AC3E}">
        <p14:creationId xmlns:p14="http://schemas.microsoft.com/office/powerpoint/2010/main" val="93548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-170 / +100 </a:t>
            </a:r>
            <a:r>
              <a:rPr lang="en-US" err="1">
                <a:ea typeface="Calibri"/>
                <a:cs typeface="Calibri"/>
              </a:rPr>
              <a:t>celsius</a:t>
            </a:r>
            <a:r>
              <a:rPr lang="en-US">
                <a:ea typeface="Calibri"/>
                <a:cs typeface="Calibri"/>
              </a:rPr>
              <a:t> across lunar day ( 14 days of light and 14 of darkness) (29.5 earth day == 1 moon day)</a:t>
            </a:r>
          </a:p>
        </p:txBody>
      </p:sp>
      <p:sp>
        <p:nvSpPr>
          <p:cNvPr id="4" name="Slide Number Placeholder 3"/>
          <p:cNvSpPr>
            <a:spLocks noGrp="1"/>
          </p:cNvSpPr>
          <p:nvPr>
            <p:ph type="sldNum" sz="quarter" idx="5"/>
          </p:nvPr>
        </p:nvSpPr>
        <p:spPr/>
        <p:txBody>
          <a:bodyPr/>
          <a:lstStyle/>
          <a:p>
            <a:fld id="{3E0AB7A3-EFA2-401E-A70E-E8AA0518DBEB}" type="slidenum">
              <a:rPr lang="it-IT" smtClean="0"/>
              <a:t>4</a:t>
            </a:fld>
            <a:endParaRPr lang="it-IT"/>
          </a:p>
        </p:txBody>
      </p:sp>
    </p:spTree>
    <p:extLst>
      <p:ext uri="{BB962C8B-B14F-4D97-AF65-F5344CB8AC3E}">
        <p14:creationId xmlns:p14="http://schemas.microsoft.com/office/powerpoint/2010/main" val="3917581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Repeaters are there to bounce the robot signal between the robots and the HUB.</a:t>
            </a:r>
          </a:p>
        </p:txBody>
      </p:sp>
      <p:sp>
        <p:nvSpPr>
          <p:cNvPr id="4" name="Slide Number Placeholder 3"/>
          <p:cNvSpPr>
            <a:spLocks noGrp="1"/>
          </p:cNvSpPr>
          <p:nvPr>
            <p:ph type="sldNum" sz="quarter" idx="5"/>
          </p:nvPr>
        </p:nvSpPr>
        <p:spPr/>
        <p:txBody>
          <a:bodyPr/>
          <a:lstStyle/>
          <a:p>
            <a:fld id="{3E0AB7A3-EFA2-401E-A70E-E8AA0518DBEB}" type="slidenum">
              <a:rPr lang="it-IT" smtClean="0"/>
              <a:t>42</a:t>
            </a:fld>
            <a:endParaRPr lang="it-IT"/>
          </a:p>
        </p:txBody>
      </p:sp>
    </p:spTree>
    <p:extLst>
      <p:ext uri="{BB962C8B-B14F-4D97-AF65-F5344CB8AC3E}">
        <p14:creationId xmlns:p14="http://schemas.microsoft.com/office/powerpoint/2010/main" val="3859971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Collector Robots are 8 and with the assumed distance they are the faster component of the process, needing just around half a year (of continuous op) to collect all material with the tightest availability of 0,8 given the rough working conditions.</a:t>
            </a:r>
          </a:p>
        </p:txBody>
      </p:sp>
      <p:sp>
        <p:nvSpPr>
          <p:cNvPr id="4" name="Slide Number Placeholder 3"/>
          <p:cNvSpPr>
            <a:spLocks noGrp="1"/>
          </p:cNvSpPr>
          <p:nvPr>
            <p:ph type="sldNum" sz="quarter" idx="5"/>
          </p:nvPr>
        </p:nvSpPr>
        <p:spPr/>
        <p:txBody>
          <a:bodyPr/>
          <a:lstStyle/>
          <a:p>
            <a:fld id="{3E0AB7A3-EFA2-401E-A70E-E8AA0518DBEB}" type="slidenum">
              <a:rPr lang="it-IT" smtClean="0"/>
              <a:t>43</a:t>
            </a:fld>
            <a:endParaRPr lang="it-IT"/>
          </a:p>
        </p:txBody>
      </p:sp>
    </p:spTree>
    <p:extLst>
      <p:ext uri="{BB962C8B-B14F-4D97-AF65-F5344CB8AC3E}">
        <p14:creationId xmlns:p14="http://schemas.microsoft.com/office/powerpoint/2010/main" val="400416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err="1"/>
              <a:t>Charging</a:t>
            </a:r>
            <a:r>
              <a:rPr lang="it-IT"/>
              <a:t>: 68 min 90 min/</a:t>
            </a:r>
            <a:r>
              <a:rPr lang="it-IT" err="1"/>
              <a:t>charge</a:t>
            </a:r>
            <a:endParaRPr lang="it-IT"/>
          </a:p>
          <a:p>
            <a:r>
              <a:rPr lang="it-IT"/>
              <a:t>PCM </a:t>
            </a:r>
            <a:r>
              <a:rPr lang="it-IT" err="1"/>
              <a:t>heat-sink</a:t>
            </a:r>
            <a:r>
              <a:rPr lang="it-IT"/>
              <a:t>; Thermal reset: 121 min</a:t>
            </a:r>
          </a:p>
          <a:p>
            <a:r>
              <a:rPr lang="en-US"/>
              <a:t>Collection rate: 0.15 kg/s</a:t>
            </a:r>
          </a:p>
          <a:p>
            <a:r>
              <a:rPr lang="en-US"/>
              <a:t>Counter rotating drums</a:t>
            </a:r>
          </a:p>
        </p:txBody>
      </p:sp>
      <p:sp>
        <p:nvSpPr>
          <p:cNvPr id="4" name="Slide Number Placeholder 3"/>
          <p:cNvSpPr>
            <a:spLocks noGrp="1"/>
          </p:cNvSpPr>
          <p:nvPr>
            <p:ph type="sldNum" sz="quarter" idx="5"/>
          </p:nvPr>
        </p:nvSpPr>
        <p:spPr/>
        <p:txBody>
          <a:bodyPr/>
          <a:lstStyle/>
          <a:p>
            <a:fld id="{3E0AB7A3-EFA2-401E-A70E-E8AA0518DBEB}" type="slidenum">
              <a:rPr lang="it-IT" smtClean="0"/>
              <a:t>45</a:t>
            </a:fld>
            <a:endParaRPr lang="it-IT"/>
          </a:p>
        </p:txBody>
      </p:sp>
    </p:spTree>
    <p:extLst>
      <p:ext uri="{BB962C8B-B14F-4D97-AF65-F5344CB8AC3E}">
        <p14:creationId xmlns:p14="http://schemas.microsoft.com/office/powerpoint/2010/main" val="1317396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Sieve incoming regolith and split fine (0–2 mm) vs coarse (waste)</a:t>
            </a:r>
          </a:p>
          <a:p>
            <a:r>
              <a:rPr lang="en-US"/>
              <a:t>Expected total processed regolith: ~363 t</a:t>
            </a:r>
          </a:p>
        </p:txBody>
      </p:sp>
      <p:sp>
        <p:nvSpPr>
          <p:cNvPr id="4" name="Slide Number Placeholder 3"/>
          <p:cNvSpPr>
            <a:spLocks noGrp="1"/>
          </p:cNvSpPr>
          <p:nvPr>
            <p:ph type="sldNum" sz="quarter" idx="5"/>
          </p:nvPr>
        </p:nvSpPr>
        <p:spPr/>
        <p:txBody>
          <a:bodyPr/>
          <a:lstStyle/>
          <a:p>
            <a:fld id="{3E0AB7A3-EFA2-401E-A70E-E8AA0518DBEB}" type="slidenum">
              <a:rPr lang="it-IT" smtClean="0"/>
              <a:t>46</a:t>
            </a:fld>
            <a:endParaRPr lang="it-IT"/>
          </a:p>
        </p:txBody>
      </p:sp>
    </p:spTree>
    <p:extLst>
      <p:ext uri="{BB962C8B-B14F-4D97-AF65-F5344CB8AC3E}">
        <p14:creationId xmlns:p14="http://schemas.microsoft.com/office/powerpoint/2010/main" val="3253911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err="1"/>
              <a:t>Charging</a:t>
            </a:r>
            <a:r>
              <a:rPr lang="it-IT"/>
              <a:t>: 45 min 180 min/</a:t>
            </a:r>
            <a:r>
              <a:rPr lang="it-IT" err="1"/>
              <a:t>charge</a:t>
            </a:r>
            <a:endParaRPr lang="it-IT"/>
          </a:p>
          <a:p>
            <a:r>
              <a:rPr lang="it-IT"/>
              <a:t>250 </a:t>
            </a:r>
            <a:r>
              <a:rPr lang="it-IT" err="1"/>
              <a:t>mmgrading</a:t>
            </a:r>
            <a:r>
              <a:rPr lang="it-IT"/>
              <a:t> </a:t>
            </a:r>
            <a:r>
              <a:rPr lang="it-IT" err="1"/>
              <a:t>blade</a:t>
            </a:r>
            <a:r>
              <a:rPr lang="it-IT"/>
              <a:t>; Chain-mail drag </a:t>
            </a:r>
            <a:r>
              <a:rPr lang="it-IT" err="1"/>
              <a:t>mat</a:t>
            </a:r>
            <a:endParaRPr lang="it-IT"/>
          </a:p>
          <a:p>
            <a:r>
              <a:rPr lang="it-IT"/>
              <a:t>300 Wh </a:t>
            </a:r>
            <a:r>
              <a:rPr lang="it-IT" err="1"/>
              <a:t>battery</a:t>
            </a:r>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47</a:t>
            </a:fld>
            <a:endParaRPr lang="it-IT"/>
          </a:p>
        </p:txBody>
      </p:sp>
    </p:spTree>
    <p:extLst>
      <p:ext uri="{BB962C8B-B14F-4D97-AF65-F5344CB8AC3E}">
        <p14:creationId xmlns:p14="http://schemas.microsoft.com/office/powerpoint/2010/main" val="3186117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robot is originally designed to assemble structures, and the arms are interchangeable.</a:t>
            </a:r>
          </a:p>
          <a:p>
            <a:r>
              <a:rPr lang="en-US"/>
              <a:t>Robot 280 Kg, dimensions (1800 x 1492 x 942,5 mm )(LxWxH) </a:t>
            </a:r>
          </a:p>
          <a:p>
            <a:r>
              <a:rPr lang="en-US"/>
              <a:t>Robotic arm 50 Kg and has a total length of around 2 m</a:t>
            </a:r>
          </a:p>
          <a:p>
            <a:r>
              <a:rPr lang="en-US"/>
              <a:t>High emissivity panels 2,6 m2 ops temperature 77 °C</a:t>
            </a:r>
          </a:p>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48</a:t>
            </a:fld>
            <a:endParaRPr lang="it-IT"/>
          </a:p>
        </p:txBody>
      </p:sp>
    </p:spTree>
    <p:extLst>
      <p:ext uri="{BB962C8B-B14F-4D97-AF65-F5344CB8AC3E}">
        <p14:creationId xmlns:p14="http://schemas.microsoft.com/office/powerpoint/2010/main" val="3549202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85% efficiency (really good, wireless phone chargers are usually 66%)</a:t>
            </a:r>
          </a:p>
          <a:p>
            <a:r>
              <a:rPr lang="en-US"/>
              <a:t>Number 8 chosen using Queueing theory with a 2,82 min expected waiting time</a:t>
            </a:r>
          </a:p>
          <a:p>
            <a:r>
              <a:rPr lang="en-US"/>
              <a:t>All wireless robots use this charging infrastructure</a:t>
            </a:r>
          </a:p>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49</a:t>
            </a:fld>
            <a:endParaRPr lang="it-IT"/>
          </a:p>
        </p:txBody>
      </p:sp>
    </p:spTree>
    <p:extLst>
      <p:ext uri="{BB962C8B-B14F-4D97-AF65-F5344CB8AC3E}">
        <p14:creationId xmlns:p14="http://schemas.microsoft.com/office/powerpoint/2010/main" val="2055261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Surveying and setting up the necessary infrastructure using the GITAI robots</a:t>
            </a:r>
          </a:p>
        </p:txBody>
      </p:sp>
      <p:sp>
        <p:nvSpPr>
          <p:cNvPr id="4" name="Slide Number Placeholder 3"/>
          <p:cNvSpPr>
            <a:spLocks noGrp="1"/>
          </p:cNvSpPr>
          <p:nvPr>
            <p:ph type="sldNum" sz="quarter" idx="5"/>
          </p:nvPr>
        </p:nvSpPr>
        <p:spPr/>
        <p:txBody>
          <a:bodyPr/>
          <a:lstStyle/>
          <a:p>
            <a:fld id="{3E0AB7A3-EFA2-401E-A70E-E8AA0518DBEB}" type="slidenum">
              <a:rPr lang="it-IT" smtClean="0"/>
              <a:t>50</a:t>
            </a:fld>
            <a:endParaRPr lang="it-IT"/>
          </a:p>
        </p:txBody>
      </p:sp>
    </p:spTree>
    <p:extLst>
      <p:ext uri="{BB962C8B-B14F-4D97-AF65-F5344CB8AC3E}">
        <p14:creationId xmlns:p14="http://schemas.microsoft.com/office/powerpoint/2010/main" val="25918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51</a:t>
            </a:fld>
            <a:endParaRPr lang="it-IT"/>
          </a:p>
        </p:txBody>
      </p:sp>
    </p:spTree>
    <p:extLst>
      <p:ext uri="{BB962C8B-B14F-4D97-AF65-F5344CB8AC3E}">
        <p14:creationId xmlns:p14="http://schemas.microsoft.com/office/powerpoint/2010/main" val="58288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52</a:t>
            </a:fld>
            <a:endParaRPr lang="it-IT"/>
          </a:p>
        </p:txBody>
      </p:sp>
    </p:spTree>
    <p:extLst>
      <p:ext uri="{BB962C8B-B14F-4D97-AF65-F5344CB8AC3E}">
        <p14:creationId xmlns:p14="http://schemas.microsoft.com/office/powerpoint/2010/main" val="42575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D0C9A-A426-1E24-526E-0A394365A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8E0F9-D0EF-DF5E-D217-655F447283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4ABBA0-CBAE-14FB-C090-76AC42CBBA94}"/>
              </a:ext>
            </a:extLst>
          </p:cNvPr>
          <p:cNvSpPr>
            <a:spLocks noGrp="1"/>
          </p:cNvSpPr>
          <p:nvPr>
            <p:ph type="body" idx="1"/>
          </p:nvPr>
        </p:nvSpPr>
        <p:spPr/>
        <p:txBody>
          <a:bodyPr/>
          <a:lstStyle/>
          <a:p>
            <a:r>
              <a:rPr lang="en-US"/>
              <a:t>0.1 mSv = 100 </a:t>
            </a:r>
            <a:r>
              <a:rPr lang="el-GR" sz="1200">
                <a:latin typeface="Consolas"/>
              </a:rPr>
              <a:t>μ</a:t>
            </a:r>
            <a:r>
              <a:rPr lang="nl-NL" sz="1200">
                <a:latin typeface="Consolas"/>
              </a:rPr>
              <a:t>Sv =</a:t>
            </a:r>
            <a:r>
              <a:rPr lang="en-US"/>
              <a:t> chest x-ray</a:t>
            </a:r>
          </a:p>
          <a:p>
            <a:endParaRPr lang="en-US"/>
          </a:p>
          <a:p>
            <a:r>
              <a:rPr lang="en-US"/>
              <a:t>Full body CT = 10 mSv</a:t>
            </a:r>
          </a:p>
          <a:p>
            <a:endParaRPr lang="en-US"/>
          </a:p>
          <a:p>
            <a:endParaRPr lang="en-US">
              <a:ea typeface="Calibri"/>
              <a:cs typeface="Calibri"/>
            </a:endParaRPr>
          </a:p>
          <a:p>
            <a:r>
              <a:rPr lang="en-US">
                <a:ea typeface="Calibri"/>
                <a:cs typeface="Calibri"/>
              </a:rPr>
              <a:t>Limits: 600 mSv/career</a:t>
            </a:r>
          </a:p>
          <a:p>
            <a:endParaRPr lang="en-US">
              <a:ea typeface="Calibri"/>
              <a:cs typeface="Calibri"/>
            </a:endParaRPr>
          </a:p>
          <a:p>
            <a:r>
              <a:rPr lang="en-US">
                <a:ea typeface="Calibri"/>
                <a:cs typeface="Calibri"/>
              </a:rPr>
              <a:t>190mSv/yr ISS</a:t>
            </a:r>
          </a:p>
          <a:p>
            <a:r>
              <a:rPr lang="en-US">
                <a:ea typeface="Calibri"/>
                <a:cs typeface="Calibri"/>
              </a:rPr>
              <a:t>500mSv/yr moon</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50 mSv career limit for regular earth worker</a:t>
            </a:r>
          </a:p>
          <a:p>
            <a:endParaRPr lang="en-US">
              <a:ea typeface="Calibri"/>
              <a:cs typeface="Calibri"/>
            </a:endParaRPr>
          </a:p>
        </p:txBody>
      </p:sp>
      <p:sp>
        <p:nvSpPr>
          <p:cNvPr id="4" name="Slide Number Placeholder 3">
            <a:extLst>
              <a:ext uri="{FF2B5EF4-FFF2-40B4-BE49-F238E27FC236}">
                <a16:creationId xmlns:a16="http://schemas.microsoft.com/office/drawing/2014/main" id="{9B44D453-52E9-E523-EDD4-B96340BA2B90}"/>
              </a:ext>
            </a:extLst>
          </p:cNvPr>
          <p:cNvSpPr>
            <a:spLocks noGrp="1"/>
          </p:cNvSpPr>
          <p:nvPr>
            <p:ph type="sldNum" sz="quarter" idx="5"/>
          </p:nvPr>
        </p:nvSpPr>
        <p:spPr/>
        <p:txBody>
          <a:bodyPr/>
          <a:lstStyle/>
          <a:p>
            <a:fld id="{3E0AB7A3-EFA2-401E-A70E-E8AA0518DBEB}" type="slidenum">
              <a:rPr lang="it-IT" smtClean="0"/>
              <a:t>5</a:t>
            </a:fld>
            <a:endParaRPr lang="it-IT"/>
          </a:p>
        </p:txBody>
      </p:sp>
    </p:spTree>
    <p:extLst>
      <p:ext uri="{BB962C8B-B14F-4D97-AF65-F5344CB8AC3E}">
        <p14:creationId xmlns:p14="http://schemas.microsoft.com/office/powerpoint/2010/main" val="4112294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Mounting the solar panels and charging stations in a easy task for the GITAI rovers operating on battery</a:t>
            </a:r>
          </a:p>
        </p:txBody>
      </p:sp>
      <p:sp>
        <p:nvSpPr>
          <p:cNvPr id="4" name="Slide Number Placeholder 3"/>
          <p:cNvSpPr>
            <a:spLocks noGrp="1"/>
          </p:cNvSpPr>
          <p:nvPr>
            <p:ph type="sldNum" sz="quarter" idx="5"/>
          </p:nvPr>
        </p:nvSpPr>
        <p:spPr/>
        <p:txBody>
          <a:bodyPr/>
          <a:lstStyle/>
          <a:p>
            <a:fld id="{3E0AB7A3-EFA2-401E-A70E-E8AA0518DBEB}" type="slidenum">
              <a:rPr lang="it-IT" smtClean="0"/>
              <a:t>53</a:t>
            </a:fld>
            <a:endParaRPr lang="it-IT"/>
          </a:p>
        </p:txBody>
      </p:sp>
    </p:spTree>
    <p:extLst>
      <p:ext uri="{BB962C8B-B14F-4D97-AF65-F5344CB8AC3E}">
        <p14:creationId xmlns:p14="http://schemas.microsoft.com/office/powerpoint/2010/main" val="3313266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 automatically the system</a:t>
            </a:r>
          </a:p>
        </p:txBody>
      </p:sp>
      <p:sp>
        <p:nvSpPr>
          <p:cNvPr id="4" name="Slide Number Placeholder 3"/>
          <p:cNvSpPr>
            <a:spLocks noGrp="1"/>
          </p:cNvSpPr>
          <p:nvPr>
            <p:ph type="sldNum" sz="quarter" idx="5"/>
          </p:nvPr>
        </p:nvSpPr>
        <p:spPr/>
        <p:txBody>
          <a:bodyPr/>
          <a:lstStyle/>
          <a:p>
            <a:fld id="{3E0AB7A3-EFA2-401E-A70E-E8AA0518DBEB}" type="slidenum">
              <a:rPr lang="it-IT" smtClean="0"/>
              <a:t>55</a:t>
            </a:fld>
            <a:endParaRPr lang="it-IT"/>
          </a:p>
        </p:txBody>
      </p:sp>
    </p:spTree>
    <p:extLst>
      <p:ext uri="{BB962C8B-B14F-4D97-AF65-F5344CB8AC3E}">
        <p14:creationId xmlns:p14="http://schemas.microsoft.com/office/powerpoint/2010/main" val="2524869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a flat spot and clear debris and rocks</a:t>
            </a:r>
          </a:p>
        </p:txBody>
      </p:sp>
      <p:sp>
        <p:nvSpPr>
          <p:cNvPr id="4" name="Slide Number Placeholder 3"/>
          <p:cNvSpPr>
            <a:spLocks noGrp="1"/>
          </p:cNvSpPr>
          <p:nvPr>
            <p:ph type="sldNum" sz="quarter" idx="5"/>
          </p:nvPr>
        </p:nvSpPr>
        <p:spPr/>
        <p:txBody>
          <a:bodyPr/>
          <a:lstStyle/>
          <a:p>
            <a:fld id="{3E0AB7A3-EFA2-401E-A70E-E8AA0518DBEB}" type="slidenum">
              <a:rPr lang="it-IT" smtClean="0"/>
              <a:t>56</a:t>
            </a:fld>
            <a:endParaRPr lang="it-IT"/>
          </a:p>
        </p:txBody>
      </p:sp>
    </p:spTree>
    <p:extLst>
      <p:ext uri="{BB962C8B-B14F-4D97-AF65-F5344CB8AC3E}">
        <p14:creationId xmlns:p14="http://schemas.microsoft.com/office/powerpoint/2010/main" val="2353205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Towing from the ship the airlocks in place, membrane is already attached to the airlocks and ready to be deployed.</a:t>
            </a:r>
          </a:p>
        </p:txBody>
      </p:sp>
      <p:sp>
        <p:nvSpPr>
          <p:cNvPr id="4" name="Slide Number Placeholder 3"/>
          <p:cNvSpPr>
            <a:spLocks noGrp="1"/>
          </p:cNvSpPr>
          <p:nvPr>
            <p:ph type="sldNum" sz="quarter" idx="5"/>
          </p:nvPr>
        </p:nvSpPr>
        <p:spPr/>
        <p:txBody>
          <a:bodyPr/>
          <a:lstStyle/>
          <a:p>
            <a:fld id="{3E0AB7A3-EFA2-401E-A70E-E8AA0518DBEB}" type="slidenum">
              <a:rPr lang="it-IT" smtClean="0"/>
              <a:t>60</a:t>
            </a:fld>
            <a:endParaRPr lang="it-IT"/>
          </a:p>
        </p:txBody>
      </p:sp>
    </p:spTree>
    <p:extLst>
      <p:ext uri="{BB962C8B-B14F-4D97-AF65-F5344CB8AC3E}">
        <p14:creationId xmlns:p14="http://schemas.microsoft.com/office/powerpoint/2010/main" val="690993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3E0AB7A3-EFA2-401E-A70E-E8AA0518DBEB}" type="slidenum">
              <a:rPr lang="it-IT" smtClean="0"/>
              <a:t>64</a:t>
            </a:fld>
            <a:endParaRPr lang="it-IT"/>
          </a:p>
        </p:txBody>
      </p:sp>
    </p:spTree>
    <p:extLst>
      <p:ext uri="{BB962C8B-B14F-4D97-AF65-F5344CB8AC3E}">
        <p14:creationId xmlns:p14="http://schemas.microsoft.com/office/powerpoint/2010/main" val="1498894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err="1"/>
              <a:t>Each</a:t>
            </a:r>
            <a:r>
              <a:rPr lang="it-IT"/>
              <a:t> </a:t>
            </a:r>
            <a:r>
              <a:rPr lang="it-IT" err="1"/>
              <a:t>layer</a:t>
            </a:r>
            <a:r>
              <a:rPr lang="it-IT"/>
              <a:t> </a:t>
            </a:r>
            <a:r>
              <a:rPr lang="it-IT" err="1"/>
              <a:t>is</a:t>
            </a:r>
            <a:r>
              <a:rPr lang="it-IT"/>
              <a:t> </a:t>
            </a:r>
            <a:r>
              <a:rPr lang="it-IT" err="1"/>
              <a:t>deposited</a:t>
            </a:r>
            <a:r>
              <a:rPr lang="it-IT"/>
              <a:t> of the </a:t>
            </a:r>
            <a:r>
              <a:rPr lang="it-IT" err="1"/>
              <a:t>correct</a:t>
            </a:r>
            <a:r>
              <a:rPr lang="it-IT"/>
              <a:t> mass </a:t>
            </a:r>
            <a:r>
              <a:rPr lang="it-IT" err="1"/>
              <a:t>ammount</a:t>
            </a:r>
            <a:r>
              <a:rPr lang="it-IT"/>
              <a:t> on the </a:t>
            </a:r>
            <a:r>
              <a:rPr lang="it-IT" err="1"/>
              <a:t>structure</a:t>
            </a:r>
            <a:r>
              <a:rPr lang="it-IT"/>
              <a:t> and </a:t>
            </a:r>
            <a:r>
              <a:rPr lang="it-IT" err="1"/>
              <a:t>then</a:t>
            </a:r>
            <a:r>
              <a:rPr lang="it-IT"/>
              <a:t> </a:t>
            </a:r>
            <a:r>
              <a:rPr lang="it-IT" err="1"/>
              <a:t>flattened</a:t>
            </a:r>
            <a:endParaRPr lang="it-IT"/>
          </a:p>
        </p:txBody>
      </p:sp>
      <p:sp>
        <p:nvSpPr>
          <p:cNvPr id="4" name="Slide Number Placeholder 3"/>
          <p:cNvSpPr>
            <a:spLocks noGrp="1"/>
          </p:cNvSpPr>
          <p:nvPr>
            <p:ph type="sldNum" sz="quarter" idx="5"/>
          </p:nvPr>
        </p:nvSpPr>
        <p:spPr/>
        <p:txBody>
          <a:bodyPr/>
          <a:lstStyle/>
          <a:p>
            <a:fld id="{3E0AB7A3-EFA2-401E-A70E-E8AA0518DBEB}" type="slidenum">
              <a:rPr lang="it-IT" smtClean="0"/>
              <a:t>65</a:t>
            </a:fld>
            <a:endParaRPr lang="it-IT"/>
          </a:p>
        </p:txBody>
      </p:sp>
    </p:spTree>
    <p:extLst>
      <p:ext uri="{BB962C8B-B14F-4D97-AF65-F5344CB8AC3E}">
        <p14:creationId xmlns:p14="http://schemas.microsoft.com/office/powerpoint/2010/main" val="3723689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97F1-B92B-E6AF-C706-EB9A68B3D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B1761-A703-68C1-B0C3-D067D17845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F10582-05B4-D43F-C4F2-2C561E94117D}"/>
              </a:ext>
            </a:extLst>
          </p:cNvPr>
          <p:cNvSpPr>
            <a:spLocks noGrp="1"/>
          </p:cNvSpPr>
          <p:nvPr>
            <p:ph type="body" idx="1"/>
          </p:nvPr>
        </p:nvSpPr>
        <p:spPr/>
        <p:txBody>
          <a:bodyPr/>
          <a:lstStyle/>
          <a:p>
            <a:r>
              <a:rPr lang="en-US" sz="1200">
                <a:latin typeface="Consolas"/>
              </a:rPr>
              <a:t>required -&gt; 1.5 kW of power -&gt; 3 kW laser (50% efficiency)</a:t>
            </a:r>
          </a:p>
          <a:p>
            <a:pPr>
              <a:lnSpc>
                <a:spcPct val="90000"/>
              </a:lnSpc>
              <a:spcBef>
                <a:spcPts val="1000"/>
              </a:spcBef>
            </a:pPr>
            <a:r>
              <a:rPr lang="en-US"/>
              <a:t>Regolith rich in silicon </a:t>
            </a:r>
            <a:r>
              <a:rPr lang="en-US" err="1"/>
              <a:t>andoxides</a:t>
            </a:r>
          </a:p>
          <a:p>
            <a:pPr marL="285750" indent="-285750">
              <a:lnSpc>
                <a:spcPct val="90000"/>
              </a:lnSpc>
              <a:spcBef>
                <a:spcPts val="1000"/>
              </a:spcBef>
              <a:buFont typeface="Arial"/>
              <a:buChar char="•"/>
            </a:pPr>
            <a:endParaRPr lang="en-US"/>
          </a:p>
          <a:p>
            <a:pPr>
              <a:lnSpc>
                <a:spcPct val="90000"/>
              </a:lnSpc>
              <a:spcBef>
                <a:spcPts val="1000"/>
              </a:spcBef>
            </a:pPr>
            <a:r>
              <a:rPr lang="en-US"/>
              <a:t>Required laser </a:t>
            </a:r>
            <a:r>
              <a:rPr lang="en-US" err="1"/>
              <a:t>powercalculated</a:t>
            </a:r>
            <a:r>
              <a:rPr lang="en-US"/>
              <a:t> based </a:t>
            </a:r>
            <a:r>
              <a:rPr lang="en-US" err="1"/>
              <a:t>onthermophysical</a:t>
            </a:r>
            <a:r>
              <a:rPr lang="en-US"/>
              <a:t> properties</a:t>
            </a:r>
          </a:p>
          <a:p>
            <a:pPr marL="285750" indent="-285750">
              <a:lnSpc>
                <a:spcPct val="90000"/>
              </a:lnSpc>
              <a:spcBef>
                <a:spcPts val="1000"/>
              </a:spcBef>
              <a:buFont typeface="Arial"/>
              <a:buChar char="•"/>
            </a:pPr>
            <a:endParaRPr lang="en-US"/>
          </a:p>
          <a:p>
            <a:pPr>
              <a:lnSpc>
                <a:spcPct val="90000"/>
              </a:lnSpc>
              <a:spcBef>
                <a:spcPts val="1000"/>
              </a:spcBef>
            </a:pPr>
            <a:r>
              <a:rPr lang="en-US"/>
              <a:t>Temperature target of 1500 C</a:t>
            </a:r>
          </a:p>
          <a:p>
            <a:endParaRPr lang="en-US">
              <a:latin typeface="Consolas"/>
            </a:endParaRPr>
          </a:p>
        </p:txBody>
      </p:sp>
      <p:sp>
        <p:nvSpPr>
          <p:cNvPr id="4" name="Slide Number Placeholder 3">
            <a:extLst>
              <a:ext uri="{FF2B5EF4-FFF2-40B4-BE49-F238E27FC236}">
                <a16:creationId xmlns:a16="http://schemas.microsoft.com/office/drawing/2014/main" id="{2971E1A2-7A8C-49D3-0842-24E36B5C58C3}"/>
              </a:ext>
            </a:extLst>
          </p:cNvPr>
          <p:cNvSpPr>
            <a:spLocks noGrp="1"/>
          </p:cNvSpPr>
          <p:nvPr>
            <p:ph type="sldNum" sz="quarter" idx="5"/>
          </p:nvPr>
        </p:nvSpPr>
        <p:spPr/>
        <p:txBody>
          <a:bodyPr/>
          <a:lstStyle/>
          <a:p>
            <a:fld id="{3E0AB7A3-EFA2-401E-A70E-E8AA0518DBEB}" type="slidenum">
              <a:rPr lang="it-IT" smtClean="0"/>
              <a:t>70</a:t>
            </a:fld>
            <a:endParaRPr lang="it-IT"/>
          </a:p>
        </p:txBody>
      </p:sp>
    </p:spTree>
    <p:extLst>
      <p:ext uri="{BB962C8B-B14F-4D97-AF65-F5344CB8AC3E}">
        <p14:creationId xmlns:p14="http://schemas.microsoft.com/office/powerpoint/2010/main" val="1938424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5DAA-4FC2-237A-52DF-5A145E574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7D25D-8014-445C-41CB-A31F4766C1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A29938-6880-78BF-C049-A21BD4B3484A}"/>
              </a:ext>
            </a:extLst>
          </p:cNvPr>
          <p:cNvSpPr>
            <a:spLocks noGrp="1"/>
          </p:cNvSpPr>
          <p:nvPr>
            <p:ph type="body" idx="1"/>
          </p:nvPr>
        </p:nvSpPr>
        <p:spPr/>
        <p:txBody>
          <a:bodyPr/>
          <a:lstStyle/>
          <a:p>
            <a:r>
              <a:rPr lang="en-US" sz="1200">
                <a:latin typeface="Consolas"/>
              </a:rPr>
              <a:t>required -&gt; 1.5 kW of power -&gt; 3 kW laser (50% efficiency)</a:t>
            </a:r>
          </a:p>
          <a:p>
            <a:pPr>
              <a:lnSpc>
                <a:spcPct val="90000"/>
              </a:lnSpc>
              <a:spcBef>
                <a:spcPts val="1000"/>
              </a:spcBef>
            </a:pPr>
            <a:r>
              <a:rPr lang="en-US"/>
              <a:t>Regolith rich in silicon </a:t>
            </a:r>
            <a:r>
              <a:rPr lang="en-US" err="1"/>
              <a:t>andoxides</a:t>
            </a:r>
          </a:p>
          <a:p>
            <a:pPr marL="285750" indent="-285750">
              <a:lnSpc>
                <a:spcPct val="90000"/>
              </a:lnSpc>
              <a:spcBef>
                <a:spcPts val="1000"/>
              </a:spcBef>
              <a:buFont typeface="Arial"/>
              <a:buChar char="•"/>
            </a:pPr>
            <a:endParaRPr lang="en-US"/>
          </a:p>
          <a:p>
            <a:pPr>
              <a:lnSpc>
                <a:spcPct val="90000"/>
              </a:lnSpc>
              <a:spcBef>
                <a:spcPts val="1000"/>
              </a:spcBef>
            </a:pPr>
            <a:r>
              <a:rPr lang="en-US"/>
              <a:t>Required laser </a:t>
            </a:r>
            <a:r>
              <a:rPr lang="en-US" err="1"/>
              <a:t>powercalculated</a:t>
            </a:r>
            <a:r>
              <a:rPr lang="en-US"/>
              <a:t> based </a:t>
            </a:r>
            <a:r>
              <a:rPr lang="en-US" err="1"/>
              <a:t>onthermophysical</a:t>
            </a:r>
            <a:r>
              <a:rPr lang="en-US"/>
              <a:t> properties</a:t>
            </a:r>
          </a:p>
          <a:p>
            <a:pPr marL="285750" indent="-285750">
              <a:lnSpc>
                <a:spcPct val="90000"/>
              </a:lnSpc>
              <a:spcBef>
                <a:spcPts val="1000"/>
              </a:spcBef>
              <a:buFont typeface="Arial"/>
              <a:buChar char="•"/>
            </a:pPr>
            <a:endParaRPr lang="en-US"/>
          </a:p>
          <a:p>
            <a:pPr>
              <a:lnSpc>
                <a:spcPct val="90000"/>
              </a:lnSpc>
              <a:spcBef>
                <a:spcPts val="1000"/>
              </a:spcBef>
            </a:pPr>
            <a:r>
              <a:rPr lang="en-US"/>
              <a:t>Temperature target of 1500 C</a:t>
            </a:r>
          </a:p>
          <a:p>
            <a:endParaRPr lang="en-US">
              <a:latin typeface="Consolas"/>
            </a:endParaRPr>
          </a:p>
        </p:txBody>
      </p:sp>
      <p:sp>
        <p:nvSpPr>
          <p:cNvPr id="4" name="Slide Number Placeholder 3">
            <a:extLst>
              <a:ext uri="{FF2B5EF4-FFF2-40B4-BE49-F238E27FC236}">
                <a16:creationId xmlns:a16="http://schemas.microsoft.com/office/drawing/2014/main" id="{D28069DC-6C47-7997-94EE-C98C5681A5CB}"/>
              </a:ext>
            </a:extLst>
          </p:cNvPr>
          <p:cNvSpPr>
            <a:spLocks noGrp="1"/>
          </p:cNvSpPr>
          <p:nvPr>
            <p:ph type="sldNum" sz="quarter" idx="5"/>
          </p:nvPr>
        </p:nvSpPr>
        <p:spPr/>
        <p:txBody>
          <a:bodyPr/>
          <a:lstStyle/>
          <a:p>
            <a:fld id="{3E0AB7A3-EFA2-401E-A70E-E8AA0518DBEB}" type="slidenum">
              <a:rPr lang="it-IT" smtClean="0"/>
              <a:t>71</a:t>
            </a:fld>
            <a:endParaRPr lang="it-IT"/>
          </a:p>
        </p:txBody>
      </p:sp>
    </p:spTree>
    <p:extLst>
      <p:ext uri="{BB962C8B-B14F-4D97-AF65-F5344CB8AC3E}">
        <p14:creationId xmlns:p14="http://schemas.microsoft.com/office/powerpoint/2010/main" val="2149236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Total power requirement of ~</a:t>
            </a:r>
            <a:r>
              <a:rPr lang="en-US" b="1"/>
              <a:t>30</a:t>
            </a:r>
            <a:r>
              <a:rPr lang="en-US"/>
              <a:t> kW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Lasers are around half the power req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72</a:t>
            </a:fld>
            <a:endParaRPr lang="it-IT"/>
          </a:p>
        </p:txBody>
      </p:sp>
    </p:spTree>
    <p:extLst>
      <p:ext uri="{BB962C8B-B14F-4D97-AF65-F5344CB8AC3E}">
        <p14:creationId xmlns:p14="http://schemas.microsoft.com/office/powerpoint/2010/main" val="998623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A3600-A67D-3650-2E71-722319194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501EE-2DA1-0246-5A0D-C4E090DD9F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314AFA-73B9-B972-453A-99E67240AA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Total power requirement of ~</a:t>
            </a:r>
            <a:r>
              <a:rPr lang="en-US" b="1"/>
              <a:t>30</a:t>
            </a:r>
            <a:r>
              <a:rPr lang="en-US"/>
              <a:t> kW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Fuel cells still new tech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RTG need a specific material that is produced very little a year making it very hard and long to acquire for a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Nuclear fission is really practical idea but regulations prohibit to launch fission material into space.</a:t>
            </a:r>
            <a:endParaRPr lang="nl-NL"/>
          </a:p>
          <a:p>
            <a:endParaRPr lang="en-US"/>
          </a:p>
        </p:txBody>
      </p:sp>
      <p:sp>
        <p:nvSpPr>
          <p:cNvPr id="4" name="Slide Number Placeholder 3">
            <a:extLst>
              <a:ext uri="{FF2B5EF4-FFF2-40B4-BE49-F238E27FC236}">
                <a16:creationId xmlns:a16="http://schemas.microsoft.com/office/drawing/2014/main" id="{C21DA21A-D856-9589-1716-B918C5EA35D4}"/>
              </a:ext>
            </a:extLst>
          </p:cNvPr>
          <p:cNvSpPr>
            <a:spLocks noGrp="1"/>
          </p:cNvSpPr>
          <p:nvPr>
            <p:ph type="sldNum" sz="quarter" idx="5"/>
          </p:nvPr>
        </p:nvSpPr>
        <p:spPr/>
        <p:txBody>
          <a:bodyPr/>
          <a:lstStyle/>
          <a:p>
            <a:fld id="{3E0AB7A3-EFA2-401E-A70E-E8AA0518DBEB}" type="slidenum">
              <a:rPr lang="it-IT" smtClean="0"/>
              <a:t>73</a:t>
            </a:fld>
            <a:endParaRPr lang="it-IT"/>
          </a:p>
        </p:txBody>
      </p:sp>
    </p:spTree>
    <p:extLst>
      <p:ext uri="{BB962C8B-B14F-4D97-AF65-F5344CB8AC3E}">
        <p14:creationId xmlns:p14="http://schemas.microsoft.com/office/powerpoint/2010/main" val="225238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Top image: Electron micrograph image of an orbital debris hole made in the panel of the </a:t>
            </a:r>
            <a:r>
              <a:rPr lang="en-US">
                <a:hlinkClick r:id="rId3" tooltip="Solar Maximum Mission"/>
              </a:rPr>
              <a:t>Solar Max</a:t>
            </a:r>
            <a:r>
              <a:rPr lang="en-US"/>
              <a:t> satellite</a:t>
            </a:r>
          </a:p>
          <a:p>
            <a:endParaRPr lang="en-US"/>
          </a:p>
          <a:p>
            <a:r>
              <a:rPr lang="en-US" sz="1200" b="0" i="0" kern="1200">
                <a:solidFill>
                  <a:schemeClr val="tx1"/>
                </a:solidFill>
                <a:effectLst/>
                <a:latin typeface="+mn-lt"/>
                <a:ea typeface="+mn-ea"/>
                <a:cs typeface="+mn-cs"/>
              </a:rPr>
              <a:t>This image shows the results of a lab test impact between a small sphere of </a:t>
            </a:r>
            <a:r>
              <a:rPr lang="en-US" sz="1200" b="0" i="0" kern="1200" err="1">
                <a:solidFill>
                  <a:schemeClr val="tx1"/>
                </a:solidFill>
                <a:effectLst/>
                <a:latin typeface="+mn-lt"/>
                <a:ea typeface="+mn-ea"/>
                <a:cs typeface="+mn-cs"/>
              </a:rPr>
              <a:t>aluminium</a:t>
            </a:r>
            <a:r>
              <a:rPr lang="en-US" sz="1200" b="0" i="0" kern="1200">
                <a:solidFill>
                  <a:schemeClr val="tx1"/>
                </a:solidFill>
                <a:effectLst/>
                <a:latin typeface="+mn-lt"/>
                <a:ea typeface="+mn-ea"/>
                <a:cs typeface="+mn-cs"/>
              </a:rPr>
              <a:t> travelling at approximately 6.8 </a:t>
            </a:r>
            <a:r>
              <a:rPr lang="en-US" sz="1200" b="0" i="0" kern="1200" err="1">
                <a:solidFill>
                  <a:schemeClr val="tx1"/>
                </a:solidFill>
                <a:effectLst/>
                <a:latin typeface="+mn-lt"/>
                <a:ea typeface="+mn-ea"/>
                <a:cs typeface="+mn-cs"/>
              </a:rPr>
              <a:t>kilometres</a:t>
            </a:r>
            <a:r>
              <a:rPr lang="en-US" sz="1200" b="0" i="0" kern="1200">
                <a:solidFill>
                  <a:schemeClr val="tx1"/>
                </a:solidFill>
                <a:effectLst/>
                <a:latin typeface="+mn-lt"/>
                <a:ea typeface="+mn-ea"/>
                <a:cs typeface="+mn-cs"/>
              </a:rPr>
              <a:t> per second and a block of </a:t>
            </a:r>
            <a:r>
              <a:rPr lang="en-US" sz="1200" b="0" i="0" kern="1200" err="1">
                <a:solidFill>
                  <a:schemeClr val="tx1"/>
                </a:solidFill>
                <a:effectLst/>
                <a:latin typeface="+mn-lt"/>
                <a:ea typeface="+mn-ea"/>
                <a:cs typeface="+mn-cs"/>
              </a:rPr>
              <a:t>aluminium</a:t>
            </a:r>
            <a:r>
              <a:rPr lang="en-US" sz="1200" b="0" i="0" kern="1200">
                <a:solidFill>
                  <a:schemeClr val="tx1"/>
                </a:solidFill>
                <a:effectLst/>
                <a:latin typeface="+mn-lt"/>
                <a:ea typeface="+mn-ea"/>
                <a:cs typeface="+mn-cs"/>
              </a:rPr>
              <a:t> 8 </a:t>
            </a:r>
            <a:r>
              <a:rPr lang="en-US" sz="1200" b="0" i="0" kern="1200" err="1">
                <a:solidFill>
                  <a:schemeClr val="tx1"/>
                </a:solidFill>
                <a:effectLst/>
                <a:latin typeface="+mn-lt"/>
                <a:ea typeface="+mn-ea"/>
                <a:cs typeface="+mn-cs"/>
              </a:rPr>
              <a:t>centimetres</a:t>
            </a:r>
            <a:r>
              <a:rPr lang="en-US" sz="1200" b="0" i="0" kern="1200">
                <a:solidFill>
                  <a:schemeClr val="tx1"/>
                </a:solidFill>
                <a:effectLst/>
                <a:latin typeface="+mn-lt"/>
                <a:ea typeface="+mn-ea"/>
                <a:cs typeface="+mn-cs"/>
              </a:rPr>
              <a:t> thick. This test simulates what can happen when a small space debris object hits a spacecraft.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Velocities up to 20 Km/s.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Size varies but it’s in the ballpark of a speckle of dust. </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6</a:t>
            </a:fld>
            <a:endParaRPr lang="nl-NL"/>
          </a:p>
        </p:txBody>
      </p:sp>
    </p:spTree>
    <p:extLst>
      <p:ext uri="{BB962C8B-B14F-4D97-AF65-F5344CB8AC3E}">
        <p14:creationId xmlns:p14="http://schemas.microsoft.com/office/powerpoint/2010/main" val="38163529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Flattening robots are the faster at they work, Deposition gets a big improvement going from 2 to 3 robots, while malting takes the majority of the time</a:t>
            </a:r>
          </a:p>
        </p:txBody>
      </p:sp>
      <p:sp>
        <p:nvSpPr>
          <p:cNvPr id="4" name="Slide Number Placeholder 3"/>
          <p:cNvSpPr>
            <a:spLocks noGrp="1"/>
          </p:cNvSpPr>
          <p:nvPr>
            <p:ph type="sldNum" sz="quarter" idx="5"/>
          </p:nvPr>
        </p:nvSpPr>
        <p:spPr/>
        <p:txBody>
          <a:bodyPr/>
          <a:lstStyle/>
          <a:p>
            <a:fld id="{3E0AB7A3-EFA2-401E-A70E-E8AA0518DBEB}" type="slidenum">
              <a:rPr lang="it-IT" smtClean="0"/>
              <a:t>85</a:t>
            </a:fld>
            <a:endParaRPr lang="it-IT"/>
          </a:p>
        </p:txBody>
      </p:sp>
    </p:spTree>
    <p:extLst>
      <p:ext uri="{BB962C8B-B14F-4D97-AF65-F5344CB8AC3E}">
        <p14:creationId xmlns:p14="http://schemas.microsoft.com/office/powerpoint/2010/main" val="1665466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collection is fast, with a finite buffer, robots spend a lot of time waiting to unload in front of the machine</a:t>
            </a:r>
          </a:p>
        </p:txBody>
      </p:sp>
      <p:sp>
        <p:nvSpPr>
          <p:cNvPr id="4" name="Slide Number Placeholder 3"/>
          <p:cNvSpPr>
            <a:spLocks noGrp="1"/>
          </p:cNvSpPr>
          <p:nvPr>
            <p:ph type="sldNum" sz="quarter" idx="5"/>
          </p:nvPr>
        </p:nvSpPr>
        <p:spPr/>
        <p:txBody>
          <a:bodyPr/>
          <a:lstStyle/>
          <a:p>
            <a:fld id="{3E0AB7A3-EFA2-401E-A70E-E8AA0518DBEB}" type="slidenum">
              <a:rPr lang="it-IT" smtClean="0"/>
              <a:t>87</a:t>
            </a:fld>
            <a:endParaRPr lang="it-IT"/>
          </a:p>
        </p:txBody>
      </p:sp>
    </p:spTree>
    <p:extLst>
      <p:ext uri="{BB962C8B-B14F-4D97-AF65-F5344CB8AC3E}">
        <p14:creationId xmlns:p14="http://schemas.microsoft.com/office/powerpoint/2010/main" val="3146825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three depositors 70%+ of the time is waiting</a:t>
            </a:r>
          </a:p>
        </p:txBody>
      </p:sp>
      <p:sp>
        <p:nvSpPr>
          <p:cNvPr id="4" name="Slide Number Placeholder 3"/>
          <p:cNvSpPr>
            <a:spLocks noGrp="1"/>
          </p:cNvSpPr>
          <p:nvPr>
            <p:ph type="sldNum" sz="quarter" idx="5"/>
          </p:nvPr>
        </p:nvSpPr>
        <p:spPr/>
        <p:txBody>
          <a:bodyPr/>
          <a:lstStyle/>
          <a:p>
            <a:fld id="{3E0AB7A3-EFA2-401E-A70E-E8AA0518DBEB}" type="slidenum">
              <a:rPr lang="it-IT" smtClean="0"/>
              <a:t>88</a:t>
            </a:fld>
            <a:endParaRPr lang="it-IT"/>
          </a:p>
        </p:txBody>
      </p:sp>
    </p:spTree>
    <p:extLst>
      <p:ext uri="{BB962C8B-B14F-4D97-AF65-F5344CB8AC3E}">
        <p14:creationId xmlns:p14="http://schemas.microsoft.com/office/powerpoint/2010/main" val="1668695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Flatteners spend most of their time waiting.</a:t>
            </a:r>
          </a:p>
        </p:txBody>
      </p:sp>
      <p:sp>
        <p:nvSpPr>
          <p:cNvPr id="4" name="Slide Number Placeholder 3"/>
          <p:cNvSpPr>
            <a:spLocks noGrp="1"/>
          </p:cNvSpPr>
          <p:nvPr>
            <p:ph type="sldNum" sz="quarter" idx="5"/>
          </p:nvPr>
        </p:nvSpPr>
        <p:spPr/>
        <p:txBody>
          <a:bodyPr/>
          <a:lstStyle/>
          <a:p>
            <a:fld id="{3E0AB7A3-EFA2-401E-A70E-E8AA0518DBEB}" type="slidenum">
              <a:rPr lang="it-IT" smtClean="0"/>
              <a:t>89</a:t>
            </a:fld>
            <a:endParaRPr lang="it-IT"/>
          </a:p>
        </p:txBody>
      </p:sp>
    </p:spTree>
    <p:extLst>
      <p:ext uri="{BB962C8B-B14F-4D97-AF65-F5344CB8AC3E}">
        <p14:creationId xmlns:p14="http://schemas.microsoft.com/office/powerpoint/2010/main" val="626088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Melters are the busiest robots </a:t>
            </a:r>
          </a:p>
        </p:txBody>
      </p:sp>
      <p:sp>
        <p:nvSpPr>
          <p:cNvPr id="4" name="Slide Number Placeholder 3"/>
          <p:cNvSpPr>
            <a:spLocks noGrp="1"/>
          </p:cNvSpPr>
          <p:nvPr>
            <p:ph type="sldNum" sz="quarter" idx="5"/>
          </p:nvPr>
        </p:nvSpPr>
        <p:spPr/>
        <p:txBody>
          <a:bodyPr/>
          <a:lstStyle/>
          <a:p>
            <a:fld id="{3E0AB7A3-EFA2-401E-A70E-E8AA0518DBEB}" type="slidenum">
              <a:rPr lang="it-IT" smtClean="0"/>
              <a:t>90</a:t>
            </a:fld>
            <a:endParaRPr lang="it-IT"/>
          </a:p>
        </p:txBody>
      </p:sp>
    </p:spTree>
    <p:extLst>
      <p:ext uri="{BB962C8B-B14F-4D97-AF65-F5344CB8AC3E}">
        <p14:creationId xmlns:p14="http://schemas.microsoft.com/office/powerpoint/2010/main" val="1514625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risk management framework used in this project is largely based on the Continuous Risk Management Framework developed by NASA, but it has been adapted a bit to be more in line with the scope of this project.</a:t>
            </a:r>
          </a:p>
          <a:p>
            <a:endParaRPr lang="en-US"/>
          </a:p>
          <a:p>
            <a:r>
              <a:rPr lang="en-US" noProof="0"/>
              <a:t>First risks are identified and categorized as either a safety, technical, cost or schedule risk</a:t>
            </a:r>
          </a:p>
        </p:txBody>
      </p:sp>
      <p:sp>
        <p:nvSpPr>
          <p:cNvPr id="4" name="Slide Number Placeholder 3"/>
          <p:cNvSpPr>
            <a:spLocks noGrp="1"/>
          </p:cNvSpPr>
          <p:nvPr>
            <p:ph type="sldNum" sz="quarter" idx="5"/>
          </p:nvPr>
        </p:nvSpPr>
        <p:spPr/>
        <p:txBody>
          <a:bodyPr/>
          <a:lstStyle/>
          <a:p>
            <a:fld id="{3E0AB7A3-EFA2-401E-A70E-E8AA0518DBEB}" type="slidenum">
              <a:rPr lang="nl-NL" smtClean="0"/>
              <a:t>91</a:t>
            </a:fld>
            <a:endParaRPr lang="nl-NL"/>
          </a:p>
        </p:txBody>
      </p:sp>
    </p:spTree>
    <p:extLst>
      <p:ext uri="{BB962C8B-B14F-4D97-AF65-F5344CB8AC3E}">
        <p14:creationId xmlns:p14="http://schemas.microsoft.com/office/powerpoint/2010/main" val="9125613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step is risk analysis.</a:t>
            </a:r>
          </a:p>
          <a:p>
            <a:r>
              <a:rPr lang="en-US"/>
              <a:t>This starts by giving each risk two ratings; based on the risk’s severity and likelihood of it to occur</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92</a:t>
            </a:fld>
            <a:endParaRPr lang="nl-NL"/>
          </a:p>
        </p:txBody>
      </p:sp>
    </p:spTree>
    <p:extLst>
      <p:ext uri="{BB962C8B-B14F-4D97-AF65-F5344CB8AC3E}">
        <p14:creationId xmlns:p14="http://schemas.microsoft.com/office/powerpoint/2010/main" val="3074837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multiplying the likelihood and severity rating, the risk score is obtained, which gives a measure of the actual risk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risk score is then multiplied by a factor that based on its category, </a:t>
            </a:r>
            <a:r>
              <a:rPr lang="en-US">
                <a:effectLst/>
              </a:rPr>
              <a:t>since certain risk categories have inherently greater potential to compromise mission success or safety.</a:t>
            </a:r>
          </a:p>
          <a:p>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93</a:t>
            </a:fld>
            <a:endParaRPr lang="nl-NL"/>
          </a:p>
        </p:txBody>
      </p:sp>
    </p:spTree>
    <p:extLst>
      <p:ext uri="{BB962C8B-B14F-4D97-AF65-F5344CB8AC3E}">
        <p14:creationId xmlns:p14="http://schemas.microsoft.com/office/powerpoint/2010/main" val="3757955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a risk response is recommended, which are:</a:t>
            </a:r>
          </a:p>
          <a:p>
            <a:r>
              <a:rPr lang="en-US"/>
              <a:t>Accept: if the risk is low enough</a:t>
            </a:r>
          </a:p>
          <a:p>
            <a:r>
              <a:rPr lang="en-US"/>
              <a:t>Mitigate: Performing actions to reduce the risk</a:t>
            </a:r>
          </a:p>
          <a:p>
            <a:r>
              <a:rPr lang="en-US"/>
              <a:t>Watch:</a:t>
            </a:r>
          </a:p>
          <a:p>
            <a:r>
              <a:rPr lang="en-US"/>
              <a:t>Research: If the uncertainty about the underlying risk driver is large enough and more research is required to understand it</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94</a:t>
            </a:fld>
            <a:endParaRPr lang="nl-NL"/>
          </a:p>
        </p:txBody>
      </p:sp>
    </p:spTree>
    <p:extLst>
      <p:ext uri="{BB962C8B-B14F-4D97-AF65-F5344CB8AC3E}">
        <p14:creationId xmlns:p14="http://schemas.microsoft.com/office/powerpoint/2010/main" val="1422810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majority of the risks identified were technical risks</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95</a:t>
            </a:fld>
            <a:endParaRPr lang="nl-NL"/>
          </a:p>
        </p:txBody>
      </p:sp>
    </p:spTree>
    <p:extLst>
      <p:ext uri="{BB962C8B-B14F-4D97-AF65-F5344CB8AC3E}">
        <p14:creationId xmlns:p14="http://schemas.microsoft.com/office/powerpoint/2010/main" val="138913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47BE4-1378-934C-525C-1091AD813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3A005-89A4-FED3-8F5A-FEA66B8091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1C7C94-1943-763C-1DA2-05FCCC9B01C0}"/>
              </a:ext>
            </a:extLst>
          </p:cNvPr>
          <p:cNvSpPr>
            <a:spLocks noGrp="1"/>
          </p:cNvSpPr>
          <p:nvPr>
            <p:ph type="body" idx="1"/>
          </p:nvPr>
        </p:nvSpPr>
        <p:spPr/>
        <p:txBody>
          <a:bodyPr/>
          <a:lstStyle/>
          <a:p>
            <a:r>
              <a:rPr lang="en-US"/>
              <a:t>Maximum magnitude 5, usually 3.</a:t>
            </a:r>
            <a:endParaRPr lang="en-US">
              <a:ea typeface="Calibri"/>
              <a:cs typeface="Calibri"/>
            </a:endParaRPr>
          </a:p>
        </p:txBody>
      </p:sp>
      <p:sp>
        <p:nvSpPr>
          <p:cNvPr id="4" name="Slide Number Placeholder 3">
            <a:extLst>
              <a:ext uri="{FF2B5EF4-FFF2-40B4-BE49-F238E27FC236}">
                <a16:creationId xmlns:a16="http://schemas.microsoft.com/office/drawing/2014/main" id="{D6007ABE-696A-F0CC-BF12-30E0BC495EA5}"/>
              </a:ext>
            </a:extLst>
          </p:cNvPr>
          <p:cNvSpPr>
            <a:spLocks noGrp="1"/>
          </p:cNvSpPr>
          <p:nvPr>
            <p:ph type="sldNum" sz="quarter" idx="5"/>
          </p:nvPr>
        </p:nvSpPr>
        <p:spPr/>
        <p:txBody>
          <a:bodyPr/>
          <a:lstStyle/>
          <a:p>
            <a:fld id="{3E0AB7A3-EFA2-401E-A70E-E8AA0518DBEB}" type="slidenum">
              <a:rPr lang="nl-NL" smtClean="0"/>
              <a:t>7</a:t>
            </a:fld>
            <a:endParaRPr lang="nl-NL"/>
          </a:p>
        </p:txBody>
      </p:sp>
    </p:spTree>
    <p:extLst>
      <p:ext uri="{BB962C8B-B14F-4D97-AF65-F5344CB8AC3E}">
        <p14:creationId xmlns:p14="http://schemas.microsoft.com/office/powerpoint/2010/main" val="2007930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these risks centered around the performance of the systems in the lunar environment, since there are still a lot of uncertainties about it.</a:t>
            </a:r>
          </a:p>
          <a:p>
            <a:r>
              <a:rPr lang="en-US"/>
              <a:t>One big factor of uncertainty is also the degradation of the performance of systems over the 2 year duration of the mission</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96</a:t>
            </a:fld>
            <a:endParaRPr lang="nl-NL"/>
          </a:p>
        </p:txBody>
      </p:sp>
    </p:spTree>
    <p:extLst>
      <p:ext uri="{BB962C8B-B14F-4D97-AF65-F5344CB8AC3E}">
        <p14:creationId xmlns:p14="http://schemas.microsoft.com/office/powerpoint/2010/main" val="21834534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Fortunately, we believe that the majority of these risks can be mitigated by either increasing redundancy in the system, or by including margins.</a:t>
            </a:r>
          </a:p>
          <a:p>
            <a:r>
              <a:rPr lang="en-US"/>
              <a:t>Some of these risks could also be mitigated by slightly altering some operational procedures</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97</a:t>
            </a:fld>
            <a:endParaRPr lang="nl-NL"/>
          </a:p>
        </p:txBody>
      </p:sp>
    </p:spTree>
    <p:extLst>
      <p:ext uri="{BB962C8B-B14F-4D97-AF65-F5344CB8AC3E}">
        <p14:creationId xmlns:p14="http://schemas.microsoft.com/office/powerpoint/2010/main" val="3859278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biggest risks to the project are safety risks</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98</a:t>
            </a:fld>
            <a:endParaRPr lang="nl-NL"/>
          </a:p>
        </p:txBody>
      </p:sp>
    </p:spTree>
    <p:extLst>
      <p:ext uri="{BB962C8B-B14F-4D97-AF65-F5344CB8AC3E}">
        <p14:creationId xmlns:p14="http://schemas.microsoft.com/office/powerpoint/2010/main" val="2343606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these risks center about the inflatable substructure or the outer shell getting damaged.</a:t>
            </a:r>
          </a:p>
          <a:p>
            <a:r>
              <a:rPr lang="en-US"/>
              <a:t>The biggest risk is the possibility of the structure to get damaged by moon quakes</a:t>
            </a:r>
          </a:p>
          <a:p>
            <a:r>
              <a:rPr lang="en-US"/>
              <a:t>Other risks for damage include collisions between robots and the membrane or structure, or heat damage to the membrane caused by accidental laser misdirection.</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99</a:t>
            </a:fld>
            <a:endParaRPr lang="nl-NL"/>
          </a:p>
        </p:txBody>
      </p:sp>
    </p:spTree>
    <p:extLst>
      <p:ext uri="{BB962C8B-B14F-4D97-AF65-F5344CB8AC3E}">
        <p14:creationId xmlns:p14="http://schemas.microsoft.com/office/powerpoint/2010/main" val="8826638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identified a bunch of schedule risk, which were, like the technical risks, mostly caused by uncertainty about some aspects of the system’s performance in the lunar environment.</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100</a:t>
            </a:fld>
            <a:endParaRPr lang="nl-NL"/>
          </a:p>
        </p:txBody>
      </p:sp>
    </p:spTree>
    <p:extLst>
      <p:ext uri="{BB962C8B-B14F-4D97-AF65-F5344CB8AC3E}">
        <p14:creationId xmlns:p14="http://schemas.microsoft.com/office/powerpoint/2010/main" val="11294149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fortunately, most of these risks are fairly straight forward to mitigate by including margins in the schedules</a:t>
            </a:r>
            <a:endParaRPr lang="nl-NL"/>
          </a:p>
        </p:txBody>
      </p:sp>
      <p:sp>
        <p:nvSpPr>
          <p:cNvPr id="4" name="Slide Number Placeholder 3"/>
          <p:cNvSpPr>
            <a:spLocks noGrp="1"/>
          </p:cNvSpPr>
          <p:nvPr>
            <p:ph type="sldNum" sz="quarter" idx="5"/>
          </p:nvPr>
        </p:nvSpPr>
        <p:spPr/>
        <p:txBody>
          <a:bodyPr/>
          <a:lstStyle/>
          <a:p>
            <a:fld id="{3E0AB7A3-EFA2-401E-A70E-E8AA0518DBEB}" type="slidenum">
              <a:rPr lang="nl-NL" smtClean="0"/>
              <a:t>101</a:t>
            </a:fld>
            <a:endParaRPr lang="nl-NL"/>
          </a:p>
        </p:txBody>
      </p:sp>
    </p:spTree>
    <p:extLst>
      <p:ext uri="{BB962C8B-B14F-4D97-AF65-F5344CB8AC3E}">
        <p14:creationId xmlns:p14="http://schemas.microsoft.com/office/powerpoint/2010/main" val="15588747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p:cNvSpPr>
            <a:spLocks noGrp="1"/>
          </p:cNvSpPr>
          <p:nvPr>
            <p:ph type="sldNum" sz="quarter" idx="5"/>
          </p:nvPr>
        </p:nvSpPr>
        <p:spPr/>
        <p:txBody>
          <a:bodyPr/>
          <a:lstStyle/>
          <a:p>
            <a:fld id="{3E0AB7A3-EFA2-401E-A70E-E8AA0518DBEB}" type="slidenum">
              <a:rPr lang="nl-NL" smtClean="0"/>
              <a:t>102</a:t>
            </a:fld>
            <a:endParaRPr lang="nl-NL"/>
          </a:p>
        </p:txBody>
      </p:sp>
    </p:spTree>
    <p:extLst>
      <p:ext uri="{BB962C8B-B14F-4D97-AF65-F5344CB8AC3E}">
        <p14:creationId xmlns:p14="http://schemas.microsoft.com/office/powerpoint/2010/main" val="3815131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82274-CCB7-36C1-D440-C8B87BE28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ADDEB-8732-38DB-C302-36598C5AB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C5922-723F-3D05-F158-FF2AD2E2778C}"/>
              </a:ext>
            </a:extLst>
          </p:cNvPr>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a:extLst>
              <a:ext uri="{FF2B5EF4-FFF2-40B4-BE49-F238E27FC236}">
                <a16:creationId xmlns:a16="http://schemas.microsoft.com/office/drawing/2014/main" id="{3EB6A862-CB16-7A07-6001-06AD798BE806}"/>
              </a:ext>
            </a:extLst>
          </p:cNvPr>
          <p:cNvSpPr>
            <a:spLocks noGrp="1"/>
          </p:cNvSpPr>
          <p:nvPr>
            <p:ph type="sldNum" sz="quarter" idx="5"/>
          </p:nvPr>
        </p:nvSpPr>
        <p:spPr/>
        <p:txBody>
          <a:bodyPr/>
          <a:lstStyle/>
          <a:p>
            <a:fld id="{3E0AB7A3-EFA2-401E-A70E-E8AA0518DBEB}" type="slidenum">
              <a:rPr lang="nl-NL" smtClean="0"/>
              <a:t>103</a:t>
            </a:fld>
            <a:endParaRPr lang="nl-NL"/>
          </a:p>
        </p:txBody>
      </p:sp>
    </p:spTree>
    <p:extLst>
      <p:ext uri="{BB962C8B-B14F-4D97-AF65-F5344CB8AC3E}">
        <p14:creationId xmlns:p14="http://schemas.microsoft.com/office/powerpoint/2010/main" val="34184735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DC6D6-B5CD-13A5-FBE9-75CF344FF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F6D47-21B4-5742-D720-8BA13508E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E9E0C-DB89-B188-8569-BA31D839B1CA}"/>
              </a:ext>
            </a:extLst>
          </p:cNvPr>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a:extLst>
              <a:ext uri="{FF2B5EF4-FFF2-40B4-BE49-F238E27FC236}">
                <a16:creationId xmlns:a16="http://schemas.microsoft.com/office/drawing/2014/main" id="{FEB2AFAB-A621-6B95-AAA6-76F7ECF0D6E8}"/>
              </a:ext>
            </a:extLst>
          </p:cNvPr>
          <p:cNvSpPr>
            <a:spLocks noGrp="1"/>
          </p:cNvSpPr>
          <p:nvPr>
            <p:ph type="sldNum" sz="quarter" idx="5"/>
          </p:nvPr>
        </p:nvSpPr>
        <p:spPr/>
        <p:txBody>
          <a:bodyPr/>
          <a:lstStyle/>
          <a:p>
            <a:fld id="{3E0AB7A3-EFA2-401E-A70E-E8AA0518DBEB}" type="slidenum">
              <a:rPr lang="nl-NL" smtClean="0"/>
              <a:t>104</a:t>
            </a:fld>
            <a:endParaRPr lang="nl-NL"/>
          </a:p>
        </p:txBody>
      </p:sp>
    </p:spTree>
    <p:extLst>
      <p:ext uri="{BB962C8B-B14F-4D97-AF65-F5344CB8AC3E}">
        <p14:creationId xmlns:p14="http://schemas.microsoft.com/office/powerpoint/2010/main" val="3227697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7E0B-B2DF-2614-0779-B18DA2E0B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367D1-F439-4E15-59AC-BD819D7E3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03247-05DA-A861-2448-1A6FE9106E7C}"/>
              </a:ext>
            </a:extLst>
          </p:cNvPr>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a:extLst>
              <a:ext uri="{FF2B5EF4-FFF2-40B4-BE49-F238E27FC236}">
                <a16:creationId xmlns:a16="http://schemas.microsoft.com/office/drawing/2014/main" id="{CBCD5E79-9DB4-4F99-394A-47B13EB51915}"/>
              </a:ext>
            </a:extLst>
          </p:cNvPr>
          <p:cNvSpPr>
            <a:spLocks noGrp="1"/>
          </p:cNvSpPr>
          <p:nvPr>
            <p:ph type="sldNum" sz="quarter" idx="5"/>
          </p:nvPr>
        </p:nvSpPr>
        <p:spPr/>
        <p:txBody>
          <a:bodyPr/>
          <a:lstStyle/>
          <a:p>
            <a:fld id="{3E0AB7A3-EFA2-401E-A70E-E8AA0518DBEB}" type="slidenum">
              <a:rPr lang="nl-NL" smtClean="0"/>
              <a:t>105</a:t>
            </a:fld>
            <a:endParaRPr lang="nl-NL"/>
          </a:p>
        </p:txBody>
      </p:sp>
    </p:spTree>
    <p:extLst>
      <p:ext uri="{BB962C8B-B14F-4D97-AF65-F5344CB8AC3E}">
        <p14:creationId xmlns:p14="http://schemas.microsoft.com/office/powerpoint/2010/main" val="386109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US"/>
          </a:p>
        </p:txBody>
      </p:sp>
      <p:sp>
        <p:nvSpPr>
          <p:cNvPr id="3" name="Tijdelijke aanduiding voor notities 2"/>
          <p:cNvSpPr>
            <a:spLocks noGrp="1"/>
          </p:cNvSpPr>
          <p:nvPr>
            <p:ph type="body" idx="1"/>
          </p:nvPr>
        </p:nvSpPr>
        <p:spPr/>
        <p:txBody>
          <a:bodyPr/>
          <a:lstStyle/>
          <a:p>
            <a:r>
              <a:rPr lang="en-US">
                <a:ea typeface="Calibri"/>
                <a:cs typeface="Calibri"/>
              </a:rPr>
              <a:t>Researcher have already found that a big part of the solution is to built the habitat inside a lava tube. Here it is already shielded partly against radiation and micro-meteorites. The lava tube also provides a more stable temperature of around –20 degrees.</a:t>
            </a:r>
          </a:p>
          <a:p>
            <a:endParaRPr lang="en-US">
              <a:ea typeface="Calibri"/>
              <a:cs typeface="Calibri"/>
            </a:endParaRPr>
          </a:p>
          <a:p>
            <a:r>
              <a:rPr lang="en-US">
                <a:ea typeface="Calibri"/>
                <a:cs typeface="Calibri"/>
              </a:rPr>
              <a:t>Lunar lava-tubes have only being analyzed using pictures taken from the sky at different angles, the morphology of the inside space it’s still not certain to this day.</a:t>
            </a:r>
          </a:p>
          <a:p>
            <a:r>
              <a:rPr lang="en-US">
                <a:ea typeface="Calibri"/>
                <a:cs typeface="Calibri"/>
              </a:rPr>
              <a:t>Experiment on Using LiDAR and Robotics to map lava-tunnel has being done on earth. </a:t>
            </a:r>
          </a:p>
        </p:txBody>
      </p:sp>
      <p:sp>
        <p:nvSpPr>
          <p:cNvPr id="4" name="Tijdelijke aanduiding voor dianummer 3"/>
          <p:cNvSpPr>
            <a:spLocks noGrp="1"/>
          </p:cNvSpPr>
          <p:nvPr>
            <p:ph type="sldNum" sz="quarter" idx="5"/>
          </p:nvPr>
        </p:nvSpPr>
        <p:spPr/>
        <p:txBody>
          <a:bodyPr/>
          <a:lstStyle/>
          <a:p>
            <a:fld id="{3E0AB7A3-EFA2-401E-A70E-E8AA0518DBEB}" type="slidenum">
              <a:rPr lang="nl-NL"/>
              <a:t>8</a:t>
            </a:fld>
            <a:endParaRPr lang="nl-NL"/>
          </a:p>
        </p:txBody>
      </p:sp>
    </p:spTree>
    <p:extLst>
      <p:ext uri="{BB962C8B-B14F-4D97-AF65-F5344CB8AC3E}">
        <p14:creationId xmlns:p14="http://schemas.microsoft.com/office/powerpoint/2010/main" val="20868871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EC6F-28CC-938C-1D32-4C2FDEF3A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62D95-B680-8E4B-8966-4896235AE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AD7D8-F7E6-6683-B49B-B7F6122F7289}"/>
              </a:ext>
            </a:extLst>
          </p:cNvPr>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a:extLst>
              <a:ext uri="{FF2B5EF4-FFF2-40B4-BE49-F238E27FC236}">
                <a16:creationId xmlns:a16="http://schemas.microsoft.com/office/drawing/2014/main" id="{02164F23-63D7-0473-C494-5F0F12BE765F}"/>
              </a:ext>
            </a:extLst>
          </p:cNvPr>
          <p:cNvSpPr>
            <a:spLocks noGrp="1"/>
          </p:cNvSpPr>
          <p:nvPr>
            <p:ph type="sldNum" sz="quarter" idx="5"/>
          </p:nvPr>
        </p:nvSpPr>
        <p:spPr/>
        <p:txBody>
          <a:bodyPr/>
          <a:lstStyle/>
          <a:p>
            <a:fld id="{3E0AB7A3-EFA2-401E-A70E-E8AA0518DBEB}" type="slidenum">
              <a:rPr lang="nl-NL" smtClean="0"/>
              <a:t>106</a:t>
            </a:fld>
            <a:endParaRPr lang="nl-NL"/>
          </a:p>
        </p:txBody>
      </p:sp>
    </p:spTree>
    <p:extLst>
      <p:ext uri="{BB962C8B-B14F-4D97-AF65-F5344CB8AC3E}">
        <p14:creationId xmlns:p14="http://schemas.microsoft.com/office/powerpoint/2010/main" val="33656186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3F203-4A0B-3778-699F-495A524E7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F90C3-572C-FA27-B390-BEB36560C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EF352-989B-CA88-8736-1CC48AE93A9E}"/>
              </a:ext>
            </a:extLst>
          </p:cNvPr>
          <p:cNvSpPr>
            <a:spLocks noGrp="1"/>
          </p:cNvSpPr>
          <p:nvPr>
            <p:ph type="body" idx="1"/>
          </p:nvPr>
        </p:nvSpPr>
        <p:spPr/>
        <p:txBody>
          <a:bodyPr/>
          <a:lstStyle/>
          <a:p>
            <a:r>
              <a:rPr lang="en-US"/>
              <a:t>Beyond all the technical considerations that we had to make, there are also several ethical, societal and environmental considerations that are relevant to our project.</a:t>
            </a:r>
          </a:p>
          <a:p>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The habitat that we are proposing is generally meant for the early scientific and exploration missions, but these missions are likely going to function as a stepping for future commercial missions. While space agencies will likely put extra care into respectfully interacting with the lunar environment, later commercial missions may not care about that. Therefore it is important to ensure that exploration does not turn into exploitation.</a:t>
            </a:r>
          </a:p>
          <a:p>
            <a:endParaRPr lang="en-US" noProof="0"/>
          </a:p>
          <a:p>
            <a:r>
              <a:rPr lang="en-US" noProof="0"/>
              <a:t>Finally, another large issue is that the new race to the moon is only a contest between the very richest and most advanced of nations, even more so than the current LEO space race, so international frameworks that ensure that the benefits of lunar exploration are shared equally amongst humanity should be considered</a:t>
            </a:r>
          </a:p>
          <a:p>
            <a:endParaRPr lang="en-US" noProof="0"/>
          </a:p>
        </p:txBody>
      </p:sp>
      <p:sp>
        <p:nvSpPr>
          <p:cNvPr id="4" name="Slide Number Placeholder 3">
            <a:extLst>
              <a:ext uri="{FF2B5EF4-FFF2-40B4-BE49-F238E27FC236}">
                <a16:creationId xmlns:a16="http://schemas.microsoft.com/office/drawing/2014/main" id="{B2648D7A-F029-ECD6-9854-BA2611168A79}"/>
              </a:ext>
            </a:extLst>
          </p:cNvPr>
          <p:cNvSpPr>
            <a:spLocks noGrp="1"/>
          </p:cNvSpPr>
          <p:nvPr>
            <p:ph type="sldNum" sz="quarter" idx="5"/>
          </p:nvPr>
        </p:nvSpPr>
        <p:spPr/>
        <p:txBody>
          <a:bodyPr/>
          <a:lstStyle/>
          <a:p>
            <a:fld id="{3E0AB7A3-EFA2-401E-A70E-E8AA0518DBEB}" type="slidenum">
              <a:rPr lang="nl-NL" smtClean="0"/>
              <a:t>107</a:t>
            </a:fld>
            <a:endParaRPr lang="nl-NL"/>
          </a:p>
        </p:txBody>
      </p:sp>
    </p:spTree>
    <p:extLst>
      <p:ext uri="{BB962C8B-B14F-4D97-AF65-F5344CB8AC3E}">
        <p14:creationId xmlns:p14="http://schemas.microsoft.com/office/powerpoint/2010/main" val="3242831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Initially, two preliminary concept were developed simultaneously and evaluated</a:t>
            </a:r>
          </a:p>
          <a:p>
            <a:r>
              <a:rPr lang="en-US"/>
              <a:t>Here, concept 2 came out on top due to its lower technical complexity, higher flexibility and adaptability, quicker construction time and lower cost.</a:t>
            </a:r>
          </a:p>
        </p:txBody>
      </p:sp>
      <p:sp>
        <p:nvSpPr>
          <p:cNvPr id="4" name="Slide Number Placeholder 3"/>
          <p:cNvSpPr>
            <a:spLocks noGrp="1"/>
          </p:cNvSpPr>
          <p:nvPr>
            <p:ph type="sldNum" sz="quarter" idx="5"/>
          </p:nvPr>
        </p:nvSpPr>
        <p:spPr/>
        <p:txBody>
          <a:bodyPr/>
          <a:lstStyle/>
          <a:p>
            <a:fld id="{3E0AB7A3-EFA2-401E-A70E-E8AA0518DBEB}" type="slidenum">
              <a:rPr lang="en-US" smtClean="0"/>
              <a:t>108</a:t>
            </a:fld>
            <a:endParaRPr lang="en-US"/>
          </a:p>
        </p:txBody>
      </p:sp>
    </p:spTree>
    <p:extLst>
      <p:ext uri="{BB962C8B-B14F-4D97-AF65-F5344CB8AC3E}">
        <p14:creationId xmlns:p14="http://schemas.microsoft.com/office/powerpoint/2010/main" val="7952502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several additive manufacturing methods were investigated; here, selective laser melting was found to be the best option, due to its ability to create strong, geometrically complex shapes without the needs for any additives.</a:t>
            </a:r>
          </a:p>
        </p:txBody>
      </p:sp>
      <p:sp>
        <p:nvSpPr>
          <p:cNvPr id="4" name="Slide Number Placeholder 3"/>
          <p:cNvSpPr>
            <a:spLocks noGrp="1"/>
          </p:cNvSpPr>
          <p:nvPr>
            <p:ph type="sldNum" sz="quarter" idx="5"/>
          </p:nvPr>
        </p:nvSpPr>
        <p:spPr/>
        <p:txBody>
          <a:bodyPr/>
          <a:lstStyle/>
          <a:p>
            <a:fld id="{3E0AB7A3-EFA2-401E-A70E-E8AA0518DBEB}" type="slidenum">
              <a:rPr lang="en-US" smtClean="0"/>
              <a:t>109</a:t>
            </a:fld>
            <a:endParaRPr lang="en-US"/>
          </a:p>
        </p:txBody>
      </p:sp>
    </p:spTree>
    <p:extLst>
      <p:ext uri="{BB962C8B-B14F-4D97-AF65-F5344CB8AC3E}">
        <p14:creationId xmlns:p14="http://schemas.microsoft.com/office/powerpoint/2010/main" val="14143623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it is not possible to use manual labor in the construction process, it was necessary to rely on construction using robotic swarms</a:t>
            </a:r>
          </a:p>
          <a:p>
            <a:endParaRPr lang="en-US"/>
          </a:p>
          <a:p>
            <a:r>
              <a:rPr lang="en-US"/>
              <a:t>For this, requirements were devised for all the robots and supporting systems</a:t>
            </a:r>
          </a:p>
          <a:p>
            <a:endParaRPr lang="en-US"/>
          </a:p>
          <a:p>
            <a:r>
              <a:rPr lang="en-US"/>
              <a:t>Furthermore, several options for the collector/depositor, flattening and melting robots were investigated, by investigating real robotic systems under development that aim to perform the same functions as the ones we are envisioning</a:t>
            </a:r>
          </a:p>
          <a:p>
            <a:endParaRPr lang="en-US"/>
          </a:p>
          <a:p>
            <a:endParaRPr lang="en-US"/>
          </a:p>
        </p:txBody>
      </p:sp>
      <p:sp>
        <p:nvSpPr>
          <p:cNvPr id="4" name="Slide Number Placeholder 3"/>
          <p:cNvSpPr>
            <a:spLocks noGrp="1"/>
          </p:cNvSpPr>
          <p:nvPr>
            <p:ph type="sldNum" sz="quarter" idx="5"/>
          </p:nvPr>
        </p:nvSpPr>
        <p:spPr/>
        <p:txBody>
          <a:bodyPr/>
          <a:lstStyle/>
          <a:p>
            <a:fld id="{3E0AB7A3-EFA2-401E-A70E-E8AA0518DBEB}" type="slidenum">
              <a:rPr lang="en-US" smtClean="0"/>
              <a:t>110</a:t>
            </a:fld>
            <a:endParaRPr lang="en-US"/>
          </a:p>
        </p:txBody>
      </p:sp>
    </p:spTree>
    <p:extLst>
      <p:ext uri="{BB962C8B-B14F-4D97-AF65-F5344CB8AC3E}">
        <p14:creationId xmlns:p14="http://schemas.microsoft.com/office/powerpoint/2010/main" val="11500386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361F-3939-9D62-4040-B00A8467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6600E-9C47-13C8-A142-09A3F26E6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01315-8B56-1F1F-F53C-BF4EFFF3AB76}"/>
              </a:ext>
            </a:extLst>
          </p:cNvPr>
          <p:cNvSpPr>
            <a:spLocks noGrp="1"/>
          </p:cNvSpPr>
          <p:nvPr>
            <p:ph type="body" idx="1"/>
          </p:nvPr>
        </p:nvSpPr>
        <p:spPr/>
        <p:txBody>
          <a:bodyPr/>
          <a:lstStyle/>
          <a:p>
            <a:r>
              <a:rPr lang="en-US"/>
              <a:t>Since it is not possible to use manual labor in the construction process, it was necessary to rely on construction using robotic swarms</a:t>
            </a:r>
          </a:p>
          <a:p>
            <a:endParaRPr lang="en-US"/>
          </a:p>
          <a:p>
            <a:r>
              <a:rPr lang="en-US"/>
              <a:t>For this, requirements were devised for all the robots and supporting systems</a:t>
            </a:r>
          </a:p>
          <a:p>
            <a:endParaRPr lang="en-US"/>
          </a:p>
          <a:p>
            <a:r>
              <a:rPr lang="en-US"/>
              <a:t>Furthermore, several options for the collector/depositor, flattening and melting robots were investigated, by investigating real robotic systems under development that aim to perform the same functions as the ones we are envisioning</a:t>
            </a:r>
          </a:p>
          <a:p>
            <a:endParaRPr lang="en-US"/>
          </a:p>
          <a:p>
            <a:endParaRPr lang="en-US"/>
          </a:p>
        </p:txBody>
      </p:sp>
      <p:sp>
        <p:nvSpPr>
          <p:cNvPr id="4" name="Slide Number Placeholder 3">
            <a:extLst>
              <a:ext uri="{FF2B5EF4-FFF2-40B4-BE49-F238E27FC236}">
                <a16:creationId xmlns:a16="http://schemas.microsoft.com/office/drawing/2014/main" id="{CF774C03-FBBD-8531-4005-030A1AEA41E8}"/>
              </a:ext>
            </a:extLst>
          </p:cNvPr>
          <p:cNvSpPr>
            <a:spLocks noGrp="1"/>
          </p:cNvSpPr>
          <p:nvPr>
            <p:ph type="sldNum" sz="quarter" idx="5"/>
          </p:nvPr>
        </p:nvSpPr>
        <p:spPr/>
        <p:txBody>
          <a:bodyPr/>
          <a:lstStyle/>
          <a:p>
            <a:fld id="{3E0AB7A3-EFA2-401E-A70E-E8AA0518DBEB}" type="slidenum">
              <a:rPr lang="en-US" smtClean="0"/>
              <a:t>111</a:t>
            </a:fld>
            <a:endParaRPr lang="en-US"/>
          </a:p>
        </p:txBody>
      </p:sp>
    </p:spTree>
    <p:extLst>
      <p:ext uri="{BB962C8B-B14F-4D97-AF65-F5344CB8AC3E}">
        <p14:creationId xmlns:p14="http://schemas.microsoft.com/office/powerpoint/2010/main" val="38685724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development of the construction process and analysis of the power requirements, we came to the conclusion that limiting construction if the construction process would be continuous, a staggering 67 tons of batteries would be required, ballooning the total mission cost to roughly 76 billion, in comparison, limiting construction to only during the day, total mission costs can be reduced by over 90% to 7,6 billion</a:t>
            </a:r>
          </a:p>
        </p:txBody>
      </p:sp>
      <p:sp>
        <p:nvSpPr>
          <p:cNvPr id="4" name="Slide Number Placeholder 3"/>
          <p:cNvSpPr>
            <a:spLocks noGrp="1"/>
          </p:cNvSpPr>
          <p:nvPr>
            <p:ph type="sldNum" sz="quarter" idx="5"/>
          </p:nvPr>
        </p:nvSpPr>
        <p:spPr/>
        <p:txBody>
          <a:bodyPr/>
          <a:lstStyle/>
          <a:p>
            <a:fld id="{3E0AB7A3-EFA2-401E-A70E-E8AA0518DBEB}" type="slidenum">
              <a:rPr lang="en-US" smtClean="0"/>
              <a:t>112</a:t>
            </a:fld>
            <a:endParaRPr lang="en-US"/>
          </a:p>
        </p:txBody>
      </p:sp>
    </p:spTree>
    <p:extLst>
      <p:ext uri="{BB962C8B-B14F-4D97-AF65-F5344CB8AC3E}">
        <p14:creationId xmlns:p14="http://schemas.microsoft.com/office/powerpoint/2010/main" val="3325836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still several big questions and research topics that need to be answered before a real mission aimed at constructing a habitat on the moon can begin.</a:t>
            </a:r>
          </a:p>
          <a:p>
            <a:endParaRPr lang="en-US"/>
          </a:p>
          <a:p>
            <a:r>
              <a:rPr lang="en-US"/>
              <a:t>One of the biggest possible hurdles facing such a project are the questions that remain about the feasibility of large-scale multi-layer SLM in a lunar environment. </a:t>
            </a:r>
          </a:p>
          <a:p>
            <a:endParaRPr lang="en-US"/>
          </a:p>
          <a:p>
            <a:r>
              <a:rPr lang="en-US"/>
              <a:t>Although many experiments have been conducted that successfully melted small samples of lunar regolith together, not many tests have been conducted that try to create multi layer structures using this method.</a:t>
            </a:r>
          </a:p>
          <a:p>
            <a:r>
              <a:rPr lang="en-US"/>
              <a:t>That’s why many </a:t>
            </a:r>
          </a:p>
          <a:p>
            <a:r>
              <a:rPr lang="en-US"/>
              <a:t>questions remain about aspects like melting performance under vacuum conditions, layer adhesion and optical particle size range.</a:t>
            </a:r>
          </a:p>
          <a:p>
            <a:r>
              <a:rPr lang="en-US"/>
              <a:t>One promising solution that was mentioned by one of the experts that we spoke to was to perform multiple passes.</a:t>
            </a:r>
          </a:p>
        </p:txBody>
      </p:sp>
      <p:sp>
        <p:nvSpPr>
          <p:cNvPr id="4" name="Slide Number Placeholder 3"/>
          <p:cNvSpPr>
            <a:spLocks noGrp="1"/>
          </p:cNvSpPr>
          <p:nvPr>
            <p:ph type="sldNum" sz="quarter" idx="5"/>
          </p:nvPr>
        </p:nvSpPr>
        <p:spPr/>
        <p:txBody>
          <a:bodyPr/>
          <a:lstStyle/>
          <a:p>
            <a:fld id="{3E0AB7A3-EFA2-401E-A70E-E8AA0518DBEB}" type="slidenum">
              <a:rPr lang="en-US" smtClean="0"/>
              <a:t>113</a:t>
            </a:fld>
            <a:endParaRPr lang="en-US"/>
          </a:p>
        </p:txBody>
      </p:sp>
    </p:spTree>
    <p:extLst>
      <p:ext uri="{BB962C8B-B14F-4D97-AF65-F5344CB8AC3E}">
        <p14:creationId xmlns:p14="http://schemas.microsoft.com/office/powerpoint/2010/main" val="2008098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big area of uncertainty remains the lunar environment and its effects.</a:t>
            </a:r>
          </a:p>
          <a:p>
            <a:endParaRPr lang="en-US"/>
          </a:p>
          <a:p>
            <a:r>
              <a:rPr lang="en-US"/>
              <a:t>One of the biggest risks that we do not really have an answer for is the danger from moon quakes. Much is still unknown about their nature, frequency and maximum magnitudes.</a:t>
            </a:r>
          </a:p>
          <a:p>
            <a:endParaRPr lang="en-US"/>
          </a:p>
          <a:p>
            <a:r>
              <a:rPr lang="en-US"/>
              <a:t>Another such area is the performance of the robotic systems in the actual lunar environment; it is possible that systems behave in unexpected ways once they operate in a real lunar environment, especially the long-term durability and rate of performance degradation of systems remains a question</a:t>
            </a:r>
          </a:p>
        </p:txBody>
      </p:sp>
      <p:sp>
        <p:nvSpPr>
          <p:cNvPr id="4" name="Slide Number Placeholder 3"/>
          <p:cNvSpPr>
            <a:spLocks noGrp="1"/>
          </p:cNvSpPr>
          <p:nvPr>
            <p:ph type="sldNum" sz="quarter" idx="5"/>
          </p:nvPr>
        </p:nvSpPr>
        <p:spPr/>
        <p:txBody>
          <a:bodyPr/>
          <a:lstStyle/>
          <a:p>
            <a:fld id="{3E0AB7A3-EFA2-401E-A70E-E8AA0518DBEB}" type="slidenum">
              <a:rPr lang="en-US" smtClean="0"/>
              <a:t>114</a:t>
            </a:fld>
            <a:endParaRPr lang="en-US"/>
          </a:p>
        </p:txBody>
      </p:sp>
    </p:spTree>
    <p:extLst>
      <p:ext uri="{BB962C8B-B14F-4D97-AF65-F5344CB8AC3E}">
        <p14:creationId xmlns:p14="http://schemas.microsoft.com/office/powerpoint/2010/main" val="22813228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future studies could look into the possibility of utilizing other power systems. The big limitation of the solar + battery option is that it would need a prohibitive amount of battery storage capacity, which is the main cost driver in our continuous printing scenario, although we were able to mitigate that by limiting printing to the lunar day, when the habitat will eventually be inhabited by human occupants, it will likely not be an option to limit power consumption that drastically during the lunar night. </a:t>
            </a:r>
          </a:p>
          <a:p>
            <a:endParaRPr lang="en-US"/>
          </a:p>
          <a:p>
            <a:r>
              <a:rPr lang="en-US"/>
              <a:t>Possible alternatives include nuclear power generation or replacing the battery system with a regenerative fuel cell (RFC) system.</a:t>
            </a:r>
          </a:p>
        </p:txBody>
      </p:sp>
      <p:sp>
        <p:nvSpPr>
          <p:cNvPr id="4" name="Slide Number Placeholder 3"/>
          <p:cNvSpPr>
            <a:spLocks noGrp="1"/>
          </p:cNvSpPr>
          <p:nvPr>
            <p:ph type="sldNum" sz="quarter" idx="5"/>
          </p:nvPr>
        </p:nvSpPr>
        <p:spPr/>
        <p:txBody>
          <a:bodyPr/>
          <a:lstStyle/>
          <a:p>
            <a:fld id="{3E0AB7A3-EFA2-401E-A70E-E8AA0518DBEB}" type="slidenum">
              <a:rPr lang="en-US" smtClean="0"/>
              <a:t>115</a:t>
            </a:fld>
            <a:endParaRPr lang="en-US"/>
          </a:p>
        </p:txBody>
      </p:sp>
    </p:spTree>
    <p:extLst>
      <p:ext uri="{BB962C8B-B14F-4D97-AF65-F5344CB8AC3E}">
        <p14:creationId xmlns:p14="http://schemas.microsoft.com/office/powerpoint/2010/main" val="424128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a:ea typeface="Calibri"/>
                <a:cs typeface="Calibri"/>
              </a:rPr>
              <a:t>Lava tube naturally protects form meteorites impacts, radiation levels substantially lower.</a:t>
            </a:r>
          </a:p>
          <a:p>
            <a:endParaRPr lang="en-US">
              <a:ea typeface="Calibri"/>
              <a:cs typeface="Calibri"/>
            </a:endParaRPr>
          </a:p>
          <a:p>
            <a:r>
              <a:rPr lang="en-US">
                <a:ea typeface="Calibri"/>
                <a:cs typeface="Calibri"/>
              </a:rPr>
              <a:t>Image: </a:t>
            </a:r>
            <a:r>
              <a:rPr lang="en-US"/>
              <a:t>Spatial distribution of the effective dose equivalent at the vertical hole due to GCR protons during the solar minimum phase.</a:t>
            </a:r>
          </a:p>
          <a:p>
            <a:endParaRPr lang="en-US">
              <a:ea typeface="Calibri"/>
              <a:cs typeface="Calibri"/>
            </a:endParaRPr>
          </a:p>
          <a:p>
            <a:r>
              <a:rPr lang="en-US">
                <a:ea typeface="Calibri"/>
                <a:cs typeface="Calibri"/>
              </a:rPr>
              <a:t>Image generated trough simulation.</a:t>
            </a:r>
          </a:p>
        </p:txBody>
      </p:sp>
      <p:sp>
        <p:nvSpPr>
          <p:cNvPr id="4" name="Segnaposto numero diapositiva 3"/>
          <p:cNvSpPr>
            <a:spLocks noGrp="1"/>
          </p:cNvSpPr>
          <p:nvPr>
            <p:ph type="sldNum" sz="quarter" idx="5"/>
          </p:nvPr>
        </p:nvSpPr>
        <p:spPr/>
        <p:txBody>
          <a:bodyPr/>
          <a:lstStyle/>
          <a:p>
            <a:fld id="{3E0AB7A3-EFA2-401E-A70E-E8AA0518DBEB}" type="slidenum">
              <a:rPr lang="it-IT"/>
              <a:t>9</a:t>
            </a:fld>
            <a:endParaRPr lang="it-IT"/>
          </a:p>
        </p:txBody>
      </p:sp>
    </p:spTree>
    <p:extLst>
      <p:ext uri="{BB962C8B-B14F-4D97-AF65-F5344CB8AC3E}">
        <p14:creationId xmlns:p14="http://schemas.microsoft.com/office/powerpoint/2010/main" val="4921212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430D-FDF3-0D51-64C1-48B8A0D20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AFE41-6850-892F-BF5E-2E435223F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5C985-88A5-1711-4796-345214136A16}"/>
              </a:ext>
            </a:extLst>
          </p:cNvPr>
          <p:cNvSpPr>
            <a:spLocks noGrp="1"/>
          </p:cNvSpPr>
          <p:nvPr>
            <p:ph type="body" idx="1"/>
          </p:nvPr>
        </p:nvSpPr>
        <p:spPr/>
        <p:txBody>
          <a:bodyPr/>
          <a:lstStyle/>
          <a:p>
            <a:r>
              <a:rPr lang="en-US"/>
              <a:t>So that was our presentation, we hope that we have demonstrated that, although many challenges still remain, lunar construction is not as infeasible as it may seem at first glance, and we hope that our findings may be of use when humans one day will go back to the moon</a:t>
            </a:r>
          </a:p>
        </p:txBody>
      </p:sp>
      <p:sp>
        <p:nvSpPr>
          <p:cNvPr id="4" name="Slide Number Placeholder 3">
            <a:extLst>
              <a:ext uri="{FF2B5EF4-FFF2-40B4-BE49-F238E27FC236}">
                <a16:creationId xmlns:a16="http://schemas.microsoft.com/office/drawing/2014/main" id="{ECB45F64-7530-D98B-0BE0-CE18B1091DA1}"/>
              </a:ext>
            </a:extLst>
          </p:cNvPr>
          <p:cNvSpPr>
            <a:spLocks noGrp="1"/>
          </p:cNvSpPr>
          <p:nvPr>
            <p:ph type="sldNum" sz="quarter" idx="5"/>
          </p:nvPr>
        </p:nvSpPr>
        <p:spPr/>
        <p:txBody>
          <a:bodyPr/>
          <a:lstStyle/>
          <a:p>
            <a:fld id="{3E0AB7A3-EFA2-401E-A70E-E8AA0518DBEB}" type="slidenum">
              <a:rPr lang="it-IT" smtClean="0"/>
              <a:t>116</a:t>
            </a:fld>
            <a:endParaRPr lang="it-IT"/>
          </a:p>
        </p:txBody>
      </p:sp>
    </p:spTree>
    <p:extLst>
      <p:ext uri="{BB962C8B-B14F-4D97-AF65-F5344CB8AC3E}">
        <p14:creationId xmlns:p14="http://schemas.microsoft.com/office/powerpoint/2010/main" val="18802902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0AB7A3-EFA2-401E-A70E-E8AA0518DBEB}" type="slidenum">
              <a:rPr lang="it-IT" smtClean="0"/>
              <a:t>117</a:t>
            </a:fld>
            <a:endParaRPr lang="it-IT"/>
          </a:p>
        </p:txBody>
      </p:sp>
    </p:spTree>
    <p:extLst>
      <p:ext uri="{BB962C8B-B14F-4D97-AF65-F5344CB8AC3E}">
        <p14:creationId xmlns:p14="http://schemas.microsoft.com/office/powerpoint/2010/main" val="209801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0A5A8D-361B-4D8A-9F12-AB85DBC5C164}"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907579-49B5-4DFF-B938-EA3BF697B194}"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B97B9-B724-4B4C-B979-4F582A842565}"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CCC7A-2768-48F1-899A-8D400C4CB9BE}"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a:lvl1pPr>
          </a:lstStyle>
          <a:p>
            <a:fld id="{330EA680-D336-4FF7-8B7A-9848BB0A1C32}" type="slidenum">
              <a:rPr lang="en-US" smtClean="0"/>
              <a:pPr/>
              <a:t>‹nr.›</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A7A7B-BC14-4F34-AD48-F053284F4747}"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F7BAF-0BAC-4489-B899-5FDC2BDBE5E0}"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6F8CE-30DB-413F-9411-F5F44FC02861}" type="datetime1">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06C6B4-1F74-4A59-A2A2-C3FB14978477}" type="datetime1">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65D40-EA28-4956-B513-4048E95D5E30}" type="datetime1">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4B5624-4E1D-4B0A-A358-A604D6A541EF}"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B9DEDE-AD7A-407F-A0F3-12949E4A1549}"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DE8F1B-7A2F-4740-B95E-4B7A1BC76311}" type="datetime1">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solidFill>
                <a:latin typeface="Consolas" panose="020B0609020204030204" pitchFamily="49" charset="0"/>
              </a:defRPr>
            </a:lvl1pPr>
          </a:lstStyle>
          <a:p>
            <a:fld id="{330EA680-D336-4FF7-8B7A-9848BB0A1C32}" type="slidenum">
              <a:rPr lang="en-US" smtClean="0"/>
              <a:pPr/>
              <a:t>‹nr.›</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oi.org/10.34133/2022/9875780"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18/10/relationships/comments" Target="../comments/modernComment_235_EE256DB4.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210_3085F4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211_9A46821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www.sti.nasa.gov/"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17_8E22865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07_C64A5D60.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gate.net/publication/2378232_Analytical_Configuration_of_Wheeled_Robotic_Locomo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03_F465DA87.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31_89D5ECD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24E_BEC4FF0.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2514/6.2018-510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7B_74C319C4.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hyperlink" Target="https://api.semanticscholar.org/CorpusID:26501908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0E_B0CD27B3.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4.svg"/></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4.sv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FD_DA4444AD.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18/10/relationships/comments" Target="../comments/modernComment_1E3_CDE9DECA.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light on a staircase&#10;&#10;AI-generated content may be incorrect.">
            <a:extLst>
              <a:ext uri="{FF2B5EF4-FFF2-40B4-BE49-F238E27FC236}">
                <a16:creationId xmlns:a16="http://schemas.microsoft.com/office/drawing/2014/main" id="{FA57DEC5-31E6-A55E-54A1-C3E4C54E1AD8}"/>
              </a:ext>
            </a:extLst>
          </p:cNvPr>
          <p:cNvPicPr>
            <a:picLocks noChangeAspect="1"/>
          </p:cNvPicPr>
          <p:nvPr/>
        </p:nvPicPr>
        <p:blipFill>
          <a:blip r:embed="rId3">
            <a:extLst>
              <a:ext uri="{28A0092B-C50C-407E-A947-70E740481C1C}">
                <a14:useLocalDpi xmlns:a14="http://schemas.microsoft.com/office/drawing/2010/main" val="0"/>
              </a:ext>
            </a:extLst>
          </a:blip>
          <a:srcRect t="29953" r="149" b="11703"/>
          <a:stretch>
            <a:fillRect/>
          </a:stretch>
        </p:blipFill>
        <p:spPr>
          <a:xfrm>
            <a:off x="4155914" y="-25059"/>
            <a:ext cx="8036086" cy="6883059"/>
          </a:xfrm>
          <a:prstGeom prst="rect">
            <a:avLst/>
          </a:prstGeom>
        </p:spPr>
      </p:pic>
      <p:sp>
        <p:nvSpPr>
          <p:cNvPr id="2" name="Title 1"/>
          <p:cNvSpPr>
            <a:spLocks noGrp="1"/>
          </p:cNvSpPr>
          <p:nvPr>
            <p:ph type="ctrTitle"/>
          </p:nvPr>
        </p:nvSpPr>
        <p:spPr>
          <a:xfrm>
            <a:off x="872874" y="771895"/>
            <a:ext cx="5505449" cy="1026886"/>
          </a:xfrm>
        </p:spPr>
        <p:txBody>
          <a:bodyPr>
            <a:normAutofit/>
          </a:bodyPr>
          <a:lstStyle/>
          <a:p>
            <a:pPr algn="l"/>
            <a:r>
              <a:rPr lang="en-US" sz="2200" noProof="0">
                <a:solidFill>
                  <a:srgbClr val="000000"/>
                </a:solidFill>
                <a:latin typeface="Consolas"/>
                <a:ea typeface="Lato"/>
                <a:cs typeface="Lato"/>
              </a:rPr>
              <a:t>Final Prese</a:t>
            </a:r>
            <a:r>
              <a:rPr lang="en-US" sz="2200" noProof="0">
                <a:latin typeface="Consolas"/>
                <a:ea typeface="Lato"/>
                <a:cs typeface="Lato"/>
              </a:rPr>
              <a:t>ntation</a:t>
            </a:r>
          </a:p>
        </p:txBody>
      </p:sp>
      <p:sp>
        <p:nvSpPr>
          <p:cNvPr id="3" name="Subtitle 2"/>
          <p:cNvSpPr>
            <a:spLocks noGrp="1"/>
          </p:cNvSpPr>
          <p:nvPr>
            <p:ph type="subTitle" idx="1"/>
          </p:nvPr>
        </p:nvSpPr>
        <p:spPr>
          <a:xfrm>
            <a:off x="830263" y="3881005"/>
            <a:ext cx="5505449" cy="2539682"/>
          </a:xfrm>
        </p:spPr>
        <p:txBody>
          <a:bodyPr vert="horz" lIns="91440" tIns="45720" rIns="91440" bIns="45720" rtlCol="0" anchor="t">
            <a:noAutofit/>
          </a:bodyPr>
          <a:lstStyle/>
          <a:p>
            <a:pPr indent="-228600" algn="l">
              <a:buFont typeface="Arial" panose="020B0604020202020204" pitchFamily="34" charset="0"/>
              <a:buChar char="•"/>
            </a:pPr>
            <a:endParaRPr lang="en-US" sz="1400" noProof="0">
              <a:solidFill>
                <a:srgbClr val="000000"/>
              </a:solidFill>
              <a:latin typeface="Consolas"/>
            </a:endParaRPr>
          </a:p>
          <a:p>
            <a:pPr algn="l"/>
            <a:r>
              <a:rPr lang="en-US" sz="1400" noProof="0">
                <a:solidFill>
                  <a:srgbClr val="000000"/>
                </a:solidFill>
                <a:latin typeface="Consolas"/>
              </a:rPr>
              <a:t>Simone Guccione - 6171796</a:t>
            </a:r>
          </a:p>
          <a:p>
            <a:pPr algn="l"/>
            <a:r>
              <a:rPr lang="en-US" sz="1400" noProof="0">
                <a:solidFill>
                  <a:srgbClr val="000000"/>
                </a:solidFill>
                <a:latin typeface="Consolas"/>
              </a:rPr>
              <a:t>Twan Linger - 4869656</a:t>
            </a:r>
          </a:p>
          <a:p>
            <a:pPr algn="l"/>
            <a:r>
              <a:rPr lang="en-US" sz="1400" noProof="0">
                <a:solidFill>
                  <a:srgbClr val="000000"/>
                </a:solidFill>
                <a:latin typeface="Consolas"/>
              </a:rPr>
              <a:t>Lorenzo Marzolini - 6190561</a:t>
            </a:r>
          </a:p>
          <a:p>
            <a:pPr algn="l"/>
            <a:r>
              <a:rPr lang="en-US" sz="1400" noProof="0">
                <a:solidFill>
                  <a:srgbClr val="000000"/>
                </a:solidFill>
                <a:latin typeface="Consolas"/>
              </a:rPr>
              <a:t>Manuel Oberhofer - </a:t>
            </a:r>
            <a:r>
              <a:rPr lang="en-US" sz="1400" noProof="0">
                <a:solidFill>
                  <a:srgbClr val="000000"/>
                </a:solidFill>
                <a:latin typeface="Consolas"/>
                <a:ea typeface="+mn-lt"/>
                <a:cs typeface="+mn-lt"/>
              </a:rPr>
              <a:t>6564542</a:t>
            </a:r>
          </a:p>
          <a:p>
            <a:pPr algn="l"/>
            <a:r>
              <a:rPr lang="en-US" sz="1400" noProof="0">
                <a:solidFill>
                  <a:srgbClr val="000000"/>
                </a:solidFill>
                <a:latin typeface="Consolas"/>
              </a:rPr>
              <a:t>Alessandro Vercalli – 6288979</a:t>
            </a:r>
          </a:p>
          <a:p>
            <a:pPr algn="l"/>
            <a:r>
              <a:rPr lang="en-US" sz="1400" noProof="0">
                <a:solidFill>
                  <a:srgbClr val="000000"/>
                </a:solidFill>
                <a:latin typeface="Consolas"/>
              </a:rPr>
              <a:t>Pieter van der Werf - 5526353</a:t>
            </a:r>
          </a:p>
        </p:txBody>
      </p:sp>
      <p:sp>
        <p:nvSpPr>
          <p:cNvPr id="4" name="CasellaDiTesto 3">
            <a:extLst>
              <a:ext uri="{FF2B5EF4-FFF2-40B4-BE49-F238E27FC236}">
                <a16:creationId xmlns:a16="http://schemas.microsoft.com/office/drawing/2014/main" id="{D3450EC1-2EF4-B142-A746-5C63DC3E93C5}"/>
              </a:ext>
            </a:extLst>
          </p:cNvPr>
          <p:cNvSpPr txBox="1"/>
          <p:nvPr/>
        </p:nvSpPr>
        <p:spPr>
          <a:xfrm>
            <a:off x="6936941" y="467176"/>
            <a:ext cx="4942389" cy="9194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400" b="1" noProof="0">
                <a:solidFill>
                  <a:schemeClr val="bg1"/>
                </a:solidFill>
                <a:latin typeface="Consolas"/>
              </a:rPr>
              <a:t>TU Delft Space &amp; Robotic Institutes</a:t>
            </a:r>
          </a:p>
          <a:p>
            <a:pPr algn="r"/>
            <a:r>
              <a:rPr lang="en-US" sz="1400" b="1" noProof="0">
                <a:solidFill>
                  <a:schemeClr val="bg1"/>
                </a:solidFill>
                <a:latin typeface="Consolas"/>
              </a:rPr>
              <a:t>JIP 2025 Group 1.13.1</a:t>
            </a:r>
            <a:endParaRPr lang="en-US" sz="1400" noProof="0">
              <a:solidFill>
                <a:srgbClr val="000000"/>
              </a:solidFill>
              <a:latin typeface="Consolas"/>
            </a:endParaRPr>
          </a:p>
          <a:p>
            <a:pPr algn="r">
              <a:lnSpc>
                <a:spcPct val="150000"/>
              </a:lnSpc>
            </a:pPr>
            <a:endParaRPr lang="en-US" sz="1400" b="1" noProof="0">
              <a:solidFill>
                <a:schemeClr val="bg1"/>
              </a:solidFill>
              <a:latin typeface="Consolas"/>
            </a:endParaRPr>
          </a:p>
        </p:txBody>
      </p:sp>
      <p:sp>
        <p:nvSpPr>
          <p:cNvPr id="8" name="Title 1">
            <a:extLst>
              <a:ext uri="{FF2B5EF4-FFF2-40B4-BE49-F238E27FC236}">
                <a16:creationId xmlns:a16="http://schemas.microsoft.com/office/drawing/2014/main" id="{E62CE170-30EE-73CA-46C0-6C3C44030BAB}"/>
              </a:ext>
            </a:extLst>
          </p:cNvPr>
          <p:cNvSpPr txBox="1">
            <a:spLocks/>
          </p:cNvSpPr>
          <p:nvPr/>
        </p:nvSpPr>
        <p:spPr>
          <a:xfrm>
            <a:off x="838200" y="-1587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200" noProof="0">
                <a:latin typeface="Consolas"/>
              </a:rPr>
              <a:t>Back to </a:t>
            </a:r>
            <a:r>
              <a:rPr lang="en-US" sz="6200" noProof="0">
                <a:solidFill>
                  <a:schemeClr val="bg1"/>
                </a:solidFill>
                <a:latin typeface="Consolas"/>
              </a:rPr>
              <a:t>the Moon</a:t>
            </a:r>
          </a:p>
        </p:txBody>
      </p:sp>
      <p:sp>
        <p:nvSpPr>
          <p:cNvPr id="7" name="Title 1">
            <a:extLst>
              <a:ext uri="{FF2B5EF4-FFF2-40B4-BE49-F238E27FC236}">
                <a16:creationId xmlns:a16="http://schemas.microsoft.com/office/drawing/2014/main" id="{F5E7B350-E358-5152-4A70-0BAF3D375042}"/>
              </a:ext>
            </a:extLst>
          </p:cNvPr>
          <p:cNvSpPr txBox="1">
            <a:spLocks/>
          </p:cNvSpPr>
          <p:nvPr/>
        </p:nvSpPr>
        <p:spPr>
          <a:xfrm>
            <a:off x="847474" y="1216395"/>
            <a:ext cx="5505449" cy="10268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solidFill>
                  <a:schemeClr val="bg1">
                    <a:lumMod val="65000"/>
                  </a:schemeClr>
                </a:solidFill>
                <a:latin typeface="Consolas"/>
                <a:ea typeface="Lato"/>
                <a:cs typeface="Lato"/>
              </a:rPr>
              <a:t>7</a:t>
            </a:r>
            <a:r>
              <a:rPr lang="en-US" sz="2000" noProof="0" dirty="0">
                <a:solidFill>
                  <a:schemeClr val="bg1">
                    <a:lumMod val="65000"/>
                  </a:schemeClr>
                </a:solidFill>
                <a:latin typeface="Consolas"/>
                <a:ea typeface="Lato"/>
                <a:cs typeface="Lato"/>
              </a:rPr>
              <a:t>/11/2025</a:t>
            </a:r>
            <a:endParaRPr lang="en-US" sz="2000" noProof="0" dirty="0">
              <a:solidFill>
                <a:schemeClr val="bg1">
                  <a:lumMod val="65000"/>
                </a:schemeClr>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9FDB2-2E5C-C730-F6F1-71CEDB55858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8E64E3E-77E5-8B5B-9E96-A3E32A8FC5F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noProof="0">
                <a:latin typeface="Consolas"/>
              </a:rPr>
              <a:t>Lava Tubes</a:t>
            </a:r>
          </a:p>
        </p:txBody>
      </p:sp>
      <p:sp>
        <p:nvSpPr>
          <p:cNvPr id="15" name="Content Placeholder 2">
            <a:extLst>
              <a:ext uri="{FF2B5EF4-FFF2-40B4-BE49-F238E27FC236}">
                <a16:creationId xmlns:a16="http://schemas.microsoft.com/office/drawing/2014/main" id="{5CDE4127-91FA-D119-9AC6-B5C523F1C047}"/>
              </a:ext>
            </a:extLst>
          </p:cNvPr>
          <p:cNvSpPr txBox="1">
            <a:spLocks/>
          </p:cNvSpPr>
          <p:nvPr/>
        </p:nvSpPr>
        <p:spPr>
          <a:xfrm>
            <a:off x="838200" y="1910637"/>
            <a:ext cx="5002307" cy="4516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noProof="0">
                <a:solidFill>
                  <a:schemeClr val="bg1">
                    <a:lumMod val="65000"/>
                  </a:schemeClr>
                </a:solidFill>
                <a:latin typeface="Consolas"/>
              </a:rPr>
              <a:t>Radiation</a:t>
            </a:r>
          </a:p>
          <a:p>
            <a:pPr marL="0" indent="0">
              <a:buNone/>
            </a:pPr>
            <a:endParaRPr lang="en-US" noProof="0">
              <a:solidFill>
                <a:schemeClr val="bg1">
                  <a:lumMod val="65000"/>
                </a:schemeClr>
              </a:solidFill>
              <a:latin typeface="Consolas"/>
            </a:endParaRPr>
          </a:p>
          <a:p>
            <a:pPr marL="0" indent="0">
              <a:buNone/>
            </a:pPr>
            <a:r>
              <a:rPr lang="en-US" noProof="0">
                <a:latin typeface="Consolas"/>
              </a:rPr>
              <a:t>Thermal environment</a:t>
            </a:r>
          </a:p>
        </p:txBody>
      </p:sp>
      <p:pic>
        <p:nvPicPr>
          <p:cNvPr id="7" name="Picture 6" descr="A graph of different types of temperature&#10;&#10;AI-generated content may be incorrect.">
            <a:extLst>
              <a:ext uri="{FF2B5EF4-FFF2-40B4-BE49-F238E27FC236}">
                <a16:creationId xmlns:a16="http://schemas.microsoft.com/office/drawing/2014/main" id="{68B32C62-91E7-F104-1022-858BA71AF14D}"/>
              </a:ext>
            </a:extLst>
          </p:cNvPr>
          <p:cNvPicPr>
            <a:picLocks noChangeAspect="1"/>
          </p:cNvPicPr>
          <p:nvPr/>
        </p:nvPicPr>
        <p:blipFill>
          <a:blip r:embed="rId3">
            <a:extLst>
              <a:ext uri="{28A0092B-C50C-407E-A947-70E740481C1C}">
                <a14:useLocalDpi xmlns:a14="http://schemas.microsoft.com/office/drawing/2010/main" val="0"/>
              </a:ext>
            </a:extLst>
          </a:blip>
          <a:srcRect b="5244"/>
          <a:stretch>
            <a:fillRect/>
          </a:stretch>
        </p:blipFill>
        <p:spPr>
          <a:xfrm>
            <a:off x="5854463" y="1306874"/>
            <a:ext cx="5652677" cy="4684077"/>
          </a:xfrm>
          <a:prstGeom prst="rect">
            <a:avLst/>
          </a:prstGeom>
        </p:spPr>
      </p:pic>
      <p:sp>
        <p:nvSpPr>
          <p:cNvPr id="2" name="Slide Number Placeholder 1">
            <a:extLst>
              <a:ext uri="{FF2B5EF4-FFF2-40B4-BE49-F238E27FC236}">
                <a16:creationId xmlns:a16="http://schemas.microsoft.com/office/drawing/2014/main" id="{981F1FED-88F9-96EF-B609-DE9E46B06629}"/>
              </a:ext>
            </a:extLst>
          </p:cNvPr>
          <p:cNvSpPr>
            <a:spLocks noGrp="1"/>
          </p:cNvSpPr>
          <p:nvPr>
            <p:ph type="sldNum" sz="quarter" idx="12"/>
          </p:nvPr>
        </p:nvSpPr>
        <p:spPr/>
        <p:txBody>
          <a:bodyPr/>
          <a:lstStyle/>
          <a:p>
            <a:fld id="{330EA680-D336-4FF7-8B7A-9848BB0A1C32}" type="slidenum">
              <a:rPr lang="en-US" noProof="0" smtClean="0"/>
              <a:t>10</a:t>
            </a:fld>
            <a:endParaRPr lang="en-US" noProof="0"/>
          </a:p>
        </p:txBody>
      </p:sp>
      <p:sp>
        <p:nvSpPr>
          <p:cNvPr id="4" name="TextBox 3">
            <a:extLst>
              <a:ext uri="{FF2B5EF4-FFF2-40B4-BE49-F238E27FC236}">
                <a16:creationId xmlns:a16="http://schemas.microsoft.com/office/drawing/2014/main" id="{742E559B-8375-DB2A-EBD6-F1225967FECC}"/>
              </a:ext>
            </a:extLst>
          </p:cNvPr>
          <p:cNvSpPr txBox="1"/>
          <p:nvPr/>
        </p:nvSpPr>
        <p:spPr>
          <a:xfrm>
            <a:off x="5849336" y="6009397"/>
            <a:ext cx="577020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noProof="0">
                <a:latin typeface="Consolas"/>
                <a:ea typeface="+mn-lt"/>
                <a:cs typeface="+mn-lt"/>
              </a:rPr>
              <a:t>Ding, J. et al. (2022). Space: Science &amp; Technology. DOI: </a:t>
            </a:r>
            <a:r>
              <a:rPr lang="en-US" sz="1000" noProof="0">
                <a:latin typeface="Consolas"/>
                <a:ea typeface="+mn-lt"/>
                <a:cs typeface="+mn-lt"/>
                <a:hlinkClick r:id="rId4"/>
              </a:rPr>
              <a:t>10.34133/2022/9875780</a:t>
            </a:r>
            <a:endParaRPr lang="en-US" sz="1000" noProof="0">
              <a:latin typeface="Consolas"/>
            </a:endParaRPr>
          </a:p>
        </p:txBody>
      </p:sp>
    </p:spTree>
    <p:extLst>
      <p:ext uri="{BB962C8B-B14F-4D97-AF65-F5344CB8AC3E}">
        <p14:creationId xmlns:p14="http://schemas.microsoft.com/office/powerpoint/2010/main" val="34983990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8142-26BF-7220-2E9F-023362D0A45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092C69-931B-7337-E46E-212D87F0B56E}"/>
              </a:ext>
            </a:extLst>
          </p:cNvPr>
          <p:cNvSpPr>
            <a:spLocks noGrp="1"/>
          </p:cNvSpPr>
          <p:nvPr>
            <p:ph type="sldNum" sz="quarter" idx="12"/>
          </p:nvPr>
        </p:nvSpPr>
        <p:spPr/>
        <p:txBody>
          <a:bodyPr/>
          <a:lstStyle/>
          <a:p>
            <a:fld id="{330EA680-D336-4FF7-8B7A-9848BB0A1C32}" type="slidenum">
              <a:rPr lang="en-US" noProof="0" smtClean="0"/>
              <a:pPr/>
              <a:t>100</a:t>
            </a:fld>
            <a:endParaRPr lang="en-US" noProof="0"/>
          </a:p>
        </p:txBody>
      </p:sp>
      <p:sp>
        <p:nvSpPr>
          <p:cNvPr id="5" name="Title 1">
            <a:extLst>
              <a:ext uri="{FF2B5EF4-FFF2-40B4-BE49-F238E27FC236}">
                <a16:creationId xmlns:a16="http://schemas.microsoft.com/office/drawing/2014/main" id="{E53834C5-1877-0C66-20B0-A2192063C838}"/>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B3F9A1AE-335F-7C84-B0FA-2F1CEB7F33F4}"/>
              </a:ext>
            </a:extLst>
          </p:cNvPr>
          <p:cNvSpPr txBox="1">
            <a:spLocks/>
          </p:cNvSpPr>
          <p:nvPr/>
        </p:nvSpPr>
        <p:spPr>
          <a:xfrm>
            <a:off x="841894" y="1919335"/>
            <a:ext cx="525960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solidFill>
                  <a:schemeClr val="bg1">
                    <a:lumMod val="65000"/>
                  </a:schemeClr>
                </a:solidFill>
                <a:latin typeface="Consolas" panose="020B0609020204030204" pitchFamily="49" charset="0"/>
              </a:rPr>
              <a:t>Technical</a:t>
            </a:r>
          </a:p>
          <a:p>
            <a:pPr marL="0" indent="0">
              <a:spcAft>
                <a:spcPts val="1800"/>
              </a:spcAft>
              <a:buNone/>
            </a:pPr>
            <a:r>
              <a:rPr lang="en-US" noProof="0">
                <a:solidFill>
                  <a:schemeClr val="bg1">
                    <a:lumMod val="65000"/>
                  </a:schemeClr>
                </a:solidFill>
                <a:latin typeface="Consolas" panose="020B0609020204030204" pitchFamily="49" charset="0"/>
              </a:rPr>
              <a:t>Safety</a:t>
            </a:r>
          </a:p>
          <a:p>
            <a:pPr marL="0" indent="0">
              <a:spcAft>
                <a:spcPts val="1800"/>
              </a:spcAft>
              <a:buNone/>
            </a:pPr>
            <a:r>
              <a:rPr lang="en-US" noProof="0">
                <a:latin typeface="Consolas" panose="020B0609020204030204" pitchFamily="49" charset="0"/>
              </a:rPr>
              <a:t>Schedule</a:t>
            </a:r>
          </a:p>
          <a:p>
            <a:pPr marL="0" indent="0">
              <a:spcBef>
                <a:spcPts val="0"/>
              </a:spcBef>
              <a:buNone/>
            </a:pPr>
            <a:r>
              <a:rPr lang="en-US" sz="2000" noProof="0">
                <a:latin typeface="Consolas" panose="020B0609020204030204" pitchFamily="49" charset="0"/>
              </a:rPr>
              <a:t>Uncertainty about performance in lunar environment</a:t>
            </a:r>
          </a:p>
          <a:p>
            <a:pPr marL="0" indent="0">
              <a:spcBef>
                <a:spcPts val="0"/>
              </a:spcBef>
              <a:buNone/>
            </a:pPr>
            <a:endParaRPr lang="en-US" sz="2000" noProof="0">
              <a:latin typeface="Consolas" panose="020B0609020204030204" pitchFamily="49" charset="0"/>
            </a:endParaRPr>
          </a:p>
        </p:txBody>
      </p:sp>
      <p:sp>
        <p:nvSpPr>
          <p:cNvPr id="10" name="Content Placeholder 2">
            <a:extLst>
              <a:ext uri="{FF2B5EF4-FFF2-40B4-BE49-F238E27FC236}">
                <a16:creationId xmlns:a16="http://schemas.microsoft.com/office/drawing/2014/main" id="{762FFED4-0207-E3A1-9337-4B40776C10F2}"/>
              </a:ext>
            </a:extLst>
          </p:cNvPr>
          <p:cNvSpPr txBox="1">
            <a:spLocks/>
          </p:cNvSpPr>
          <p:nvPr/>
        </p:nvSpPr>
        <p:spPr>
          <a:xfrm>
            <a:off x="6347985" y="3761705"/>
            <a:ext cx="4000125" cy="11995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noProof="0">
              <a:latin typeface="Consolas" panose="020B0609020204030204" pitchFamily="49" charset="0"/>
            </a:endParaRPr>
          </a:p>
        </p:txBody>
      </p:sp>
    </p:spTree>
    <p:extLst>
      <p:ext uri="{BB962C8B-B14F-4D97-AF65-F5344CB8AC3E}">
        <p14:creationId xmlns:p14="http://schemas.microsoft.com/office/powerpoint/2010/main" val="51323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51D6-CA4C-A24B-3771-1849DADDBB0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E41230-17D0-D332-CC01-15D6C2A8CA94}"/>
              </a:ext>
            </a:extLst>
          </p:cNvPr>
          <p:cNvSpPr>
            <a:spLocks noGrp="1"/>
          </p:cNvSpPr>
          <p:nvPr>
            <p:ph type="sldNum" sz="quarter" idx="12"/>
          </p:nvPr>
        </p:nvSpPr>
        <p:spPr/>
        <p:txBody>
          <a:bodyPr/>
          <a:lstStyle/>
          <a:p>
            <a:fld id="{330EA680-D336-4FF7-8B7A-9848BB0A1C32}" type="slidenum">
              <a:rPr lang="en-US" noProof="0" smtClean="0"/>
              <a:pPr/>
              <a:t>101</a:t>
            </a:fld>
            <a:endParaRPr lang="en-US" noProof="0"/>
          </a:p>
        </p:txBody>
      </p:sp>
      <p:sp>
        <p:nvSpPr>
          <p:cNvPr id="5" name="Title 1">
            <a:extLst>
              <a:ext uri="{FF2B5EF4-FFF2-40B4-BE49-F238E27FC236}">
                <a16:creationId xmlns:a16="http://schemas.microsoft.com/office/drawing/2014/main" id="{06E12EBA-F609-B309-4BFB-9660214148F5}"/>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9307A886-0EAD-9265-0ECB-0A30EEA5B505}"/>
              </a:ext>
            </a:extLst>
          </p:cNvPr>
          <p:cNvSpPr txBox="1">
            <a:spLocks/>
          </p:cNvSpPr>
          <p:nvPr/>
        </p:nvSpPr>
        <p:spPr>
          <a:xfrm>
            <a:off x="841894" y="1919335"/>
            <a:ext cx="525960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solidFill>
                  <a:schemeClr val="bg1">
                    <a:lumMod val="65000"/>
                  </a:schemeClr>
                </a:solidFill>
                <a:latin typeface="Consolas" panose="020B0609020204030204" pitchFamily="49" charset="0"/>
              </a:rPr>
              <a:t>Technical</a:t>
            </a:r>
          </a:p>
          <a:p>
            <a:pPr marL="0" indent="0">
              <a:spcAft>
                <a:spcPts val="1800"/>
              </a:spcAft>
              <a:buNone/>
            </a:pPr>
            <a:r>
              <a:rPr lang="en-US" noProof="0">
                <a:solidFill>
                  <a:schemeClr val="bg1">
                    <a:lumMod val="65000"/>
                  </a:schemeClr>
                </a:solidFill>
                <a:latin typeface="Consolas" panose="020B0609020204030204" pitchFamily="49" charset="0"/>
              </a:rPr>
              <a:t>Safety</a:t>
            </a:r>
          </a:p>
          <a:p>
            <a:pPr marL="0" indent="0">
              <a:spcAft>
                <a:spcPts val="1800"/>
              </a:spcAft>
              <a:buNone/>
            </a:pPr>
            <a:r>
              <a:rPr lang="en-US" noProof="0">
                <a:latin typeface="Consolas" panose="020B0609020204030204" pitchFamily="49" charset="0"/>
              </a:rPr>
              <a:t>Schedule</a:t>
            </a:r>
          </a:p>
          <a:p>
            <a:pPr marL="0" indent="0">
              <a:spcBef>
                <a:spcPts val="0"/>
              </a:spcBef>
              <a:buNone/>
            </a:pPr>
            <a:r>
              <a:rPr lang="en-US" sz="2000" noProof="0">
                <a:latin typeface="Consolas" panose="020B0609020204030204" pitchFamily="49" charset="0"/>
              </a:rPr>
              <a:t>Uncertainty about performance in lunar environment</a:t>
            </a:r>
          </a:p>
          <a:p>
            <a:pPr marL="0" indent="0">
              <a:spcBef>
                <a:spcPts val="0"/>
              </a:spcBef>
              <a:buNone/>
            </a:pPr>
            <a:endParaRPr lang="en-US" sz="2000" noProof="0">
              <a:latin typeface="Consolas" panose="020B0609020204030204" pitchFamily="49" charset="0"/>
            </a:endParaRPr>
          </a:p>
          <a:p>
            <a:pPr marL="0" indent="0">
              <a:spcBef>
                <a:spcPts val="0"/>
              </a:spcBef>
              <a:buNone/>
            </a:pPr>
            <a:r>
              <a:rPr lang="en-US" sz="2000" noProof="0">
                <a:latin typeface="Consolas" panose="020B0609020204030204" pitchFamily="49" charset="0"/>
              </a:rPr>
              <a:t>Mitigated by including margins</a:t>
            </a:r>
          </a:p>
          <a:p>
            <a:pPr marL="0" indent="0">
              <a:spcBef>
                <a:spcPts val="0"/>
              </a:spcBef>
              <a:buNone/>
            </a:pPr>
            <a:endParaRPr lang="en-US" sz="2000" noProof="0">
              <a:latin typeface="Consolas" panose="020B0609020204030204" pitchFamily="49" charset="0"/>
            </a:endParaRPr>
          </a:p>
          <a:p>
            <a:pPr marL="0" indent="0">
              <a:spcBef>
                <a:spcPts val="0"/>
              </a:spcBef>
              <a:buNone/>
            </a:pPr>
            <a:endParaRPr lang="en-US" sz="2000" noProof="0">
              <a:latin typeface="Consolas" panose="020B0609020204030204" pitchFamily="49" charset="0"/>
            </a:endParaRPr>
          </a:p>
        </p:txBody>
      </p:sp>
      <p:sp>
        <p:nvSpPr>
          <p:cNvPr id="10" name="Content Placeholder 2">
            <a:extLst>
              <a:ext uri="{FF2B5EF4-FFF2-40B4-BE49-F238E27FC236}">
                <a16:creationId xmlns:a16="http://schemas.microsoft.com/office/drawing/2014/main" id="{3D41996F-A661-4400-E99F-DDCBA2A2EFC8}"/>
              </a:ext>
            </a:extLst>
          </p:cNvPr>
          <p:cNvSpPr txBox="1">
            <a:spLocks/>
          </p:cNvSpPr>
          <p:nvPr/>
        </p:nvSpPr>
        <p:spPr>
          <a:xfrm>
            <a:off x="6347985" y="3761705"/>
            <a:ext cx="4000125" cy="11995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noProof="0">
              <a:latin typeface="Consolas" panose="020B0609020204030204" pitchFamily="49" charset="0"/>
            </a:endParaRPr>
          </a:p>
        </p:txBody>
      </p:sp>
    </p:spTree>
    <p:extLst>
      <p:ext uri="{BB962C8B-B14F-4D97-AF65-F5344CB8AC3E}">
        <p14:creationId xmlns:p14="http://schemas.microsoft.com/office/powerpoint/2010/main" val="2151655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F26EF-1110-C914-85AC-025AE13F5D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2383E7-AED2-4CCC-1CA5-FF7C5D9BA3FB}"/>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a:solidFill>
                  <a:prstClr val="black"/>
                </a:solidFill>
                <a:latin typeface="Consolas"/>
              </a:rPr>
              <a:t>Focus on exploration, not exploitation</a:t>
            </a:r>
          </a:p>
        </p:txBody>
      </p:sp>
      <p:sp>
        <p:nvSpPr>
          <p:cNvPr id="4" name="Slide Number Placeholder 3">
            <a:extLst>
              <a:ext uri="{FF2B5EF4-FFF2-40B4-BE49-F238E27FC236}">
                <a16:creationId xmlns:a16="http://schemas.microsoft.com/office/drawing/2014/main" id="{82C4F406-43FA-BD28-3343-467328CA882B}"/>
              </a:ext>
            </a:extLst>
          </p:cNvPr>
          <p:cNvSpPr>
            <a:spLocks noGrp="1"/>
          </p:cNvSpPr>
          <p:nvPr>
            <p:ph type="sldNum" sz="quarter" idx="12"/>
          </p:nvPr>
        </p:nvSpPr>
        <p:spPr/>
        <p:txBody>
          <a:bodyPr/>
          <a:lstStyle/>
          <a:p>
            <a:fld id="{330EA680-D336-4FF7-8B7A-9848BB0A1C32}" type="slidenum">
              <a:rPr lang="en-US" noProof="0" smtClean="0"/>
              <a:pPr/>
              <a:t>102</a:t>
            </a:fld>
            <a:endParaRPr lang="en-US" noProof="0"/>
          </a:p>
        </p:txBody>
      </p:sp>
      <p:sp>
        <p:nvSpPr>
          <p:cNvPr id="5" name="Title 1">
            <a:extLst>
              <a:ext uri="{FF2B5EF4-FFF2-40B4-BE49-F238E27FC236}">
                <a16:creationId xmlns:a16="http://schemas.microsoft.com/office/drawing/2014/main" id="{197EA55A-E984-4F1F-1CE0-213CD514B473}"/>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20049278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CF03-F2D3-9B1A-B3B4-18467A6F05A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B87B4-8BD3-CA2A-47C4-EB6AE5D739C7}"/>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Focus on exploration, not exploitation</a:t>
            </a:r>
          </a:p>
          <a:p>
            <a:pPr marL="0" indent="0">
              <a:spcBef>
                <a:spcPts val="0"/>
              </a:spcBef>
              <a:buNone/>
            </a:pPr>
            <a:endParaRPr lang="en-US" sz="2400" noProof="0">
              <a:solidFill>
                <a:prstClr val="black"/>
              </a:solidFill>
              <a:latin typeface="Consolas" panose="020B0609020204030204" pitchFamily="49" charset="0"/>
            </a:endParaRPr>
          </a:p>
          <a:p>
            <a:pPr marL="0" indent="0">
              <a:spcBef>
                <a:spcPts val="0"/>
              </a:spcBef>
              <a:buNone/>
            </a:pPr>
            <a:r>
              <a:rPr lang="en-US">
                <a:solidFill>
                  <a:prstClr val="black"/>
                </a:solidFill>
                <a:latin typeface="Consolas"/>
              </a:rPr>
              <a:t>Equally shared benefits</a:t>
            </a:r>
          </a:p>
        </p:txBody>
      </p:sp>
      <p:sp>
        <p:nvSpPr>
          <p:cNvPr id="4" name="Slide Number Placeholder 3">
            <a:extLst>
              <a:ext uri="{FF2B5EF4-FFF2-40B4-BE49-F238E27FC236}">
                <a16:creationId xmlns:a16="http://schemas.microsoft.com/office/drawing/2014/main" id="{557D4A73-8F02-E180-6AAF-7AB9039E3618}"/>
              </a:ext>
            </a:extLst>
          </p:cNvPr>
          <p:cNvSpPr>
            <a:spLocks noGrp="1"/>
          </p:cNvSpPr>
          <p:nvPr>
            <p:ph type="sldNum" sz="quarter" idx="12"/>
          </p:nvPr>
        </p:nvSpPr>
        <p:spPr/>
        <p:txBody>
          <a:bodyPr/>
          <a:lstStyle/>
          <a:p>
            <a:fld id="{330EA680-D336-4FF7-8B7A-9848BB0A1C32}" type="slidenum">
              <a:rPr lang="en-US" noProof="0" smtClean="0"/>
              <a:pPr/>
              <a:t>103</a:t>
            </a:fld>
            <a:endParaRPr lang="en-US" noProof="0"/>
          </a:p>
        </p:txBody>
      </p:sp>
      <p:sp>
        <p:nvSpPr>
          <p:cNvPr id="5" name="Title 1">
            <a:extLst>
              <a:ext uri="{FF2B5EF4-FFF2-40B4-BE49-F238E27FC236}">
                <a16:creationId xmlns:a16="http://schemas.microsoft.com/office/drawing/2014/main" id="{235B0A18-C5FA-6B77-1FD4-5064C76CAE63}"/>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1666653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68963-4E3E-D940-A67C-E3D51AE9CA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88E62-0BC5-FC51-12E7-E28EDDE61A21}"/>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Focus on exploration, not exploitation</a:t>
            </a:r>
          </a:p>
          <a:p>
            <a:pPr marL="0" indent="0">
              <a:spcBef>
                <a:spcPts val="0"/>
              </a:spcBef>
              <a:buNone/>
            </a:pPr>
            <a:endParaRPr lang="en-US" sz="2400" noProof="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Equally shared benefits</a:t>
            </a:r>
          </a:p>
          <a:p>
            <a:pPr marL="0" indent="0">
              <a:spcBef>
                <a:spcPts val="0"/>
              </a:spcBef>
              <a:buNone/>
            </a:pPr>
            <a:endParaRPr lang="en-US" sz="2400">
              <a:solidFill>
                <a:prstClr val="black"/>
              </a:solidFill>
              <a:latin typeface="Consolas"/>
            </a:endParaRPr>
          </a:p>
          <a:p>
            <a:pPr marL="0" indent="0">
              <a:spcBef>
                <a:spcPts val="0"/>
              </a:spcBef>
              <a:buNone/>
            </a:pPr>
            <a:r>
              <a:rPr lang="en-US">
                <a:latin typeface="Consolas" panose="020B0609020204030204" pitchFamily="49" charset="0"/>
              </a:rPr>
              <a:t>Shared use through global dialogue</a:t>
            </a:r>
          </a:p>
        </p:txBody>
      </p:sp>
      <p:sp>
        <p:nvSpPr>
          <p:cNvPr id="4" name="Slide Number Placeholder 3">
            <a:extLst>
              <a:ext uri="{FF2B5EF4-FFF2-40B4-BE49-F238E27FC236}">
                <a16:creationId xmlns:a16="http://schemas.microsoft.com/office/drawing/2014/main" id="{B19507DF-75E3-1DA3-C459-266EEF05FBDA}"/>
              </a:ext>
            </a:extLst>
          </p:cNvPr>
          <p:cNvSpPr>
            <a:spLocks noGrp="1"/>
          </p:cNvSpPr>
          <p:nvPr>
            <p:ph type="sldNum" sz="quarter" idx="12"/>
          </p:nvPr>
        </p:nvSpPr>
        <p:spPr/>
        <p:txBody>
          <a:bodyPr/>
          <a:lstStyle/>
          <a:p>
            <a:fld id="{330EA680-D336-4FF7-8B7A-9848BB0A1C32}" type="slidenum">
              <a:rPr lang="en-US" noProof="0" smtClean="0"/>
              <a:pPr/>
              <a:t>104</a:t>
            </a:fld>
            <a:endParaRPr lang="en-US" noProof="0"/>
          </a:p>
        </p:txBody>
      </p:sp>
      <p:sp>
        <p:nvSpPr>
          <p:cNvPr id="5" name="Title 1">
            <a:extLst>
              <a:ext uri="{FF2B5EF4-FFF2-40B4-BE49-F238E27FC236}">
                <a16:creationId xmlns:a16="http://schemas.microsoft.com/office/drawing/2014/main" id="{4B53F024-C831-F0AF-8485-2F89F9318478}"/>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3739122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69FB-7A5C-F111-7048-E6E12F937E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EDAE0-E6C7-E681-9B31-513259B2F670}"/>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Focus on exploration, not exploitation</a:t>
            </a:r>
          </a:p>
          <a:p>
            <a:pPr marL="0" indent="0">
              <a:spcBef>
                <a:spcPts val="0"/>
              </a:spcBef>
              <a:buNone/>
            </a:pPr>
            <a:endParaRPr lang="en-US" sz="2400" noProof="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Equally shared benefits</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a:solidFill>
                  <a:schemeClr val="bg1">
                    <a:lumMod val="65000"/>
                  </a:schemeClr>
                </a:solidFill>
                <a:latin typeface="Consolas" panose="020B0609020204030204" pitchFamily="49" charset="0"/>
              </a:rPr>
              <a:t>Shared use through global dialogue</a:t>
            </a:r>
          </a:p>
          <a:p>
            <a:pPr marL="0" indent="0">
              <a:spcBef>
                <a:spcPts val="0"/>
              </a:spcBef>
              <a:buNone/>
            </a:pPr>
            <a:endParaRPr lang="en-US" sz="2400">
              <a:solidFill>
                <a:prstClr val="black"/>
              </a:solidFill>
              <a:latin typeface="Consolas" panose="020B0609020204030204" pitchFamily="49" charset="0"/>
            </a:endParaRPr>
          </a:p>
          <a:p>
            <a:pPr marL="0" indent="0">
              <a:spcBef>
                <a:spcPts val="0"/>
              </a:spcBef>
              <a:buNone/>
            </a:pPr>
            <a:r>
              <a:rPr lang="en-US">
                <a:solidFill>
                  <a:prstClr val="black"/>
                </a:solidFill>
                <a:latin typeface="Consolas"/>
              </a:rPr>
              <a:t>Protect pristine landscape</a:t>
            </a:r>
          </a:p>
        </p:txBody>
      </p:sp>
      <p:sp>
        <p:nvSpPr>
          <p:cNvPr id="4" name="Slide Number Placeholder 3">
            <a:extLst>
              <a:ext uri="{FF2B5EF4-FFF2-40B4-BE49-F238E27FC236}">
                <a16:creationId xmlns:a16="http://schemas.microsoft.com/office/drawing/2014/main" id="{7A2BB56E-C741-1EAD-49C4-4576D4D07AF9}"/>
              </a:ext>
            </a:extLst>
          </p:cNvPr>
          <p:cNvSpPr>
            <a:spLocks noGrp="1"/>
          </p:cNvSpPr>
          <p:nvPr>
            <p:ph type="sldNum" sz="quarter" idx="12"/>
          </p:nvPr>
        </p:nvSpPr>
        <p:spPr/>
        <p:txBody>
          <a:bodyPr/>
          <a:lstStyle/>
          <a:p>
            <a:fld id="{330EA680-D336-4FF7-8B7A-9848BB0A1C32}" type="slidenum">
              <a:rPr lang="en-US" noProof="0" smtClean="0"/>
              <a:pPr/>
              <a:t>105</a:t>
            </a:fld>
            <a:endParaRPr lang="en-US" noProof="0"/>
          </a:p>
        </p:txBody>
      </p:sp>
      <p:sp>
        <p:nvSpPr>
          <p:cNvPr id="5" name="Title 1">
            <a:extLst>
              <a:ext uri="{FF2B5EF4-FFF2-40B4-BE49-F238E27FC236}">
                <a16:creationId xmlns:a16="http://schemas.microsoft.com/office/drawing/2014/main" id="{7026ACB0-B224-64B1-A5EE-A782553C1260}"/>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41034854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00909-B073-E83F-7A12-B09011C67C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9C63E-9E5F-779B-71F0-186353ADADAE}"/>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Focus on exploration, not exploitation</a:t>
            </a:r>
          </a:p>
          <a:p>
            <a:pPr marL="0" indent="0">
              <a:spcBef>
                <a:spcPts val="0"/>
              </a:spcBef>
              <a:buNone/>
            </a:pPr>
            <a:endParaRPr lang="en-US" sz="2400" noProof="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Equally shared benefits</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a:solidFill>
                  <a:schemeClr val="bg1">
                    <a:lumMod val="65000"/>
                  </a:schemeClr>
                </a:solidFill>
                <a:latin typeface="Consolas" panose="020B0609020204030204" pitchFamily="49" charset="0"/>
              </a:rPr>
              <a:t>Shared use through global dialogue</a:t>
            </a:r>
          </a:p>
          <a:p>
            <a:pPr marL="0" indent="0">
              <a:spcBef>
                <a:spcPts val="0"/>
              </a:spcBef>
              <a:buNone/>
            </a:pPr>
            <a:endParaRPr lang="en-US" sz="240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Protect pristine landscape</a:t>
            </a:r>
          </a:p>
          <a:p>
            <a:pPr marL="0" indent="0">
              <a:spcBef>
                <a:spcPts val="0"/>
              </a:spcBef>
              <a:buNone/>
            </a:pPr>
            <a:endParaRPr lang="en-US" sz="2400">
              <a:solidFill>
                <a:prstClr val="black"/>
              </a:solidFill>
              <a:latin typeface="Consolas" panose="020B0609020204030204" pitchFamily="49" charset="0"/>
            </a:endParaRPr>
          </a:p>
          <a:p>
            <a:pPr marL="0" indent="0">
              <a:spcBef>
                <a:spcPts val="0"/>
              </a:spcBef>
              <a:buNone/>
            </a:pPr>
            <a:r>
              <a:rPr lang="en-US">
                <a:solidFill>
                  <a:prstClr val="black"/>
                </a:solidFill>
                <a:latin typeface="Consolas"/>
              </a:rPr>
              <a:t>ISRU minimizes environmental impact</a:t>
            </a:r>
            <a:endParaRPr lang="en-US">
              <a:solidFill>
                <a:prstClr val="black"/>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18165453-2558-7AC4-B03A-086808725B7D}"/>
              </a:ext>
            </a:extLst>
          </p:cNvPr>
          <p:cNvSpPr>
            <a:spLocks noGrp="1"/>
          </p:cNvSpPr>
          <p:nvPr>
            <p:ph type="sldNum" sz="quarter" idx="12"/>
          </p:nvPr>
        </p:nvSpPr>
        <p:spPr/>
        <p:txBody>
          <a:bodyPr/>
          <a:lstStyle/>
          <a:p>
            <a:fld id="{330EA680-D336-4FF7-8B7A-9848BB0A1C32}" type="slidenum">
              <a:rPr lang="en-US" noProof="0" smtClean="0"/>
              <a:pPr/>
              <a:t>106</a:t>
            </a:fld>
            <a:endParaRPr lang="en-US" noProof="0"/>
          </a:p>
        </p:txBody>
      </p:sp>
      <p:sp>
        <p:nvSpPr>
          <p:cNvPr id="5" name="Title 1">
            <a:extLst>
              <a:ext uri="{FF2B5EF4-FFF2-40B4-BE49-F238E27FC236}">
                <a16:creationId xmlns:a16="http://schemas.microsoft.com/office/drawing/2014/main" id="{32545688-E15A-C9F6-3952-83F380087A50}"/>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13502175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850E6-939C-E0BC-B3D8-34A976D519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40A1A-B571-C6FC-1C64-7B966724E121}"/>
              </a:ext>
            </a:extLst>
          </p:cNvPr>
          <p:cNvSpPr>
            <a:spLocks noGrp="1"/>
          </p:cNvSpPr>
          <p:nvPr>
            <p:ph idx="1"/>
          </p:nvPr>
        </p:nvSpPr>
        <p:spPr>
          <a:xfrm>
            <a:off x="842400" y="1918800"/>
            <a:ext cx="10515600"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Focus on exploration, not exploitation</a:t>
            </a:r>
          </a:p>
          <a:p>
            <a:pPr marL="0" indent="0">
              <a:spcBef>
                <a:spcPts val="0"/>
              </a:spcBef>
              <a:buNone/>
            </a:pPr>
            <a:endParaRPr lang="en-US" sz="2400" noProof="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Equally shared benefits</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a:solidFill>
                  <a:schemeClr val="bg1">
                    <a:lumMod val="65000"/>
                  </a:schemeClr>
                </a:solidFill>
                <a:latin typeface="Consolas" panose="020B0609020204030204" pitchFamily="49" charset="0"/>
              </a:rPr>
              <a:t>Shared use through global dialogue</a:t>
            </a:r>
          </a:p>
          <a:p>
            <a:pPr marL="0" indent="0">
              <a:spcBef>
                <a:spcPts val="0"/>
              </a:spcBef>
              <a:buNone/>
            </a:pPr>
            <a:endParaRPr lang="en-US" sz="240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Protect pristine landscape</a:t>
            </a:r>
          </a:p>
          <a:p>
            <a:pPr marL="0" indent="0">
              <a:spcBef>
                <a:spcPts val="0"/>
              </a:spcBef>
              <a:buNone/>
            </a:pPr>
            <a:endParaRPr lang="en-US" sz="2400">
              <a:solidFill>
                <a:schemeClr val="bg1">
                  <a:lumMod val="65000"/>
                </a:schemeClr>
              </a:solidFill>
              <a:latin typeface="Consolas" panose="020B0609020204030204" pitchFamily="49" charset="0"/>
            </a:endParaRPr>
          </a:p>
          <a:p>
            <a:pPr marL="0" indent="0">
              <a:spcBef>
                <a:spcPts val="0"/>
              </a:spcBef>
              <a:buNone/>
            </a:pPr>
            <a:r>
              <a:rPr lang="en-US" sz="2400">
                <a:solidFill>
                  <a:schemeClr val="bg1">
                    <a:lumMod val="65000"/>
                  </a:schemeClr>
                </a:solidFill>
                <a:latin typeface="Consolas"/>
              </a:rPr>
              <a:t>ISRU minimizes environmental impact</a:t>
            </a:r>
            <a:endParaRPr lang="en-US" sz="2400">
              <a:solidFill>
                <a:schemeClr val="bg1">
                  <a:lumMod val="65000"/>
                </a:schemeClr>
              </a:solidFill>
              <a:latin typeface="Consolas" panose="020B0609020204030204" pitchFamily="49" charset="0"/>
            </a:endParaRPr>
          </a:p>
          <a:p>
            <a:pPr marL="0" indent="0">
              <a:spcBef>
                <a:spcPts val="0"/>
              </a:spcBef>
              <a:buNone/>
            </a:pPr>
            <a:endParaRPr lang="en-US" sz="2400">
              <a:solidFill>
                <a:prstClr val="black"/>
              </a:solidFill>
              <a:latin typeface="Consolas" panose="020B0609020204030204" pitchFamily="49" charset="0"/>
            </a:endParaRPr>
          </a:p>
          <a:p>
            <a:pPr marL="0" indent="0">
              <a:spcBef>
                <a:spcPts val="0"/>
              </a:spcBef>
              <a:buNone/>
            </a:pPr>
            <a:r>
              <a:rPr lang="en-US">
                <a:solidFill>
                  <a:prstClr val="black"/>
                </a:solidFill>
                <a:latin typeface="Consolas"/>
              </a:rPr>
              <a:t>Design for reuse, robustness &amp; high efficiency</a:t>
            </a:r>
          </a:p>
        </p:txBody>
      </p:sp>
      <p:sp>
        <p:nvSpPr>
          <p:cNvPr id="4" name="Slide Number Placeholder 3">
            <a:extLst>
              <a:ext uri="{FF2B5EF4-FFF2-40B4-BE49-F238E27FC236}">
                <a16:creationId xmlns:a16="http://schemas.microsoft.com/office/drawing/2014/main" id="{932CA94B-67A9-3638-B49A-18B912589FCD}"/>
              </a:ext>
            </a:extLst>
          </p:cNvPr>
          <p:cNvSpPr>
            <a:spLocks noGrp="1"/>
          </p:cNvSpPr>
          <p:nvPr>
            <p:ph type="sldNum" sz="quarter" idx="12"/>
          </p:nvPr>
        </p:nvSpPr>
        <p:spPr/>
        <p:txBody>
          <a:bodyPr/>
          <a:lstStyle/>
          <a:p>
            <a:fld id="{330EA680-D336-4FF7-8B7A-9848BB0A1C32}" type="slidenum">
              <a:rPr lang="en-US" noProof="0" smtClean="0"/>
              <a:pPr/>
              <a:t>107</a:t>
            </a:fld>
            <a:endParaRPr lang="en-US" noProof="0"/>
          </a:p>
        </p:txBody>
      </p:sp>
      <p:sp>
        <p:nvSpPr>
          <p:cNvPr id="5" name="Title 1">
            <a:extLst>
              <a:ext uri="{FF2B5EF4-FFF2-40B4-BE49-F238E27FC236}">
                <a16:creationId xmlns:a16="http://schemas.microsoft.com/office/drawing/2014/main" id="{CB0ADBD0-A02C-DD5A-D51B-63FA333509F4}"/>
              </a:ext>
            </a:extLst>
          </p:cNvPr>
          <p:cNvSpPr>
            <a:spLocks noGrp="1"/>
          </p:cNvSpPr>
          <p:nvPr>
            <p:ph type="title"/>
          </p:nvPr>
        </p:nvSpPr>
        <p:spPr>
          <a:xfrm>
            <a:off x="838200" y="365125"/>
            <a:ext cx="10515600" cy="1325563"/>
          </a:xfrm>
        </p:spPr>
        <p:txBody>
          <a:bodyPr>
            <a:normAutofit/>
          </a:bodyPr>
          <a:lstStyle/>
          <a:p>
            <a:r>
              <a:rPr lang="en-US" sz="5400" noProof="0">
                <a:latin typeface="Consolas"/>
              </a:rPr>
              <a:t>Discussion - Considerations</a:t>
            </a:r>
            <a:endParaRPr lang="en-US" noProof="0"/>
          </a:p>
        </p:txBody>
      </p:sp>
    </p:spTree>
    <p:extLst>
      <p:ext uri="{BB962C8B-B14F-4D97-AF65-F5344CB8AC3E}">
        <p14:creationId xmlns:p14="http://schemas.microsoft.com/office/powerpoint/2010/main" val="954539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9EC2-3B15-5F92-C810-1B5A49BB0A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F85BC-9852-E552-C729-85AC01FC0F51}"/>
              </a:ext>
            </a:extLst>
          </p:cNvPr>
          <p:cNvSpPr>
            <a:spLocks noGrp="1"/>
          </p:cNvSpPr>
          <p:nvPr>
            <p:ph idx="1"/>
          </p:nvPr>
        </p:nvSpPr>
        <p:spPr>
          <a:xfrm>
            <a:off x="838200" y="1825625"/>
            <a:ext cx="5257800" cy="4351338"/>
          </a:xfrm>
        </p:spPr>
        <p:txBody>
          <a:bodyPr vert="horz" lIns="91440" tIns="45720" rIns="91440" bIns="45720" rtlCol="0" anchor="t">
            <a:normAutofit/>
          </a:bodyPr>
          <a:lstStyle/>
          <a:p>
            <a:pPr marL="0" indent="0">
              <a:spcBef>
                <a:spcPts val="0"/>
              </a:spcBef>
              <a:buNone/>
            </a:pPr>
            <a:r>
              <a:rPr lang="en-US">
                <a:latin typeface="Consolas"/>
              </a:rPr>
              <a:t>Selective Laser Melting</a:t>
            </a: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ECD0DDE6-146E-2815-E143-44C76BD9911D}"/>
              </a:ext>
            </a:extLst>
          </p:cNvPr>
          <p:cNvSpPr>
            <a:spLocks noGrp="1"/>
          </p:cNvSpPr>
          <p:nvPr>
            <p:ph type="sldNum" sz="quarter" idx="12"/>
          </p:nvPr>
        </p:nvSpPr>
        <p:spPr/>
        <p:txBody>
          <a:bodyPr/>
          <a:lstStyle/>
          <a:p>
            <a:fld id="{330EA680-D336-4FF7-8B7A-9848BB0A1C32}" type="slidenum">
              <a:rPr lang="en-US" noProof="0" smtClean="0"/>
              <a:pPr/>
              <a:t>108</a:t>
            </a:fld>
            <a:endParaRPr lang="en-US" noProof="0"/>
          </a:p>
        </p:txBody>
      </p:sp>
      <p:sp>
        <p:nvSpPr>
          <p:cNvPr id="5" name="Title 1">
            <a:extLst>
              <a:ext uri="{FF2B5EF4-FFF2-40B4-BE49-F238E27FC236}">
                <a16:creationId xmlns:a16="http://schemas.microsoft.com/office/drawing/2014/main" id="{9A3C0D8A-26C1-9056-1623-18E9964F2EDB}"/>
              </a:ext>
            </a:extLst>
          </p:cNvPr>
          <p:cNvSpPr>
            <a:spLocks noGrp="1"/>
          </p:cNvSpPr>
          <p:nvPr>
            <p:ph type="title"/>
          </p:nvPr>
        </p:nvSpPr>
        <p:spPr>
          <a:xfrm>
            <a:off x="838200" y="365125"/>
            <a:ext cx="10515600" cy="1325563"/>
          </a:xfrm>
        </p:spPr>
        <p:txBody>
          <a:bodyPr>
            <a:normAutofit/>
          </a:bodyPr>
          <a:lstStyle/>
          <a:p>
            <a:r>
              <a:rPr lang="en-US" sz="5400" noProof="0">
                <a:latin typeface="Consolas"/>
              </a:rPr>
              <a:t>Conclusion</a:t>
            </a:r>
            <a:endParaRPr lang="en-US" noProof="0"/>
          </a:p>
        </p:txBody>
      </p:sp>
    </p:spTree>
    <p:extLst>
      <p:ext uri="{BB962C8B-B14F-4D97-AF65-F5344CB8AC3E}">
        <p14:creationId xmlns:p14="http://schemas.microsoft.com/office/powerpoint/2010/main" val="10176137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3356-D540-D67E-162E-FF20B9BE25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45FA3-004A-A87C-1D60-0F42B12228DF}"/>
              </a:ext>
            </a:extLst>
          </p:cNvPr>
          <p:cNvSpPr>
            <a:spLocks noGrp="1"/>
          </p:cNvSpPr>
          <p:nvPr>
            <p:ph idx="1"/>
          </p:nvPr>
        </p:nvSpPr>
        <p:spPr>
          <a:xfrm>
            <a:off x="838800" y="1825625"/>
            <a:ext cx="9230833" cy="4351338"/>
          </a:xfrm>
        </p:spPr>
        <p:txBody>
          <a:bodyPr vert="horz" lIns="91440" tIns="45720" rIns="91440" bIns="45720" rtlCol="0" anchor="t">
            <a:normAutofit/>
          </a:bodyPr>
          <a:lstStyle/>
          <a:p>
            <a:pPr marL="0" indent="0">
              <a:buNone/>
            </a:pPr>
            <a:r>
              <a:rPr lang="en-US" sz="2400">
                <a:solidFill>
                  <a:schemeClr val="bg1">
                    <a:lumMod val="65000"/>
                  </a:schemeClr>
                </a:solidFill>
                <a:latin typeface="Consolas"/>
              </a:rPr>
              <a:t>Selective Laser Melting</a:t>
            </a:r>
            <a:endParaRPr lang="en-US" sz="2400" noProof="0">
              <a:solidFill>
                <a:schemeClr val="bg1">
                  <a:lumMod val="65000"/>
                </a:schemeClr>
              </a:solidFill>
              <a:latin typeface="Consolas"/>
            </a:endParaRPr>
          </a:p>
          <a:p>
            <a:pPr marL="0" indent="0">
              <a:spcBef>
                <a:spcPts val="0"/>
              </a:spcBef>
              <a:buNone/>
            </a:pPr>
            <a:endParaRPr lang="en-US" sz="2400" noProof="0">
              <a:latin typeface="Consolas" panose="020B0609020204030204" pitchFamily="49" charset="0"/>
            </a:endParaRPr>
          </a:p>
          <a:p>
            <a:pPr marL="0" indent="0">
              <a:spcBef>
                <a:spcPts val="0"/>
              </a:spcBef>
              <a:buNone/>
            </a:pPr>
            <a:r>
              <a:rPr lang="en-US">
                <a:latin typeface="Consolas"/>
              </a:rPr>
              <a:t>Concept Evaluation</a:t>
            </a:r>
            <a:endParaRPr lang="en-US" noProof="0">
              <a:latin typeface="Consolas"/>
            </a:endParaRPr>
          </a:p>
        </p:txBody>
      </p:sp>
      <p:sp>
        <p:nvSpPr>
          <p:cNvPr id="4" name="Slide Number Placeholder 3">
            <a:extLst>
              <a:ext uri="{FF2B5EF4-FFF2-40B4-BE49-F238E27FC236}">
                <a16:creationId xmlns:a16="http://schemas.microsoft.com/office/drawing/2014/main" id="{998F4B94-425E-651A-E0F3-E9AC2FDEA686}"/>
              </a:ext>
            </a:extLst>
          </p:cNvPr>
          <p:cNvSpPr>
            <a:spLocks noGrp="1"/>
          </p:cNvSpPr>
          <p:nvPr>
            <p:ph type="sldNum" sz="quarter" idx="12"/>
          </p:nvPr>
        </p:nvSpPr>
        <p:spPr/>
        <p:txBody>
          <a:bodyPr/>
          <a:lstStyle/>
          <a:p>
            <a:fld id="{330EA680-D336-4FF7-8B7A-9848BB0A1C32}" type="slidenum">
              <a:rPr lang="en-US" noProof="0" smtClean="0"/>
              <a:pPr/>
              <a:t>109</a:t>
            </a:fld>
            <a:endParaRPr lang="en-US" noProof="0"/>
          </a:p>
        </p:txBody>
      </p:sp>
      <p:sp>
        <p:nvSpPr>
          <p:cNvPr id="5" name="Title 1">
            <a:extLst>
              <a:ext uri="{FF2B5EF4-FFF2-40B4-BE49-F238E27FC236}">
                <a16:creationId xmlns:a16="http://schemas.microsoft.com/office/drawing/2014/main" id="{C7208C59-AF87-9116-3FD4-641532FC0AFE}"/>
              </a:ext>
            </a:extLst>
          </p:cNvPr>
          <p:cNvSpPr>
            <a:spLocks noGrp="1"/>
          </p:cNvSpPr>
          <p:nvPr>
            <p:ph type="title"/>
          </p:nvPr>
        </p:nvSpPr>
        <p:spPr>
          <a:xfrm>
            <a:off x="838200" y="365125"/>
            <a:ext cx="10515600" cy="1325563"/>
          </a:xfrm>
        </p:spPr>
        <p:txBody>
          <a:bodyPr>
            <a:normAutofit/>
          </a:bodyPr>
          <a:lstStyle/>
          <a:p>
            <a:r>
              <a:rPr lang="en-US" sz="5400" noProof="0">
                <a:latin typeface="Consolas"/>
              </a:rPr>
              <a:t>Conclusion</a:t>
            </a:r>
            <a:endParaRPr lang="en-US" noProof="0"/>
          </a:p>
        </p:txBody>
      </p:sp>
    </p:spTree>
    <p:extLst>
      <p:ext uri="{BB962C8B-B14F-4D97-AF65-F5344CB8AC3E}">
        <p14:creationId xmlns:p14="http://schemas.microsoft.com/office/powerpoint/2010/main" val="234134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F803-B080-9C6A-0055-13AE11C88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5F091-365D-F7E6-FB54-9D36375EB9F2}"/>
              </a:ext>
            </a:extLst>
          </p:cNvPr>
          <p:cNvSpPr>
            <a:spLocks noGrp="1"/>
          </p:cNvSpPr>
          <p:nvPr>
            <p:ph type="title"/>
          </p:nvPr>
        </p:nvSpPr>
        <p:spPr/>
        <p:txBody>
          <a:bodyPr>
            <a:normAutofit/>
          </a:bodyPr>
          <a:lstStyle/>
          <a:p>
            <a:r>
              <a:rPr lang="en-US" sz="5400" i="1" noProof="0">
                <a:latin typeface="Consolas"/>
              </a:rPr>
              <a:t>HOW?</a:t>
            </a:r>
            <a:endParaRPr lang="en-US" i="1" noProof="0"/>
          </a:p>
        </p:txBody>
      </p:sp>
      <p:cxnSp>
        <p:nvCxnSpPr>
          <p:cNvPr id="7" name="Straight Arrow Connector 6">
            <a:extLst>
              <a:ext uri="{FF2B5EF4-FFF2-40B4-BE49-F238E27FC236}">
                <a16:creationId xmlns:a16="http://schemas.microsoft.com/office/drawing/2014/main" id="{FC90F888-88D7-38EE-9965-8178DDE9B154}"/>
              </a:ext>
            </a:extLst>
          </p:cNvPr>
          <p:cNvCxnSpPr>
            <a:cxnSpLocks/>
          </p:cNvCxnSpPr>
          <p:nvPr/>
        </p:nvCxnSpPr>
        <p:spPr>
          <a:xfrm>
            <a:off x="5232000" y="2935315"/>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9" name="Content Placeholder 2">
            <a:extLst>
              <a:ext uri="{FF2B5EF4-FFF2-40B4-BE49-F238E27FC236}">
                <a16:creationId xmlns:a16="http://schemas.microsoft.com/office/drawing/2014/main" id="{FF339F4E-E9FD-79EB-8394-F50A2B70FFB2}"/>
              </a:ext>
            </a:extLst>
          </p:cNvPr>
          <p:cNvSpPr txBox="1">
            <a:spLocks/>
          </p:cNvSpPr>
          <p:nvPr/>
        </p:nvSpPr>
        <p:spPr>
          <a:xfrm>
            <a:off x="7247775" y="2380006"/>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In-situ resource utilization</a:t>
            </a:r>
            <a:endParaRPr lang="en-US" sz="2400" noProof="0">
              <a:latin typeface="Consolas"/>
            </a:endParaRPr>
          </a:p>
        </p:txBody>
      </p:sp>
      <p:sp>
        <p:nvSpPr>
          <p:cNvPr id="3" name="Slide Number Placeholder 2">
            <a:extLst>
              <a:ext uri="{FF2B5EF4-FFF2-40B4-BE49-F238E27FC236}">
                <a16:creationId xmlns:a16="http://schemas.microsoft.com/office/drawing/2014/main" id="{0D1FF363-6D7E-0C29-879F-94498CB27DD0}"/>
              </a:ext>
            </a:extLst>
          </p:cNvPr>
          <p:cNvSpPr>
            <a:spLocks noGrp="1"/>
          </p:cNvSpPr>
          <p:nvPr>
            <p:ph type="sldNum" sz="quarter" idx="12"/>
          </p:nvPr>
        </p:nvSpPr>
        <p:spPr/>
        <p:txBody>
          <a:bodyPr/>
          <a:lstStyle/>
          <a:p>
            <a:fld id="{330EA680-D336-4FF7-8B7A-9848BB0A1C32}" type="slidenum">
              <a:rPr lang="en-US" noProof="0" smtClean="0"/>
              <a:t>11</a:t>
            </a:fld>
            <a:endParaRPr lang="en-US" noProof="0"/>
          </a:p>
        </p:txBody>
      </p:sp>
      <p:sp>
        <p:nvSpPr>
          <p:cNvPr id="6" name="Content Placeholder 2">
            <a:extLst>
              <a:ext uri="{FF2B5EF4-FFF2-40B4-BE49-F238E27FC236}">
                <a16:creationId xmlns:a16="http://schemas.microsoft.com/office/drawing/2014/main" id="{7D63A925-FA09-B012-FB6E-4ACB5877355F}"/>
              </a:ext>
            </a:extLst>
          </p:cNvPr>
          <p:cNvSpPr txBox="1">
            <a:spLocks/>
          </p:cNvSpPr>
          <p:nvPr/>
        </p:nvSpPr>
        <p:spPr>
          <a:xfrm>
            <a:off x="431948" y="2380007"/>
            <a:ext cx="4634345" cy="1110615"/>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High logistical </a:t>
            </a:r>
            <a:br>
              <a:rPr lang="en-US" noProof="0">
                <a:latin typeface="Consolas"/>
              </a:rPr>
            </a:br>
            <a:r>
              <a:rPr lang="en-US" noProof="0">
                <a:latin typeface="Consolas"/>
              </a:rPr>
              <a:t>costs (1000 $/gram)</a:t>
            </a:r>
            <a:endParaRPr lang="en-US" sz="1200" noProof="0">
              <a:solidFill>
                <a:srgbClr val="001D35"/>
              </a:solidFill>
            </a:endParaRPr>
          </a:p>
        </p:txBody>
      </p:sp>
    </p:spTree>
    <p:extLst>
      <p:ext uri="{BB962C8B-B14F-4D97-AF65-F5344CB8AC3E}">
        <p14:creationId xmlns:p14="http://schemas.microsoft.com/office/powerpoint/2010/main" val="3747576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7436-0A1A-EC15-3C6E-C0CDDBEF34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1C1FA-8CB6-2B5C-A7BF-2DB4E7DD33A6}"/>
              </a:ext>
            </a:extLst>
          </p:cNvPr>
          <p:cNvSpPr>
            <a:spLocks noGrp="1"/>
          </p:cNvSpPr>
          <p:nvPr>
            <p:ph idx="1"/>
          </p:nvPr>
        </p:nvSpPr>
        <p:spPr>
          <a:xfrm>
            <a:off x="838800" y="1825625"/>
            <a:ext cx="9156826" cy="4351338"/>
          </a:xfrm>
        </p:spPr>
        <p:txBody>
          <a:bodyPr vert="horz" lIns="91440" tIns="45720" rIns="91440" bIns="45720" rtlCol="0" anchor="t">
            <a:normAutofit/>
          </a:bodyPr>
          <a:lstStyle/>
          <a:p>
            <a:pPr marL="0" indent="0">
              <a:buNone/>
            </a:pPr>
            <a:r>
              <a:rPr lang="en-US" sz="2400">
                <a:solidFill>
                  <a:schemeClr val="bg1">
                    <a:lumMod val="65000"/>
                  </a:schemeClr>
                </a:solidFill>
                <a:latin typeface="Consolas"/>
              </a:rPr>
              <a:t>Selective Laser Melting</a:t>
            </a:r>
            <a:endParaRPr lang="en-US">
              <a:solidFill>
                <a:schemeClr val="bg1">
                  <a:lumMod val="65000"/>
                </a:schemeClr>
              </a:solidFill>
            </a:endParaRPr>
          </a:p>
          <a:p>
            <a:pPr marL="0" indent="0">
              <a:spcBef>
                <a:spcPts val="0"/>
              </a:spcBef>
              <a:buNone/>
            </a:pPr>
            <a:endParaRPr lang="en-US" sz="2400" noProof="0">
              <a:latin typeface="Consolas" panose="020B0609020204030204" pitchFamily="49" charset="0"/>
            </a:endParaRPr>
          </a:p>
          <a:p>
            <a:pPr marL="0" indent="0">
              <a:spcBef>
                <a:spcPts val="0"/>
              </a:spcBef>
              <a:buNone/>
            </a:pPr>
            <a:r>
              <a:rPr lang="en-US" sz="2400">
                <a:solidFill>
                  <a:schemeClr val="bg1">
                    <a:lumMod val="65000"/>
                  </a:schemeClr>
                </a:solidFill>
                <a:latin typeface="Consolas"/>
              </a:rPr>
              <a:t>Concept evaluation</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a:latin typeface="Consolas"/>
              </a:rPr>
              <a:t>Catenary dome with infill pattern</a:t>
            </a:r>
          </a:p>
          <a:p>
            <a:pPr marL="0" indent="0">
              <a:spcBef>
                <a:spcPts val="0"/>
              </a:spcBef>
              <a:buNone/>
            </a:pPr>
            <a:endParaRPr lang="en-US" sz="240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FBAEE81A-B2C5-279A-D008-9A3701AB5CD1}"/>
              </a:ext>
            </a:extLst>
          </p:cNvPr>
          <p:cNvSpPr>
            <a:spLocks noGrp="1"/>
          </p:cNvSpPr>
          <p:nvPr>
            <p:ph type="sldNum" sz="quarter" idx="12"/>
          </p:nvPr>
        </p:nvSpPr>
        <p:spPr/>
        <p:txBody>
          <a:bodyPr/>
          <a:lstStyle/>
          <a:p>
            <a:fld id="{330EA680-D336-4FF7-8B7A-9848BB0A1C32}" type="slidenum">
              <a:rPr lang="en-US" noProof="0" smtClean="0"/>
              <a:pPr/>
              <a:t>110</a:t>
            </a:fld>
            <a:endParaRPr lang="en-US" noProof="0"/>
          </a:p>
        </p:txBody>
      </p:sp>
      <p:sp>
        <p:nvSpPr>
          <p:cNvPr id="5" name="Title 1">
            <a:extLst>
              <a:ext uri="{FF2B5EF4-FFF2-40B4-BE49-F238E27FC236}">
                <a16:creationId xmlns:a16="http://schemas.microsoft.com/office/drawing/2014/main" id="{CA701FF1-1D17-1B2A-742A-B9CF3FC48615}"/>
              </a:ext>
            </a:extLst>
          </p:cNvPr>
          <p:cNvSpPr>
            <a:spLocks noGrp="1"/>
          </p:cNvSpPr>
          <p:nvPr>
            <p:ph type="title"/>
          </p:nvPr>
        </p:nvSpPr>
        <p:spPr>
          <a:xfrm>
            <a:off x="838200" y="365125"/>
            <a:ext cx="10515600" cy="1325563"/>
          </a:xfrm>
        </p:spPr>
        <p:txBody>
          <a:bodyPr>
            <a:normAutofit/>
          </a:bodyPr>
          <a:lstStyle/>
          <a:p>
            <a:r>
              <a:rPr lang="en-US" sz="5400" noProof="0">
                <a:latin typeface="Consolas"/>
              </a:rPr>
              <a:t>Conclusion</a:t>
            </a:r>
            <a:endParaRPr lang="en-US" noProof="0"/>
          </a:p>
        </p:txBody>
      </p:sp>
    </p:spTree>
    <p:extLst>
      <p:ext uri="{BB962C8B-B14F-4D97-AF65-F5344CB8AC3E}">
        <p14:creationId xmlns:p14="http://schemas.microsoft.com/office/powerpoint/2010/main" val="2264712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8A500-3C49-84BF-A001-5108994A36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85C34E-A581-22FF-9A70-B404C1428641}"/>
              </a:ext>
            </a:extLst>
          </p:cNvPr>
          <p:cNvSpPr>
            <a:spLocks noGrp="1"/>
          </p:cNvSpPr>
          <p:nvPr>
            <p:ph idx="1"/>
          </p:nvPr>
        </p:nvSpPr>
        <p:spPr>
          <a:xfrm>
            <a:off x="838800" y="1825625"/>
            <a:ext cx="9156826" cy="4351338"/>
          </a:xfrm>
        </p:spPr>
        <p:txBody>
          <a:bodyPr vert="horz" lIns="91440" tIns="45720" rIns="91440" bIns="45720" rtlCol="0" anchor="t">
            <a:normAutofit/>
          </a:bodyPr>
          <a:lstStyle/>
          <a:p>
            <a:pPr marL="0" indent="0">
              <a:buNone/>
            </a:pPr>
            <a:r>
              <a:rPr lang="en-US" sz="2400">
                <a:solidFill>
                  <a:schemeClr val="bg1">
                    <a:lumMod val="65000"/>
                  </a:schemeClr>
                </a:solidFill>
                <a:latin typeface="Consolas"/>
              </a:rPr>
              <a:t>Selective Laser Melting</a:t>
            </a:r>
            <a:endParaRPr lang="en-US">
              <a:solidFill>
                <a:schemeClr val="bg1">
                  <a:lumMod val="65000"/>
                </a:schemeClr>
              </a:solidFill>
            </a:endParaRPr>
          </a:p>
          <a:p>
            <a:pPr marL="0" indent="0">
              <a:spcBef>
                <a:spcPts val="0"/>
              </a:spcBef>
              <a:buNone/>
            </a:pPr>
            <a:endParaRPr lang="en-US" sz="2400" noProof="0">
              <a:latin typeface="Consolas" panose="020B0609020204030204" pitchFamily="49" charset="0"/>
            </a:endParaRPr>
          </a:p>
          <a:p>
            <a:pPr marL="0" indent="0">
              <a:spcBef>
                <a:spcPts val="0"/>
              </a:spcBef>
              <a:buNone/>
            </a:pPr>
            <a:r>
              <a:rPr lang="en-US" sz="2400">
                <a:solidFill>
                  <a:schemeClr val="bg1">
                    <a:lumMod val="65000"/>
                  </a:schemeClr>
                </a:solidFill>
                <a:latin typeface="Consolas"/>
              </a:rPr>
              <a:t>Concept evaluation</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a:solidFill>
                  <a:schemeClr val="bg1">
                    <a:lumMod val="65000"/>
                  </a:schemeClr>
                </a:solidFill>
                <a:latin typeface="Consolas"/>
              </a:rPr>
              <a:t>Catenary dome with infill pattern</a:t>
            </a:r>
          </a:p>
          <a:p>
            <a:pPr marL="0" indent="0">
              <a:spcBef>
                <a:spcPts val="0"/>
              </a:spcBef>
              <a:buNone/>
            </a:pPr>
            <a:endParaRPr lang="en-US" sz="2400">
              <a:latin typeface="Consolas" panose="020B0609020204030204" pitchFamily="49" charset="0"/>
            </a:endParaRPr>
          </a:p>
          <a:p>
            <a:pPr marL="0" indent="0">
              <a:spcBef>
                <a:spcPts val="0"/>
              </a:spcBef>
              <a:buNone/>
            </a:pPr>
            <a:r>
              <a:rPr lang="en-US" noProof="0">
                <a:latin typeface="Consolas"/>
              </a:rPr>
              <a:t>Robotic swarm construction</a:t>
            </a: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8ED4B62D-1E5C-02EE-A801-5D5CC19CF25F}"/>
              </a:ext>
            </a:extLst>
          </p:cNvPr>
          <p:cNvSpPr>
            <a:spLocks noGrp="1"/>
          </p:cNvSpPr>
          <p:nvPr>
            <p:ph type="sldNum" sz="quarter" idx="12"/>
          </p:nvPr>
        </p:nvSpPr>
        <p:spPr/>
        <p:txBody>
          <a:bodyPr/>
          <a:lstStyle/>
          <a:p>
            <a:fld id="{330EA680-D336-4FF7-8B7A-9848BB0A1C32}" type="slidenum">
              <a:rPr lang="en-US" noProof="0" smtClean="0"/>
              <a:pPr/>
              <a:t>111</a:t>
            </a:fld>
            <a:endParaRPr lang="en-US" noProof="0"/>
          </a:p>
        </p:txBody>
      </p:sp>
      <p:sp>
        <p:nvSpPr>
          <p:cNvPr id="5" name="Title 1">
            <a:extLst>
              <a:ext uri="{FF2B5EF4-FFF2-40B4-BE49-F238E27FC236}">
                <a16:creationId xmlns:a16="http://schemas.microsoft.com/office/drawing/2014/main" id="{695804AC-D2A9-BB71-E130-7BBC011A4A82}"/>
              </a:ext>
            </a:extLst>
          </p:cNvPr>
          <p:cNvSpPr>
            <a:spLocks noGrp="1"/>
          </p:cNvSpPr>
          <p:nvPr>
            <p:ph type="title"/>
          </p:nvPr>
        </p:nvSpPr>
        <p:spPr>
          <a:xfrm>
            <a:off x="838200" y="365125"/>
            <a:ext cx="10515600" cy="1325563"/>
          </a:xfrm>
        </p:spPr>
        <p:txBody>
          <a:bodyPr>
            <a:normAutofit/>
          </a:bodyPr>
          <a:lstStyle/>
          <a:p>
            <a:r>
              <a:rPr lang="en-US" sz="5400" noProof="0">
                <a:latin typeface="Consolas"/>
              </a:rPr>
              <a:t>Conclusion</a:t>
            </a:r>
            <a:endParaRPr lang="en-US" noProof="0"/>
          </a:p>
        </p:txBody>
      </p:sp>
    </p:spTree>
    <p:extLst>
      <p:ext uri="{BB962C8B-B14F-4D97-AF65-F5344CB8AC3E}">
        <p14:creationId xmlns:p14="http://schemas.microsoft.com/office/powerpoint/2010/main" val="20422244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75C9D-49CF-ABB4-D78C-2E62E8B28A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045F77-1EE3-994E-5D05-EBC93CEC9E63}"/>
              </a:ext>
            </a:extLst>
          </p:cNvPr>
          <p:cNvSpPr>
            <a:spLocks noGrp="1"/>
          </p:cNvSpPr>
          <p:nvPr>
            <p:ph idx="1"/>
          </p:nvPr>
        </p:nvSpPr>
        <p:spPr>
          <a:xfrm>
            <a:off x="838200" y="1825625"/>
            <a:ext cx="9156826" cy="4351338"/>
          </a:xfrm>
        </p:spPr>
        <p:txBody>
          <a:bodyPr vert="horz" lIns="91440" tIns="45720" rIns="91440" bIns="45720" rtlCol="0" anchor="t">
            <a:normAutofit/>
          </a:bodyPr>
          <a:lstStyle/>
          <a:p>
            <a:pPr marL="0" indent="0">
              <a:spcBef>
                <a:spcPts val="0"/>
              </a:spcBef>
              <a:buNone/>
            </a:pPr>
            <a:r>
              <a:rPr lang="en-US" sz="2400">
                <a:solidFill>
                  <a:schemeClr val="bg1">
                    <a:lumMod val="65000"/>
                  </a:schemeClr>
                </a:solidFill>
                <a:latin typeface="Consolas"/>
              </a:rPr>
              <a:t>Selective Laser Melting</a:t>
            </a:r>
            <a:endParaRPr lang="en-US"/>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noProof="0">
                <a:solidFill>
                  <a:schemeClr val="bg1">
                    <a:lumMod val="65000"/>
                  </a:schemeClr>
                </a:solidFill>
                <a:latin typeface="Consolas"/>
              </a:rPr>
              <a:t>Concept evaluation</a:t>
            </a:r>
          </a:p>
          <a:p>
            <a:pPr marL="0" indent="0">
              <a:spcBef>
                <a:spcPts val="0"/>
              </a:spcBef>
              <a:buNone/>
            </a:pPr>
            <a:endParaRPr lang="en-US" sz="2400">
              <a:solidFill>
                <a:schemeClr val="bg1">
                  <a:lumMod val="65000"/>
                </a:schemeClr>
              </a:solidFill>
              <a:latin typeface="Consolas"/>
            </a:endParaRPr>
          </a:p>
          <a:p>
            <a:pPr marL="0" indent="0">
              <a:spcBef>
                <a:spcPts val="0"/>
              </a:spcBef>
              <a:buNone/>
            </a:pPr>
            <a:r>
              <a:rPr lang="en-US" sz="2400">
                <a:solidFill>
                  <a:schemeClr val="bg1">
                    <a:lumMod val="65000"/>
                  </a:schemeClr>
                </a:solidFill>
                <a:latin typeface="Consolas"/>
              </a:rPr>
              <a:t>Catenary dome with infill pattern</a:t>
            </a:r>
          </a:p>
          <a:p>
            <a:pPr marL="0" indent="0">
              <a:spcBef>
                <a:spcPts val="0"/>
              </a:spcBef>
              <a:buNone/>
            </a:pPr>
            <a:endParaRPr lang="en-US" sz="2400" noProof="0">
              <a:solidFill>
                <a:schemeClr val="bg1">
                  <a:lumMod val="65000"/>
                </a:schemeClr>
              </a:solidFill>
              <a:latin typeface="Consolas" panose="020B0609020204030204" pitchFamily="49" charset="0"/>
            </a:endParaRPr>
          </a:p>
          <a:p>
            <a:pPr marL="0" indent="0">
              <a:spcBef>
                <a:spcPts val="0"/>
              </a:spcBef>
              <a:buNone/>
            </a:pPr>
            <a:r>
              <a:rPr lang="en-US" sz="2400" noProof="0">
                <a:solidFill>
                  <a:schemeClr val="bg1">
                    <a:lumMod val="65000"/>
                  </a:schemeClr>
                </a:solidFill>
                <a:latin typeface="Consolas"/>
              </a:rPr>
              <a:t>Robotic swarm construction</a:t>
            </a:r>
          </a:p>
          <a:p>
            <a:pPr marL="0" indent="0">
              <a:spcBef>
                <a:spcPts val="0"/>
              </a:spcBef>
              <a:buNone/>
            </a:pPr>
            <a:endParaRPr lang="en-US" sz="2400" noProof="0">
              <a:latin typeface="Consolas" panose="020B0609020204030204" pitchFamily="49" charset="0"/>
            </a:endParaRPr>
          </a:p>
          <a:p>
            <a:pPr marL="0" indent="0">
              <a:spcBef>
                <a:spcPts val="0"/>
              </a:spcBef>
              <a:buNone/>
            </a:pPr>
            <a:r>
              <a:rPr lang="en-US" noProof="0">
                <a:latin typeface="Consolas"/>
              </a:rPr>
              <a:t>Day-time only operations only viable option</a:t>
            </a:r>
          </a:p>
          <a:p>
            <a:pPr marL="0" indent="0">
              <a:spcBef>
                <a:spcPts val="0"/>
              </a:spcBef>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57B4DED5-F4A7-66F9-2304-56AA1727D367}"/>
              </a:ext>
            </a:extLst>
          </p:cNvPr>
          <p:cNvSpPr>
            <a:spLocks noGrp="1"/>
          </p:cNvSpPr>
          <p:nvPr>
            <p:ph type="sldNum" sz="quarter" idx="12"/>
          </p:nvPr>
        </p:nvSpPr>
        <p:spPr/>
        <p:txBody>
          <a:bodyPr/>
          <a:lstStyle/>
          <a:p>
            <a:fld id="{330EA680-D336-4FF7-8B7A-9848BB0A1C32}" type="slidenum">
              <a:rPr lang="en-US" noProof="0" smtClean="0"/>
              <a:pPr/>
              <a:t>112</a:t>
            </a:fld>
            <a:endParaRPr lang="en-US" noProof="0"/>
          </a:p>
        </p:txBody>
      </p:sp>
      <p:sp>
        <p:nvSpPr>
          <p:cNvPr id="5" name="Title 1">
            <a:extLst>
              <a:ext uri="{FF2B5EF4-FFF2-40B4-BE49-F238E27FC236}">
                <a16:creationId xmlns:a16="http://schemas.microsoft.com/office/drawing/2014/main" id="{095AFB03-C514-8DA0-A875-5D17739DF88B}"/>
              </a:ext>
            </a:extLst>
          </p:cNvPr>
          <p:cNvSpPr>
            <a:spLocks noGrp="1"/>
          </p:cNvSpPr>
          <p:nvPr>
            <p:ph type="title"/>
          </p:nvPr>
        </p:nvSpPr>
        <p:spPr>
          <a:xfrm>
            <a:off x="838200" y="365125"/>
            <a:ext cx="10515600" cy="1325563"/>
          </a:xfrm>
        </p:spPr>
        <p:txBody>
          <a:bodyPr>
            <a:normAutofit/>
          </a:bodyPr>
          <a:lstStyle/>
          <a:p>
            <a:r>
              <a:rPr lang="en-US" sz="5400" noProof="0">
                <a:latin typeface="Consolas"/>
              </a:rPr>
              <a:t>Conclusion</a:t>
            </a:r>
            <a:endParaRPr lang="en-US" noProof="0"/>
          </a:p>
        </p:txBody>
      </p:sp>
    </p:spTree>
    <p:extLst>
      <p:ext uri="{BB962C8B-B14F-4D97-AF65-F5344CB8AC3E}">
        <p14:creationId xmlns:p14="http://schemas.microsoft.com/office/powerpoint/2010/main" val="3307316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0551-AE23-1BB1-0DBA-1D089DE512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6EC12-80E7-CFFE-4495-6E60B3AD22DA}"/>
              </a:ext>
            </a:extLst>
          </p:cNvPr>
          <p:cNvSpPr>
            <a:spLocks noGrp="1"/>
          </p:cNvSpPr>
          <p:nvPr>
            <p:ph idx="1"/>
          </p:nvPr>
        </p:nvSpPr>
        <p:spPr>
          <a:xfrm>
            <a:off x="838200" y="1825625"/>
            <a:ext cx="9156826" cy="4351338"/>
          </a:xfrm>
        </p:spPr>
        <p:txBody>
          <a:bodyPr>
            <a:normAutofit/>
          </a:bodyPr>
          <a:lstStyle/>
          <a:p>
            <a:pPr marL="0" indent="0">
              <a:spcBef>
                <a:spcPts val="0"/>
              </a:spcBef>
              <a:buNone/>
            </a:pPr>
            <a:r>
              <a:rPr lang="en-US" noProof="0">
                <a:latin typeface="Consolas" panose="020B0609020204030204" pitchFamily="49" charset="0"/>
              </a:rPr>
              <a:t>Feasibility of large-scale multi-layer SLM</a:t>
            </a:r>
          </a:p>
        </p:txBody>
      </p:sp>
      <p:sp>
        <p:nvSpPr>
          <p:cNvPr id="4" name="Slide Number Placeholder 3">
            <a:extLst>
              <a:ext uri="{FF2B5EF4-FFF2-40B4-BE49-F238E27FC236}">
                <a16:creationId xmlns:a16="http://schemas.microsoft.com/office/drawing/2014/main" id="{5D5D0BFC-9480-778E-43AD-0B5CCB2FB436}"/>
              </a:ext>
            </a:extLst>
          </p:cNvPr>
          <p:cNvSpPr>
            <a:spLocks noGrp="1"/>
          </p:cNvSpPr>
          <p:nvPr>
            <p:ph type="sldNum" sz="quarter" idx="12"/>
          </p:nvPr>
        </p:nvSpPr>
        <p:spPr/>
        <p:txBody>
          <a:bodyPr/>
          <a:lstStyle/>
          <a:p>
            <a:fld id="{330EA680-D336-4FF7-8B7A-9848BB0A1C32}" type="slidenum">
              <a:rPr lang="en-US" noProof="0" smtClean="0"/>
              <a:pPr/>
              <a:t>113</a:t>
            </a:fld>
            <a:endParaRPr lang="en-US" noProof="0"/>
          </a:p>
        </p:txBody>
      </p:sp>
      <p:sp>
        <p:nvSpPr>
          <p:cNvPr id="5" name="Title 1">
            <a:extLst>
              <a:ext uri="{FF2B5EF4-FFF2-40B4-BE49-F238E27FC236}">
                <a16:creationId xmlns:a16="http://schemas.microsoft.com/office/drawing/2014/main" id="{813D0BD7-3DC4-D335-8472-DE0B4A02B97F}"/>
              </a:ext>
            </a:extLst>
          </p:cNvPr>
          <p:cNvSpPr>
            <a:spLocks noGrp="1"/>
          </p:cNvSpPr>
          <p:nvPr>
            <p:ph type="title"/>
          </p:nvPr>
        </p:nvSpPr>
        <p:spPr>
          <a:xfrm>
            <a:off x="838200" y="365125"/>
            <a:ext cx="10515600" cy="1325563"/>
          </a:xfrm>
        </p:spPr>
        <p:txBody>
          <a:bodyPr>
            <a:normAutofit/>
          </a:bodyPr>
          <a:lstStyle/>
          <a:p>
            <a:r>
              <a:rPr lang="en-US" sz="5400" noProof="0">
                <a:latin typeface="Consolas"/>
              </a:rPr>
              <a:t>Limitations &amp; Future Work</a:t>
            </a:r>
            <a:endParaRPr lang="en-US" noProof="0"/>
          </a:p>
        </p:txBody>
      </p:sp>
    </p:spTree>
    <p:extLst>
      <p:ext uri="{BB962C8B-B14F-4D97-AF65-F5344CB8AC3E}">
        <p14:creationId xmlns:p14="http://schemas.microsoft.com/office/powerpoint/2010/main" val="3995430324"/>
      </p:ext>
    </p:extLst>
  </p:cSld>
  <p:clrMapOvr>
    <a:masterClrMapping/>
  </p:clrMapOvr>
  <p:extLst>
    <p:ext uri="{6950BFC3-D8DA-4A85-94F7-54DA5524770B}">
      <p188:commentRel xmlns:p188="http://schemas.microsoft.com/office/powerpoint/2018/8/main" r:id="rId3"/>
    </p:ext>
  </p:extLs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7359-505C-5393-5EE0-A29D12BE40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9D40B-4A66-85A3-8CA7-C5633297DC2E}"/>
              </a:ext>
            </a:extLst>
          </p:cNvPr>
          <p:cNvSpPr>
            <a:spLocks noGrp="1"/>
          </p:cNvSpPr>
          <p:nvPr>
            <p:ph idx="1"/>
          </p:nvPr>
        </p:nvSpPr>
        <p:spPr>
          <a:xfrm>
            <a:off x="838200" y="1825625"/>
            <a:ext cx="9156826" cy="4351338"/>
          </a:xfrm>
        </p:spPr>
        <p:txBody>
          <a:bodyPr/>
          <a:lstStyle/>
          <a:p>
            <a:pPr marL="0" indent="0">
              <a:spcBef>
                <a:spcPts val="0"/>
              </a:spcBef>
              <a:buNone/>
            </a:pPr>
            <a:r>
              <a:rPr lang="en-US" sz="2400" noProof="0">
                <a:solidFill>
                  <a:schemeClr val="bg1">
                    <a:lumMod val="65000"/>
                  </a:schemeClr>
                </a:solidFill>
                <a:latin typeface="Consolas" panose="020B0609020204030204" pitchFamily="49" charset="0"/>
              </a:rPr>
              <a:t>Feasibility of large-scale multi-layer SLM</a:t>
            </a:r>
          </a:p>
          <a:p>
            <a:pPr marL="0" indent="0">
              <a:spcBef>
                <a:spcPts val="0"/>
              </a:spcBef>
              <a:buNone/>
            </a:pPr>
            <a:endParaRPr lang="en-US" noProof="0">
              <a:latin typeface="Consolas" panose="020B0609020204030204" pitchFamily="49" charset="0"/>
            </a:endParaRPr>
          </a:p>
          <a:p>
            <a:pPr marL="0" indent="0">
              <a:spcBef>
                <a:spcPts val="0"/>
              </a:spcBef>
              <a:buNone/>
            </a:pPr>
            <a:endParaRPr lang="en-US" noProof="0">
              <a:latin typeface="Consolas" panose="020B0609020204030204" pitchFamily="49" charset="0"/>
            </a:endParaRPr>
          </a:p>
          <a:p>
            <a:pPr marL="0" indent="0">
              <a:spcBef>
                <a:spcPts val="0"/>
              </a:spcBef>
              <a:buNone/>
            </a:pPr>
            <a:r>
              <a:rPr lang="en-US" noProof="0">
                <a:latin typeface="Consolas" panose="020B0609020204030204" pitchFamily="49" charset="0"/>
              </a:rPr>
              <a:t>Lunar environment </a:t>
            </a:r>
          </a:p>
        </p:txBody>
      </p:sp>
      <p:sp>
        <p:nvSpPr>
          <p:cNvPr id="4" name="Slide Number Placeholder 3">
            <a:extLst>
              <a:ext uri="{FF2B5EF4-FFF2-40B4-BE49-F238E27FC236}">
                <a16:creationId xmlns:a16="http://schemas.microsoft.com/office/drawing/2014/main" id="{F5FE6101-422C-493E-E765-F7CAB220DA5C}"/>
              </a:ext>
            </a:extLst>
          </p:cNvPr>
          <p:cNvSpPr>
            <a:spLocks noGrp="1"/>
          </p:cNvSpPr>
          <p:nvPr>
            <p:ph type="sldNum" sz="quarter" idx="12"/>
          </p:nvPr>
        </p:nvSpPr>
        <p:spPr/>
        <p:txBody>
          <a:bodyPr/>
          <a:lstStyle/>
          <a:p>
            <a:fld id="{330EA680-D336-4FF7-8B7A-9848BB0A1C32}" type="slidenum">
              <a:rPr lang="en-US" noProof="0" smtClean="0"/>
              <a:pPr/>
              <a:t>114</a:t>
            </a:fld>
            <a:endParaRPr lang="en-US" noProof="0"/>
          </a:p>
        </p:txBody>
      </p:sp>
      <p:sp>
        <p:nvSpPr>
          <p:cNvPr id="5" name="Title 1">
            <a:extLst>
              <a:ext uri="{FF2B5EF4-FFF2-40B4-BE49-F238E27FC236}">
                <a16:creationId xmlns:a16="http://schemas.microsoft.com/office/drawing/2014/main" id="{13E6C0B9-F8C2-B5DE-49FC-943962529040}"/>
              </a:ext>
            </a:extLst>
          </p:cNvPr>
          <p:cNvSpPr>
            <a:spLocks noGrp="1"/>
          </p:cNvSpPr>
          <p:nvPr>
            <p:ph type="title"/>
          </p:nvPr>
        </p:nvSpPr>
        <p:spPr>
          <a:xfrm>
            <a:off x="838200" y="365125"/>
            <a:ext cx="10515600" cy="1325563"/>
          </a:xfrm>
        </p:spPr>
        <p:txBody>
          <a:bodyPr>
            <a:normAutofit/>
          </a:bodyPr>
          <a:lstStyle/>
          <a:p>
            <a:r>
              <a:rPr lang="en-US" sz="5400" noProof="0">
                <a:latin typeface="Consolas"/>
              </a:rPr>
              <a:t>Limitations &amp; Future Work</a:t>
            </a:r>
            <a:endParaRPr lang="en-US" noProof="0"/>
          </a:p>
        </p:txBody>
      </p:sp>
    </p:spTree>
    <p:extLst>
      <p:ext uri="{BB962C8B-B14F-4D97-AF65-F5344CB8AC3E}">
        <p14:creationId xmlns:p14="http://schemas.microsoft.com/office/powerpoint/2010/main" val="16511915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ADD6-09C2-6428-B3EF-5898FFFE41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41EA2-6D2D-408D-BD69-C25B47A86156}"/>
              </a:ext>
            </a:extLst>
          </p:cNvPr>
          <p:cNvSpPr>
            <a:spLocks noGrp="1"/>
          </p:cNvSpPr>
          <p:nvPr>
            <p:ph idx="1"/>
          </p:nvPr>
        </p:nvSpPr>
        <p:spPr>
          <a:xfrm>
            <a:off x="838200" y="1825625"/>
            <a:ext cx="9156826" cy="4351338"/>
          </a:xfrm>
        </p:spPr>
        <p:txBody>
          <a:bodyPr/>
          <a:lstStyle/>
          <a:p>
            <a:pPr marL="0" indent="0">
              <a:spcBef>
                <a:spcPts val="0"/>
              </a:spcBef>
              <a:buNone/>
            </a:pPr>
            <a:r>
              <a:rPr lang="en-US" sz="2400" noProof="0">
                <a:solidFill>
                  <a:schemeClr val="bg1">
                    <a:lumMod val="65000"/>
                  </a:schemeClr>
                </a:solidFill>
                <a:latin typeface="Consolas" panose="020B0609020204030204" pitchFamily="49" charset="0"/>
              </a:rPr>
              <a:t>Feasibility of large-scale multi-layer SLM</a:t>
            </a:r>
          </a:p>
          <a:p>
            <a:pPr marL="0" indent="0">
              <a:spcBef>
                <a:spcPts val="0"/>
              </a:spcBef>
              <a:buNone/>
            </a:pPr>
            <a:endParaRPr lang="en-US" noProof="0">
              <a:latin typeface="Consolas" panose="020B0609020204030204" pitchFamily="49" charset="0"/>
            </a:endParaRPr>
          </a:p>
          <a:p>
            <a:pPr marL="0" indent="0">
              <a:spcBef>
                <a:spcPts val="0"/>
              </a:spcBef>
              <a:buNone/>
            </a:pPr>
            <a:endParaRPr lang="en-US" noProof="0">
              <a:latin typeface="Consolas" panose="020B0609020204030204" pitchFamily="49" charset="0"/>
            </a:endParaRPr>
          </a:p>
          <a:p>
            <a:pPr marL="0" indent="0">
              <a:spcBef>
                <a:spcPts val="0"/>
              </a:spcBef>
              <a:buNone/>
            </a:pPr>
            <a:r>
              <a:rPr lang="en-US" sz="2400" noProof="0">
                <a:solidFill>
                  <a:schemeClr val="bg1">
                    <a:lumMod val="65000"/>
                  </a:schemeClr>
                </a:solidFill>
                <a:latin typeface="Consolas" panose="020B0609020204030204" pitchFamily="49" charset="0"/>
              </a:rPr>
              <a:t>Lunar environment</a:t>
            </a:r>
          </a:p>
          <a:p>
            <a:pPr marL="0" indent="0">
              <a:spcBef>
                <a:spcPts val="0"/>
              </a:spcBef>
              <a:buNone/>
            </a:pPr>
            <a:endParaRPr lang="en-US" noProof="0">
              <a:latin typeface="Consolas" panose="020B0609020204030204" pitchFamily="49" charset="0"/>
            </a:endParaRPr>
          </a:p>
          <a:p>
            <a:pPr marL="0" indent="0">
              <a:spcBef>
                <a:spcPts val="0"/>
              </a:spcBef>
              <a:buNone/>
            </a:pPr>
            <a:endParaRPr lang="en-US" noProof="0">
              <a:latin typeface="Consolas" panose="020B0609020204030204" pitchFamily="49" charset="0"/>
            </a:endParaRPr>
          </a:p>
          <a:p>
            <a:pPr marL="0" indent="0">
              <a:spcBef>
                <a:spcPts val="0"/>
              </a:spcBef>
              <a:buNone/>
            </a:pPr>
            <a:r>
              <a:rPr lang="en-US" noProof="0">
                <a:latin typeface="Consolas" panose="020B0609020204030204" pitchFamily="49" charset="0"/>
              </a:rPr>
              <a:t>Power generation systems</a:t>
            </a:r>
          </a:p>
          <a:p>
            <a:pPr marL="0" indent="0">
              <a:spcBef>
                <a:spcPts val="0"/>
              </a:spcBef>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895C0868-FFA0-C458-5C41-A749072E0F01}"/>
              </a:ext>
            </a:extLst>
          </p:cNvPr>
          <p:cNvSpPr>
            <a:spLocks noGrp="1"/>
          </p:cNvSpPr>
          <p:nvPr>
            <p:ph type="sldNum" sz="quarter" idx="12"/>
          </p:nvPr>
        </p:nvSpPr>
        <p:spPr/>
        <p:txBody>
          <a:bodyPr/>
          <a:lstStyle/>
          <a:p>
            <a:fld id="{330EA680-D336-4FF7-8B7A-9848BB0A1C32}" type="slidenum">
              <a:rPr lang="en-US" noProof="0" smtClean="0"/>
              <a:pPr/>
              <a:t>115</a:t>
            </a:fld>
            <a:endParaRPr lang="en-US" noProof="0"/>
          </a:p>
        </p:txBody>
      </p:sp>
      <p:sp>
        <p:nvSpPr>
          <p:cNvPr id="5" name="Title 1">
            <a:extLst>
              <a:ext uri="{FF2B5EF4-FFF2-40B4-BE49-F238E27FC236}">
                <a16:creationId xmlns:a16="http://schemas.microsoft.com/office/drawing/2014/main" id="{06DFD773-1A40-C5F3-9F92-1BD69C3B4486}"/>
              </a:ext>
            </a:extLst>
          </p:cNvPr>
          <p:cNvSpPr>
            <a:spLocks noGrp="1"/>
          </p:cNvSpPr>
          <p:nvPr>
            <p:ph type="title"/>
          </p:nvPr>
        </p:nvSpPr>
        <p:spPr>
          <a:xfrm>
            <a:off x="838200" y="365125"/>
            <a:ext cx="10515600" cy="1325563"/>
          </a:xfrm>
        </p:spPr>
        <p:txBody>
          <a:bodyPr>
            <a:normAutofit/>
          </a:bodyPr>
          <a:lstStyle/>
          <a:p>
            <a:r>
              <a:rPr lang="en-US" sz="5400" noProof="0">
                <a:latin typeface="Consolas"/>
              </a:rPr>
              <a:t>Limitations &amp; Future Work</a:t>
            </a:r>
            <a:endParaRPr lang="en-US" noProof="0"/>
          </a:p>
        </p:txBody>
      </p:sp>
    </p:spTree>
    <p:extLst>
      <p:ext uri="{BB962C8B-B14F-4D97-AF65-F5344CB8AC3E}">
        <p14:creationId xmlns:p14="http://schemas.microsoft.com/office/powerpoint/2010/main" val="34947921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3D73F-0585-37DC-F7FC-27E975F74AF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B8841D7-421D-1AF2-E13C-7F125FEED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6" name="Content Placeholder 5" descr="A light on a black surface">
            <a:extLst>
              <a:ext uri="{FF2B5EF4-FFF2-40B4-BE49-F238E27FC236}">
                <a16:creationId xmlns:a16="http://schemas.microsoft.com/office/drawing/2014/main" id="{8A5A5048-3F49-C258-C2FB-EA94C45D25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0452" b="2691"/>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6AE71D8D-CAEC-0573-B428-7672449D8BDB}"/>
              </a:ext>
            </a:extLst>
          </p:cNvPr>
          <p:cNvSpPr txBox="1">
            <a:spLocks/>
          </p:cNvSpPr>
          <p:nvPr/>
        </p:nvSpPr>
        <p:spPr>
          <a:xfrm>
            <a:off x="838200" y="-1587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200" noProof="0">
                <a:solidFill>
                  <a:schemeClr val="bg1"/>
                </a:solidFill>
                <a:latin typeface="Consolas"/>
              </a:rPr>
              <a:t>Back to the Moon</a:t>
            </a:r>
          </a:p>
        </p:txBody>
      </p:sp>
    </p:spTree>
    <p:extLst>
      <p:ext uri="{BB962C8B-B14F-4D97-AF65-F5344CB8AC3E}">
        <p14:creationId xmlns:p14="http://schemas.microsoft.com/office/powerpoint/2010/main" val="3826317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6" name="Content Placeholder 5" descr="A light on a black surface">
            <a:extLst>
              <a:ext uri="{FF2B5EF4-FFF2-40B4-BE49-F238E27FC236}">
                <a16:creationId xmlns:a16="http://schemas.microsoft.com/office/drawing/2014/main" id="{69F7A5FE-11D3-69CB-3583-1A5EFAF27A4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0452" b="2691"/>
          <a:stretch>
            <a:fillRect/>
          </a:stretch>
        </p:blipFill>
        <p:spPr>
          <a:xfrm>
            <a:off x="20" y="1282"/>
            <a:ext cx="12191980" cy="6856718"/>
          </a:xfrm>
          <a:prstGeom prst="rect">
            <a:avLst/>
          </a:prstGeom>
        </p:spPr>
      </p:pic>
      <p:sp>
        <p:nvSpPr>
          <p:cNvPr id="7" name="Title 1">
            <a:extLst>
              <a:ext uri="{FF2B5EF4-FFF2-40B4-BE49-F238E27FC236}">
                <a16:creationId xmlns:a16="http://schemas.microsoft.com/office/drawing/2014/main" id="{A3FB58BD-D6ED-BCC8-B7A8-E605252DF818}"/>
              </a:ext>
            </a:extLst>
          </p:cNvPr>
          <p:cNvSpPr txBox="1">
            <a:spLocks/>
          </p:cNvSpPr>
          <p:nvPr/>
        </p:nvSpPr>
        <p:spPr>
          <a:xfrm>
            <a:off x="838200" y="-1587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200" noProof="0">
                <a:solidFill>
                  <a:schemeClr val="bg1"/>
                </a:solidFill>
                <a:latin typeface="Consolas"/>
              </a:rPr>
              <a:t>Back to the Moon</a:t>
            </a:r>
          </a:p>
        </p:txBody>
      </p:sp>
      <p:sp>
        <p:nvSpPr>
          <p:cNvPr id="2" name="TextBox 1">
            <a:extLst>
              <a:ext uri="{FF2B5EF4-FFF2-40B4-BE49-F238E27FC236}">
                <a16:creationId xmlns:a16="http://schemas.microsoft.com/office/drawing/2014/main" id="{FB26D644-CC0F-0DC8-74B3-6C424AA518AB}"/>
              </a:ext>
            </a:extLst>
          </p:cNvPr>
          <p:cNvSpPr txBox="1"/>
          <p:nvPr/>
        </p:nvSpPr>
        <p:spPr>
          <a:xfrm>
            <a:off x="1126958" y="5506654"/>
            <a:ext cx="9938084" cy="1200329"/>
          </a:xfrm>
          <a:prstGeom prst="rect">
            <a:avLst/>
          </a:prstGeom>
          <a:noFill/>
        </p:spPr>
        <p:txBody>
          <a:bodyPr wrap="square" rtlCol="0">
            <a:spAutoFit/>
          </a:bodyPr>
          <a:lstStyle/>
          <a:p>
            <a:pPr algn="ctr"/>
            <a:r>
              <a:rPr lang="en-US">
                <a:solidFill>
                  <a:schemeClr val="bg1"/>
                </a:solidFill>
                <a:latin typeface="Consolas"/>
              </a:rPr>
              <a:t>By combining </a:t>
            </a:r>
            <a:r>
              <a:rPr lang="en-US" b="1">
                <a:solidFill>
                  <a:schemeClr val="bg1"/>
                </a:solidFill>
                <a:latin typeface="Consolas"/>
              </a:rPr>
              <a:t>swarm robotics</a:t>
            </a:r>
            <a:r>
              <a:rPr lang="en-US">
                <a:solidFill>
                  <a:schemeClr val="bg1"/>
                </a:solidFill>
                <a:latin typeface="Consolas"/>
              </a:rPr>
              <a:t> and </a:t>
            </a:r>
            <a:r>
              <a:rPr lang="en-US" b="1">
                <a:solidFill>
                  <a:schemeClr val="bg1"/>
                </a:solidFill>
                <a:latin typeface="Consolas"/>
              </a:rPr>
              <a:t>additive manufacturing</a:t>
            </a:r>
            <a:r>
              <a:rPr lang="en-US">
                <a:solidFill>
                  <a:schemeClr val="bg1"/>
                </a:solidFill>
                <a:latin typeface="Consolas"/>
              </a:rPr>
              <a:t> of lunar regolith we have developed a solution to </a:t>
            </a:r>
            <a:r>
              <a:rPr lang="en-US" b="1">
                <a:solidFill>
                  <a:schemeClr val="bg1"/>
                </a:solidFill>
                <a:latin typeface="Consolas"/>
              </a:rPr>
              <a:t>autonomously construct</a:t>
            </a:r>
            <a:r>
              <a:rPr lang="en-US">
                <a:solidFill>
                  <a:schemeClr val="bg1"/>
                </a:solidFill>
                <a:latin typeface="Consolas"/>
              </a:rPr>
              <a:t> a protective habitat inside a </a:t>
            </a:r>
            <a:r>
              <a:rPr lang="en-US" b="1">
                <a:solidFill>
                  <a:schemeClr val="bg1"/>
                </a:solidFill>
                <a:latin typeface="Consolas"/>
              </a:rPr>
              <a:t>lava tube</a:t>
            </a:r>
            <a:r>
              <a:rPr lang="en-US">
                <a:solidFill>
                  <a:schemeClr val="bg1"/>
                </a:solidFill>
                <a:latin typeface="Consolas"/>
              </a:rPr>
              <a:t> to facilitate permanent human presence on the moon.</a:t>
            </a:r>
          </a:p>
          <a:p>
            <a:endParaRPr lang="en-US"/>
          </a:p>
        </p:txBody>
      </p:sp>
    </p:spTree>
    <p:extLst>
      <p:ext uri="{BB962C8B-B14F-4D97-AF65-F5344CB8AC3E}">
        <p14:creationId xmlns:p14="http://schemas.microsoft.com/office/powerpoint/2010/main" val="481208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9160-0F41-E2AB-836B-D50364B04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0B0F3-B47E-13E2-012B-FA4A768C6254}"/>
              </a:ext>
            </a:extLst>
          </p:cNvPr>
          <p:cNvSpPr>
            <a:spLocks noGrp="1"/>
          </p:cNvSpPr>
          <p:nvPr>
            <p:ph type="title"/>
          </p:nvPr>
        </p:nvSpPr>
        <p:spPr/>
        <p:txBody>
          <a:bodyPr>
            <a:normAutofit/>
          </a:bodyPr>
          <a:lstStyle/>
          <a:p>
            <a:r>
              <a:rPr lang="en-US" sz="3600" noProof="0">
                <a:latin typeface="Consolas" panose="020B0609020204030204" pitchFamily="49" charset="0"/>
              </a:rPr>
              <a:t>Concept Selection: Relative Importance</a:t>
            </a:r>
          </a:p>
        </p:txBody>
      </p:sp>
      <p:sp>
        <p:nvSpPr>
          <p:cNvPr id="4" name="Slide Number Placeholder 3">
            <a:extLst>
              <a:ext uri="{FF2B5EF4-FFF2-40B4-BE49-F238E27FC236}">
                <a16:creationId xmlns:a16="http://schemas.microsoft.com/office/drawing/2014/main" id="{B954FD5C-CCDF-0E45-A793-530F7C31E279}"/>
              </a:ext>
            </a:extLst>
          </p:cNvPr>
          <p:cNvSpPr>
            <a:spLocks noGrp="1"/>
          </p:cNvSpPr>
          <p:nvPr>
            <p:ph type="sldNum" sz="quarter" idx="12"/>
          </p:nvPr>
        </p:nvSpPr>
        <p:spPr/>
        <p:txBody>
          <a:bodyPr/>
          <a:lstStyle/>
          <a:p>
            <a:fld id="{330EA680-D336-4FF7-8B7A-9848BB0A1C32}" type="slidenum">
              <a:rPr lang="en-US" noProof="0" smtClean="0"/>
              <a:pPr/>
              <a:t>118</a:t>
            </a:fld>
            <a:endParaRPr lang="en-US" noProof="0"/>
          </a:p>
        </p:txBody>
      </p:sp>
      <p:graphicFrame>
        <p:nvGraphicFramePr>
          <p:cNvPr id="6" name="Table 5">
            <a:extLst>
              <a:ext uri="{FF2B5EF4-FFF2-40B4-BE49-F238E27FC236}">
                <a16:creationId xmlns:a16="http://schemas.microsoft.com/office/drawing/2014/main" id="{FAD2A11C-1CA5-6B1F-02A3-320B778D4972}"/>
              </a:ext>
            </a:extLst>
          </p:cNvPr>
          <p:cNvGraphicFramePr>
            <a:graphicFrameLocks noGrp="1"/>
          </p:cNvGraphicFramePr>
          <p:nvPr>
            <p:extLst>
              <p:ext uri="{D42A27DB-BD31-4B8C-83A1-F6EECF244321}">
                <p14:modId xmlns:p14="http://schemas.microsoft.com/office/powerpoint/2010/main" val="2224180813"/>
              </p:ext>
            </p:extLst>
          </p:nvPr>
        </p:nvGraphicFramePr>
        <p:xfrm>
          <a:off x="838200" y="1532891"/>
          <a:ext cx="8128000" cy="2966720"/>
        </p:xfrm>
        <a:graphic>
          <a:graphicData uri="http://schemas.openxmlformats.org/drawingml/2006/table">
            <a:tbl>
              <a:tblPr firstRow="1" bandRow="1">
                <a:tableStyleId>{5940675A-B579-460E-94D1-54222C63F5DA}</a:tableStyleId>
              </a:tblPr>
              <a:tblGrid>
                <a:gridCol w="1016000">
                  <a:extLst>
                    <a:ext uri="{9D8B030D-6E8A-4147-A177-3AD203B41FA5}">
                      <a16:colId xmlns:a16="http://schemas.microsoft.com/office/drawing/2014/main" val="3175241004"/>
                    </a:ext>
                  </a:extLst>
                </a:gridCol>
                <a:gridCol w="1016000">
                  <a:extLst>
                    <a:ext uri="{9D8B030D-6E8A-4147-A177-3AD203B41FA5}">
                      <a16:colId xmlns:a16="http://schemas.microsoft.com/office/drawing/2014/main" val="3723128969"/>
                    </a:ext>
                  </a:extLst>
                </a:gridCol>
                <a:gridCol w="1016000">
                  <a:extLst>
                    <a:ext uri="{9D8B030D-6E8A-4147-A177-3AD203B41FA5}">
                      <a16:colId xmlns:a16="http://schemas.microsoft.com/office/drawing/2014/main" val="2391424541"/>
                    </a:ext>
                  </a:extLst>
                </a:gridCol>
                <a:gridCol w="1016000">
                  <a:extLst>
                    <a:ext uri="{9D8B030D-6E8A-4147-A177-3AD203B41FA5}">
                      <a16:colId xmlns:a16="http://schemas.microsoft.com/office/drawing/2014/main" val="1131574654"/>
                    </a:ext>
                  </a:extLst>
                </a:gridCol>
                <a:gridCol w="1016000">
                  <a:extLst>
                    <a:ext uri="{9D8B030D-6E8A-4147-A177-3AD203B41FA5}">
                      <a16:colId xmlns:a16="http://schemas.microsoft.com/office/drawing/2014/main" val="1656158071"/>
                    </a:ext>
                  </a:extLst>
                </a:gridCol>
                <a:gridCol w="1016000">
                  <a:extLst>
                    <a:ext uri="{9D8B030D-6E8A-4147-A177-3AD203B41FA5}">
                      <a16:colId xmlns:a16="http://schemas.microsoft.com/office/drawing/2014/main" val="266476181"/>
                    </a:ext>
                  </a:extLst>
                </a:gridCol>
                <a:gridCol w="1016000">
                  <a:extLst>
                    <a:ext uri="{9D8B030D-6E8A-4147-A177-3AD203B41FA5}">
                      <a16:colId xmlns:a16="http://schemas.microsoft.com/office/drawing/2014/main" val="1784837324"/>
                    </a:ext>
                  </a:extLst>
                </a:gridCol>
                <a:gridCol w="1016000">
                  <a:extLst>
                    <a:ext uri="{9D8B030D-6E8A-4147-A177-3AD203B41FA5}">
                      <a16:colId xmlns:a16="http://schemas.microsoft.com/office/drawing/2014/main" val="1792361835"/>
                    </a:ext>
                  </a:extLst>
                </a:gridCol>
              </a:tblGrid>
              <a:tr h="370840">
                <a:tc>
                  <a:txBody>
                    <a:bodyPr/>
                    <a:lstStyle/>
                    <a:p>
                      <a:pPr algn="ctr"/>
                      <a:endParaRPr lang="en-US" noProof="0">
                        <a:latin typeface="Consolas" panose="020B0609020204030204" pitchFamily="49" charset="0"/>
                      </a:endParaRPr>
                    </a:p>
                  </a:txBody>
                  <a:tcPr/>
                </a:tc>
                <a:tc>
                  <a:txBody>
                    <a:bodyPr/>
                    <a:lstStyle/>
                    <a:p>
                      <a:pPr algn="ctr"/>
                      <a:r>
                        <a:rPr lang="en-US" noProof="0">
                          <a:latin typeface="Consolas" panose="020B0609020204030204" pitchFamily="49" charset="0"/>
                        </a:rPr>
                        <a:t>TC</a:t>
                      </a:r>
                    </a:p>
                  </a:txBody>
                  <a:tcPr/>
                </a:tc>
                <a:tc>
                  <a:txBody>
                    <a:bodyPr/>
                    <a:lstStyle/>
                    <a:p>
                      <a:pPr algn="ctr"/>
                      <a:r>
                        <a:rPr lang="en-US" noProof="0">
                          <a:latin typeface="Consolas" panose="020B0609020204030204" pitchFamily="49" charset="0"/>
                        </a:rPr>
                        <a:t>TM&amp;R</a:t>
                      </a:r>
                    </a:p>
                  </a:txBody>
                  <a:tcPr/>
                </a:tc>
                <a:tc>
                  <a:txBody>
                    <a:bodyPr/>
                    <a:lstStyle/>
                    <a:p>
                      <a:pPr algn="ctr"/>
                      <a:r>
                        <a:rPr lang="en-US" noProof="0">
                          <a:latin typeface="Consolas" panose="020B0609020204030204" pitchFamily="49" charset="0"/>
                        </a:rPr>
                        <a:t>A</a:t>
                      </a:r>
                    </a:p>
                  </a:txBody>
                  <a:tcPr/>
                </a:tc>
                <a:tc>
                  <a:txBody>
                    <a:bodyPr/>
                    <a:lstStyle/>
                    <a:p>
                      <a:pPr algn="ctr"/>
                      <a:r>
                        <a:rPr lang="en-US" noProof="0">
                          <a:latin typeface="Consolas" panose="020B0609020204030204" pitchFamily="49" charset="0"/>
                        </a:rPr>
                        <a:t>R&amp;M</a:t>
                      </a:r>
                    </a:p>
                  </a:txBody>
                  <a:tcPr/>
                </a:tc>
                <a:tc>
                  <a:txBody>
                    <a:bodyPr/>
                    <a:lstStyle/>
                    <a:p>
                      <a:pPr algn="ctr"/>
                      <a:r>
                        <a:rPr lang="en-US" noProof="0">
                          <a:latin typeface="Consolas" panose="020B0609020204030204" pitchFamily="49" charset="0"/>
                        </a:rPr>
                        <a:t>SI&amp;D</a:t>
                      </a:r>
                    </a:p>
                  </a:txBody>
                  <a:tcPr/>
                </a:tc>
                <a:tc>
                  <a:txBody>
                    <a:bodyPr/>
                    <a:lstStyle/>
                    <a:p>
                      <a:pPr algn="ctr"/>
                      <a:r>
                        <a:rPr lang="en-US" noProof="0">
                          <a:latin typeface="Consolas" panose="020B0609020204030204" pitchFamily="49" charset="0"/>
                        </a:rPr>
                        <a:t>CT</a:t>
                      </a:r>
                    </a:p>
                  </a:txBody>
                  <a:tcPr/>
                </a:tc>
                <a:tc>
                  <a:txBody>
                    <a:bodyPr/>
                    <a:lstStyle/>
                    <a:p>
                      <a:pPr algn="ctr"/>
                      <a:r>
                        <a:rPr lang="en-US" noProof="0">
                          <a:latin typeface="Consolas" panose="020B0609020204030204" pitchFamily="49" charset="0"/>
                        </a:rPr>
                        <a:t>LC</a:t>
                      </a:r>
                    </a:p>
                  </a:txBody>
                  <a:tcPr/>
                </a:tc>
                <a:extLst>
                  <a:ext uri="{0D108BD9-81ED-4DB2-BD59-A6C34878D82A}">
                    <a16:rowId xmlns:a16="http://schemas.microsoft.com/office/drawing/2014/main" val="3864372167"/>
                  </a:ext>
                </a:extLst>
              </a:tr>
              <a:tr h="370840">
                <a:tc>
                  <a:txBody>
                    <a:bodyPr/>
                    <a:lstStyle/>
                    <a:p>
                      <a:pPr algn="ctr"/>
                      <a:r>
                        <a:rPr lang="en-US" noProof="0">
                          <a:latin typeface="Consolas" panose="020B0609020204030204" pitchFamily="49" charset="0"/>
                        </a:rPr>
                        <a:t>TC</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1</a:t>
                      </a:r>
                    </a:p>
                  </a:txBody>
                  <a:tcPr/>
                </a:tc>
                <a:tc>
                  <a:txBody>
                    <a:bodyPr/>
                    <a:lstStyle/>
                    <a:p>
                      <a:pPr algn="ctr"/>
                      <a:r>
                        <a:rPr lang="en-US" noProof="0">
                          <a:latin typeface="Consolas" panose="020B0609020204030204" pitchFamily="49" charset="0"/>
                        </a:rPr>
                        <a:t>5</a:t>
                      </a:r>
                    </a:p>
                  </a:txBody>
                  <a:tcPr/>
                </a:tc>
                <a:tc>
                  <a:txBody>
                    <a:bodyPr/>
                    <a:lstStyle/>
                    <a:p>
                      <a:pPr algn="ctr"/>
                      <a:r>
                        <a:rPr lang="en-US" noProof="0">
                          <a:latin typeface="Consolas" panose="020B0609020204030204" pitchFamily="49" charset="0"/>
                        </a:rPr>
                        <a:t>4</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7</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785872640"/>
                  </a:ext>
                </a:extLst>
              </a:tr>
              <a:tr h="370840">
                <a:tc>
                  <a:txBody>
                    <a:bodyPr/>
                    <a:lstStyle/>
                    <a:p>
                      <a:pPr algn="ctr"/>
                      <a:r>
                        <a:rPr lang="en-US" noProof="0">
                          <a:latin typeface="Consolas" panose="020B0609020204030204" pitchFamily="49" charset="0"/>
                        </a:rPr>
                        <a:t>TM&amp;R</a:t>
                      </a:r>
                    </a:p>
                  </a:txBody>
                  <a:tcPr/>
                </a:tc>
                <a:tc>
                  <a:txBody>
                    <a:bodyPr/>
                    <a:lstStyle/>
                    <a:p>
                      <a:pPr algn="ctr"/>
                      <a:r>
                        <a:rPr lang="en-US" noProof="0">
                          <a:latin typeface="Consolas" panose="020B0609020204030204" pitchFamily="49" charset="0"/>
                        </a:rPr>
                        <a:t>-</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5</a:t>
                      </a:r>
                    </a:p>
                  </a:txBody>
                  <a:tcPr/>
                </a:tc>
                <a:tc>
                  <a:txBody>
                    <a:bodyPr/>
                    <a:lstStyle/>
                    <a:p>
                      <a:pPr algn="ctr"/>
                      <a:r>
                        <a:rPr lang="en-US" noProof="0">
                          <a:latin typeface="Consolas" panose="020B0609020204030204" pitchFamily="49" charset="0"/>
                        </a:rPr>
                        <a:t>4</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7</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361193210"/>
                  </a:ext>
                </a:extLst>
              </a:tr>
              <a:tr h="370840">
                <a:tc>
                  <a:txBody>
                    <a:bodyPr/>
                    <a:lstStyle/>
                    <a:p>
                      <a:pPr algn="ctr"/>
                      <a:r>
                        <a:rPr lang="en-US" noProof="0">
                          <a:latin typeface="Consolas" panose="020B0609020204030204" pitchFamily="49" charset="0"/>
                        </a:rPr>
                        <a:t>A</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112303107"/>
                  </a:ext>
                </a:extLst>
              </a:tr>
              <a:tr h="370840">
                <a:tc>
                  <a:txBody>
                    <a:bodyPr/>
                    <a:lstStyle/>
                    <a:p>
                      <a:pPr algn="ctr"/>
                      <a:r>
                        <a:rPr lang="en-US" noProof="0">
                          <a:latin typeface="Consolas" panose="020B0609020204030204" pitchFamily="49" charset="0"/>
                        </a:rPr>
                        <a:t>R&amp;M</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5</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1</a:t>
                      </a:r>
                    </a:p>
                  </a:txBody>
                  <a:tcPr/>
                </a:tc>
                <a:tc>
                  <a:txBody>
                    <a:bodyPr/>
                    <a:lstStyle/>
                    <a:p>
                      <a:pPr algn="ctr"/>
                      <a:r>
                        <a:rPr lang="en-US" noProof="0">
                          <a:latin typeface="Consolas" panose="020B0609020204030204" pitchFamily="49" charset="0"/>
                        </a:rPr>
                        <a:t>5</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3997871816"/>
                  </a:ext>
                </a:extLst>
              </a:tr>
              <a:tr h="370840">
                <a:tc>
                  <a:txBody>
                    <a:bodyPr/>
                    <a:lstStyle/>
                    <a:p>
                      <a:pPr algn="ctr"/>
                      <a:r>
                        <a:rPr lang="en-US" noProof="0">
                          <a:latin typeface="Consolas" panose="020B0609020204030204" pitchFamily="49" charset="0"/>
                        </a:rPr>
                        <a:t>SI&amp;D</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6</a:t>
                      </a:r>
                    </a:p>
                  </a:txBody>
                  <a:tcPr/>
                </a:tc>
                <a:tc>
                  <a:txBody>
                    <a:bodyPr/>
                    <a:lstStyle/>
                    <a:p>
                      <a:pPr algn="ctr"/>
                      <a:r>
                        <a:rPr lang="en-US" noProof="0">
                          <a:latin typeface="Consolas" panose="020B0609020204030204" pitchFamily="49" charset="0"/>
                        </a:rPr>
                        <a:t>-</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6</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4196951528"/>
                  </a:ext>
                </a:extLst>
              </a:tr>
              <a:tr h="370840">
                <a:tc>
                  <a:txBody>
                    <a:bodyPr/>
                    <a:lstStyle/>
                    <a:p>
                      <a:pPr algn="ctr"/>
                      <a:r>
                        <a:rPr lang="en-US" noProof="0">
                          <a:latin typeface="Consolas" panose="020B0609020204030204" pitchFamily="49" charset="0"/>
                        </a:rPr>
                        <a:t>CT-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noProof="0">
                          <a:latin typeface="Consolas" panose="020B0609020204030204" pitchFamily="49" charset="0"/>
                        </a:rPr>
                        <a:t>-</a:t>
                      </a:r>
                    </a:p>
                  </a:txBody>
                  <a:tcPr/>
                </a:tc>
                <a:tc>
                  <a:txBody>
                    <a:bodyPr/>
                    <a:lstStyle/>
                    <a:p>
                      <a:pPr algn="ctr"/>
                      <a:r>
                        <a:rPr lang="en-US" sz="1400" noProof="0">
                          <a:latin typeface="Consolas" panose="020B0609020204030204" pitchFamily="49" charset="0"/>
                        </a:rPr>
                        <a:t>X</a:t>
                      </a:r>
                    </a:p>
                  </a:txBody>
                  <a:tcPr/>
                </a:tc>
                <a:tc>
                  <a:txBody>
                    <a:bodyPr/>
                    <a:lstStyle/>
                    <a:p>
                      <a:pPr algn="ctr"/>
                      <a:r>
                        <a:rPr lang="en-US" noProof="0">
                          <a:latin typeface="Consolas" panose="020B0609020204030204" pitchFamily="49" charset="0"/>
                        </a:rPr>
                        <a:t>-</a:t>
                      </a:r>
                    </a:p>
                  </a:txBody>
                  <a:tcPr/>
                </a:tc>
                <a:extLst>
                  <a:ext uri="{0D108BD9-81ED-4DB2-BD59-A6C34878D82A}">
                    <a16:rowId xmlns:a16="http://schemas.microsoft.com/office/drawing/2014/main" val="3122783617"/>
                  </a:ext>
                </a:extLst>
              </a:tr>
              <a:tr h="370840">
                <a:tc>
                  <a:txBody>
                    <a:bodyPr/>
                    <a:lstStyle/>
                    <a:p>
                      <a:pPr algn="ctr"/>
                      <a:r>
                        <a:rPr lang="en-US" noProof="0">
                          <a:latin typeface="Consolas" panose="020B0609020204030204" pitchFamily="49" charset="0"/>
                        </a:rPr>
                        <a:t>LC</a:t>
                      </a:r>
                    </a:p>
                  </a:txBody>
                  <a:tcPr/>
                </a:tc>
                <a:tc>
                  <a:txBody>
                    <a:bodyPr/>
                    <a:lstStyle/>
                    <a:p>
                      <a:pPr algn="ctr"/>
                      <a:r>
                        <a:rPr lang="en-US" noProof="0">
                          <a:latin typeface="Consolas" panose="020B0609020204030204" pitchFamily="49" charset="0"/>
                        </a:rPr>
                        <a:t>3</a:t>
                      </a:r>
                    </a:p>
                  </a:txBody>
                  <a:tcPr/>
                </a:tc>
                <a:tc>
                  <a:txBody>
                    <a:bodyPr/>
                    <a:lstStyle/>
                    <a:p>
                      <a:pPr algn="ctr"/>
                      <a:r>
                        <a:rPr lang="en-US" noProof="0">
                          <a:latin typeface="Consolas" panose="020B0609020204030204" pitchFamily="49" charset="0"/>
                        </a:rPr>
                        <a:t>3</a:t>
                      </a:r>
                    </a:p>
                  </a:txBody>
                  <a:tcPr/>
                </a:tc>
                <a:tc>
                  <a:txBody>
                    <a:bodyPr/>
                    <a:lstStyle/>
                    <a:p>
                      <a:pPr algn="ctr"/>
                      <a:r>
                        <a:rPr lang="en-US" noProof="0">
                          <a:latin typeface="Consolas" panose="020B0609020204030204" pitchFamily="49" charset="0"/>
                        </a:rPr>
                        <a:t>7</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8</a:t>
                      </a:r>
                    </a:p>
                  </a:txBody>
                  <a:tcPr/>
                </a:tc>
                <a:tc>
                  <a:txBody>
                    <a:bodyPr/>
                    <a:lstStyle/>
                    <a:p>
                      <a:pPr algn="ctr"/>
                      <a:r>
                        <a:rPr lang="en-US" sz="1400" noProof="0">
                          <a:latin typeface="Consolas" panose="020B0609020204030204" pitchFamily="49" charset="0"/>
                        </a:rPr>
                        <a:t>X</a:t>
                      </a:r>
                    </a:p>
                  </a:txBody>
                  <a:tcPr/>
                </a:tc>
                <a:extLst>
                  <a:ext uri="{0D108BD9-81ED-4DB2-BD59-A6C34878D82A}">
                    <a16:rowId xmlns:a16="http://schemas.microsoft.com/office/drawing/2014/main" val="2228561193"/>
                  </a:ext>
                </a:extLst>
              </a:tr>
            </a:tbl>
          </a:graphicData>
        </a:graphic>
      </p:graphicFrame>
      <p:sp>
        <p:nvSpPr>
          <p:cNvPr id="13" name="TextBox 12">
            <a:extLst>
              <a:ext uri="{FF2B5EF4-FFF2-40B4-BE49-F238E27FC236}">
                <a16:creationId xmlns:a16="http://schemas.microsoft.com/office/drawing/2014/main" id="{52FDAEAD-D21A-FBA5-1AA0-90F6EEEB0B18}"/>
              </a:ext>
            </a:extLst>
          </p:cNvPr>
          <p:cNvSpPr txBox="1"/>
          <p:nvPr/>
        </p:nvSpPr>
        <p:spPr>
          <a:xfrm>
            <a:off x="833120" y="4826675"/>
            <a:ext cx="10337800" cy="2031325"/>
          </a:xfrm>
          <a:prstGeom prst="rect">
            <a:avLst/>
          </a:prstGeom>
          <a:noFill/>
        </p:spPr>
        <p:txBody>
          <a:bodyPr wrap="square" numCol="2" rtlCol="0">
            <a:spAutoFit/>
          </a:bodyPr>
          <a:lstStyle/>
          <a:p>
            <a:r>
              <a:rPr lang="en-US" noProof="0">
                <a:latin typeface="Consolas" panose="020B0609020204030204" pitchFamily="49" charset="0"/>
              </a:rPr>
              <a:t>-Technical Complexity (</a:t>
            </a:r>
            <a:r>
              <a:rPr lang="en-US" b="1" noProof="0">
                <a:latin typeface="Consolas" panose="020B0609020204030204" pitchFamily="49" charset="0"/>
              </a:rPr>
              <a:t>TC</a:t>
            </a:r>
            <a:r>
              <a:rPr lang="en-US" noProof="0">
                <a:latin typeface="Consolas" panose="020B0609020204030204" pitchFamily="49" charset="0"/>
              </a:rPr>
              <a:t>)</a:t>
            </a:r>
          </a:p>
          <a:p>
            <a:r>
              <a:rPr lang="en-US" noProof="0">
                <a:latin typeface="Consolas" panose="020B0609020204030204" pitchFamily="49" charset="0"/>
              </a:rPr>
              <a:t>-Technological Maturity and Risk (</a:t>
            </a:r>
            <a:r>
              <a:rPr lang="en-US" b="1" noProof="0">
                <a:latin typeface="Consolas" panose="020B0609020204030204" pitchFamily="49" charset="0"/>
              </a:rPr>
              <a:t>TM&amp;R</a:t>
            </a:r>
            <a:r>
              <a:rPr lang="en-US" noProof="0">
                <a:latin typeface="Consolas" panose="020B0609020204030204" pitchFamily="49" charset="0"/>
              </a:rPr>
              <a:t>)</a:t>
            </a:r>
          </a:p>
          <a:p>
            <a:r>
              <a:rPr lang="en-US" noProof="0">
                <a:latin typeface="Consolas" panose="020B0609020204030204" pitchFamily="49" charset="0"/>
              </a:rPr>
              <a:t>-Adaptability (</a:t>
            </a:r>
            <a:r>
              <a:rPr lang="en-US" b="1" noProof="0">
                <a:latin typeface="Consolas" panose="020B0609020204030204" pitchFamily="49" charset="0"/>
              </a:rPr>
              <a:t>A</a:t>
            </a:r>
            <a:r>
              <a:rPr lang="en-US" noProof="0">
                <a:latin typeface="Consolas" panose="020B0609020204030204" pitchFamily="49" charset="0"/>
              </a:rPr>
              <a:t>)</a:t>
            </a:r>
          </a:p>
          <a:p>
            <a:r>
              <a:rPr lang="en-US" noProof="0">
                <a:latin typeface="Consolas" panose="020B0609020204030204" pitchFamily="49" charset="0"/>
              </a:rPr>
              <a:t>-Reliability and Maintenance  (</a:t>
            </a:r>
            <a:r>
              <a:rPr lang="en-US" b="1" noProof="0">
                <a:latin typeface="Consolas" panose="020B0609020204030204" pitchFamily="49" charset="0"/>
              </a:rPr>
              <a:t>R&amp;M</a:t>
            </a:r>
            <a:r>
              <a:rPr lang="en-US" noProof="0">
                <a:latin typeface="Consolas" panose="020B0609020204030204" pitchFamily="49" charset="0"/>
              </a:rPr>
              <a:t>)</a:t>
            </a:r>
          </a:p>
          <a:p>
            <a:endParaRPr lang="en-US" noProof="0">
              <a:latin typeface="Consolas" panose="020B0609020204030204" pitchFamily="49" charset="0"/>
            </a:endParaRPr>
          </a:p>
          <a:p>
            <a:endParaRPr lang="en-US" noProof="0">
              <a:latin typeface="Consolas" panose="020B0609020204030204" pitchFamily="49" charset="0"/>
            </a:endParaRPr>
          </a:p>
          <a:p>
            <a:endParaRPr lang="en-US" noProof="0">
              <a:latin typeface="Consolas" panose="020B0609020204030204" pitchFamily="49" charset="0"/>
            </a:endParaRPr>
          </a:p>
          <a:p>
            <a:r>
              <a:rPr lang="en-US" noProof="0">
                <a:latin typeface="Consolas" panose="020B0609020204030204" pitchFamily="49" charset="0"/>
              </a:rPr>
              <a:t>-Structural Integrity and Durability (</a:t>
            </a:r>
            <a:r>
              <a:rPr lang="en-US" b="1" noProof="0">
                <a:latin typeface="Consolas" panose="020B0609020204030204" pitchFamily="49" charset="0"/>
              </a:rPr>
              <a:t>SI&amp;D</a:t>
            </a:r>
            <a:r>
              <a:rPr lang="en-US" noProof="0">
                <a:latin typeface="Consolas" panose="020B0609020204030204" pitchFamily="49" charset="0"/>
              </a:rPr>
              <a:t>) </a:t>
            </a:r>
          </a:p>
          <a:p>
            <a:r>
              <a:rPr lang="en-US" noProof="0">
                <a:latin typeface="Consolas" panose="020B0609020204030204" pitchFamily="49" charset="0"/>
              </a:rPr>
              <a:t>-Construction Time (</a:t>
            </a:r>
            <a:r>
              <a:rPr lang="en-US" b="1" noProof="0">
                <a:latin typeface="Consolas" panose="020B0609020204030204" pitchFamily="49" charset="0"/>
              </a:rPr>
              <a:t>CT</a:t>
            </a:r>
            <a:r>
              <a:rPr lang="en-US" noProof="0">
                <a:latin typeface="Consolas" panose="020B0609020204030204" pitchFamily="49" charset="0"/>
              </a:rPr>
              <a:t>)</a:t>
            </a:r>
          </a:p>
          <a:p>
            <a:r>
              <a:rPr lang="en-US" noProof="0">
                <a:latin typeface="Consolas" panose="020B0609020204030204" pitchFamily="49" charset="0"/>
              </a:rPr>
              <a:t>-Logistical Cost (</a:t>
            </a:r>
            <a:r>
              <a:rPr lang="en-US" b="1" noProof="0">
                <a:latin typeface="Consolas" panose="020B0609020204030204" pitchFamily="49" charset="0"/>
              </a:rPr>
              <a:t>LC</a:t>
            </a:r>
            <a:r>
              <a:rPr lang="en-US" noProof="0">
                <a:latin typeface="Consolas" panose="020B0609020204030204" pitchFamily="49" charset="0"/>
              </a:rPr>
              <a:t>)</a:t>
            </a:r>
          </a:p>
        </p:txBody>
      </p:sp>
    </p:spTree>
    <p:extLst>
      <p:ext uri="{BB962C8B-B14F-4D97-AF65-F5344CB8AC3E}">
        <p14:creationId xmlns:p14="http://schemas.microsoft.com/office/powerpoint/2010/main" val="13463127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88F78-5159-49A2-7AD8-A53B34A81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A38C41-A7D8-A67F-9F4B-DF9BA23383BD}"/>
              </a:ext>
            </a:extLst>
          </p:cNvPr>
          <p:cNvSpPr>
            <a:spLocks noGrp="1"/>
          </p:cNvSpPr>
          <p:nvPr>
            <p:ph type="title"/>
          </p:nvPr>
        </p:nvSpPr>
        <p:spPr/>
        <p:txBody>
          <a:bodyPr>
            <a:normAutofit/>
          </a:bodyPr>
          <a:lstStyle/>
          <a:p>
            <a:r>
              <a:rPr lang="en-US" sz="3600" noProof="0">
                <a:latin typeface="Consolas" panose="020B0609020204030204" pitchFamily="49" charset="0"/>
              </a:rPr>
              <a:t>Concept Selection: Score assignment</a:t>
            </a:r>
          </a:p>
        </p:txBody>
      </p:sp>
      <p:sp>
        <p:nvSpPr>
          <p:cNvPr id="4" name="Slide Number Placeholder 3">
            <a:extLst>
              <a:ext uri="{FF2B5EF4-FFF2-40B4-BE49-F238E27FC236}">
                <a16:creationId xmlns:a16="http://schemas.microsoft.com/office/drawing/2014/main" id="{54C1C958-EB4C-EFAD-CFB0-356430AC76B2}"/>
              </a:ext>
            </a:extLst>
          </p:cNvPr>
          <p:cNvSpPr>
            <a:spLocks noGrp="1"/>
          </p:cNvSpPr>
          <p:nvPr>
            <p:ph type="sldNum" sz="quarter" idx="12"/>
          </p:nvPr>
        </p:nvSpPr>
        <p:spPr/>
        <p:txBody>
          <a:bodyPr/>
          <a:lstStyle/>
          <a:p>
            <a:fld id="{330EA680-D336-4FF7-8B7A-9848BB0A1C32}" type="slidenum">
              <a:rPr lang="en-US" noProof="0" smtClean="0"/>
              <a:pPr/>
              <a:t>119</a:t>
            </a:fld>
            <a:endParaRPr lang="en-US" noProof="0"/>
          </a:p>
        </p:txBody>
      </p:sp>
      <p:graphicFrame>
        <p:nvGraphicFramePr>
          <p:cNvPr id="12" name="Table 11">
            <a:extLst>
              <a:ext uri="{FF2B5EF4-FFF2-40B4-BE49-F238E27FC236}">
                <a16:creationId xmlns:a16="http://schemas.microsoft.com/office/drawing/2014/main" id="{75683429-6334-1779-2041-FC1C7DBE49E8}"/>
              </a:ext>
            </a:extLst>
          </p:cNvPr>
          <p:cNvGraphicFramePr>
            <a:graphicFrameLocks noGrp="1"/>
          </p:cNvGraphicFramePr>
          <p:nvPr>
            <p:extLst>
              <p:ext uri="{D42A27DB-BD31-4B8C-83A1-F6EECF244321}">
                <p14:modId xmlns:p14="http://schemas.microsoft.com/office/powerpoint/2010/main" val="2067069669"/>
              </p:ext>
            </p:extLst>
          </p:nvPr>
        </p:nvGraphicFramePr>
        <p:xfrm>
          <a:off x="838200" y="1690688"/>
          <a:ext cx="8407399" cy="3708400"/>
        </p:xfrm>
        <a:graphic>
          <a:graphicData uri="http://schemas.openxmlformats.org/drawingml/2006/table">
            <a:tbl>
              <a:tblPr firstRow="1" bandRow="1">
                <a:tableStyleId>{5940675A-B579-460E-94D1-54222C63F5DA}</a:tableStyleId>
              </a:tblPr>
              <a:tblGrid>
                <a:gridCol w="1360948">
                  <a:extLst>
                    <a:ext uri="{9D8B030D-6E8A-4147-A177-3AD203B41FA5}">
                      <a16:colId xmlns:a16="http://schemas.microsoft.com/office/drawing/2014/main" val="1259855367"/>
                    </a:ext>
                  </a:extLst>
                </a:gridCol>
                <a:gridCol w="1198054">
                  <a:extLst>
                    <a:ext uri="{9D8B030D-6E8A-4147-A177-3AD203B41FA5}">
                      <a16:colId xmlns:a16="http://schemas.microsoft.com/office/drawing/2014/main" val="2709484131"/>
                    </a:ext>
                  </a:extLst>
                </a:gridCol>
                <a:gridCol w="1044169">
                  <a:extLst>
                    <a:ext uri="{9D8B030D-6E8A-4147-A177-3AD203B41FA5}">
                      <a16:colId xmlns:a16="http://schemas.microsoft.com/office/drawing/2014/main" val="3384595685"/>
                    </a:ext>
                  </a:extLst>
                </a:gridCol>
                <a:gridCol w="1201057">
                  <a:extLst>
                    <a:ext uri="{9D8B030D-6E8A-4147-A177-3AD203B41FA5}">
                      <a16:colId xmlns:a16="http://schemas.microsoft.com/office/drawing/2014/main" val="373205990"/>
                    </a:ext>
                  </a:extLst>
                </a:gridCol>
                <a:gridCol w="1201057">
                  <a:extLst>
                    <a:ext uri="{9D8B030D-6E8A-4147-A177-3AD203B41FA5}">
                      <a16:colId xmlns:a16="http://schemas.microsoft.com/office/drawing/2014/main" val="48296760"/>
                    </a:ext>
                  </a:extLst>
                </a:gridCol>
                <a:gridCol w="1201057">
                  <a:extLst>
                    <a:ext uri="{9D8B030D-6E8A-4147-A177-3AD203B41FA5}">
                      <a16:colId xmlns:a16="http://schemas.microsoft.com/office/drawing/2014/main" val="753951505"/>
                    </a:ext>
                  </a:extLst>
                </a:gridCol>
                <a:gridCol w="1201057">
                  <a:extLst>
                    <a:ext uri="{9D8B030D-6E8A-4147-A177-3AD203B41FA5}">
                      <a16:colId xmlns:a16="http://schemas.microsoft.com/office/drawing/2014/main" val="1608359778"/>
                    </a:ext>
                  </a:extLst>
                </a:gridCol>
              </a:tblGrid>
              <a:tr h="370840">
                <a:tc rowSpan="2">
                  <a:txBody>
                    <a:bodyPr/>
                    <a:lstStyle/>
                    <a:p>
                      <a:pPr algn="ctr"/>
                      <a:r>
                        <a:rPr lang="en-US" b="1" noProof="0">
                          <a:ln>
                            <a:noFill/>
                          </a:ln>
                          <a:latin typeface="Consolas" panose="020B0609020204030204" pitchFamily="49" charset="0"/>
                        </a:rPr>
                        <a:t>Criteria</a:t>
                      </a:r>
                    </a:p>
                  </a:txBody>
                  <a:tcPr/>
                </a:tc>
                <a:tc rowSpan="2">
                  <a:txBody>
                    <a:bodyPr/>
                    <a:lstStyle/>
                    <a:p>
                      <a:pPr algn="ctr"/>
                      <a:r>
                        <a:rPr lang="en-US" b="1" noProof="0">
                          <a:ln>
                            <a:noFill/>
                          </a:ln>
                          <a:latin typeface="Consolas" panose="020B0609020204030204" pitchFamily="49" charset="0"/>
                        </a:rPr>
                        <a:t>Weight</a:t>
                      </a:r>
                    </a:p>
                  </a:txBody>
                  <a:tcPr/>
                </a:tc>
                <a:tc rowSpan="2">
                  <a:txBody>
                    <a:bodyPr/>
                    <a:lstStyle/>
                    <a:p>
                      <a:pPr algn="ctr"/>
                      <a:r>
                        <a:rPr lang="en-US" b="1" noProof="0">
                          <a:ln>
                            <a:noFill/>
                          </a:ln>
                          <a:latin typeface="Consolas" panose="020B0609020204030204" pitchFamily="49" charset="0"/>
                        </a:rPr>
                        <a:t>Rank</a:t>
                      </a:r>
                    </a:p>
                  </a:txBody>
                  <a:tcPr/>
                </a:tc>
                <a:tc gridSpan="2">
                  <a:txBody>
                    <a:bodyPr/>
                    <a:lstStyle/>
                    <a:p>
                      <a:pPr algn="ctr"/>
                      <a:r>
                        <a:rPr lang="en-US" b="1" noProof="0">
                          <a:ln>
                            <a:noFill/>
                          </a:ln>
                          <a:latin typeface="Consolas" panose="020B0609020204030204" pitchFamily="49" charset="0"/>
                        </a:rPr>
                        <a:t>Score</a:t>
                      </a:r>
                    </a:p>
                  </a:txBody>
                  <a:tcPr/>
                </a:tc>
                <a:tc hMerge="1">
                  <a:txBody>
                    <a:bodyPr/>
                    <a:lstStyle/>
                    <a:p>
                      <a:endParaRPr lang="it-IT"/>
                    </a:p>
                  </a:txBody>
                  <a:tcPr/>
                </a:tc>
                <a:tc gridSpan="2">
                  <a:txBody>
                    <a:bodyPr/>
                    <a:lstStyle/>
                    <a:p>
                      <a:pPr algn="ctr"/>
                      <a:r>
                        <a:rPr lang="en-US" b="1" noProof="0">
                          <a:ln>
                            <a:noFill/>
                          </a:ln>
                          <a:latin typeface="Consolas" panose="020B0609020204030204" pitchFamily="49" charset="0"/>
                        </a:rPr>
                        <a:t>Weighted Score</a:t>
                      </a:r>
                    </a:p>
                  </a:txBody>
                  <a:tcPr/>
                </a:tc>
                <a:tc hMerge="1">
                  <a:txBody>
                    <a:bodyPr/>
                    <a:lstStyle/>
                    <a:p>
                      <a:endParaRPr lang="it-IT"/>
                    </a:p>
                  </a:txBody>
                  <a:tcPr/>
                </a:tc>
                <a:extLst>
                  <a:ext uri="{0D108BD9-81ED-4DB2-BD59-A6C34878D82A}">
                    <a16:rowId xmlns:a16="http://schemas.microsoft.com/office/drawing/2014/main" val="704944459"/>
                  </a:ext>
                </a:extLst>
              </a:tr>
              <a:tr h="370840">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r>
                        <a:rPr lang="en-US" noProof="0">
                          <a:latin typeface="Consolas" panose="020B0609020204030204" pitchFamily="49" charset="0"/>
                        </a:rPr>
                        <a:t>Blocks</a:t>
                      </a:r>
                    </a:p>
                  </a:txBody>
                  <a:tcPr/>
                </a:tc>
                <a:tc>
                  <a:txBody>
                    <a:bodyPr/>
                    <a:lstStyle/>
                    <a:p>
                      <a:r>
                        <a:rPr lang="en-US" noProof="0">
                          <a:latin typeface="Consolas" panose="020B0609020204030204" pitchFamily="49" charset="0"/>
                        </a:rPr>
                        <a:t>In-Situ</a:t>
                      </a:r>
                    </a:p>
                  </a:txBody>
                  <a:tcPr/>
                </a:tc>
                <a:tc>
                  <a:txBody>
                    <a:bodyPr/>
                    <a:lstStyle/>
                    <a:p>
                      <a:r>
                        <a:rPr lang="en-US" noProof="0">
                          <a:latin typeface="Consolas" panose="020B0609020204030204" pitchFamily="49" charset="0"/>
                        </a:rPr>
                        <a:t>Blocks</a:t>
                      </a:r>
                    </a:p>
                  </a:txBody>
                  <a:tcPr/>
                </a:tc>
                <a:tc>
                  <a:txBody>
                    <a:bodyPr/>
                    <a:lstStyle/>
                    <a:p>
                      <a:r>
                        <a:rPr lang="en-US" noProof="0">
                          <a:latin typeface="Consolas" panose="020B0609020204030204" pitchFamily="49" charset="0"/>
                        </a:rPr>
                        <a:t>In-Situ</a:t>
                      </a:r>
                    </a:p>
                  </a:txBody>
                  <a:tcPr/>
                </a:tc>
                <a:extLst>
                  <a:ext uri="{0D108BD9-81ED-4DB2-BD59-A6C34878D82A}">
                    <a16:rowId xmlns:a16="http://schemas.microsoft.com/office/drawing/2014/main" val="2394063303"/>
                  </a:ext>
                </a:extLst>
              </a:tr>
              <a:tr h="370840">
                <a:tc>
                  <a:txBody>
                    <a:bodyPr/>
                    <a:lstStyle/>
                    <a:p>
                      <a:pPr algn="l"/>
                      <a:r>
                        <a:rPr lang="en-US" noProof="0">
                          <a:latin typeface="Consolas" panose="020B0609020204030204" pitchFamily="49" charset="0"/>
                        </a:rPr>
                        <a:t>TC</a:t>
                      </a:r>
                    </a:p>
                  </a:txBody>
                  <a:tcPr/>
                </a:tc>
                <a:tc>
                  <a:txBody>
                    <a:bodyPr/>
                    <a:lstStyle/>
                    <a:p>
                      <a:pPr algn="r"/>
                      <a:r>
                        <a:rPr lang="en-US" noProof="0">
                          <a:latin typeface="Consolas" panose="020B0609020204030204" pitchFamily="49" charset="0"/>
                        </a:rPr>
                        <a:t>0,169</a:t>
                      </a:r>
                    </a:p>
                  </a:txBody>
                  <a:tcPr/>
                </a:tc>
                <a:tc>
                  <a:txBody>
                    <a:bodyPr/>
                    <a:lstStyle/>
                    <a:p>
                      <a:pPr algn="ctr"/>
                      <a:r>
                        <a:rPr lang="en-US" noProof="0">
                          <a:latin typeface="Consolas" panose="020B0609020204030204" pitchFamily="49" charset="0"/>
                        </a:rPr>
                        <a:t>3</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2,2</a:t>
                      </a:r>
                    </a:p>
                  </a:txBody>
                  <a:tcPr/>
                </a:tc>
                <a:tc>
                  <a:txBody>
                    <a:bodyPr/>
                    <a:lstStyle/>
                    <a:p>
                      <a:pPr algn="ctr"/>
                      <a:r>
                        <a:rPr lang="en-US" noProof="0">
                          <a:latin typeface="Consolas" panose="020B0609020204030204" pitchFamily="49" charset="0"/>
                        </a:rPr>
                        <a:t>0,34</a:t>
                      </a:r>
                    </a:p>
                  </a:txBody>
                  <a:tcPr/>
                </a:tc>
                <a:tc>
                  <a:txBody>
                    <a:bodyPr/>
                    <a:lstStyle/>
                    <a:p>
                      <a:pPr algn="ctr"/>
                      <a:r>
                        <a:rPr lang="en-US" noProof="0">
                          <a:latin typeface="Consolas" panose="020B0609020204030204" pitchFamily="49" charset="0"/>
                        </a:rPr>
                        <a:t>0,37</a:t>
                      </a:r>
                    </a:p>
                  </a:txBody>
                  <a:tcPr/>
                </a:tc>
                <a:extLst>
                  <a:ext uri="{0D108BD9-81ED-4DB2-BD59-A6C34878D82A}">
                    <a16:rowId xmlns:a16="http://schemas.microsoft.com/office/drawing/2014/main" val="153700672"/>
                  </a:ext>
                </a:extLst>
              </a:tr>
              <a:tr h="370840">
                <a:tc>
                  <a:txBody>
                    <a:bodyPr/>
                    <a:lstStyle/>
                    <a:p>
                      <a:pPr algn="l"/>
                      <a:r>
                        <a:rPr lang="en-US" noProof="0">
                          <a:latin typeface="Consolas" panose="020B0609020204030204" pitchFamily="49" charset="0"/>
                        </a:rPr>
                        <a:t>TM&amp;R</a:t>
                      </a:r>
                    </a:p>
                  </a:txBody>
                  <a:tcPr/>
                </a:tc>
                <a:tc>
                  <a:txBody>
                    <a:bodyPr/>
                    <a:lstStyle/>
                    <a:p>
                      <a:pPr algn="r"/>
                      <a:r>
                        <a:rPr lang="en-US" noProof="0">
                          <a:latin typeface="Consolas" panose="020B0609020204030204" pitchFamily="49" charset="0"/>
                        </a:rPr>
                        <a:t>0,169</a:t>
                      </a:r>
                    </a:p>
                  </a:txBody>
                  <a:tcPr/>
                </a:tc>
                <a:tc>
                  <a:txBody>
                    <a:bodyPr/>
                    <a:lstStyle/>
                    <a:p>
                      <a:pPr algn="ctr"/>
                      <a:r>
                        <a:rPr lang="en-US" noProof="0">
                          <a:latin typeface="Consolas" panose="020B0609020204030204" pitchFamily="49" charset="0"/>
                        </a:rPr>
                        <a:t>3</a:t>
                      </a:r>
                    </a:p>
                  </a:txBody>
                  <a:tcPr/>
                </a:tc>
                <a:tc>
                  <a:txBody>
                    <a:bodyPr/>
                    <a:lstStyle/>
                    <a:p>
                      <a:pPr algn="ctr"/>
                      <a:r>
                        <a:rPr lang="en-US" noProof="0">
                          <a:latin typeface="Consolas" panose="020B0609020204030204" pitchFamily="49" charset="0"/>
                        </a:rPr>
                        <a:t>2,8</a:t>
                      </a:r>
                    </a:p>
                  </a:txBody>
                  <a:tcPr/>
                </a:tc>
                <a:tc>
                  <a:txBody>
                    <a:bodyPr/>
                    <a:lstStyle/>
                    <a:p>
                      <a:pPr algn="ctr"/>
                      <a:r>
                        <a:rPr lang="en-US" noProof="0">
                          <a:latin typeface="Consolas" panose="020B0609020204030204" pitchFamily="49" charset="0"/>
                        </a:rPr>
                        <a:t>1,8</a:t>
                      </a:r>
                    </a:p>
                  </a:txBody>
                  <a:tcPr/>
                </a:tc>
                <a:tc>
                  <a:txBody>
                    <a:bodyPr/>
                    <a:lstStyle/>
                    <a:p>
                      <a:pPr algn="ctr"/>
                      <a:r>
                        <a:rPr lang="en-US" noProof="0">
                          <a:latin typeface="Consolas" panose="020B0609020204030204" pitchFamily="49" charset="0"/>
                        </a:rPr>
                        <a:t>0,47</a:t>
                      </a:r>
                    </a:p>
                  </a:txBody>
                  <a:tcPr/>
                </a:tc>
                <a:tc>
                  <a:txBody>
                    <a:bodyPr/>
                    <a:lstStyle/>
                    <a:p>
                      <a:pPr algn="ctr"/>
                      <a:r>
                        <a:rPr lang="en-US" noProof="0">
                          <a:latin typeface="Consolas" panose="020B0609020204030204" pitchFamily="49" charset="0"/>
                        </a:rPr>
                        <a:t>0,30</a:t>
                      </a:r>
                    </a:p>
                  </a:txBody>
                  <a:tcPr/>
                </a:tc>
                <a:extLst>
                  <a:ext uri="{0D108BD9-81ED-4DB2-BD59-A6C34878D82A}">
                    <a16:rowId xmlns:a16="http://schemas.microsoft.com/office/drawing/2014/main" val="1318500603"/>
                  </a:ext>
                </a:extLst>
              </a:tr>
              <a:tr h="370840">
                <a:tc>
                  <a:txBody>
                    <a:bodyPr/>
                    <a:lstStyle/>
                    <a:p>
                      <a:pPr algn="l"/>
                      <a:r>
                        <a:rPr lang="en-US" noProof="0">
                          <a:latin typeface="Consolas" panose="020B0609020204030204" pitchFamily="49" charset="0"/>
                        </a:rPr>
                        <a:t>A</a:t>
                      </a:r>
                    </a:p>
                  </a:txBody>
                  <a:tcPr/>
                </a:tc>
                <a:tc>
                  <a:txBody>
                    <a:bodyPr/>
                    <a:lstStyle/>
                    <a:p>
                      <a:pPr algn="r"/>
                      <a:r>
                        <a:rPr lang="en-US" noProof="0">
                          <a:latin typeface="Consolas" panose="020B0609020204030204" pitchFamily="49" charset="0"/>
                        </a:rPr>
                        <a:t>0,032</a:t>
                      </a:r>
                    </a:p>
                  </a:txBody>
                  <a:tcPr/>
                </a:tc>
                <a:tc>
                  <a:txBody>
                    <a:bodyPr/>
                    <a:lstStyle/>
                    <a:p>
                      <a:pPr algn="ctr"/>
                      <a:r>
                        <a:rPr lang="en-US" noProof="0">
                          <a:latin typeface="Consolas" panose="020B0609020204030204" pitchFamily="49" charset="0"/>
                        </a:rPr>
                        <a:t>6</a:t>
                      </a:r>
                    </a:p>
                  </a:txBody>
                  <a:tcPr/>
                </a:tc>
                <a:tc>
                  <a:txBody>
                    <a:bodyPr/>
                    <a:lstStyle/>
                    <a:p>
                      <a:pPr algn="ctr"/>
                      <a:r>
                        <a:rPr lang="en-US" noProof="0">
                          <a:latin typeface="Consolas" panose="020B0609020204030204" pitchFamily="49" charset="0"/>
                        </a:rPr>
                        <a:t>1,6</a:t>
                      </a:r>
                    </a:p>
                  </a:txBody>
                  <a:tcPr/>
                </a:tc>
                <a:tc>
                  <a:txBody>
                    <a:bodyPr/>
                    <a:lstStyle/>
                    <a:p>
                      <a:pPr algn="ctr"/>
                      <a:r>
                        <a:rPr lang="en-US" noProof="0">
                          <a:latin typeface="Consolas" panose="020B0609020204030204" pitchFamily="49" charset="0"/>
                        </a:rPr>
                        <a:t>3,4</a:t>
                      </a:r>
                    </a:p>
                  </a:txBody>
                  <a:tcPr/>
                </a:tc>
                <a:tc>
                  <a:txBody>
                    <a:bodyPr/>
                    <a:lstStyle/>
                    <a:p>
                      <a:pPr algn="ctr"/>
                      <a:r>
                        <a:rPr lang="en-US" noProof="0">
                          <a:latin typeface="Consolas" panose="020B0609020204030204" pitchFamily="49" charset="0"/>
                        </a:rPr>
                        <a:t>0,05</a:t>
                      </a:r>
                    </a:p>
                  </a:txBody>
                  <a:tcPr/>
                </a:tc>
                <a:tc>
                  <a:txBody>
                    <a:bodyPr/>
                    <a:lstStyle/>
                    <a:p>
                      <a:pPr algn="ctr"/>
                      <a:r>
                        <a:rPr lang="en-US" noProof="0">
                          <a:latin typeface="Consolas" panose="020B0609020204030204" pitchFamily="49" charset="0"/>
                        </a:rPr>
                        <a:t>0,11</a:t>
                      </a:r>
                    </a:p>
                  </a:txBody>
                  <a:tcPr/>
                </a:tc>
                <a:extLst>
                  <a:ext uri="{0D108BD9-81ED-4DB2-BD59-A6C34878D82A}">
                    <a16:rowId xmlns:a16="http://schemas.microsoft.com/office/drawing/2014/main" val="3167248509"/>
                  </a:ext>
                </a:extLst>
              </a:tr>
              <a:tr h="370840">
                <a:tc>
                  <a:txBody>
                    <a:bodyPr/>
                    <a:lstStyle/>
                    <a:p>
                      <a:pPr algn="l"/>
                      <a:r>
                        <a:rPr lang="en-US" noProof="0">
                          <a:latin typeface="Consolas" panose="020B0609020204030204" pitchFamily="49" charset="0"/>
                        </a:rPr>
                        <a:t>R&amp;M</a:t>
                      </a:r>
                    </a:p>
                  </a:txBody>
                  <a:tcPr/>
                </a:tc>
                <a:tc>
                  <a:txBody>
                    <a:bodyPr/>
                    <a:lstStyle/>
                    <a:p>
                      <a:pPr algn="r"/>
                      <a:r>
                        <a:rPr lang="en-US" noProof="0">
                          <a:latin typeface="Consolas" panose="020B0609020204030204" pitchFamily="49" charset="0"/>
                        </a:rPr>
                        <a:t>0,107</a:t>
                      </a:r>
                    </a:p>
                  </a:txBody>
                  <a:tcPr/>
                </a:tc>
                <a:tc>
                  <a:txBody>
                    <a:bodyPr/>
                    <a:lstStyle/>
                    <a:p>
                      <a:pPr algn="ctr"/>
                      <a:r>
                        <a:rPr lang="en-US" noProof="0">
                          <a:latin typeface="Consolas" panose="020B0609020204030204" pitchFamily="49" charset="0"/>
                        </a:rPr>
                        <a:t>5</a:t>
                      </a:r>
                    </a:p>
                  </a:txBody>
                  <a:tcPr/>
                </a:tc>
                <a:tc>
                  <a:txBody>
                    <a:bodyPr/>
                    <a:lstStyle/>
                    <a:p>
                      <a:pPr algn="ctr"/>
                      <a:r>
                        <a:rPr lang="en-US" noProof="0">
                          <a:latin typeface="Consolas" panose="020B0609020204030204" pitchFamily="49" charset="0"/>
                        </a:rPr>
                        <a:t>1,6</a:t>
                      </a:r>
                    </a:p>
                  </a:txBody>
                  <a:tcPr/>
                </a:tc>
                <a:tc>
                  <a:txBody>
                    <a:bodyPr/>
                    <a:lstStyle/>
                    <a:p>
                      <a:pPr algn="ctr"/>
                      <a:r>
                        <a:rPr lang="en-US" noProof="0">
                          <a:latin typeface="Consolas" panose="020B0609020204030204" pitchFamily="49" charset="0"/>
                        </a:rPr>
                        <a:t>2,6</a:t>
                      </a:r>
                    </a:p>
                  </a:txBody>
                  <a:tcPr/>
                </a:tc>
                <a:tc>
                  <a:txBody>
                    <a:bodyPr/>
                    <a:lstStyle/>
                    <a:p>
                      <a:pPr algn="ctr"/>
                      <a:r>
                        <a:rPr lang="en-US" noProof="0">
                          <a:latin typeface="Consolas" panose="020B0609020204030204" pitchFamily="49" charset="0"/>
                        </a:rPr>
                        <a:t>0,17</a:t>
                      </a:r>
                    </a:p>
                  </a:txBody>
                  <a:tcPr/>
                </a:tc>
                <a:tc>
                  <a:txBody>
                    <a:bodyPr/>
                    <a:lstStyle/>
                    <a:p>
                      <a:pPr algn="ctr"/>
                      <a:r>
                        <a:rPr lang="en-US" noProof="0">
                          <a:latin typeface="Consolas" panose="020B0609020204030204" pitchFamily="49" charset="0"/>
                        </a:rPr>
                        <a:t>0,28</a:t>
                      </a:r>
                    </a:p>
                  </a:txBody>
                  <a:tcPr/>
                </a:tc>
                <a:extLst>
                  <a:ext uri="{0D108BD9-81ED-4DB2-BD59-A6C34878D82A}">
                    <a16:rowId xmlns:a16="http://schemas.microsoft.com/office/drawing/2014/main" val="1008204252"/>
                  </a:ext>
                </a:extLst>
              </a:tr>
              <a:tr h="370840">
                <a:tc>
                  <a:txBody>
                    <a:bodyPr/>
                    <a:lstStyle/>
                    <a:p>
                      <a:pPr algn="l"/>
                      <a:r>
                        <a:rPr lang="en-US" noProof="0">
                          <a:latin typeface="Consolas" panose="020B0609020204030204" pitchFamily="49" charset="0"/>
                        </a:rPr>
                        <a:t>SI&amp;D</a:t>
                      </a:r>
                    </a:p>
                  </a:txBody>
                  <a:tcPr/>
                </a:tc>
                <a:tc>
                  <a:txBody>
                    <a:bodyPr/>
                    <a:lstStyle/>
                    <a:p>
                      <a:pPr algn="r"/>
                      <a:r>
                        <a:rPr lang="en-US" noProof="0">
                          <a:latin typeface="Consolas" panose="020B0609020204030204" pitchFamily="49" charset="0"/>
                        </a:rPr>
                        <a:t>0,192</a:t>
                      </a:r>
                    </a:p>
                  </a:txBody>
                  <a:tcPr/>
                </a:tc>
                <a:tc>
                  <a:txBody>
                    <a:bodyPr/>
                    <a:lstStyle/>
                    <a:p>
                      <a:pPr algn="ctr"/>
                      <a:r>
                        <a:rPr lang="en-US" noProof="0">
                          <a:latin typeface="Consolas" panose="020B0609020204030204" pitchFamily="49" charset="0"/>
                        </a:rPr>
                        <a:t>2</a:t>
                      </a:r>
                    </a:p>
                  </a:txBody>
                  <a:tcPr/>
                </a:tc>
                <a:tc>
                  <a:txBody>
                    <a:bodyPr/>
                    <a:lstStyle/>
                    <a:p>
                      <a:pPr algn="ctr"/>
                      <a:r>
                        <a:rPr lang="en-US" noProof="0">
                          <a:latin typeface="Consolas" panose="020B0609020204030204" pitchFamily="49" charset="0"/>
                        </a:rPr>
                        <a:t>2,8</a:t>
                      </a:r>
                    </a:p>
                  </a:txBody>
                  <a:tcPr/>
                </a:tc>
                <a:tc>
                  <a:txBody>
                    <a:bodyPr/>
                    <a:lstStyle/>
                    <a:p>
                      <a:pPr algn="ctr"/>
                      <a:r>
                        <a:rPr lang="en-US" noProof="0">
                          <a:latin typeface="Consolas" panose="020B0609020204030204" pitchFamily="49" charset="0"/>
                        </a:rPr>
                        <a:t>3,2</a:t>
                      </a:r>
                    </a:p>
                  </a:txBody>
                  <a:tcPr/>
                </a:tc>
                <a:tc>
                  <a:txBody>
                    <a:bodyPr/>
                    <a:lstStyle/>
                    <a:p>
                      <a:pPr algn="ctr"/>
                      <a:r>
                        <a:rPr lang="en-US" noProof="0">
                          <a:latin typeface="Consolas" panose="020B0609020204030204" pitchFamily="49" charset="0"/>
                        </a:rPr>
                        <a:t>0,54</a:t>
                      </a:r>
                    </a:p>
                  </a:txBody>
                  <a:tcPr/>
                </a:tc>
                <a:tc>
                  <a:txBody>
                    <a:bodyPr/>
                    <a:lstStyle/>
                    <a:p>
                      <a:pPr algn="ctr"/>
                      <a:r>
                        <a:rPr lang="en-US" noProof="0">
                          <a:latin typeface="Consolas" panose="020B0609020204030204" pitchFamily="49" charset="0"/>
                        </a:rPr>
                        <a:t>0,61</a:t>
                      </a:r>
                    </a:p>
                  </a:txBody>
                  <a:tcPr/>
                </a:tc>
                <a:extLst>
                  <a:ext uri="{0D108BD9-81ED-4DB2-BD59-A6C34878D82A}">
                    <a16:rowId xmlns:a16="http://schemas.microsoft.com/office/drawing/2014/main" val="581174599"/>
                  </a:ext>
                </a:extLst>
              </a:tr>
              <a:tr h="370840">
                <a:tc>
                  <a:txBody>
                    <a:bodyPr/>
                    <a:lstStyle/>
                    <a:p>
                      <a:pPr algn="l"/>
                      <a:r>
                        <a:rPr lang="en-US" noProof="0">
                          <a:latin typeface="Consolas" panose="020B0609020204030204" pitchFamily="49" charset="0"/>
                        </a:rPr>
                        <a:t>CT-</a:t>
                      </a:r>
                    </a:p>
                  </a:txBody>
                  <a:tcPr/>
                </a:tc>
                <a:tc>
                  <a:txBody>
                    <a:bodyPr/>
                    <a:lstStyle/>
                    <a:p>
                      <a:pPr algn="r"/>
                      <a:r>
                        <a:rPr lang="en-US" noProof="0">
                          <a:latin typeface="Consolas" panose="020B0609020204030204" pitchFamily="49" charset="0"/>
                        </a:rPr>
                        <a:t>0,024</a:t>
                      </a:r>
                    </a:p>
                  </a:txBody>
                  <a:tcPr/>
                </a:tc>
                <a:tc>
                  <a:txBody>
                    <a:bodyPr/>
                    <a:lstStyle/>
                    <a:p>
                      <a:pPr algn="ctr"/>
                      <a:r>
                        <a:rPr lang="en-US" noProof="0">
                          <a:latin typeface="Consolas" panose="020B0609020204030204" pitchFamily="49" charset="0"/>
                        </a:rPr>
                        <a:t>7</a:t>
                      </a:r>
                    </a:p>
                  </a:txBody>
                  <a:tcPr/>
                </a:tc>
                <a:tc>
                  <a:txBody>
                    <a:bodyPr/>
                    <a:lstStyle/>
                    <a:p>
                      <a:pPr algn="ctr"/>
                      <a:r>
                        <a:rPr lang="en-US" noProof="0">
                          <a:latin typeface="Consolas" panose="020B0609020204030204" pitchFamily="49" charset="0"/>
                        </a:rPr>
                        <a:t>2,2</a:t>
                      </a:r>
                    </a:p>
                  </a:txBody>
                  <a:tcPr/>
                </a:tc>
                <a:tc>
                  <a:txBody>
                    <a:bodyPr/>
                    <a:lstStyle/>
                    <a:p>
                      <a:pPr algn="ctr"/>
                      <a:r>
                        <a:rPr lang="en-US" noProof="0">
                          <a:latin typeface="Consolas" panose="020B0609020204030204" pitchFamily="49" charset="0"/>
                        </a:rPr>
                        <a:t>2,4</a:t>
                      </a:r>
                    </a:p>
                  </a:txBody>
                  <a:tcPr/>
                </a:tc>
                <a:tc>
                  <a:txBody>
                    <a:bodyPr/>
                    <a:lstStyle/>
                    <a:p>
                      <a:pPr algn="ctr"/>
                      <a:r>
                        <a:rPr lang="en-US" noProof="0">
                          <a:latin typeface="Consolas" panose="020B0609020204030204" pitchFamily="49" charset="0"/>
                        </a:rPr>
                        <a:t>0,05</a:t>
                      </a:r>
                    </a:p>
                  </a:txBody>
                  <a:tcPr/>
                </a:tc>
                <a:tc>
                  <a:txBody>
                    <a:bodyPr/>
                    <a:lstStyle/>
                    <a:p>
                      <a:pPr algn="ctr"/>
                      <a:r>
                        <a:rPr lang="en-US" noProof="0">
                          <a:latin typeface="Consolas" panose="020B0609020204030204" pitchFamily="49" charset="0"/>
                        </a:rPr>
                        <a:t>0,06</a:t>
                      </a:r>
                    </a:p>
                  </a:txBody>
                  <a:tcPr/>
                </a:tc>
                <a:extLst>
                  <a:ext uri="{0D108BD9-81ED-4DB2-BD59-A6C34878D82A}">
                    <a16:rowId xmlns:a16="http://schemas.microsoft.com/office/drawing/2014/main" val="3046402877"/>
                  </a:ext>
                </a:extLst>
              </a:tr>
              <a:tr h="370840">
                <a:tc>
                  <a:txBody>
                    <a:bodyPr/>
                    <a:lstStyle/>
                    <a:p>
                      <a:pPr algn="l"/>
                      <a:r>
                        <a:rPr lang="en-US" noProof="0">
                          <a:latin typeface="Consolas" panose="020B0609020204030204" pitchFamily="49" charset="0"/>
                        </a:rPr>
                        <a:t>LC</a:t>
                      </a:r>
                    </a:p>
                  </a:txBody>
                  <a:tcPr/>
                </a:tc>
                <a:tc>
                  <a:txBody>
                    <a:bodyPr/>
                    <a:lstStyle/>
                    <a:p>
                      <a:pPr algn="r"/>
                      <a:r>
                        <a:rPr lang="en-US" noProof="0">
                          <a:latin typeface="Consolas" panose="020B0609020204030204" pitchFamily="49" charset="0"/>
                        </a:rPr>
                        <a:t>0,306</a:t>
                      </a:r>
                    </a:p>
                  </a:txBody>
                  <a:tcPr/>
                </a:tc>
                <a:tc>
                  <a:txBody>
                    <a:bodyPr/>
                    <a:lstStyle/>
                    <a:p>
                      <a:pPr algn="ctr"/>
                      <a:r>
                        <a:rPr lang="en-US" noProof="0">
                          <a:latin typeface="Consolas" panose="020B0609020204030204" pitchFamily="49" charset="0"/>
                        </a:rPr>
                        <a:t>1</a:t>
                      </a:r>
                    </a:p>
                  </a:txBody>
                  <a:tcPr/>
                </a:tc>
                <a:tc>
                  <a:txBody>
                    <a:bodyPr/>
                    <a:lstStyle/>
                    <a:p>
                      <a:pPr algn="ctr"/>
                      <a:r>
                        <a:rPr lang="en-US" noProof="0">
                          <a:latin typeface="Consolas" panose="020B0609020204030204" pitchFamily="49" charset="0"/>
                        </a:rPr>
                        <a:t>2,4</a:t>
                      </a:r>
                    </a:p>
                  </a:txBody>
                  <a:tcPr/>
                </a:tc>
                <a:tc>
                  <a:txBody>
                    <a:bodyPr/>
                    <a:lstStyle/>
                    <a:p>
                      <a:pPr algn="ctr"/>
                      <a:r>
                        <a:rPr lang="en-US" noProof="0">
                          <a:latin typeface="Consolas" panose="020B0609020204030204" pitchFamily="49" charset="0"/>
                        </a:rPr>
                        <a:t>3</a:t>
                      </a:r>
                    </a:p>
                  </a:txBody>
                  <a:tcPr/>
                </a:tc>
                <a:tc>
                  <a:txBody>
                    <a:bodyPr/>
                    <a:lstStyle/>
                    <a:p>
                      <a:pPr algn="ctr"/>
                      <a:r>
                        <a:rPr lang="en-US" noProof="0">
                          <a:latin typeface="Consolas" panose="020B0609020204030204" pitchFamily="49" charset="0"/>
                        </a:rPr>
                        <a:t>0,73</a:t>
                      </a:r>
                    </a:p>
                  </a:txBody>
                  <a:tcPr/>
                </a:tc>
                <a:tc>
                  <a:txBody>
                    <a:bodyPr/>
                    <a:lstStyle/>
                    <a:p>
                      <a:pPr algn="ctr"/>
                      <a:r>
                        <a:rPr lang="en-US" noProof="0">
                          <a:latin typeface="Consolas" panose="020B0609020204030204" pitchFamily="49" charset="0"/>
                        </a:rPr>
                        <a:t>0,92</a:t>
                      </a:r>
                    </a:p>
                  </a:txBody>
                  <a:tcPr/>
                </a:tc>
                <a:extLst>
                  <a:ext uri="{0D108BD9-81ED-4DB2-BD59-A6C34878D82A}">
                    <a16:rowId xmlns:a16="http://schemas.microsoft.com/office/drawing/2014/main" val="1025943681"/>
                  </a:ext>
                </a:extLst>
              </a:tr>
              <a:tr h="370840">
                <a:tc>
                  <a:txBody>
                    <a:bodyPr/>
                    <a:lstStyle/>
                    <a:p>
                      <a:r>
                        <a:rPr lang="en-US" b="1" noProof="0">
                          <a:latin typeface="Consolas" panose="020B0609020204030204" pitchFamily="49" charset="0"/>
                        </a:rPr>
                        <a:t>Total</a:t>
                      </a:r>
                    </a:p>
                  </a:txBody>
                  <a:tcPr/>
                </a:tc>
                <a:tc gridSpan="4">
                  <a:txBody>
                    <a:bodyPr/>
                    <a:lstStyle/>
                    <a:p>
                      <a:pPr algn="ctr"/>
                      <a:endParaRPr lang="en-US" noProof="0">
                        <a:latin typeface="Consolas" panose="020B0609020204030204" pitchFamily="49" charset="0"/>
                      </a:endParaRPr>
                    </a:p>
                  </a:txBody>
                  <a:tcPr/>
                </a:tc>
                <a:tc hMerge="1">
                  <a:txBody>
                    <a:bodyPr/>
                    <a:lstStyle/>
                    <a:p>
                      <a:endParaRPr lang="it-IT">
                        <a:latin typeface="Consolas" panose="020B0609020204030204" pitchFamily="49" charset="0"/>
                      </a:endParaRPr>
                    </a:p>
                  </a:txBody>
                  <a:tcPr/>
                </a:tc>
                <a:tc hMerge="1">
                  <a:txBody>
                    <a:bodyPr/>
                    <a:lstStyle/>
                    <a:p>
                      <a:endParaRPr lang="it-IT">
                        <a:latin typeface="Consolas" panose="020B0609020204030204" pitchFamily="49" charset="0"/>
                      </a:endParaRPr>
                    </a:p>
                  </a:txBody>
                  <a:tcPr/>
                </a:tc>
                <a:tc hMerge="1">
                  <a:txBody>
                    <a:bodyPr/>
                    <a:lstStyle/>
                    <a:p>
                      <a:endParaRPr lang="it-IT">
                        <a:latin typeface="Consolas" panose="020B0609020204030204" pitchFamily="49" charset="0"/>
                      </a:endParaRPr>
                    </a:p>
                  </a:txBody>
                  <a:tcPr/>
                </a:tc>
                <a:tc>
                  <a:txBody>
                    <a:bodyPr/>
                    <a:lstStyle/>
                    <a:p>
                      <a:pPr algn="ctr"/>
                      <a:r>
                        <a:rPr lang="en-US" b="1" noProof="0">
                          <a:latin typeface="Consolas" panose="020B0609020204030204" pitchFamily="49" charset="0"/>
                        </a:rPr>
                        <a:t>2,36</a:t>
                      </a:r>
                    </a:p>
                  </a:txBody>
                  <a:tcPr/>
                </a:tc>
                <a:tc>
                  <a:txBody>
                    <a:bodyPr/>
                    <a:lstStyle/>
                    <a:p>
                      <a:pPr algn="ctr"/>
                      <a:r>
                        <a:rPr lang="en-US" b="1" noProof="0">
                          <a:latin typeface="Consolas" panose="020B0609020204030204" pitchFamily="49" charset="0"/>
                        </a:rPr>
                        <a:t>2,95</a:t>
                      </a:r>
                    </a:p>
                  </a:txBody>
                  <a:tcPr>
                    <a:solidFill>
                      <a:schemeClr val="accent3">
                        <a:lumMod val="60000"/>
                        <a:lumOff val="40000"/>
                      </a:schemeClr>
                    </a:solidFill>
                  </a:tcPr>
                </a:tc>
                <a:extLst>
                  <a:ext uri="{0D108BD9-81ED-4DB2-BD59-A6C34878D82A}">
                    <a16:rowId xmlns:a16="http://schemas.microsoft.com/office/drawing/2014/main" val="2216672265"/>
                  </a:ext>
                </a:extLst>
              </a:tr>
            </a:tbl>
          </a:graphicData>
        </a:graphic>
      </p:graphicFrame>
    </p:spTree>
    <p:extLst>
      <p:ext uri="{BB962C8B-B14F-4D97-AF65-F5344CB8AC3E}">
        <p14:creationId xmlns:p14="http://schemas.microsoft.com/office/powerpoint/2010/main" val="3151603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F8A2-41E4-B5C8-AEE2-43618D89E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C754E-5D81-3C64-46FA-C2D07698F926}"/>
              </a:ext>
            </a:extLst>
          </p:cNvPr>
          <p:cNvSpPr>
            <a:spLocks noGrp="1"/>
          </p:cNvSpPr>
          <p:nvPr>
            <p:ph type="title"/>
          </p:nvPr>
        </p:nvSpPr>
        <p:spPr/>
        <p:txBody>
          <a:bodyPr>
            <a:normAutofit/>
          </a:bodyPr>
          <a:lstStyle/>
          <a:p>
            <a:r>
              <a:rPr lang="en-US" sz="5400" i="1" noProof="0">
                <a:latin typeface="Consolas"/>
              </a:rPr>
              <a:t>HOW?</a:t>
            </a:r>
            <a:endParaRPr lang="en-US" noProof="0"/>
          </a:p>
        </p:txBody>
      </p:sp>
      <p:cxnSp>
        <p:nvCxnSpPr>
          <p:cNvPr id="7" name="Straight Arrow Connector 6">
            <a:extLst>
              <a:ext uri="{FF2B5EF4-FFF2-40B4-BE49-F238E27FC236}">
                <a16:creationId xmlns:a16="http://schemas.microsoft.com/office/drawing/2014/main" id="{8A7FB185-1122-039C-4323-C265C74E2E29}"/>
              </a:ext>
            </a:extLst>
          </p:cNvPr>
          <p:cNvCxnSpPr>
            <a:cxnSpLocks/>
          </p:cNvCxnSpPr>
          <p:nvPr/>
        </p:nvCxnSpPr>
        <p:spPr>
          <a:xfrm>
            <a:off x="5232000" y="2935315"/>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9" name="Content Placeholder 2">
            <a:extLst>
              <a:ext uri="{FF2B5EF4-FFF2-40B4-BE49-F238E27FC236}">
                <a16:creationId xmlns:a16="http://schemas.microsoft.com/office/drawing/2014/main" id="{926D824A-8D18-6BB3-1E23-2CF4145DF7E6}"/>
              </a:ext>
            </a:extLst>
          </p:cNvPr>
          <p:cNvSpPr txBox="1">
            <a:spLocks/>
          </p:cNvSpPr>
          <p:nvPr/>
        </p:nvSpPr>
        <p:spPr>
          <a:xfrm>
            <a:off x="7247775" y="2380006"/>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panose="020B0609020204030204" pitchFamily="49" charset="0"/>
              </a:rPr>
              <a:t>In-situ resource utilization</a:t>
            </a:r>
          </a:p>
        </p:txBody>
      </p:sp>
      <p:cxnSp>
        <p:nvCxnSpPr>
          <p:cNvPr id="4" name="Straight Arrow Connector 3">
            <a:extLst>
              <a:ext uri="{FF2B5EF4-FFF2-40B4-BE49-F238E27FC236}">
                <a16:creationId xmlns:a16="http://schemas.microsoft.com/office/drawing/2014/main" id="{FEA5D278-4111-5F17-9837-CEBA23767AAB}"/>
              </a:ext>
            </a:extLst>
          </p:cNvPr>
          <p:cNvCxnSpPr>
            <a:cxnSpLocks/>
          </p:cNvCxnSpPr>
          <p:nvPr/>
        </p:nvCxnSpPr>
        <p:spPr>
          <a:xfrm>
            <a:off x="5232448" y="4829409"/>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2" name="Content Placeholder 2">
            <a:extLst>
              <a:ext uri="{FF2B5EF4-FFF2-40B4-BE49-F238E27FC236}">
                <a16:creationId xmlns:a16="http://schemas.microsoft.com/office/drawing/2014/main" id="{D29AF5D0-EAF3-61B4-1ECF-B9DF4E680055}"/>
              </a:ext>
            </a:extLst>
          </p:cNvPr>
          <p:cNvSpPr txBox="1">
            <a:spLocks/>
          </p:cNvSpPr>
          <p:nvPr/>
        </p:nvSpPr>
        <p:spPr>
          <a:xfrm>
            <a:off x="431948" y="4285306"/>
            <a:ext cx="463434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Using manual labor infeasible</a:t>
            </a:r>
          </a:p>
        </p:txBody>
      </p:sp>
      <p:sp>
        <p:nvSpPr>
          <p:cNvPr id="13" name="Content Placeholder 2">
            <a:extLst>
              <a:ext uri="{FF2B5EF4-FFF2-40B4-BE49-F238E27FC236}">
                <a16:creationId xmlns:a16="http://schemas.microsoft.com/office/drawing/2014/main" id="{D3540F18-49E7-B8EA-0DD1-19E4B06A3D85}"/>
              </a:ext>
            </a:extLst>
          </p:cNvPr>
          <p:cNvSpPr txBox="1">
            <a:spLocks/>
          </p:cNvSpPr>
          <p:nvPr/>
        </p:nvSpPr>
        <p:spPr>
          <a:xfrm>
            <a:off x="7452562" y="4262894"/>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Autonomous robotic construction</a:t>
            </a:r>
          </a:p>
        </p:txBody>
      </p:sp>
      <p:sp>
        <p:nvSpPr>
          <p:cNvPr id="3" name="Slide Number Placeholder 2">
            <a:extLst>
              <a:ext uri="{FF2B5EF4-FFF2-40B4-BE49-F238E27FC236}">
                <a16:creationId xmlns:a16="http://schemas.microsoft.com/office/drawing/2014/main" id="{9506CD5F-B77D-20BA-AFD6-BD0259465503}"/>
              </a:ext>
            </a:extLst>
          </p:cNvPr>
          <p:cNvSpPr>
            <a:spLocks noGrp="1"/>
          </p:cNvSpPr>
          <p:nvPr>
            <p:ph type="sldNum" sz="quarter" idx="12"/>
          </p:nvPr>
        </p:nvSpPr>
        <p:spPr/>
        <p:txBody>
          <a:bodyPr/>
          <a:lstStyle/>
          <a:p>
            <a:fld id="{330EA680-D336-4FF7-8B7A-9848BB0A1C32}" type="slidenum">
              <a:rPr lang="en-US" noProof="0" smtClean="0"/>
              <a:t>12</a:t>
            </a:fld>
            <a:endParaRPr lang="en-US" noProof="0"/>
          </a:p>
        </p:txBody>
      </p:sp>
      <p:sp>
        <p:nvSpPr>
          <p:cNvPr id="8" name="Content Placeholder 2">
            <a:extLst>
              <a:ext uri="{FF2B5EF4-FFF2-40B4-BE49-F238E27FC236}">
                <a16:creationId xmlns:a16="http://schemas.microsoft.com/office/drawing/2014/main" id="{3122E771-68AB-7D06-B9FF-A50B566223D2}"/>
              </a:ext>
            </a:extLst>
          </p:cNvPr>
          <p:cNvSpPr txBox="1">
            <a:spLocks/>
          </p:cNvSpPr>
          <p:nvPr/>
        </p:nvSpPr>
        <p:spPr>
          <a:xfrm>
            <a:off x="431948" y="2380007"/>
            <a:ext cx="4634345" cy="1110615"/>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High logistical </a:t>
            </a:r>
            <a:br>
              <a:rPr lang="en-US" noProof="0">
                <a:solidFill>
                  <a:schemeClr val="bg1">
                    <a:lumMod val="65000"/>
                  </a:schemeClr>
                </a:solidFill>
                <a:latin typeface="Consolas"/>
              </a:rPr>
            </a:br>
            <a:r>
              <a:rPr lang="en-US" noProof="0">
                <a:solidFill>
                  <a:schemeClr val="bg1">
                    <a:lumMod val="65000"/>
                  </a:schemeClr>
                </a:solidFill>
                <a:latin typeface="Consolas"/>
              </a:rPr>
              <a:t>costs (1000 $/gram)</a:t>
            </a:r>
            <a:endParaRPr lang="en-US" sz="1200" noProof="0">
              <a:solidFill>
                <a:schemeClr val="bg1">
                  <a:lumMod val="65000"/>
                </a:schemeClr>
              </a:solidFill>
            </a:endParaRPr>
          </a:p>
        </p:txBody>
      </p:sp>
    </p:spTree>
    <p:extLst>
      <p:ext uri="{BB962C8B-B14F-4D97-AF65-F5344CB8AC3E}">
        <p14:creationId xmlns:p14="http://schemas.microsoft.com/office/powerpoint/2010/main" val="31395064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C26F8-0E58-1549-5079-BF2078433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6F550-7767-E914-FB79-FEF3AE4C1864}"/>
              </a:ext>
            </a:extLst>
          </p:cNvPr>
          <p:cNvSpPr>
            <a:spLocks noGrp="1"/>
          </p:cNvSpPr>
          <p:nvPr>
            <p:ph type="title"/>
          </p:nvPr>
        </p:nvSpPr>
        <p:spPr/>
        <p:txBody>
          <a:bodyPr/>
          <a:lstStyle/>
          <a:p>
            <a:r>
              <a:rPr lang="en-US" sz="5400" noProof="0">
                <a:latin typeface="Consolas"/>
              </a:rPr>
              <a:t>Robot characteristics</a:t>
            </a:r>
            <a:endParaRPr lang="en-US" noProof="0"/>
          </a:p>
        </p:txBody>
      </p:sp>
      <p:sp>
        <p:nvSpPr>
          <p:cNvPr id="4" name="Slide Number Placeholder 3">
            <a:extLst>
              <a:ext uri="{FF2B5EF4-FFF2-40B4-BE49-F238E27FC236}">
                <a16:creationId xmlns:a16="http://schemas.microsoft.com/office/drawing/2014/main" id="{1E292DD5-37F5-FA8E-2534-E8EEC57AC177}"/>
              </a:ext>
            </a:extLst>
          </p:cNvPr>
          <p:cNvSpPr>
            <a:spLocks noGrp="1"/>
          </p:cNvSpPr>
          <p:nvPr>
            <p:ph type="sldNum" sz="quarter" idx="12"/>
          </p:nvPr>
        </p:nvSpPr>
        <p:spPr/>
        <p:txBody>
          <a:bodyPr/>
          <a:lstStyle/>
          <a:p>
            <a:fld id="{330EA680-D336-4FF7-8B7A-9848BB0A1C32}" type="slidenum">
              <a:rPr lang="en-US" noProof="0" smtClean="0"/>
              <a:pPr/>
              <a:t>120</a:t>
            </a:fld>
            <a:endParaRPr lang="en-US" noProof="0"/>
          </a:p>
        </p:txBody>
      </p:sp>
      <p:pic>
        <p:nvPicPr>
          <p:cNvPr id="6" name="Grafik 8" descr="Ein Bild, das Screenshot, Design enthält.&#10;&#10;KI-generierte Inhalte können fehlerhaft sein.">
            <a:extLst>
              <a:ext uri="{FF2B5EF4-FFF2-40B4-BE49-F238E27FC236}">
                <a16:creationId xmlns:a16="http://schemas.microsoft.com/office/drawing/2014/main" id="{D94B1B07-E394-6396-EAFA-8B1CEEFFE5EA}"/>
              </a:ext>
            </a:extLst>
          </p:cNvPr>
          <p:cNvPicPr>
            <a:picLocks noChangeAspect="1"/>
          </p:cNvPicPr>
          <p:nvPr/>
        </p:nvPicPr>
        <p:blipFill>
          <a:blip r:embed="rId3">
            <a:extLst>
              <a:ext uri="{28A0092B-C50C-407E-A947-70E740481C1C}">
                <a14:useLocalDpi xmlns:a14="http://schemas.microsoft.com/office/drawing/2010/main" val="0"/>
              </a:ext>
            </a:extLst>
          </a:blip>
          <a:srcRect l="38900" t="42814" r="44787" b="42814"/>
          <a:stretch>
            <a:fillRect/>
          </a:stretch>
        </p:blipFill>
        <p:spPr>
          <a:xfrm>
            <a:off x="1834156" y="1602368"/>
            <a:ext cx="1305284" cy="813568"/>
          </a:xfrm>
          <a:prstGeom prst="rect">
            <a:avLst/>
          </a:prstGeom>
        </p:spPr>
      </p:pic>
      <p:graphicFrame>
        <p:nvGraphicFramePr>
          <p:cNvPr id="11" name="Tabel 7">
            <a:extLst>
              <a:ext uri="{FF2B5EF4-FFF2-40B4-BE49-F238E27FC236}">
                <a16:creationId xmlns:a16="http://schemas.microsoft.com/office/drawing/2014/main" id="{4C20FCF2-DB2C-94D1-4030-269E79DD82A5}"/>
              </a:ext>
            </a:extLst>
          </p:cNvPr>
          <p:cNvGraphicFramePr>
            <a:graphicFrameLocks noGrp="1"/>
          </p:cNvGraphicFramePr>
          <p:nvPr>
            <p:extLst>
              <p:ext uri="{D42A27DB-BD31-4B8C-83A1-F6EECF244321}">
                <p14:modId xmlns:p14="http://schemas.microsoft.com/office/powerpoint/2010/main" val="814486423"/>
              </p:ext>
            </p:extLst>
          </p:nvPr>
        </p:nvGraphicFramePr>
        <p:xfrm>
          <a:off x="255927" y="1602368"/>
          <a:ext cx="3459749" cy="4242029"/>
        </p:xfrm>
        <a:graphic>
          <a:graphicData uri="http://schemas.openxmlformats.org/drawingml/2006/table">
            <a:tbl>
              <a:tblPr bandRow="1">
                <a:tableStyleId>{5C22544A-7EE6-4342-B048-85BDC9FD1C3A}</a:tableStyleId>
              </a:tblPr>
              <a:tblGrid>
                <a:gridCol w="1889841">
                  <a:extLst>
                    <a:ext uri="{9D8B030D-6E8A-4147-A177-3AD203B41FA5}">
                      <a16:colId xmlns:a16="http://schemas.microsoft.com/office/drawing/2014/main" val="1500327845"/>
                    </a:ext>
                  </a:extLst>
                </a:gridCol>
                <a:gridCol w="682569">
                  <a:extLst>
                    <a:ext uri="{9D8B030D-6E8A-4147-A177-3AD203B41FA5}">
                      <a16:colId xmlns:a16="http://schemas.microsoft.com/office/drawing/2014/main" val="3900943298"/>
                    </a:ext>
                  </a:extLst>
                </a:gridCol>
                <a:gridCol w="887339">
                  <a:extLst>
                    <a:ext uri="{9D8B030D-6E8A-4147-A177-3AD203B41FA5}">
                      <a16:colId xmlns:a16="http://schemas.microsoft.com/office/drawing/2014/main" val="1007171175"/>
                    </a:ext>
                  </a:extLst>
                </a:gridCol>
              </a:tblGrid>
              <a:tr h="824057">
                <a:tc gridSpan="3">
                  <a:txBody>
                    <a:bodyPr/>
                    <a:lstStyle/>
                    <a:p>
                      <a:pPr algn="l" fontAlgn="ctr">
                        <a:buNone/>
                      </a:pPr>
                      <a:r>
                        <a:rPr lang="en-US" sz="1600" b="1" noProof="0">
                          <a:latin typeface="Consolas"/>
                        </a:rPr>
                        <a:t>COLLECTORS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noProof="0">
                          <a:solidFill>
                            <a:sysClr val="windowText" lastClr="000000"/>
                          </a:solidFill>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30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ysClr val="windowText" lastClr="000000"/>
                          </a:solidFill>
                          <a:latin typeface="Consolas"/>
                        </a:rPr>
                        <a:t>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0,3</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[m/s]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ysClr val="windowText" lastClr="000000"/>
                          </a:solidFill>
                          <a:latin typeface="Consolas"/>
                        </a:rPr>
                        <a:t>Collecting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200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ysClr val="windowText" lastClr="000000"/>
                          </a:solidFill>
                          <a:latin typeface="Consolas"/>
                        </a:rPr>
                        <a:t>Unloading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100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456483">
                <a:tc>
                  <a:txBody>
                    <a:bodyPr/>
                    <a:lstStyle/>
                    <a:p>
                      <a:pPr algn="l" fontAlgn="ctr">
                        <a:buNone/>
                      </a:pPr>
                      <a:r>
                        <a:rPr lang="en-US" sz="1600" noProof="0">
                          <a:solidFill>
                            <a:sysClr val="windowText" lastClr="000000"/>
                          </a:solidFill>
                          <a:latin typeface="Consolas"/>
                        </a:rPr>
                        <a:t>Mass collected per trip</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30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solidFill>
                            <a:sysClr val="windowText" lastClr="000000"/>
                          </a:solidFill>
                          <a:latin typeface="Consolas"/>
                        </a:rPr>
                        <a:t>Charging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68</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[m]</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solidFill>
                            <a:sysClr val="windowText" lastClr="000000"/>
                          </a:solidFill>
                          <a:latin typeface="Consolas"/>
                        </a:rPr>
                        <a:t>Cooling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121</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[m]</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b="0" noProof="0">
                          <a:solidFill>
                            <a:sysClr val="windowText" lastClr="000000"/>
                          </a:solidFill>
                          <a:latin typeface="Consolas"/>
                        </a:rPr>
                        <a:t>Operating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solidFill>
                            <a:sysClr val="windowText" lastClr="000000"/>
                          </a:solidFill>
                          <a:effectLst/>
                          <a:latin typeface="Consolas"/>
                        </a:rPr>
                        <a:t>90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solidFill>
                            <a:sysClr val="windowText" lastClr="000000"/>
                          </a:solidFill>
                          <a:effectLst/>
                          <a:latin typeface="Consolas"/>
                        </a:rPr>
                        <a:t>[m]</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ysClr val="windowText" lastClr="000000"/>
                          </a:solidFill>
                          <a:latin typeface="Consolas"/>
                        </a:rPr>
                        <a:t>Maintenance time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ysClr val="windowText" lastClr="000000"/>
                          </a:solidFill>
                          <a:effectLst/>
                          <a:latin typeface="Consolas"/>
                        </a:rPr>
                        <a:t>20</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ysClr val="windowText" lastClr="000000"/>
                          </a:solidFill>
                          <a:effectLst/>
                          <a:latin typeface="Consolas"/>
                        </a:rPr>
                        <a:t>[%]</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bl>
          </a:graphicData>
        </a:graphic>
      </p:graphicFrame>
      <p:graphicFrame>
        <p:nvGraphicFramePr>
          <p:cNvPr id="12" name="Tabel 7">
            <a:extLst>
              <a:ext uri="{FF2B5EF4-FFF2-40B4-BE49-F238E27FC236}">
                <a16:creationId xmlns:a16="http://schemas.microsoft.com/office/drawing/2014/main" id="{087135F4-54F2-4594-C0F7-70A4630E2A5B}"/>
              </a:ext>
            </a:extLst>
          </p:cNvPr>
          <p:cNvGraphicFramePr>
            <a:graphicFrameLocks noGrp="1"/>
          </p:cNvGraphicFramePr>
          <p:nvPr>
            <p:extLst>
              <p:ext uri="{D42A27DB-BD31-4B8C-83A1-F6EECF244321}">
                <p14:modId xmlns:p14="http://schemas.microsoft.com/office/powerpoint/2010/main" val="503383859"/>
              </p:ext>
            </p:extLst>
          </p:nvPr>
        </p:nvGraphicFramePr>
        <p:xfrm>
          <a:off x="4297949" y="1623696"/>
          <a:ext cx="3459749" cy="2984057"/>
        </p:xfrm>
        <a:graphic>
          <a:graphicData uri="http://schemas.openxmlformats.org/drawingml/2006/table">
            <a:tbl>
              <a:tblPr bandRow="1">
                <a:tableStyleId>{5C22544A-7EE6-4342-B048-85BDC9FD1C3A}</a:tableStyleId>
              </a:tblPr>
              <a:tblGrid>
                <a:gridCol w="1889841">
                  <a:extLst>
                    <a:ext uri="{9D8B030D-6E8A-4147-A177-3AD203B41FA5}">
                      <a16:colId xmlns:a16="http://schemas.microsoft.com/office/drawing/2014/main" val="1500327845"/>
                    </a:ext>
                  </a:extLst>
                </a:gridCol>
                <a:gridCol w="682569">
                  <a:extLst>
                    <a:ext uri="{9D8B030D-6E8A-4147-A177-3AD203B41FA5}">
                      <a16:colId xmlns:a16="http://schemas.microsoft.com/office/drawing/2014/main" val="3900943298"/>
                    </a:ext>
                  </a:extLst>
                </a:gridCol>
                <a:gridCol w="887339">
                  <a:extLst>
                    <a:ext uri="{9D8B030D-6E8A-4147-A177-3AD203B41FA5}">
                      <a16:colId xmlns:a16="http://schemas.microsoft.com/office/drawing/2014/main" val="1007171175"/>
                    </a:ext>
                  </a:extLst>
                </a:gridCol>
              </a:tblGrid>
              <a:tr h="824057">
                <a:tc gridSpan="3">
                  <a:txBody>
                    <a:bodyPr/>
                    <a:lstStyle/>
                    <a:p>
                      <a:pPr algn="l" fontAlgn="ctr">
                        <a:buNone/>
                      </a:pPr>
                      <a:r>
                        <a:rPr lang="en-US" sz="1600" b="1" noProof="0">
                          <a:latin typeface="Consolas"/>
                        </a:rPr>
                        <a:t>FLATTENERS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noProof="0">
                          <a:solidFill>
                            <a:sysClr val="windowText" lastClr="000000"/>
                          </a:solidFill>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25</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ysClr val="windowText" lastClr="000000"/>
                          </a:solidFill>
                          <a:latin typeface="Consolas"/>
                        </a:rPr>
                        <a:t>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0,3</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[m/s]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ysClr val="windowText" lastClr="000000"/>
                          </a:solidFill>
                          <a:latin typeface="Consolas"/>
                        </a:rPr>
                        <a:t>Flattening 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50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[m</a:t>
                      </a:r>
                      <a:r>
                        <a:rPr lang="en-US" sz="1600" baseline="30000" noProof="0">
                          <a:solidFill>
                            <a:sysClr val="windowText" lastClr="000000"/>
                          </a:solidFill>
                          <a:effectLst/>
                          <a:latin typeface="Consolas"/>
                        </a:rPr>
                        <a:t>2</a:t>
                      </a:r>
                      <a:r>
                        <a:rPr lang="en-US" sz="1600" noProof="0">
                          <a:solidFill>
                            <a:sysClr val="windowText" lastClr="000000"/>
                          </a:solidFill>
                          <a:effectLst/>
                          <a:latin typeface="Consolas"/>
                        </a:rPr>
                        <a:t>/h]</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ysClr val="windowText" lastClr="000000"/>
                          </a:solidFill>
                          <a:latin typeface="Consolas"/>
                        </a:rPr>
                        <a:t>Charging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45</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[m]</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b="0" noProof="0">
                          <a:solidFill>
                            <a:sysClr val="windowText" lastClr="000000"/>
                          </a:solidFill>
                          <a:latin typeface="Consolas"/>
                        </a:rPr>
                        <a:t>Operating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solidFill>
                            <a:sysClr val="windowText" lastClr="000000"/>
                          </a:solidFill>
                          <a:effectLst/>
                          <a:latin typeface="Consolas"/>
                        </a:rPr>
                        <a:t>180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solidFill>
                            <a:sysClr val="windowText" lastClr="000000"/>
                          </a:solidFill>
                          <a:effectLst/>
                          <a:latin typeface="Consolas"/>
                        </a:rPr>
                        <a:t>[m]</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ysClr val="windowText" lastClr="000000"/>
                          </a:solidFill>
                          <a:latin typeface="Consolas"/>
                        </a:rPr>
                        <a:t>Maintenance time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ysClr val="windowText" lastClr="000000"/>
                          </a:solidFill>
                          <a:effectLst/>
                          <a:latin typeface="Consolas"/>
                        </a:rPr>
                        <a:t>4</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ysClr val="windowText" lastClr="000000"/>
                          </a:solidFill>
                          <a:effectLst/>
                          <a:latin typeface="Consolas"/>
                        </a:rPr>
                        <a:t>[%]</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bl>
          </a:graphicData>
        </a:graphic>
      </p:graphicFrame>
      <p:graphicFrame>
        <p:nvGraphicFramePr>
          <p:cNvPr id="13" name="Tabel 7">
            <a:extLst>
              <a:ext uri="{FF2B5EF4-FFF2-40B4-BE49-F238E27FC236}">
                <a16:creationId xmlns:a16="http://schemas.microsoft.com/office/drawing/2014/main" id="{CD73BDDC-26B9-E0F3-BF65-6F74190C61D4}"/>
              </a:ext>
            </a:extLst>
          </p:cNvPr>
          <p:cNvGraphicFramePr>
            <a:graphicFrameLocks noGrp="1"/>
          </p:cNvGraphicFramePr>
          <p:nvPr>
            <p:extLst>
              <p:ext uri="{D42A27DB-BD31-4B8C-83A1-F6EECF244321}">
                <p14:modId xmlns:p14="http://schemas.microsoft.com/office/powerpoint/2010/main" val="3065614100"/>
              </p:ext>
            </p:extLst>
          </p:nvPr>
        </p:nvGraphicFramePr>
        <p:xfrm>
          <a:off x="8252325" y="1623696"/>
          <a:ext cx="3459749" cy="2264057"/>
        </p:xfrm>
        <a:graphic>
          <a:graphicData uri="http://schemas.openxmlformats.org/drawingml/2006/table">
            <a:tbl>
              <a:tblPr bandRow="1">
                <a:tableStyleId>{5C22544A-7EE6-4342-B048-85BDC9FD1C3A}</a:tableStyleId>
              </a:tblPr>
              <a:tblGrid>
                <a:gridCol w="1889841">
                  <a:extLst>
                    <a:ext uri="{9D8B030D-6E8A-4147-A177-3AD203B41FA5}">
                      <a16:colId xmlns:a16="http://schemas.microsoft.com/office/drawing/2014/main" val="1500327845"/>
                    </a:ext>
                  </a:extLst>
                </a:gridCol>
                <a:gridCol w="682569">
                  <a:extLst>
                    <a:ext uri="{9D8B030D-6E8A-4147-A177-3AD203B41FA5}">
                      <a16:colId xmlns:a16="http://schemas.microsoft.com/office/drawing/2014/main" val="3900943298"/>
                    </a:ext>
                  </a:extLst>
                </a:gridCol>
                <a:gridCol w="887339">
                  <a:extLst>
                    <a:ext uri="{9D8B030D-6E8A-4147-A177-3AD203B41FA5}">
                      <a16:colId xmlns:a16="http://schemas.microsoft.com/office/drawing/2014/main" val="1007171175"/>
                    </a:ext>
                  </a:extLst>
                </a:gridCol>
              </a:tblGrid>
              <a:tr h="824057">
                <a:tc gridSpan="3">
                  <a:txBody>
                    <a:bodyPr/>
                    <a:lstStyle/>
                    <a:p>
                      <a:pPr algn="l" fontAlgn="ctr">
                        <a:buNone/>
                      </a:pPr>
                      <a:r>
                        <a:rPr lang="en-US" sz="1600" b="1" noProof="0">
                          <a:latin typeface="Consolas"/>
                        </a:rPr>
                        <a:t>MELTERS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noProof="0">
                          <a:solidFill>
                            <a:sysClr val="windowText" lastClr="000000"/>
                          </a:solidFill>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330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ysClr val="windowText" lastClr="000000"/>
                          </a:solidFill>
                          <a:latin typeface="Consolas"/>
                        </a:rPr>
                        <a:t>Printing 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1,725</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[l/h]</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ysClr val="windowText" lastClr="000000"/>
                          </a:solidFill>
                          <a:latin typeface="Consolas"/>
                        </a:rPr>
                        <a:t>Unloading time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100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lvl="0" algn="l">
                        <a:buNone/>
                      </a:pPr>
                      <a:r>
                        <a:rPr lang="en-US" sz="1600" noProof="0">
                          <a:solidFill>
                            <a:sysClr val="windowText" lastClr="000000"/>
                          </a:solidFill>
                          <a:latin typeface="Consolas"/>
                        </a:rPr>
                        <a:t>Maintenance time</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r">
                        <a:lnSpc>
                          <a:spcPts val="1350"/>
                        </a:lnSpc>
                        <a:buNone/>
                      </a:pPr>
                      <a:r>
                        <a:rPr lang="en-US" sz="1600" noProof="0">
                          <a:solidFill>
                            <a:sysClr val="windowText" lastClr="000000"/>
                          </a:solidFill>
                          <a:effectLst/>
                          <a:latin typeface="Consolas"/>
                        </a:rPr>
                        <a:t>4</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ysClr val="windowText" lastClr="000000"/>
                          </a:solidFill>
                          <a:effectLst/>
                          <a:latin typeface="Consolas"/>
                        </a:rPr>
                        <a:t>[%]</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bl>
          </a:graphicData>
        </a:graphic>
      </p:graphicFrame>
      <p:pic>
        <p:nvPicPr>
          <p:cNvPr id="14" name="Grafik 7" descr="Ein Bild, das Screenshot, Design enthält.&#10;&#10;KI-generierte Inhalte können fehlerhaft sein.">
            <a:extLst>
              <a:ext uri="{FF2B5EF4-FFF2-40B4-BE49-F238E27FC236}">
                <a16:creationId xmlns:a16="http://schemas.microsoft.com/office/drawing/2014/main" id="{1B563842-5077-BA9C-79A8-039F8CFA3D29}"/>
              </a:ext>
            </a:extLst>
          </p:cNvPr>
          <p:cNvPicPr>
            <a:picLocks noChangeAspect="1"/>
          </p:cNvPicPr>
          <p:nvPr/>
        </p:nvPicPr>
        <p:blipFill>
          <a:blip r:embed="rId3">
            <a:extLst>
              <a:ext uri="{28A0092B-C50C-407E-A947-70E740481C1C}">
                <a14:useLocalDpi xmlns:a14="http://schemas.microsoft.com/office/drawing/2010/main" val="0"/>
              </a:ext>
            </a:extLst>
          </a:blip>
          <a:srcRect l="59332" t="48305" r="27776" b="44408"/>
          <a:stretch>
            <a:fillRect/>
          </a:stretch>
        </p:blipFill>
        <p:spPr>
          <a:xfrm>
            <a:off x="6027823" y="1713598"/>
            <a:ext cx="1478176" cy="591108"/>
          </a:xfrm>
          <a:prstGeom prst="rect">
            <a:avLst/>
          </a:prstGeom>
        </p:spPr>
      </p:pic>
      <p:pic>
        <p:nvPicPr>
          <p:cNvPr id="15" name="Grafik 5" descr="Ein Bild, das Screenshot, Design enthält.&#10;&#10;KI-generierte Inhalte können fehlerhaft sein.">
            <a:extLst>
              <a:ext uri="{FF2B5EF4-FFF2-40B4-BE49-F238E27FC236}">
                <a16:creationId xmlns:a16="http://schemas.microsoft.com/office/drawing/2014/main" id="{A72762A0-562E-F0DF-F5E3-216E65259B50}"/>
              </a:ext>
            </a:extLst>
          </p:cNvPr>
          <p:cNvPicPr>
            <a:picLocks noChangeAspect="1"/>
          </p:cNvPicPr>
          <p:nvPr/>
        </p:nvPicPr>
        <p:blipFill>
          <a:blip r:embed="rId3">
            <a:extLst>
              <a:ext uri="{28A0092B-C50C-407E-A947-70E740481C1C}">
                <a14:useLocalDpi xmlns:a14="http://schemas.microsoft.com/office/drawing/2010/main" val="0"/>
              </a:ext>
            </a:extLst>
          </a:blip>
          <a:srcRect l="78980" t="44507" r="7029" b="44371"/>
          <a:stretch>
            <a:fillRect/>
          </a:stretch>
        </p:blipFill>
        <p:spPr>
          <a:xfrm>
            <a:off x="10144792" y="1633790"/>
            <a:ext cx="1334857" cy="750724"/>
          </a:xfrm>
          <a:prstGeom prst="rect">
            <a:avLst/>
          </a:prstGeom>
        </p:spPr>
      </p:pic>
    </p:spTree>
    <p:extLst>
      <p:ext uri="{BB962C8B-B14F-4D97-AF65-F5344CB8AC3E}">
        <p14:creationId xmlns:p14="http://schemas.microsoft.com/office/powerpoint/2010/main" val="814085138"/>
      </p:ext>
    </p:extLst>
  </p:cSld>
  <p:clrMapOvr>
    <a:masterClrMapping/>
  </p:clrMapOvr>
  <p:extLst>
    <p:ext uri="{6950BFC3-D8DA-4A85-94F7-54DA5524770B}">
      <p188:commentRel xmlns:p188="http://schemas.microsoft.com/office/powerpoint/2018/8/main" r:id="rId2"/>
    </p:ext>
  </p:extLs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B0DE-B055-A81F-AFF4-14A45E585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B8535-AF2F-2AF6-31EB-915FE750AF40}"/>
              </a:ext>
            </a:extLst>
          </p:cNvPr>
          <p:cNvSpPr>
            <a:spLocks noGrp="1"/>
          </p:cNvSpPr>
          <p:nvPr>
            <p:ph type="title"/>
          </p:nvPr>
        </p:nvSpPr>
        <p:spPr/>
        <p:txBody>
          <a:bodyPr>
            <a:noAutofit/>
          </a:bodyPr>
          <a:lstStyle/>
          <a:p>
            <a:r>
              <a:rPr lang="en-US" sz="3600" noProof="0">
                <a:latin typeface="Consolas"/>
              </a:rPr>
              <a:t>Systems characteristics and distances</a:t>
            </a:r>
            <a:endParaRPr lang="en-US" sz="2400" noProof="0"/>
          </a:p>
        </p:txBody>
      </p:sp>
      <p:sp>
        <p:nvSpPr>
          <p:cNvPr id="4" name="Slide Number Placeholder 3">
            <a:extLst>
              <a:ext uri="{FF2B5EF4-FFF2-40B4-BE49-F238E27FC236}">
                <a16:creationId xmlns:a16="http://schemas.microsoft.com/office/drawing/2014/main" id="{9824B158-278C-3D55-ADEF-66D693B16E01}"/>
              </a:ext>
            </a:extLst>
          </p:cNvPr>
          <p:cNvSpPr>
            <a:spLocks noGrp="1"/>
          </p:cNvSpPr>
          <p:nvPr>
            <p:ph type="sldNum" sz="quarter" idx="12"/>
          </p:nvPr>
        </p:nvSpPr>
        <p:spPr/>
        <p:txBody>
          <a:bodyPr/>
          <a:lstStyle/>
          <a:p>
            <a:fld id="{330EA680-D336-4FF7-8B7A-9848BB0A1C32}" type="slidenum">
              <a:rPr lang="en-US" noProof="0" smtClean="0"/>
              <a:pPr/>
              <a:t>121</a:t>
            </a:fld>
            <a:endParaRPr lang="en-US" noProof="0"/>
          </a:p>
        </p:txBody>
      </p:sp>
      <p:graphicFrame>
        <p:nvGraphicFramePr>
          <p:cNvPr id="16" name="Tabel 7">
            <a:extLst>
              <a:ext uri="{FF2B5EF4-FFF2-40B4-BE49-F238E27FC236}">
                <a16:creationId xmlns:a16="http://schemas.microsoft.com/office/drawing/2014/main" id="{D79BBE4B-FCC2-B5EA-A92A-67CD936AC208}"/>
              </a:ext>
            </a:extLst>
          </p:cNvPr>
          <p:cNvGraphicFramePr>
            <a:graphicFrameLocks noGrp="1"/>
          </p:cNvGraphicFramePr>
          <p:nvPr>
            <p:extLst>
              <p:ext uri="{D42A27DB-BD31-4B8C-83A1-F6EECF244321}">
                <p14:modId xmlns:p14="http://schemas.microsoft.com/office/powerpoint/2010/main" val="2430366851"/>
              </p:ext>
            </p:extLst>
          </p:nvPr>
        </p:nvGraphicFramePr>
        <p:xfrm>
          <a:off x="838200" y="1690688"/>
          <a:ext cx="3459749" cy="1904057"/>
        </p:xfrm>
        <a:graphic>
          <a:graphicData uri="http://schemas.openxmlformats.org/drawingml/2006/table">
            <a:tbl>
              <a:tblPr bandRow="1">
                <a:tableStyleId>{5C22544A-7EE6-4342-B048-85BDC9FD1C3A}</a:tableStyleId>
              </a:tblPr>
              <a:tblGrid>
                <a:gridCol w="1889841">
                  <a:extLst>
                    <a:ext uri="{9D8B030D-6E8A-4147-A177-3AD203B41FA5}">
                      <a16:colId xmlns:a16="http://schemas.microsoft.com/office/drawing/2014/main" val="1500327845"/>
                    </a:ext>
                  </a:extLst>
                </a:gridCol>
                <a:gridCol w="682569">
                  <a:extLst>
                    <a:ext uri="{9D8B030D-6E8A-4147-A177-3AD203B41FA5}">
                      <a16:colId xmlns:a16="http://schemas.microsoft.com/office/drawing/2014/main" val="3900943298"/>
                    </a:ext>
                  </a:extLst>
                </a:gridCol>
                <a:gridCol w="887339">
                  <a:extLst>
                    <a:ext uri="{9D8B030D-6E8A-4147-A177-3AD203B41FA5}">
                      <a16:colId xmlns:a16="http://schemas.microsoft.com/office/drawing/2014/main" val="1007171175"/>
                    </a:ext>
                  </a:extLst>
                </a:gridCol>
              </a:tblGrid>
              <a:tr h="824057">
                <a:tc gridSpan="3">
                  <a:txBody>
                    <a:bodyPr/>
                    <a:lstStyle/>
                    <a:p>
                      <a:pPr algn="l" fontAlgn="ctr">
                        <a:buNone/>
                      </a:pPr>
                      <a:r>
                        <a:rPr lang="en-US" sz="1600" b="1" noProof="0">
                          <a:latin typeface="Consolas"/>
                        </a:rPr>
                        <a:t>PROCESSING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noProof="0">
                          <a:solidFill>
                            <a:sysClr val="windowText" lastClr="000000"/>
                          </a:solidFill>
                          <a:latin typeface="Consolas"/>
                        </a:rPr>
                        <a:t>Output Rate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150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[kg/h]</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ysClr val="windowText" lastClr="000000"/>
                          </a:solidFill>
                          <a:latin typeface="Consolas"/>
                        </a:rPr>
                        <a:t>Output Buffer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750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ysClr val="windowText" lastClr="000000"/>
                          </a:solidFill>
                          <a:latin typeface="Consolas"/>
                        </a:rPr>
                        <a:t>Input Buffer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750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bl>
          </a:graphicData>
        </a:graphic>
      </p:graphicFrame>
      <p:pic>
        <p:nvPicPr>
          <p:cNvPr id="17" name="Grafik 10" descr="Ein Bild, das Screenshot, Design enthält.&#10;&#10;KI-generierte Inhalte können fehlerhaft sein.">
            <a:extLst>
              <a:ext uri="{FF2B5EF4-FFF2-40B4-BE49-F238E27FC236}">
                <a16:creationId xmlns:a16="http://schemas.microsoft.com/office/drawing/2014/main" id="{5D32D905-71BF-C4E2-2A7F-CE403E6211C4}"/>
              </a:ext>
            </a:extLst>
          </p:cNvPr>
          <p:cNvPicPr>
            <a:picLocks noChangeAspect="1"/>
          </p:cNvPicPr>
          <p:nvPr/>
        </p:nvPicPr>
        <p:blipFill>
          <a:blip r:embed="rId3">
            <a:extLst>
              <a:ext uri="{28A0092B-C50C-407E-A947-70E740481C1C}">
                <a14:useLocalDpi xmlns:a14="http://schemas.microsoft.com/office/drawing/2010/main" val="0"/>
              </a:ext>
            </a:extLst>
          </a:blip>
          <a:srcRect l="9303" t="42277" r="80824" b="43929"/>
          <a:stretch>
            <a:fillRect/>
          </a:stretch>
        </p:blipFill>
        <p:spPr>
          <a:xfrm>
            <a:off x="3204221" y="1808480"/>
            <a:ext cx="655428" cy="647820"/>
          </a:xfrm>
          <a:prstGeom prst="rect">
            <a:avLst/>
          </a:prstGeom>
        </p:spPr>
      </p:pic>
      <p:graphicFrame>
        <p:nvGraphicFramePr>
          <p:cNvPr id="3" name="Tabel 7">
            <a:extLst>
              <a:ext uri="{FF2B5EF4-FFF2-40B4-BE49-F238E27FC236}">
                <a16:creationId xmlns:a16="http://schemas.microsoft.com/office/drawing/2014/main" id="{9BEDA1DE-AF7E-6373-6D1C-CC385F6CD8B1}"/>
              </a:ext>
            </a:extLst>
          </p:cNvPr>
          <p:cNvGraphicFramePr>
            <a:graphicFrameLocks noGrp="1"/>
          </p:cNvGraphicFramePr>
          <p:nvPr>
            <p:extLst>
              <p:ext uri="{D42A27DB-BD31-4B8C-83A1-F6EECF244321}">
                <p14:modId xmlns:p14="http://schemas.microsoft.com/office/powerpoint/2010/main" val="1446509684"/>
              </p:ext>
            </p:extLst>
          </p:nvPr>
        </p:nvGraphicFramePr>
        <p:xfrm>
          <a:off x="5150851" y="1690687"/>
          <a:ext cx="3459749" cy="1904057"/>
        </p:xfrm>
        <a:graphic>
          <a:graphicData uri="http://schemas.openxmlformats.org/drawingml/2006/table">
            <a:tbl>
              <a:tblPr bandRow="1">
                <a:tableStyleId>{5C22544A-7EE6-4342-B048-85BDC9FD1C3A}</a:tableStyleId>
              </a:tblPr>
              <a:tblGrid>
                <a:gridCol w="1889841">
                  <a:extLst>
                    <a:ext uri="{9D8B030D-6E8A-4147-A177-3AD203B41FA5}">
                      <a16:colId xmlns:a16="http://schemas.microsoft.com/office/drawing/2014/main" val="1500327845"/>
                    </a:ext>
                  </a:extLst>
                </a:gridCol>
                <a:gridCol w="682569">
                  <a:extLst>
                    <a:ext uri="{9D8B030D-6E8A-4147-A177-3AD203B41FA5}">
                      <a16:colId xmlns:a16="http://schemas.microsoft.com/office/drawing/2014/main" val="3900943298"/>
                    </a:ext>
                  </a:extLst>
                </a:gridCol>
                <a:gridCol w="887339">
                  <a:extLst>
                    <a:ext uri="{9D8B030D-6E8A-4147-A177-3AD203B41FA5}">
                      <a16:colId xmlns:a16="http://schemas.microsoft.com/office/drawing/2014/main" val="1007171175"/>
                    </a:ext>
                  </a:extLst>
                </a:gridCol>
              </a:tblGrid>
              <a:tr h="824057">
                <a:tc gridSpan="3">
                  <a:txBody>
                    <a:bodyPr/>
                    <a:lstStyle/>
                    <a:p>
                      <a:pPr algn="l" fontAlgn="ctr">
                        <a:buNone/>
                      </a:pPr>
                      <a:r>
                        <a:rPr lang="en-US" sz="1600" b="1" noProof="0">
                          <a:latin typeface="Consolas"/>
                        </a:rPr>
                        <a:t>CHARGING STATIONS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noProof="0">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2,9</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ysClr val="windowText" lastClr="000000"/>
                          </a:solidFill>
                          <a:effectLst/>
                          <a:latin typeface="Consolas"/>
                        </a:rPr>
                        <a:t>[kg]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latin typeface="Consolas"/>
                        </a:rPr>
                        <a:t>Charging Power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470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[W]</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latin typeface="Consolas"/>
                        </a:rPr>
                        <a:t>Efficiency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ysClr val="windowText" lastClr="000000"/>
                          </a:solidFill>
                          <a:effectLst/>
                          <a:latin typeface="Consolas"/>
                        </a:rPr>
                        <a:t>0,85</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endParaRPr lang="en-US" sz="1600" noProof="0">
                        <a:solidFill>
                          <a:sysClr val="windowText" lastClr="000000"/>
                        </a:solidFill>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7878985"/>
                  </a:ext>
                </a:extLst>
              </a:tr>
            </a:tbl>
          </a:graphicData>
        </a:graphic>
      </p:graphicFrame>
      <p:pic>
        <p:nvPicPr>
          <p:cNvPr id="5" name="Grafik 9" descr="Ein Bild, das Screenshot, Design enthält.&#10;&#10;KI-generierte Inhalte können fehlerhaft sein.">
            <a:extLst>
              <a:ext uri="{FF2B5EF4-FFF2-40B4-BE49-F238E27FC236}">
                <a16:creationId xmlns:a16="http://schemas.microsoft.com/office/drawing/2014/main" id="{E5C69C67-23B9-C60F-F701-FF5CBB1EB380}"/>
              </a:ext>
            </a:extLst>
          </p:cNvPr>
          <p:cNvPicPr>
            <a:picLocks noChangeAspect="1"/>
          </p:cNvPicPr>
          <p:nvPr/>
        </p:nvPicPr>
        <p:blipFill>
          <a:blip r:embed="rId3">
            <a:extLst>
              <a:ext uri="{28A0092B-C50C-407E-A947-70E740481C1C}">
                <a14:useLocalDpi xmlns:a14="http://schemas.microsoft.com/office/drawing/2010/main" val="0"/>
              </a:ext>
            </a:extLst>
          </a:blip>
          <a:srcRect l="24872" t="46869" r="66311" b="43902"/>
          <a:stretch>
            <a:fillRect/>
          </a:stretch>
        </p:blipFill>
        <p:spPr>
          <a:xfrm>
            <a:off x="7422160" y="1730565"/>
            <a:ext cx="980160" cy="725735"/>
          </a:xfrm>
          <a:prstGeom prst="rect">
            <a:avLst/>
          </a:prstGeom>
        </p:spPr>
      </p:pic>
      <p:graphicFrame>
        <p:nvGraphicFramePr>
          <p:cNvPr id="7" name="Tabel 7">
            <a:extLst>
              <a:ext uri="{FF2B5EF4-FFF2-40B4-BE49-F238E27FC236}">
                <a16:creationId xmlns:a16="http://schemas.microsoft.com/office/drawing/2014/main" id="{0A35956A-6820-4AEB-EE8D-0BF6FE1CE8B7}"/>
              </a:ext>
            </a:extLst>
          </p:cNvPr>
          <p:cNvGraphicFramePr>
            <a:graphicFrameLocks noGrp="1"/>
          </p:cNvGraphicFramePr>
          <p:nvPr>
            <p:extLst>
              <p:ext uri="{D42A27DB-BD31-4B8C-83A1-F6EECF244321}">
                <p14:modId xmlns:p14="http://schemas.microsoft.com/office/powerpoint/2010/main" val="664198859"/>
              </p:ext>
            </p:extLst>
          </p:nvPr>
        </p:nvGraphicFramePr>
        <p:xfrm>
          <a:off x="838200" y="4335208"/>
          <a:ext cx="8082279" cy="832104"/>
        </p:xfrm>
        <a:graphic>
          <a:graphicData uri="http://schemas.openxmlformats.org/drawingml/2006/table">
            <a:tbl>
              <a:tblPr bandRow="1">
                <a:tableStyleId>{5C22544A-7EE6-4342-B048-85BDC9FD1C3A}</a:tableStyleId>
              </a:tblPr>
              <a:tblGrid>
                <a:gridCol w="2694093">
                  <a:extLst>
                    <a:ext uri="{9D8B030D-6E8A-4147-A177-3AD203B41FA5}">
                      <a16:colId xmlns:a16="http://schemas.microsoft.com/office/drawing/2014/main" val="1500327845"/>
                    </a:ext>
                  </a:extLst>
                </a:gridCol>
                <a:gridCol w="2694093">
                  <a:extLst>
                    <a:ext uri="{9D8B030D-6E8A-4147-A177-3AD203B41FA5}">
                      <a16:colId xmlns:a16="http://schemas.microsoft.com/office/drawing/2014/main" val="3340456981"/>
                    </a:ext>
                  </a:extLst>
                </a:gridCol>
                <a:gridCol w="2694093">
                  <a:extLst>
                    <a:ext uri="{9D8B030D-6E8A-4147-A177-3AD203B41FA5}">
                      <a16:colId xmlns:a16="http://schemas.microsoft.com/office/drawing/2014/main" val="416230005"/>
                    </a:ext>
                  </a:extLst>
                </a:gridCol>
              </a:tblGrid>
              <a:tr h="284802">
                <a:tc>
                  <a:txBody>
                    <a:bodyPr/>
                    <a:lstStyle/>
                    <a:p>
                      <a:pPr algn="l" fontAlgn="ctr">
                        <a:buNone/>
                      </a:pPr>
                      <a:r>
                        <a:rPr lang="en-US" sz="1600" b="1" noProof="0">
                          <a:latin typeface="Consolas"/>
                        </a:rPr>
                        <a:t>DISTANCIES</a:t>
                      </a:r>
                    </a:p>
                  </a:txBody>
                  <a:tcPr marL="50292" marR="50292" marT="25146" marB="2514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solidFill>
                            <a:sysClr val="windowText" lastClr="000000"/>
                          </a:solidFill>
                          <a:latin typeface="Consolas"/>
                        </a:rPr>
                        <a:t>Excavation site</a:t>
                      </a:r>
                    </a:p>
                  </a:txBody>
                  <a:tcPr marL="50292" marR="50292" marT="25146" marB="2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solidFill>
                            <a:sysClr val="windowText" lastClr="000000"/>
                          </a:solidFill>
                          <a:latin typeface="Consolas"/>
                        </a:rPr>
                        <a:t>Structure</a:t>
                      </a:r>
                    </a:p>
                  </a:txBody>
                  <a:tcPr marL="50292" marR="50292" marT="25146" marB="25146" anchor="ct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72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solidFill>
                            <a:sysClr val="windowText" lastClr="000000"/>
                          </a:solidFill>
                          <a:latin typeface="Consolas"/>
                        </a:rPr>
                        <a:t>Charging stations/</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600" noProof="0">
                          <a:solidFill>
                            <a:sysClr val="windowText" lastClr="000000"/>
                          </a:solidFill>
                          <a:latin typeface="Consolas"/>
                        </a:rPr>
                        <a:t>processing machine</a:t>
                      </a:r>
                    </a:p>
                  </a:txBody>
                  <a:tcPr marL="50292" marR="50292" marT="25146" marB="2514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noProof="0">
                          <a:solidFill>
                            <a:sysClr val="windowText" lastClr="000000"/>
                          </a:solidFill>
                          <a:latin typeface="Consolas"/>
                        </a:rPr>
                        <a:t>350 [m]</a:t>
                      </a:r>
                    </a:p>
                  </a:txBody>
                  <a:tcPr marL="50292" marR="50292" marT="25146" marB="251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en-US" sz="1600" noProof="0">
                          <a:solidFill>
                            <a:sysClr val="windowText" lastClr="000000"/>
                          </a:solidFill>
                          <a:latin typeface="Consolas"/>
                        </a:rPr>
                        <a:t>45 [m]</a:t>
                      </a:r>
                    </a:p>
                  </a:txBody>
                  <a:tcPr marL="50292" marR="50292" marT="25146" marB="25146" anchor="ct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bl>
          </a:graphicData>
        </a:graphic>
      </p:graphicFrame>
    </p:spTree>
    <p:extLst>
      <p:ext uri="{BB962C8B-B14F-4D97-AF65-F5344CB8AC3E}">
        <p14:creationId xmlns:p14="http://schemas.microsoft.com/office/powerpoint/2010/main" val="2588312080"/>
      </p:ext>
    </p:extLst>
  </p:cSld>
  <p:clrMapOvr>
    <a:masterClrMapping/>
  </p:clrMapOvr>
  <p:extLst>
    <p:ext uri="{6950BFC3-D8DA-4A85-94F7-54DA5524770B}">
      <p188:commentRel xmlns:p188="http://schemas.microsoft.com/office/powerpoint/2018/8/main" r:id="rId2"/>
    </p:ext>
  </p:extLs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D4E04-2B2F-5FED-192C-0F7440C66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19697-C864-14BC-6DC6-C6534E79F281}"/>
              </a:ext>
            </a:extLst>
          </p:cNvPr>
          <p:cNvSpPr>
            <a:spLocks noGrp="1"/>
          </p:cNvSpPr>
          <p:nvPr>
            <p:ph type="title"/>
          </p:nvPr>
        </p:nvSpPr>
        <p:spPr/>
        <p:txBody>
          <a:bodyPr/>
          <a:lstStyle/>
          <a:p>
            <a:r>
              <a:rPr lang="en-US" noProof="0"/>
              <a:t>Laser Power Calculation</a:t>
            </a:r>
          </a:p>
        </p:txBody>
      </p:sp>
      <p:sp>
        <p:nvSpPr>
          <p:cNvPr id="4" name="Slide Number Placeholder 3">
            <a:extLst>
              <a:ext uri="{FF2B5EF4-FFF2-40B4-BE49-F238E27FC236}">
                <a16:creationId xmlns:a16="http://schemas.microsoft.com/office/drawing/2014/main" id="{77BCBE0A-8BC1-7AC9-A94C-D3617A149C88}"/>
              </a:ext>
            </a:extLst>
          </p:cNvPr>
          <p:cNvSpPr>
            <a:spLocks noGrp="1"/>
          </p:cNvSpPr>
          <p:nvPr>
            <p:ph type="sldNum" sz="quarter" idx="12"/>
          </p:nvPr>
        </p:nvSpPr>
        <p:spPr/>
        <p:txBody>
          <a:bodyPr/>
          <a:lstStyle/>
          <a:p>
            <a:fld id="{330EA680-D336-4FF7-8B7A-9848BB0A1C32}" type="slidenum">
              <a:rPr lang="en-US" noProof="0" smtClean="0"/>
              <a:pPr/>
              <a:t>122</a:t>
            </a:fld>
            <a:endParaRPr lang="en-US" noProof="0"/>
          </a:p>
        </p:txBody>
      </p:sp>
      <p:graphicFrame>
        <p:nvGraphicFramePr>
          <p:cNvPr id="8" name="Content Placeholder 7">
            <a:extLst>
              <a:ext uri="{FF2B5EF4-FFF2-40B4-BE49-F238E27FC236}">
                <a16:creationId xmlns:a16="http://schemas.microsoft.com/office/drawing/2014/main" id="{3559A5D0-7653-C736-C86D-06B745897A1C}"/>
              </a:ext>
            </a:extLst>
          </p:cNvPr>
          <p:cNvGraphicFramePr>
            <a:graphicFrameLocks noGrp="1"/>
          </p:cNvGraphicFramePr>
          <p:nvPr>
            <p:ph idx="1"/>
            <p:extLst>
              <p:ext uri="{D42A27DB-BD31-4B8C-83A1-F6EECF244321}">
                <p14:modId xmlns:p14="http://schemas.microsoft.com/office/powerpoint/2010/main" val="4120315670"/>
              </p:ext>
            </p:extLst>
          </p:nvPr>
        </p:nvGraphicFramePr>
        <p:xfrm>
          <a:off x="838200" y="1518920"/>
          <a:ext cx="4942840" cy="4287520"/>
        </p:xfrm>
        <a:graphic>
          <a:graphicData uri="http://schemas.openxmlformats.org/drawingml/2006/table">
            <a:tbl>
              <a:tblPr firstRow="1" bandRow="1">
                <a:tableStyleId>{2D5ABB26-0587-4C30-8999-92F81FD0307C}</a:tableStyleId>
              </a:tblPr>
              <a:tblGrid>
                <a:gridCol w="2646680">
                  <a:extLst>
                    <a:ext uri="{9D8B030D-6E8A-4147-A177-3AD203B41FA5}">
                      <a16:colId xmlns:a16="http://schemas.microsoft.com/office/drawing/2014/main" val="2606410253"/>
                    </a:ext>
                  </a:extLst>
                </a:gridCol>
                <a:gridCol w="2296160">
                  <a:extLst>
                    <a:ext uri="{9D8B030D-6E8A-4147-A177-3AD203B41FA5}">
                      <a16:colId xmlns:a16="http://schemas.microsoft.com/office/drawing/2014/main" val="4114247405"/>
                    </a:ext>
                  </a:extLst>
                </a:gridCol>
              </a:tblGrid>
              <a:tr h="370840">
                <a:tc gridSpan="2">
                  <a:txBody>
                    <a:bodyPr/>
                    <a:lstStyle/>
                    <a:p>
                      <a:r>
                        <a:rPr lang="en-US" sz="1800" kern="1200" noProof="0">
                          <a:solidFill>
                            <a:schemeClr val="tx1"/>
                          </a:solidFill>
                          <a:latin typeface="Consolas" panose="020B0609020204030204" pitchFamily="49" charset="0"/>
                          <a:ea typeface="+mn-ea"/>
                          <a:cs typeface="+mn-cs"/>
                        </a:rPr>
                        <a:t>Regolith properties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423507"/>
                  </a:ext>
                </a:extLst>
              </a:tr>
              <a:tr h="370840">
                <a:tc>
                  <a:txBody>
                    <a:bodyPr/>
                    <a:lstStyle/>
                    <a:p>
                      <a:r>
                        <a:rPr lang="en-US" sz="1800" kern="1200" noProof="0">
                          <a:solidFill>
                            <a:schemeClr val="tx1"/>
                          </a:solidFill>
                          <a:latin typeface="Consolas" panose="020B0609020204030204" pitchFamily="49" charset="0"/>
                          <a:ea typeface="+mn-ea"/>
                          <a:cs typeface="+mn-cs"/>
                        </a:rPr>
                        <a:t>Density (ρ)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1500 [kg/m3]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327135"/>
                  </a:ext>
                </a:extLst>
              </a:tr>
              <a:tr h="370840">
                <a:tc>
                  <a:txBody>
                    <a:bodyPr/>
                    <a:lstStyle/>
                    <a:p>
                      <a:r>
                        <a:rPr lang="en-US" sz="1800" kern="1200" noProof="0">
                          <a:solidFill>
                            <a:schemeClr val="tx1"/>
                          </a:solidFill>
                          <a:latin typeface="Consolas" panose="020B0609020204030204" pitchFamily="49" charset="0"/>
                          <a:ea typeface="+mn-ea"/>
                          <a:cs typeface="+mn-cs"/>
                        </a:rPr>
                        <a:t>Specific heat capacity (C</a:t>
                      </a:r>
                      <a:r>
                        <a:rPr lang="en-US" sz="1800" kern="1200" baseline="-25000" noProof="0">
                          <a:solidFill>
                            <a:schemeClr val="tx1"/>
                          </a:solidFill>
                          <a:latin typeface="Consolas" panose="020B0609020204030204" pitchFamily="49" charset="0"/>
                          <a:ea typeface="+mn-ea"/>
                          <a:cs typeface="+mn-cs"/>
                        </a:rPr>
                        <a:t>p</a:t>
                      </a:r>
                      <a:r>
                        <a:rPr lang="en-US" sz="1800" kern="1200" noProof="0">
                          <a:solidFill>
                            <a:schemeClr val="tx1"/>
                          </a:solidFill>
                          <a:latin typeface="Consolas" panose="020B0609020204030204" pitchFamily="49" charset="0"/>
                          <a:ea typeface="+mn-ea"/>
                          <a:cs typeface="+mn-cs"/>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1000 [J/K/kg]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526384"/>
                  </a:ext>
                </a:extLst>
              </a:tr>
              <a:tr h="629920">
                <a:tc>
                  <a:txBody>
                    <a:bodyPr/>
                    <a:lstStyle/>
                    <a:p>
                      <a:r>
                        <a:rPr lang="en-US" sz="1800" kern="1200" noProof="0">
                          <a:solidFill>
                            <a:schemeClr val="tx1"/>
                          </a:solidFill>
                          <a:latin typeface="Consolas" panose="020B0609020204030204" pitchFamily="49" charset="0"/>
                          <a:ea typeface="+mn-ea"/>
                          <a:cs typeface="+mn-cs"/>
                        </a:rPr>
                        <a:t>Laten heat of fusion (</a:t>
                      </a:r>
                      <a:r>
                        <a:rPr lang="en-US" sz="1800" kern="1200" noProof="0" err="1">
                          <a:solidFill>
                            <a:schemeClr val="tx1"/>
                          </a:solidFill>
                          <a:latin typeface="Consolas" panose="020B0609020204030204" pitchFamily="49" charset="0"/>
                          <a:ea typeface="+mn-ea"/>
                          <a:cs typeface="+mn-cs"/>
                        </a:rPr>
                        <a:t>L</a:t>
                      </a:r>
                      <a:r>
                        <a:rPr lang="en-US" sz="1800" kern="1200" baseline="-25000" noProof="0" err="1">
                          <a:solidFill>
                            <a:schemeClr val="tx1"/>
                          </a:solidFill>
                          <a:latin typeface="Consolas" panose="020B0609020204030204" pitchFamily="49" charset="0"/>
                          <a:ea typeface="+mn-ea"/>
                          <a:cs typeface="+mn-cs"/>
                        </a:rPr>
                        <a:t>f</a:t>
                      </a:r>
                      <a:r>
                        <a:rPr lang="en-US" sz="1800" kern="1200" noProof="0">
                          <a:solidFill>
                            <a:schemeClr val="tx1"/>
                          </a:solidFill>
                          <a:latin typeface="Consolas" panose="020B0609020204030204" pitchFamily="49" charset="0"/>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4,6 </a:t>
                      </a:r>
                      <a:r>
                        <a:rPr lang="en-US" noProof="0">
                          <a:latin typeface="Consolas" panose="020B0609020204030204" pitchFamily="49" charset="0"/>
                        </a:rPr>
                        <a:t>×</a:t>
                      </a:r>
                      <a:r>
                        <a:rPr lang="en-US" sz="1800" kern="1200" noProof="0">
                          <a:solidFill>
                            <a:schemeClr val="tx1"/>
                          </a:solidFill>
                          <a:latin typeface="Consolas" panose="020B0609020204030204" pitchFamily="49" charset="0"/>
                          <a:ea typeface="+mn-ea"/>
                          <a:cs typeface="+mn-cs"/>
                        </a:rPr>
                        <a:t> 105 [J/kg]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8678366"/>
                  </a:ext>
                </a:extLst>
              </a:tr>
              <a:tr h="0">
                <a:tc gridSpan="2">
                  <a:txBody>
                    <a:bodyPr/>
                    <a:lstStyle/>
                    <a:p>
                      <a:endParaRPr lang="en-US" sz="700" kern="1200" noProof="0">
                        <a:solidFill>
                          <a:schemeClr val="tx1"/>
                        </a:solidFill>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518298"/>
                  </a:ext>
                </a:extLst>
              </a:tr>
              <a:tr h="370840">
                <a:tc gridSpan="2">
                  <a:txBody>
                    <a:bodyPr/>
                    <a:lstStyle/>
                    <a:p>
                      <a:r>
                        <a:rPr lang="en-US" sz="1800" kern="1200" noProof="0">
                          <a:solidFill>
                            <a:schemeClr val="tx1"/>
                          </a:solidFill>
                          <a:latin typeface="Consolas" panose="020B0609020204030204" pitchFamily="49" charset="0"/>
                          <a:ea typeface="+mn-ea"/>
                          <a:cs typeface="+mn-cs"/>
                        </a:rPr>
                        <a:t>Temperature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352515"/>
                  </a:ext>
                </a:extLst>
              </a:tr>
              <a:tr h="370840">
                <a:tc>
                  <a:txBody>
                    <a:bodyPr/>
                    <a:lstStyle/>
                    <a:p>
                      <a:r>
                        <a:rPr lang="en-US" sz="1800" kern="1200" noProof="0">
                          <a:solidFill>
                            <a:schemeClr val="tx1"/>
                          </a:solidFill>
                          <a:latin typeface="Consolas" panose="020B0609020204030204" pitchFamily="49" charset="0"/>
                          <a:ea typeface="+mn-ea"/>
                          <a:cs typeface="+mn-cs"/>
                        </a:rPr>
                        <a: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1520 [kg]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5453850"/>
                  </a:ext>
                </a:extLst>
              </a:tr>
              <a:tr h="0">
                <a:tc gridSpan="2">
                  <a:txBody>
                    <a:bodyPr/>
                    <a:lstStyle/>
                    <a:p>
                      <a:endParaRPr lang="en-US" sz="800" kern="1200" noProof="0">
                        <a:solidFill>
                          <a:schemeClr val="tx1"/>
                        </a:solidFill>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800" kern="1200">
                        <a:solidFill>
                          <a:schemeClr val="tx1"/>
                        </a:solidFill>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4320303"/>
                  </a:ext>
                </a:extLst>
              </a:tr>
              <a:tr h="370840">
                <a:tc gridSpan="2">
                  <a:txBody>
                    <a:bodyPr/>
                    <a:lstStyle/>
                    <a:p>
                      <a:r>
                        <a:rPr lang="en-US" sz="1800" kern="1200" noProof="0">
                          <a:solidFill>
                            <a:schemeClr val="tx1"/>
                          </a:solidFill>
                          <a:latin typeface="Consolas" panose="020B0609020204030204" pitchFamily="49" charset="0"/>
                          <a:ea typeface="+mn-ea"/>
                          <a:cs typeface="+mn-cs"/>
                        </a:rPr>
                        <a:t>Laser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491162"/>
                  </a:ext>
                </a:extLst>
              </a:tr>
              <a:tr h="370840">
                <a:tc>
                  <a:txBody>
                    <a:bodyPr/>
                    <a:lstStyle/>
                    <a:p>
                      <a:r>
                        <a:rPr lang="en-US" sz="1800" kern="1200" noProof="0">
                          <a:solidFill>
                            <a:schemeClr val="tx1"/>
                          </a:solidFill>
                          <a:latin typeface="Consolas" panose="020B0609020204030204" pitchFamily="49" charset="0"/>
                          <a:ea typeface="+mn-ea"/>
                          <a:cs typeface="+mn-cs"/>
                        </a:rPr>
                        <a:t>Efficiency (η)</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1866472"/>
                  </a:ext>
                </a:extLst>
              </a:tr>
              <a:tr h="370840">
                <a:tc>
                  <a:txBody>
                    <a:bodyPr/>
                    <a:lstStyle/>
                    <a:p>
                      <a:r>
                        <a:rPr lang="en-US" sz="1800" kern="1200" noProof="0">
                          <a:solidFill>
                            <a:schemeClr val="tx1"/>
                          </a:solidFill>
                          <a:latin typeface="Consolas" panose="020B0609020204030204" pitchFamily="49" charset="0"/>
                          <a:ea typeface="+mn-ea"/>
                          <a:cs typeface="+mn-cs"/>
                        </a:rPr>
                        <a:t>Printing rate (V)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kern="1200" noProof="0">
                          <a:solidFill>
                            <a:schemeClr val="tx1"/>
                          </a:solidFill>
                          <a:latin typeface="Consolas" panose="020B0609020204030204" pitchFamily="49" charset="0"/>
                          <a:ea typeface="+mn-ea"/>
                          <a:cs typeface="+mn-cs"/>
                        </a:rPr>
                        <a:t>0,5 [cm</a:t>
                      </a:r>
                      <a:r>
                        <a:rPr lang="en-US" sz="1800" kern="1200" baseline="30000" noProof="0">
                          <a:solidFill>
                            <a:schemeClr val="tx1"/>
                          </a:solidFill>
                          <a:latin typeface="Consolas" panose="020B0609020204030204" pitchFamily="49" charset="0"/>
                          <a:ea typeface="+mn-ea"/>
                          <a:cs typeface="+mn-cs"/>
                        </a:rPr>
                        <a:t>3</a:t>
                      </a:r>
                      <a:r>
                        <a:rPr lang="en-US" sz="1800" kern="1200" noProof="0">
                          <a:solidFill>
                            <a:schemeClr val="tx1"/>
                          </a:solidFill>
                          <a:latin typeface="Consolas" panose="020B0609020204030204" pitchFamily="49" charset="0"/>
                          <a:ea typeface="+mn-ea"/>
                          <a:cs typeface="+mn-cs"/>
                        </a:rPr>
                        <a: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7163110"/>
                  </a:ext>
                </a:extLst>
              </a:tr>
            </a:tbl>
          </a:graphicData>
        </a:graphic>
      </p:graphicFrame>
      <p:sp>
        <p:nvSpPr>
          <p:cNvPr id="5" name="TextBox 4">
            <a:extLst>
              <a:ext uri="{FF2B5EF4-FFF2-40B4-BE49-F238E27FC236}">
                <a16:creationId xmlns:a16="http://schemas.microsoft.com/office/drawing/2014/main" id="{FC2CEDB9-28DB-FEA2-42A0-418EDC1B6185}"/>
              </a:ext>
            </a:extLst>
          </p:cNvPr>
          <p:cNvSpPr txBox="1"/>
          <p:nvPr/>
        </p:nvSpPr>
        <p:spPr>
          <a:xfrm>
            <a:off x="599440" y="6136640"/>
            <a:ext cx="9977120" cy="738664"/>
          </a:xfrm>
          <a:prstGeom prst="rect">
            <a:avLst/>
          </a:prstGeom>
          <a:noFill/>
        </p:spPr>
        <p:txBody>
          <a:bodyPr wrap="square" rtlCol="0">
            <a:spAutoFit/>
          </a:bodyPr>
          <a:lstStyle/>
          <a:p>
            <a:r>
              <a:rPr lang="en-US" sz="1400" noProof="0">
                <a:latin typeface="Consolas" panose="020B0609020204030204" pitchFamily="49" charset="0"/>
              </a:rPr>
              <a:t>Guo, Z.-S., Li, M., Xing, D., Liang, C.-G., Hao, B., &amp; Ma, P.-C. (2025). Melting and solidifying behavior of lunar regolith simulant under a vacuum environment. Journal of the American Ceramic Society, 108(8), e20566. https://doi.org/10.1111/JACE.20566</a:t>
            </a:r>
          </a:p>
        </p:txBody>
      </p:sp>
      <p:sp>
        <p:nvSpPr>
          <p:cNvPr id="7" name="TextBox 6">
            <a:extLst>
              <a:ext uri="{FF2B5EF4-FFF2-40B4-BE49-F238E27FC236}">
                <a16:creationId xmlns:a16="http://schemas.microsoft.com/office/drawing/2014/main" id="{82661412-9E2B-94C3-9955-0E69349EE377}"/>
              </a:ext>
            </a:extLst>
          </p:cNvPr>
          <p:cNvSpPr txBox="1"/>
          <p:nvPr/>
        </p:nvSpPr>
        <p:spPr>
          <a:xfrm>
            <a:off x="6512560" y="2875776"/>
            <a:ext cx="5029200" cy="369332"/>
          </a:xfrm>
          <a:prstGeom prst="rect">
            <a:avLst/>
          </a:prstGeom>
          <a:noFill/>
        </p:spPr>
        <p:txBody>
          <a:bodyPr wrap="square" rtlCol="0">
            <a:spAutoFit/>
          </a:bodyPr>
          <a:lstStyle/>
          <a:p>
            <a:r>
              <a:rPr lang="en-US" noProof="0"/>
              <a:t>E</a:t>
            </a:r>
            <a:r>
              <a:rPr lang="en-US" baseline="-25000" noProof="0"/>
              <a:t>vol</a:t>
            </a:r>
            <a:r>
              <a:rPr lang="en-US" noProof="0"/>
              <a:t> = </a:t>
            </a:r>
            <a:r>
              <a:rPr lang="en-US" noProof="0">
                <a:latin typeface="Consolas" panose="020B0609020204030204" pitchFamily="49" charset="0"/>
              </a:rPr>
              <a:t>ρ∙</a:t>
            </a:r>
            <a:r>
              <a:rPr lang="en-US" noProof="0"/>
              <a:t> </a:t>
            </a:r>
            <a:r>
              <a:rPr lang="en-US" noProof="0" err="1"/>
              <a:t>E</a:t>
            </a:r>
            <a:r>
              <a:rPr lang="en-US" baseline="-25000" noProof="0" err="1"/>
              <a:t>kg</a:t>
            </a:r>
            <a:r>
              <a:rPr lang="en-US" baseline="-25000" noProof="0"/>
              <a:t>  </a:t>
            </a:r>
            <a:r>
              <a:rPr lang="en-US" noProof="0">
                <a:latin typeface="Consolas" panose="020B0609020204030204" pitchFamily="49" charset="0"/>
              </a:rPr>
              <a:t>= 2,97 × 10</a:t>
            </a:r>
            <a:r>
              <a:rPr lang="en-US" baseline="30000" noProof="0">
                <a:latin typeface="Consolas" panose="020B0609020204030204" pitchFamily="49" charset="0"/>
              </a:rPr>
              <a:t>9</a:t>
            </a:r>
            <a:r>
              <a:rPr lang="en-US" noProof="0">
                <a:latin typeface="Consolas" panose="020B0609020204030204" pitchFamily="49" charset="0"/>
              </a:rPr>
              <a:t> J/m</a:t>
            </a:r>
            <a:r>
              <a:rPr lang="en-US" baseline="30000" noProof="0">
                <a:latin typeface="Consolas" panose="020B0609020204030204" pitchFamily="49" charset="0"/>
              </a:rPr>
              <a:t>3</a:t>
            </a:r>
            <a:r>
              <a:rPr lang="en-US" noProof="0">
                <a:latin typeface="Consolas" panose="020B0609020204030204" pitchFamily="49" charset="0"/>
              </a:rPr>
              <a:t> </a:t>
            </a:r>
          </a:p>
        </p:txBody>
      </p:sp>
      <p:sp>
        <p:nvSpPr>
          <p:cNvPr id="9" name="TextBox 8">
            <a:extLst>
              <a:ext uri="{FF2B5EF4-FFF2-40B4-BE49-F238E27FC236}">
                <a16:creationId xmlns:a16="http://schemas.microsoft.com/office/drawing/2014/main" id="{EFF0C0B6-D0CA-C7CD-D36F-B22AAA00D530}"/>
              </a:ext>
            </a:extLst>
          </p:cNvPr>
          <p:cNvSpPr txBox="1"/>
          <p:nvPr/>
        </p:nvSpPr>
        <p:spPr>
          <a:xfrm>
            <a:off x="6512560" y="3702556"/>
            <a:ext cx="5029200" cy="369332"/>
          </a:xfrm>
          <a:prstGeom prst="rect">
            <a:avLst/>
          </a:prstGeom>
          <a:noFill/>
        </p:spPr>
        <p:txBody>
          <a:bodyPr wrap="square" rtlCol="0">
            <a:spAutoFit/>
          </a:bodyPr>
          <a:lstStyle/>
          <a:p>
            <a:r>
              <a:rPr lang="en-US" noProof="0" err="1"/>
              <a:t>P</a:t>
            </a:r>
            <a:r>
              <a:rPr lang="en-US" baseline="-25000" noProof="0" err="1"/>
              <a:t>ideal</a:t>
            </a:r>
            <a:r>
              <a:rPr lang="en-US" noProof="0"/>
              <a:t> = E</a:t>
            </a:r>
            <a:r>
              <a:rPr lang="en-US" baseline="-25000" noProof="0"/>
              <a:t>vol </a:t>
            </a:r>
            <a:r>
              <a:rPr lang="en-US" noProof="0">
                <a:latin typeface="Consolas" panose="020B0609020204030204" pitchFamily="49" charset="0"/>
              </a:rPr>
              <a:t>∙V = 1485 W </a:t>
            </a:r>
          </a:p>
        </p:txBody>
      </p:sp>
      <p:sp>
        <p:nvSpPr>
          <p:cNvPr id="10" name="TextBox 9">
            <a:extLst>
              <a:ext uri="{FF2B5EF4-FFF2-40B4-BE49-F238E27FC236}">
                <a16:creationId xmlns:a16="http://schemas.microsoft.com/office/drawing/2014/main" id="{861F7909-29C1-E5A3-0D92-DD0EA53A7A97}"/>
              </a:ext>
            </a:extLst>
          </p:cNvPr>
          <p:cNvSpPr txBox="1"/>
          <p:nvPr/>
        </p:nvSpPr>
        <p:spPr>
          <a:xfrm>
            <a:off x="6512560" y="4529336"/>
            <a:ext cx="5029200" cy="369332"/>
          </a:xfrm>
          <a:prstGeom prst="rect">
            <a:avLst/>
          </a:prstGeom>
          <a:noFill/>
        </p:spPr>
        <p:txBody>
          <a:bodyPr wrap="square" rtlCol="0">
            <a:spAutoFit/>
          </a:bodyPr>
          <a:lstStyle/>
          <a:p>
            <a:r>
              <a:rPr lang="en-US" noProof="0"/>
              <a:t>P</a:t>
            </a:r>
            <a:r>
              <a:rPr lang="en-US" baseline="-25000" noProof="0"/>
              <a:t>actual</a:t>
            </a:r>
            <a:r>
              <a:rPr lang="en-US" noProof="0"/>
              <a:t> = </a:t>
            </a:r>
            <a:r>
              <a:rPr lang="en-US" noProof="0" err="1"/>
              <a:t>P</a:t>
            </a:r>
            <a:r>
              <a:rPr lang="en-US" baseline="-25000" noProof="0" err="1"/>
              <a:t>ideal</a:t>
            </a:r>
            <a:r>
              <a:rPr lang="en-US" baseline="-25000" noProof="0"/>
              <a:t> </a:t>
            </a:r>
            <a:r>
              <a:rPr lang="en-US" noProof="0">
                <a:latin typeface="Consolas" panose="020B0609020204030204" pitchFamily="49" charset="0"/>
              </a:rPr>
              <a:t>∙ η = 2970 W </a:t>
            </a:r>
          </a:p>
        </p:txBody>
      </p:sp>
      <p:sp>
        <p:nvSpPr>
          <p:cNvPr id="11" name="TextBox 10">
            <a:extLst>
              <a:ext uri="{FF2B5EF4-FFF2-40B4-BE49-F238E27FC236}">
                <a16:creationId xmlns:a16="http://schemas.microsoft.com/office/drawing/2014/main" id="{0BD9E666-779D-D38B-6177-49B96E1B244D}"/>
              </a:ext>
            </a:extLst>
          </p:cNvPr>
          <p:cNvSpPr txBox="1"/>
          <p:nvPr/>
        </p:nvSpPr>
        <p:spPr>
          <a:xfrm>
            <a:off x="6512560" y="2048996"/>
            <a:ext cx="5029200" cy="369332"/>
          </a:xfrm>
          <a:prstGeom prst="rect">
            <a:avLst/>
          </a:prstGeom>
          <a:noFill/>
        </p:spPr>
        <p:txBody>
          <a:bodyPr wrap="square" rtlCol="0">
            <a:spAutoFit/>
          </a:bodyPr>
          <a:lstStyle/>
          <a:p>
            <a:r>
              <a:rPr lang="en-US" noProof="0" err="1"/>
              <a:t>E</a:t>
            </a:r>
            <a:r>
              <a:rPr lang="en-US" baseline="-25000" noProof="0" err="1"/>
              <a:t>kg</a:t>
            </a:r>
            <a:r>
              <a:rPr lang="en-US" noProof="0"/>
              <a:t> = </a:t>
            </a:r>
            <a:r>
              <a:rPr lang="en-US" noProof="0">
                <a:latin typeface="Consolas" panose="020B0609020204030204" pitchFamily="49" charset="0"/>
              </a:rPr>
              <a:t>C</a:t>
            </a:r>
            <a:r>
              <a:rPr lang="en-US" baseline="-25000" noProof="0">
                <a:latin typeface="Consolas" panose="020B0609020204030204" pitchFamily="49" charset="0"/>
              </a:rPr>
              <a:t>p</a:t>
            </a:r>
            <a:r>
              <a:rPr lang="en-US" noProof="0">
                <a:latin typeface="Consolas" panose="020B0609020204030204" pitchFamily="49" charset="0"/>
              </a:rPr>
              <a:t>∙∆T + </a:t>
            </a:r>
            <a:r>
              <a:rPr lang="en-US" noProof="0" err="1">
                <a:latin typeface="Consolas" panose="020B0609020204030204" pitchFamily="49" charset="0"/>
              </a:rPr>
              <a:t>L</a:t>
            </a:r>
            <a:r>
              <a:rPr lang="en-US" baseline="-25000" noProof="0" err="1">
                <a:latin typeface="Consolas" panose="020B0609020204030204" pitchFamily="49" charset="0"/>
              </a:rPr>
              <a:t>f</a:t>
            </a:r>
            <a:r>
              <a:rPr lang="en-US" noProof="0">
                <a:latin typeface="Consolas" panose="020B0609020204030204" pitchFamily="49" charset="0"/>
              </a:rPr>
              <a:t> = 1,98 × 10</a:t>
            </a:r>
            <a:r>
              <a:rPr lang="en-US" baseline="30000" noProof="0">
                <a:latin typeface="Consolas" panose="020B0609020204030204" pitchFamily="49" charset="0"/>
              </a:rPr>
              <a:t>6</a:t>
            </a:r>
            <a:r>
              <a:rPr lang="en-US" noProof="0">
                <a:latin typeface="Consolas" panose="020B0609020204030204" pitchFamily="49" charset="0"/>
              </a:rPr>
              <a:t> J/kg </a:t>
            </a:r>
          </a:p>
        </p:txBody>
      </p:sp>
    </p:spTree>
    <p:extLst>
      <p:ext uri="{BB962C8B-B14F-4D97-AF65-F5344CB8AC3E}">
        <p14:creationId xmlns:p14="http://schemas.microsoft.com/office/powerpoint/2010/main" val="22663392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41CE-5749-2250-B442-B382DB93F8CA}"/>
              </a:ext>
            </a:extLst>
          </p:cNvPr>
          <p:cNvSpPr>
            <a:spLocks noGrp="1"/>
          </p:cNvSpPr>
          <p:nvPr>
            <p:ph type="title"/>
          </p:nvPr>
        </p:nvSpPr>
        <p:spPr/>
        <p:txBody>
          <a:bodyPr/>
          <a:lstStyle/>
          <a:p>
            <a:r>
              <a:rPr lang="en-US" noProof="0">
                <a:latin typeface="Consolas" panose="020B0609020204030204" pitchFamily="49" charset="0"/>
              </a:rPr>
              <a:t>Detail cost</a:t>
            </a:r>
          </a:p>
        </p:txBody>
      </p:sp>
      <p:sp>
        <p:nvSpPr>
          <p:cNvPr id="4" name="Slide Number Placeholder 3">
            <a:extLst>
              <a:ext uri="{FF2B5EF4-FFF2-40B4-BE49-F238E27FC236}">
                <a16:creationId xmlns:a16="http://schemas.microsoft.com/office/drawing/2014/main" id="{8AF9BB16-404D-D105-1CD9-C2F027619506}"/>
              </a:ext>
            </a:extLst>
          </p:cNvPr>
          <p:cNvSpPr>
            <a:spLocks noGrp="1"/>
          </p:cNvSpPr>
          <p:nvPr>
            <p:ph type="sldNum" sz="quarter" idx="12"/>
          </p:nvPr>
        </p:nvSpPr>
        <p:spPr/>
        <p:txBody>
          <a:bodyPr/>
          <a:lstStyle/>
          <a:p>
            <a:fld id="{330EA680-D336-4FF7-8B7A-9848BB0A1C32}" type="slidenum">
              <a:rPr lang="en-US" noProof="0" smtClean="0"/>
              <a:pPr/>
              <a:t>123</a:t>
            </a:fld>
            <a:endParaRPr lang="en-US" noProof="0"/>
          </a:p>
        </p:txBody>
      </p:sp>
      <p:graphicFrame>
        <p:nvGraphicFramePr>
          <p:cNvPr id="8" name="Content Placeholder 7">
            <a:extLst>
              <a:ext uri="{FF2B5EF4-FFF2-40B4-BE49-F238E27FC236}">
                <a16:creationId xmlns:a16="http://schemas.microsoft.com/office/drawing/2014/main" id="{F1683922-121B-F2FB-12F0-44E49A6C5B90}"/>
              </a:ext>
            </a:extLst>
          </p:cNvPr>
          <p:cNvGraphicFramePr>
            <a:graphicFrameLocks noGrp="1"/>
          </p:cNvGraphicFramePr>
          <p:nvPr>
            <p:ph idx="1"/>
            <p:extLst>
              <p:ext uri="{D42A27DB-BD31-4B8C-83A1-F6EECF244321}">
                <p14:modId xmlns:p14="http://schemas.microsoft.com/office/powerpoint/2010/main" val="2827028225"/>
              </p:ext>
            </p:extLst>
          </p:nvPr>
        </p:nvGraphicFramePr>
        <p:xfrm>
          <a:off x="538480" y="1613059"/>
          <a:ext cx="10815320" cy="4820920"/>
        </p:xfrm>
        <a:graphic>
          <a:graphicData uri="http://schemas.openxmlformats.org/drawingml/2006/table">
            <a:tbl>
              <a:tblPr firstRow="1" bandRow="1">
                <a:tableStyleId>{2D5ABB26-0587-4C30-8999-92F81FD0307C}</a:tableStyleId>
              </a:tblPr>
              <a:tblGrid>
                <a:gridCol w="2703830">
                  <a:extLst>
                    <a:ext uri="{9D8B030D-6E8A-4147-A177-3AD203B41FA5}">
                      <a16:colId xmlns:a16="http://schemas.microsoft.com/office/drawing/2014/main" val="2606410253"/>
                    </a:ext>
                  </a:extLst>
                </a:gridCol>
                <a:gridCol w="2703830">
                  <a:extLst>
                    <a:ext uri="{9D8B030D-6E8A-4147-A177-3AD203B41FA5}">
                      <a16:colId xmlns:a16="http://schemas.microsoft.com/office/drawing/2014/main" val="2016060654"/>
                    </a:ext>
                  </a:extLst>
                </a:gridCol>
                <a:gridCol w="2703830">
                  <a:extLst>
                    <a:ext uri="{9D8B030D-6E8A-4147-A177-3AD203B41FA5}">
                      <a16:colId xmlns:a16="http://schemas.microsoft.com/office/drawing/2014/main" val="656639344"/>
                    </a:ext>
                  </a:extLst>
                </a:gridCol>
                <a:gridCol w="2703830">
                  <a:extLst>
                    <a:ext uri="{9D8B030D-6E8A-4147-A177-3AD203B41FA5}">
                      <a16:colId xmlns:a16="http://schemas.microsoft.com/office/drawing/2014/main" val="3780720547"/>
                    </a:ext>
                  </a:extLst>
                </a:gridCol>
              </a:tblGrid>
              <a:tr h="370840">
                <a:tc>
                  <a:txBody>
                    <a:bodyPr/>
                    <a:lstStyle/>
                    <a:p>
                      <a:endParaRPr lang="en-US" noProof="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Price per unit [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Number of units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Total  [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423507"/>
                  </a:ext>
                </a:extLst>
              </a:tr>
              <a:tr h="370840">
                <a:tc>
                  <a:txBody>
                    <a:bodyPr/>
                    <a:lstStyle/>
                    <a:p>
                      <a:r>
                        <a:rPr lang="en-US" noProof="0">
                          <a:latin typeface="Consolas" panose="020B0609020204030204" pitchFamily="49" charset="0"/>
                        </a:rPr>
                        <a:t>Collector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800.000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9.600.000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327135"/>
                  </a:ext>
                </a:extLst>
              </a:tr>
              <a:tr h="370840">
                <a:tc>
                  <a:txBody>
                    <a:bodyPr/>
                    <a:lstStyle/>
                    <a:p>
                      <a:r>
                        <a:rPr lang="en-US" noProof="0">
                          <a:latin typeface="Consolas" panose="020B0609020204030204" pitchFamily="49" charset="0"/>
                        </a:rPr>
                        <a:t>Melting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526384"/>
                  </a:ext>
                </a:extLst>
              </a:tr>
              <a:tr h="370840">
                <a:tc>
                  <a:txBody>
                    <a:bodyPr/>
                    <a:lstStyle/>
                    <a:p>
                      <a:r>
                        <a:rPr lang="en-US" noProof="0">
                          <a:latin typeface="Consolas" panose="020B0609020204030204" pitchFamily="49" charset="0"/>
                        </a:rPr>
                        <a:t>Flattening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500.000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2.500.000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8678366"/>
                  </a:ext>
                </a:extLst>
              </a:tr>
              <a:tr h="370840">
                <a:tc>
                  <a:txBody>
                    <a:bodyPr/>
                    <a:lstStyle/>
                    <a:p>
                      <a:r>
                        <a:rPr lang="en-US" noProof="0">
                          <a:latin typeface="Consolas" panose="020B0609020204030204" pitchFamily="49" charset="0"/>
                        </a:rPr>
                        <a:t>Power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465.938,81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465.938,81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5453850"/>
                  </a:ext>
                </a:extLst>
              </a:tr>
              <a:tr h="370840">
                <a:tc>
                  <a:txBody>
                    <a:bodyPr/>
                    <a:lstStyle/>
                    <a:p>
                      <a:r>
                        <a:rPr lang="en-US" noProof="0">
                          <a:latin typeface="Consolas" panose="020B0609020204030204" pitchFamily="49" charset="0"/>
                        </a:rPr>
                        <a:t>Processor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2994144"/>
                  </a:ext>
                </a:extLst>
              </a:tr>
              <a:tr h="370840">
                <a:tc>
                  <a:txBody>
                    <a:bodyPr/>
                    <a:lstStyle/>
                    <a:p>
                      <a:r>
                        <a:rPr lang="en-US" noProof="0">
                          <a:latin typeface="Consolas" panose="020B0609020204030204" pitchFamily="49" charset="0"/>
                        </a:rPr>
                        <a:t>Airlock &amp; Membrane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223058"/>
                  </a:ext>
                </a:extLst>
              </a:tr>
              <a:tr h="370840">
                <a:tc>
                  <a:txBody>
                    <a:bodyPr/>
                    <a:lstStyle/>
                    <a:p>
                      <a:r>
                        <a:rPr lang="en-US" noProof="0">
                          <a:latin typeface="Consolas" panose="020B0609020204030204" pitchFamily="49" charset="0"/>
                        </a:rPr>
                        <a:t>Comms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20.000.000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1729844"/>
                  </a:ext>
                </a:extLst>
              </a:tr>
              <a:tr h="370840">
                <a:tc>
                  <a:txBody>
                    <a:bodyPr/>
                    <a:lstStyle/>
                    <a:p>
                      <a:r>
                        <a:rPr lang="en-US" noProof="0">
                          <a:latin typeface="Consolas" panose="020B0609020204030204" pitchFamily="49" charset="0"/>
                        </a:rPr>
                        <a:t>Charging station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80.000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501176"/>
                  </a:ext>
                </a:extLst>
              </a:tr>
              <a:tr h="370840">
                <a:tc>
                  <a:txBody>
                    <a:bodyPr/>
                    <a:lstStyle/>
                    <a:p>
                      <a:r>
                        <a:rPr lang="en-US" noProof="0">
                          <a:latin typeface="Consolas" panose="020B0609020204030204" pitchFamily="49" charset="0"/>
                        </a:rPr>
                        <a:t>R&amp;D &amp; Testing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1.000.000.000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927323"/>
                  </a:ext>
                </a:extLst>
              </a:tr>
              <a:tr h="370840">
                <a:tc>
                  <a:txBody>
                    <a:bodyPr/>
                    <a:lstStyle/>
                    <a:p>
                      <a:r>
                        <a:rPr lang="en-US" noProof="0">
                          <a:latin typeface="Consolas" panose="020B0609020204030204" pitchFamily="49" charset="0"/>
                        </a:rPr>
                        <a:t>Software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3346602"/>
                  </a:ext>
                </a:extLst>
              </a:tr>
              <a:tr h="370840">
                <a:tc>
                  <a:txBody>
                    <a:bodyPr/>
                    <a:lstStyle/>
                    <a:p>
                      <a:r>
                        <a:rPr lang="en-US" noProof="0">
                          <a:latin typeface="Consolas" panose="020B0609020204030204" pitchFamily="49" charset="0"/>
                        </a:rPr>
                        <a:t>Mission 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800.000.000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800.000.000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844269"/>
                  </a:ext>
                </a:extLst>
              </a:tr>
              <a:tr h="370840">
                <a:tc>
                  <a:txBody>
                    <a:bodyPr/>
                    <a:lstStyle/>
                    <a:p>
                      <a:r>
                        <a:rPr lang="en-US" noProof="0">
                          <a:latin typeface="Consolas" panose="020B0609020204030204" pitchFamily="49" charset="0"/>
                        </a:rPr>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noProof="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noProof="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2.062.845.938,81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559926"/>
                  </a:ext>
                </a:extLst>
              </a:tr>
            </a:tbl>
          </a:graphicData>
        </a:graphic>
      </p:graphicFrame>
      <p:pic>
        <p:nvPicPr>
          <p:cNvPr id="3" name="Graphic 2" descr="Sun outline">
            <a:extLst>
              <a:ext uri="{FF2B5EF4-FFF2-40B4-BE49-F238E27FC236}">
                <a16:creationId xmlns:a16="http://schemas.microsoft.com/office/drawing/2014/main" id="{7111297A-4B52-E252-8CEA-EFBFF16249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2534" y="742917"/>
            <a:ext cx="569978" cy="569978"/>
          </a:xfrm>
          <a:prstGeom prst="rect">
            <a:avLst/>
          </a:prstGeom>
        </p:spPr>
      </p:pic>
    </p:spTree>
    <p:extLst>
      <p:ext uri="{BB962C8B-B14F-4D97-AF65-F5344CB8AC3E}">
        <p14:creationId xmlns:p14="http://schemas.microsoft.com/office/powerpoint/2010/main" val="27221714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D61A8-D572-EF31-7AC1-046D1889E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CB901-85BB-AD81-B58B-8315D1EB1D3E}"/>
              </a:ext>
            </a:extLst>
          </p:cNvPr>
          <p:cNvSpPr>
            <a:spLocks noGrp="1"/>
          </p:cNvSpPr>
          <p:nvPr>
            <p:ph type="title"/>
          </p:nvPr>
        </p:nvSpPr>
        <p:spPr/>
        <p:txBody>
          <a:bodyPr/>
          <a:lstStyle/>
          <a:p>
            <a:r>
              <a:rPr lang="en-US" noProof="0">
                <a:latin typeface="Consolas" panose="020B0609020204030204" pitchFamily="49" charset="0"/>
              </a:rPr>
              <a:t>Detail cost</a:t>
            </a:r>
          </a:p>
        </p:txBody>
      </p:sp>
      <p:sp>
        <p:nvSpPr>
          <p:cNvPr id="4" name="Slide Number Placeholder 3">
            <a:extLst>
              <a:ext uri="{FF2B5EF4-FFF2-40B4-BE49-F238E27FC236}">
                <a16:creationId xmlns:a16="http://schemas.microsoft.com/office/drawing/2014/main" id="{2EF3B92F-9AF0-515B-0209-E360A560D52F}"/>
              </a:ext>
            </a:extLst>
          </p:cNvPr>
          <p:cNvSpPr>
            <a:spLocks noGrp="1"/>
          </p:cNvSpPr>
          <p:nvPr>
            <p:ph type="sldNum" sz="quarter" idx="12"/>
          </p:nvPr>
        </p:nvSpPr>
        <p:spPr/>
        <p:txBody>
          <a:bodyPr/>
          <a:lstStyle/>
          <a:p>
            <a:fld id="{330EA680-D336-4FF7-8B7A-9848BB0A1C32}" type="slidenum">
              <a:rPr lang="en-US" noProof="0" smtClean="0"/>
              <a:pPr/>
              <a:t>124</a:t>
            </a:fld>
            <a:endParaRPr lang="en-US" noProof="0"/>
          </a:p>
        </p:txBody>
      </p:sp>
      <p:graphicFrame>
        <p:nvGraphicFramePr>
          <p:cNvPr id="8" name="Content Placeholder 7">
            <a:extLst>
              <a:ext uri="{FF2B5EF4-FFF2-40B4-BE49-F238E27FC236}">
                <a16:creationId xmlns:a16="http://schemas.microsoft.com/office/drawing/2014/main" id="{AFDCCB69-CAA2-007A-315D-508FE6E93CF4}"/>
              </a:ext>
            </a:extLst>
          </p:cNvPr>
          <p:cNvGraphicFramePr>
            <a:graphicFrameLocks noGrp="1"/>
          </p:cNvGraphicFramePr>
          <p:nvPr>
            <p:ph idx="1"/>
            <p:extLst>
              <p:ext uri="{D42A27DB-BD31-4B8C-83A1-F6EECF244321}">
                <p14:modId xmlns:p14="http://schemas.microsoft.com/office/powerpoint/2010/main" val="672610674"/>
              </p:ext>
            </p:extLst>
          </p:nvPr>
        </p:nvGraphicFramePr>
        <p:xfrm>
          <a:off x="1661652" y="2354739"/>
          <a:ext cx="8868696" cy="3337560"/>
        </p:xfrm>
        <a:graphic>
          <a:graphicData uri="http://schemas.openxmlformats.org/drawingml/2006/table">
            <a:tbl>
              <a:tblPr firstRow="1" bandRow="1">
                <a:tableStyleId>{2D5ABB26-0587-4C30-8999-92F81FD0307C}</a:tableStyleId>
              </a:tblPr>
              <a:tblGrid>
                <a:gridCol w="2956232">
                  <a:extLst>
                    <a:ext uri="{9D8B030D-6E8A-4147-A177-3AD203B41FA5}">
                      <a16:colId xmlns:a16="http://schemas.microsoft.com/office/drawing/2014/main" val="2606410253"/>
                    </a:ext>
                  </a:extLst>
                </a:gridCol>
                <a:gridCol w="2956232">
                  <a:extLst>
                    <a:ext uri="{9D8B030D-6E8A-4147-A177-3AD203B41FA5}">
                      <a16:colId xmlns:a16="http://schemas.microsoft.com/office/drawing/2014/main" val="656639344"/>
                    </a:ext>
                  </a:extLst>
                </a:gridCol>
                <a:gridCol w="2956232">
                  <a:extLst>
                    <a:ext uri="{9D8B030D-6E8A-4147-A177-3AD203B41FA5}">
                      <a16:colId xmlns:a16="http://schemas.microsoft.com/office/drawing/2014/main" val="3780720547"/>
                    </a:ext>
                  </a:extLst>
                </a:gridCol>
              </a:tblGrid>
              <a:tr h="370840">
                <a:tc>
                  <a:txBody>
                    <a:bodyPr/>
                    <a:lstStyle/>
                    <a:p>
                      <a:r>
                        <a:rPr lang="en-US" noProof="0">
                          <a:latin typeface="Consolas" panose="020B0609020204030204" pitchFamily="49" charset="0"/>
                        </a:rPr>
                        <a:t>Shipment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Mass [Kg]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Total  [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423507"/>
                  </a:ext>
                </a:extLst>
              </a:tr>
              <a:tr h="370840">
                <a:tc>
                  <a:txBody>
                    <a:bodyPr/>
                    <a:lstStyle/>
                    <a:p>
                      <a:r>
                        <a:rPr lang="en-US" noProof="0">
                          <a:latin typeface="Consolas" panose="020B0609020204030204" pitchFamily="49" charset="0"/>
                        </a:rPr>
                        <a:t>Collector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360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360.000.000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327135"/>
                  </a:ext>
                </a:extLst>
              </a:tr>
              <a:tr h="370840">
                <a:tc>
                  <a:txBody>
                    <a:bodyPr/>
                    <a:lstStyle/>
                    <a:p>
                      <a:r>
                        <a:rPr lang="en-US" noProof="0">
                          <a:latin typeface="Consolas" panose="020B0609020204030204" pitchFamily="49" charset="0"/>
                        </a:rPr>
                        <a:t>Melting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1700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1.700.000.000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526384"/>
                  </a:ext>
                </a:extLst>
              </a:tr>
              <a:tr h="370840">
                <a:tc>
                  <a:txBody>
                    <a:bodyPr/>
                    <a:lstStyle/>
                    <a:p>
                      <a:r>
                        <a:rPr lang="en-US" noProof="0">
                          <a:latin typeface="Consolas" panose="020B0609020204030204" pitchFamily="49" charset="0"/>
                        </a:rPr>
                        <a:t>Flattening Robot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125.000.000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8678366"/>
                  </a:ext>
                </a:extLst>
              </a:tr>
              <a:tr h="370840">
                <a:tc>
                  <a:txBody>
                    <a:bodyPr/>
                    <a:lstStyle/>
                    <a:p>
                      <a:r>
                        <a:rPr lang="en-US" noProof="0">
                          <a:latin typeface="Consolas" panose="020B0609020204030204" pitchFamily="49" charset="0"/>
                        </a:rPr>
                        <a:t>Power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1553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1.553.000.000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5453850"/>
                  </a:ext>
                </a:extLst>
              </a:tr>
              <a:tr h="370840">
                <a:tc>
                  <a:txBody>
                    <a:bodyPr/>
                    <a:lstStyle/>
                    <a:p>
                      <a:r>
                        <a:rPr lang="en-US" noProof="0">
                          <a:latin typeface="Consolas" panose="020B0609020204030204" pitchFamily="49" charset="0"/>
                        </a:rPr>
                        <a:t>Processor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2994144"/>
                  </a:ext>
                </a:extLst>
              </a:tr>
              <a:tr h="370840">
                <a:tc>
                  <a:txBody>
                    <a:bodyPr/>
                    <a:lstStyle/>
                    <a:p>
                      <a:r>
                        <a:rPr lang="en-US" noProof="0">
                          <a:latin typeface="Consolas" panose="020B0609020204030204" pitchFamily="49" charset="0"/>
                        </a:rPr>
                        <a:t>Airlock &amp; Membrane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1100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1.100.000.000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223058"/>
                  </a:ext>
                </a:extLst>
              </a:tr>
              <a:tr h="370840">
                <a:tc>
                  <a:txBody>
                    <a:bodyPr/>
                    <a:lstStyle/>
                    <a:p>
                      <a:r>
                        <a:rPr lang="en-US" noProof="0">
                          <a:latin typeface="Consolas" panose="020B0609020204030204" pitchFamily="49" charset="0"/>
                        </a:rPr>
                        <a:t>Comms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noProof="0">
                          <a:latin typeface="Consolas" panose="020B0609020204030204" pitchFamily="49" charset="0"/>
                        </a:rPr>
                        <a:t>200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200.000.000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1729844"/>
                  </a:ext>
                </a:extLst>
              </a:tr>
              <a:tr h="370840">
                <a:tc>
                  <a:txBody>
                    <a:bodyPr/>
                    <a:lstStyle/>
                    <a:p>
                      <a:r>
                        <a:rPr lang="en-US" noProof="0">
                          <a:latin typeface="Consolas" panose="020B0609020204030204" pitchFamily="49" charset="0"/>
                        </a:rPr>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noProof="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latin typeface="Consolas" panose="020B0609020204030204" pitchFamily="49" charset="0"/>
                        </a:rPr>
                        <a:t>5.238.000.000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559926"/>
                  </a:ext>
                </a:extLst>
              </a:tr>
            </a:tbl>
          </a:graphicData>
        </a:graphic>
      </p:graphicFrame>
      <p:pic>
        <p:nvPicPr>
          <p:cNvPr id="9" name="Graphic 8" descr="Sun outline">
            <a:extLst>
              <a:ext uri="{FF2B5EF4-FFF2-40B4-BE49-F238E27FC236}">
                <a16:creationId xmlns:a16="http://schemas.microsoft.com/office/drawing/2014/main" id="{6A993B02-5222-3863-7C26-11712D173A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2534" y="742917"/>
            <a:ext cx="569978" cy="569978"/>
          </a:xfrm>
          <a:prstGeom prst="rect">
            <a:avLst/>
          </a:prstGeom>
        </p:spPr>
      </p:pic>
    </p:spTree>
    <p:extLst>
      <p:ext uri="{BB962C8B-B14F-4D97-AF65-F5344CB8AC3E}">
        <p14:creationId xmlns:p14="http://schemas.microsoft.com/office/powerpoint/2010/main" val="22895847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2656B-D7FA-1CE9-56AC-2C76AB2F7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E2DDA-49DE-58EF-D7FC-55A17C101DE2}"/>
              </a:ext>
            </a:extLst>
          </p:cNvPr>
          <p:cNvSpPr>
            <a:spLocks noGrp="1"/>
          </p:cNvSpPr>
          <p:nvPr>
            <p:ph type="title"/>
          </p:nvPr>
        </p:nvSpPr>
        <p:spPr/>
        <p:txBody>
          <a:bodyPr>
            <a:normAutofit/>
          </a:bodyPr>
          <a:lstStyle/>
          <a:p>
            <a:r>
              <a:rPr lang="en-US" sz="4000" noProof="0">
                <a:latin typeface="Consolas" panose="020B0609020204030204" pitchFamily="49" charset="0"/>
                <a:ea typeface="+mn-ea"/>
                <a:cs typeface="+mn-cs"/>
              </a:rPr>
              <a:t>Energy system</a:t>
            </a:r>
          </a:p>
        </p:txBody>
      </p:sp>
      <p:sp>
        <p:nvSpPr>
          <p:cNvPr id="4" name="Slide Number Placeholder 3">
            <a:extLst>
              <a:ext uri="{FF2B5EF4-FFF2-40B4-BE49-F238E27FC236}">
                <a16:creationId xmlns:a16="http://schemas.microsoft.com/office/drawing/2014/main" id="{6A939155-D563-627D-8E60-3D8950146772}"/>
              </a:ext>
            </a:extLst>
          </p:cNvPr>
          <p:cNvSpPr>
            <a:spLocks noGrp="1"/>
          </p:cNvSpPr>
          <p:nvPr>
            <p:ph type="sldNum" sz="quarter" idx="12"/>
          </p:nvPr>
        </p:nvSpPr>
        <p:spPr/>
        <p:txBody>
          <a:bodyPr/>
          <a:lstStyle/>
          <a:p>
            <a:fld id="{330EA680-D336-4FF7-8B7A-9848BB0A1C32}" type="slidenum">
              <a:rPr lang="en-US" noProof="0" smtClean="0"/>
              <a:pPr/>
              <a:t>125</a:t>
            </a:fld>
            <a:endParaRPr lang="en-US" noProof="0"/>
          </a:p>
        </p:txBody>
      </p:sp>
      <p:graphicFrame>
        <p:nvGraphicFramePr>
          <p:cNvPr id="8" name="Content Placeholder 7">
            <a:extLst>
              <a:ext uri="{FF2B5EF4-FFF2-40B4-BE49-F238E27FC236}">
                <a16:creationId xmlns:a16="http://schemas.microsoft.com/office/drawing/2014/main" id="{52C926E0-AC76-F5DF-7FD2-0E6AAF6389F5}"/>
              </a:ext>
            </a:extLst>
          </p:cNvPr>
          <p:cNvGraphicFramePr>
            <a:graphicFrameLocks noGrp="1"/>
          </p:cNvGraphicFramePr>
          <p:nvPr>
            <p:ph idx="1"/>
            <p:extLst>
              <p:ext uri="{D42A27DB-BD31-4B8C-83A1-F6EECF244321}">
                <p14:modId xmlns:p14="http://schemas.microsoft.com/office/powerpoint/2010/main" val="1651826030"/>
              </p:ext>
            </p:extLst>
          </p:nvPr>
        </p:nvGraphicFramePr>
        <p:xfrm>
          <a:off x="1346692" y="2354739"/>
          <a:ext cx="5912464" cy="3545840"/>
        </p:xfrm>
        <a:graphic>
          <a:graphicData uri="http://schemas.openxmlformats.org/drawingml/2006/table">
            <a:tbl>
              <a:tblPr firstRow="1" bandRow="1">
                <a:tableStyleId>{2D5ABB26-0587-4C30-8999-92F81FD0307C}</a:tableStyleId>
              </a:tblPr>
              <a:tblGrid>
                <a:gridCol w="2956232">
                  <a:extLst>
                    <a:ext uri="{9D8B030D-6E8A-4147-A177-3AD203B41FA5}">
                      <a16:colId xmlns:a16="http://schemas.microsoft.com/office/drawing/2014/main" val="2606410253"/>
                    </a:ext>
                  </a:extLst>
                </a:gridCol>
                <a:gridCol w="2956232">
                  <a:extLst>
                    <a:ext uri="{9D8B030D-6E8A-4147-A177-3AD203B41FA5}">
                      <a16:colId xmlns:a16="http://schemas.microsoft.com/office/drawing/2014/main" val="656639344"/>
                    </a:ext>
                  </a:extLst>
                </a:gridCol>
              </a:tblGrid>
              <a:tr h="370840">
                <a:tc>
                  <a:txBody>
                    <a:bodyPr/>
                    <a:lstStyle/>
                    <a:p>
                      <a:r>
                        <a:rPr lang="en-US" sz="1600" kern="1200" noProof="0">
                          <a:solidFill>
                            <a:schemeClr val="tx1"/>
                          </a:solidFill>
                          <a:latin typeface="Consolas" panose="020B0609020204030204" pitchFamily="49" charset="0"/>
                          <a:ea typeface="+mn-ea"/>
                          <a:cs typeface="+mn-cs"/>
                        </a:rPr>
                        <a:t>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Mass [Kg]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423507"/>
                  </a:ext>
                </a:extLst>
              </a:tr>
              <a:tr h="370840">
                <a:tc>
                  <a:txBody>
                    <a:bodyPr/>
                    <a:lstStyle/>
                    <a:p>
                      <a:r>
                        <a:rPr lang="en-US" sz="1600" kern="1200" noProof="0">
                          <a:solidFill>
                            <a:schemeClr val="tx1"/>
                          </a:solidFill>
                          <a:latin typeface="Consolas" panose="020B0609020204030204" pitchFamily="49" charset="0"/>
                          <a:ea typeface="+mn-ea"/>
                          <a:cs typeface="+mn-cs"/>
                        </a:rPr>
                        <a:t>Battery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63305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327135"/>
                  </a:ext>
                </a:extLst>
              </a:tr>
              <a:tr h="370840">
                <a:tc>
                  <a:txBody>
                    <a:bodyPr/>
                    <a:lstStyle/>
                    <a:p>
                      <a:r>
                        <a:rPr lang="en-US" sz="1600" kern="1200" noProof="0">
                          <a:solidFill>
                            <a:schemeClr val="tx1"/>
                          </a:solidFill>
                          <a:latin typeface="Consolas" panose="020B0609020204030204" pitchFamily="49" charset="0"/>
                          <a:ea typeface="+mn-ea"/>
                          <a:cs typeface="+mn-cs"/>
                        </a:rPr>
                        <a:t>Thermal Control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1933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526384"/>
                  </a:ext>
                </a:extLst>
              </a:tr>
              <a:tr h="370840">
                <a:tc>
                  <a:txBody>
                    <a:bodyPr/>
                    <a:lstStyle/>
                    <a:p>
                      <a:r>
                        <a:rPr lang="en-US" sz="1600" kern="1200" noProof="0">
                          <a:solidFill>
                            <a:schemeClr val="tx1"/>
                          </a:solidFill>
                          <a:latin typeface="Consolas" panose="020B0609020204030204" pitchFamily="49" charset="0"/>
                          <a:ea typeface="+mn-ea"/>
                          <a:cs typeface="+mn-cs"/>
                        </a:rPr>
                        <a:t>Panel array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360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8678366"/>
                  </a:ext>
                </a:extLst>
              </a:tr>
              <a:tr h="370840">
                <a:tc>
                  <a:txBody>
                    <a:bodyPr/>
                    <a:lstStyle/>
                    <a:p>
                      <a:r>
                        <a:rPr lang="en-US" sz="1600" kern="1200" noProof="0">
                          <a:solidFill>
                            <a:schemeClr val="tx1"/>
                          </a:solidFill>
                          <a:latin typeface="Consolas" panose="020B0609020204030204" pitchFamily="49" charset="0"/>
                          <a:ea typeface="+mn-ea"/>
                          <a:cs typeface="+mn-cs"/>
                        </a:rPr>
                        <a:t>Structure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124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5453850"/>
                  </a:ext>
                </a:extLst>
              </a:tr>
              <a:tr h="370840">
                <a:tc>
                  <a:txBody>
                    <a:bodyPr/>
                    <a:lstStyle/>
                    <a:p>
                      <a:r>
                        <a:rPr lang="en-US" sz="1600" kern="1200" noProof="0">
                          <a:solidFill>
                            <a:schemeClr val="tx1"/>
                          </a:solidFill>
                          <a:latin typeface="Consolas" panose="020B0609020204030204" pitchFamily="49" charset="0"/>
                          <a:ea typeface="+mn-ea"/>
                          <a:cs typeface="+mn-cs"/>
                        </a:rPr>
                        <a:t>Battery charge controller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2994144"/>
                  </a:ext>
                </a:extLst>
              </a:tr>
              <a:tr h="370840">
                <a:tc>
                  <a:txBody>
                    <a:bodyPr/>
                    <a:lstStyle/>
                    <a:p>
                      <a:r>
                        <a:rPr lang="en-US" sz="1600" kern="1200" noProof="0">
                          <a:solidFill>
                            <a:schemeClr val="tx1"/>
                          </a:solidFill>
                          <a:latin typeface="Consolas" panose="020B0609020204030204" pitchFamily="49" charset="0"/>
                          <a:ea typeface="+mn-ea"/>
                          <a:cs typeface="+mn-cs"/>
                        </a:rPr>
                        <a:t>Junction and breaker </a:t>
                      </a:r>
                      <a:r>
                        <a:rPr lang="en-US" sz="1600" kern="1200" noProof="0" err="1">
                          <a:solidFill>
                            <a:schemeClr val="tx1"/>
                          </a:solidFill>
                          <a:latin typeface="Consolas" panose="020B0609020204030204" pitchFamily="49" charset="0"/>
                          <a:ea typeface="+mn-ea"/>
                          <a:cs typeface="+mn-cs"/>
                        </a:rPr>
                        <a:t>boc</a:t>
                      </a:r>
                      <a:endParaRPr lang="en-US" sz="1600" kern="1200" noProof="0">
                        <a:solidFill>
                          <a:schemeClr val="tx1"/>
                        </a:solidFill>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223058"/>
                  </a:ext>
                </a:extLst>
              </a:tr>
              <a:tr h="370840">
                <a:tc>
                  <a:txBody>
                    <a:bodyPr/>
                    <a:lstStyle/>
                    <a:p>
                      <a:r>
                        <a:rPr lang="en-US" sz="1600" kern="1200" noProof="0">
                          <a:solidFill>
                            <a:schemeClr val="tx1"/>
                          </a:solidFill>
                          <a:latin typeface="Consolas" panose="020B0609020204030204" pitchFamily="49" charset="0"/>
                          <a:ea typeface="+mn-ea"/>
                          <a:cs typeface="+mn-cs"/>
                        </a:rPr>
                        <a:t>Wire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1729844"/>
                  </a:ext>
                </a:extLst>
              </a:tr>
              <a:tr h="370840">
                <a:tc>
                  <a:txBody>
                    <a:bodyPr/>
                    <a:lstStyle/>
                    <a:p>
                      <a:r>
                        <a:rPr lang="en-US" sz="1600" kern="1200" noProof="0">
                          <a:solidFill>
                            <a:schemeClr val="tx1"/>
                          </a:solidFill>
                          <a:latin typeface="Consolas" panose="020B0609020204030204" pitchFamily="49" charset="0"/>
                          <a:ea typeface="+mn-ea"/>
                          <a:cs typeface="+mn-cs"/>
                        </a:rPr>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chemeClr val="tx1"/>
                          </a:solidFill>
                          <a:latin typeface="Consolas" panose="020B0609020204030204" pitchFamily="49" charset="0"/>
                          <a:ea typeface="+mn-ea"/>
                          <a:cs typeface="+mn-cs"/>
                        </a:rPr>
                        <a:t>65785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7559926"/>
                  </a:ext>
                </a:extLst>
              </a:tr>
            </a:tbl>
          </a:graphicData>
        </a:graphic>
      </p:graphicFrame>
      <p:sp>
        <p:nvSpPr>
          <p:cNvPr id="3" name="TextBox 2">
            <a:extLst>
              <a:ext uri="{FF2B5EF4-FFF2-40B4-BE49-F238E27FC236}">
                <a16:creationId xmlns:a16="http://schemas.microsoft.com/office/drawing/2014/main" id="{B1B7B3E8-7CBA-5EE8-23F7-94B9C7EA2684}"/>
              </a:ext>
            </a:extLst>
          </p:cNvPr>
          <p:cNvSpPr txBox="1"/>
          <p:nvPr/>
        </p:nvSpPr>
        <p:spPr>
          <a:xfrm>
            <a:off x="944880" y="1473200"/>
            <a:ext cx="6827520" cy="646331"/>
          </a:xfrm>
          <a:prstGeom prst="rect">
            <a:avLst/>
          </a:prstGeom>
          <a:noFill/>
        </p:spPr>
        <p:txBody>
          <a:bodyPr wrap="square" rtlCol="0">
            <a:spAutoFit/>
          </a:bodyPr>
          <a:lstStyle/>
          <a:p>
            <a:r>
              <a:rPr lang="en-US" noProof="0">
                <a:latin typeface="Consolas" panose="020B0609020204030204" pitchFamily="49" charset="0"/>
              </a:rPr>
              <a:t>Required Systems and Corresponding Mass for a 28.5 kW Setup</a:t>
            </a:r>
          </a:p>
        </p:txBody>
      </p:sp>
      <p:sp>
        <p:nvSpPr>
          <p:cNvPr id="5" name="TextBox 4">
            <a:extLst>
              <a:ext uri="{FF2B5EF4-FFF2-40B4-BE49-F238E27FC236}">
                <a16:creationId xmlns:a16="http://schemas.microsoft.com/office/drawing/2014/main" id="{382457CD-A58B-7EFB-EFCB-BF709D377FAD}"/>
              </a:ext>
            </a:extLst>
          </p:cNvPr>
          <p:cNvSpPr txBox="1"/>
          <p:nvPr/>
        </p:nvSpPr>
        <p:spPr>
          <a:xfrm>
            <a:off x="599440" y="6085840"/>
            <a:ext cx="9570720" cy="523220"/>
          </a:xfrm>
          <a:prstGeom prst="rect">
            <a:avLst/>
          </a:prstGeom>
          <a:noFill/>
        </p:spPr>
        <p:txBody>
          <a:bodyPr wrap="square" rtlCol="0">
            <a:spAutoFit/>
          </a:bodyPr>
          <a:lstStyle/>
          <a:p>
            <a:r>
              <a:rPr lang="en-US" sz="1400" noProof="0" err="1">
                <a:latin typeface="Consolas" panose="020B0609020204030204" pitchFamily="49" charset="0"/>
              </a:rPr>
              <a:t>Colozza</a:t>
            </a:r>
            <a:r>
              <a:rPr lang="en-US" sz="1400" noProof="0">
                <a:latin typeface="Consolas" panose="020B0609020204030204" pitchFamily="49" charset="0"/>
              </a:rPr>
              <a:t>, A. J. (2020). Small Lunar Base Camp and In Situ Resource Utilization Oxygen Production Facility Power System Comparison. NASA. Retrieved from </a:t>
            </a:r>
            <a:r>
              <a:rPr lang="en-US" sz="1400" noProof="0">
                <a:latin typeface="Consolas" panose="020B0609020204030204" pitchFamily="49" charset="0"/>
                <a:hlinkClick r:id="rId2">
                  <a:extLst>
                    <a:ext uri="{A12FA001-AC4F-418D-AE19-62706E023703}">
                      <ahyp:hlinkClr xmlns:ahyp="http://schemas.microsoft.com/office/drawing/2018/hyperlinkcolor" val="tx"/>
                    </a:ext>
                  </a:extLst>
                </a:hlinkClick>
              </a:rPr>
              <a:t>http://www.sti.nasa.gov</a:t>
            </a:r>
            <a:endParaRPr lang="en-US" sz="1400" noProof="0">
              <a:latin typeface="Consolas" panose="020B0609020204030204" pitchFamily="49" charset="0"/>
            </a:endParaRPr>
          </a:p>
        </p:txBody>
      </p:sp>
    </p:spTree>
    <p:extLst>
      <p:ext uri="{BB962C8B-B14F-4D97-AF65-F5344CB8AC3E}">
        <p14:creationId xmlns:p14="http://schemas.microsoft.com/office/powerpoint/2010/main" val="32359588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0349D-390A-4FD1-EF3B-99042B1863C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A08E82-B6EA-BFEE-66F8-191A56A98B18}"/>
              </a:ext>
            </a:extLst>
          </p:cNvPr>
          <p:cNvSpPr>
            <a:spLocks noGrp="1"/>
          </p:cNvSpPr>
          <p:nvPr>
            <p:ph type="sldNum" sz="quarter" idx="12"/>
          </p:nvPr>
        </p:nvSpPr>
        <p:spPr/>
        <p:txBody>
          <a:bodyPr/>
          <a:lstStyle/>
          <a:p>
            <a:fld id="{330EA680-D336-4FF7-8B7A-9848BB0A1C32}" type="slidenum">
              <a:rPr lang="en-US" noProof="0" smtClean="0"/>
              <a:pPr/>
              <a:t>126</a:t>
            </a:fld>
            <a:endParaRPr lang="en-US" noProof="0"/>
          </a:p>
        </p:txBody>
      </p:sp>
      <p:sp>
        <p:nvSpPr>
          <p:cNvPr id="12" name="Title 1">
            <a:extLst>
              <a:ext uri="{FF2B5EF4-FFF2-40B4-BE49-F238E27FC236}">
                <a16:creationId xmlns:a16="http://schemas.microsoft.com/office/drawing/2014/main" id="{EB0DF493-CFB3-38FE-C103-8E87DCCED370}"/>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Rating</a:t>
            </a:r>
            <a:endParaRPr lang="en-US" noProof="0"/>
          </a:p>
        </p:txBody>
      </p:sp>
      <p:graphicFrame>
        <p:nvGraphicFramePr>
          <p:cNvPr id="13" name="Table 12">
            <a:extLst>
              <a:ext uri="{FF2B5EF4-FFF2-40B4-BE49-F238E27FC236}">
                <a16:creationId xmlns:a16="http://schemas.microsoft.com/office/drawing/2014/main" id="{F00056B1-D74F-2FB6-98A4-46EEF50B0D59}"/>
              </a:ext>
            </a:extLst>
          </p:cNvPr>
          <p:cNvGraphicFramePr>
            <a:graphicFrameLocks noGrp="1"/>
          </p:cNvGraphicFramePr>
          <p:nvPr>
            <p:extLst>
              <p:ext uri="{D42A27DB-BD31-4B8C-83A1-F6EECF244321}">
                <p14:modId xmlns:p14="http://schemas.microsoft.com/office/powerpoint/2010/main" val="2509966892"/>
              </p:ext>
            </p:extLst>
          </p:nvPr>
        </p:nvGraphicFramePr>
        <p:xfrm>
          <a:off x="838200" y="1828959"/>
          <a:ext cx="10515601" cy="2592000"/>
        </p:xfrm>
        <a:graphic>
          <a:graphicData uri="http://schemas.openxmlformats.org/drawingml/2006/table">
            <a:tbl>
              <a:tblPr firstRow="1" bandRow="1">
                <a:tableStyleId>{9D7B26C5-4107-4FEC-AEDC-1716B250A1EF}</a:tableStyleId>
              </a:tblPr>
              <a:tblGrid>
                <a:gridCol w="1144509">
                  <a:extLst>
                    <a:ext uri="{9D8B030D-6E8A-4147-A177-3AD203B41FA5}">
                      <a16:colId xmlns:a16="http://schemas.microsoft.com/office/drawing/2014/main" val="1854436708"/>
                    </a:ext>
                  </a:extLst>
                </a:gridCol>
                <a:gridCol w="1466661">
                  <a:extLst>
                    <a:ext uri="{9D8B030D-6E8A-4147-A177-3AD203B41FA5}">
                      <a16:colId xmlns:a16="http://schemas.microsoft.com/office/drawing/2014/main" val="2632353219"/>
                    </a:ext>
                  </a:extLst>
                </a:gridCol>
                <a:gridCol w="1828800">
                  <a:extLst>
                    <a:ext uri="{9D8B030D-6E8A-4147-A177-3AD203B41FA5}">
                      <a16:colId xmlns:a16="http://schemas.microsoft.com/office/drawing/2014/main" val="1533459647"/>
                    </a:ext>
                  </a:extLst>
                </a:gridCol>
                <a:gridCol w="6075631">
                  <a:extLst>
                    <a:ext uri="{9D8B030D-6E8A-4147-A177-3AD203B41FA5}">
                      <a16:colId xmlns:a16="http://schemas.microsoft.com/office/drawing/2014/main" val="3709283131"/>
                    </a:ext>
                  </a:extLst>
                </a:gridCol>
              </a:tblGrid>
              <a:tr h="432000">
                <a:tc>
                  <a:txBody>
                    <a:bodyPr/>
                    <a:lstStyle/>
                    <a:p>
                      <a:r>
                        <a:rPr lang="en-US" b="0" noProof="0">
                          <a:latin typeface="Consolas" panose="020B0609020204030204" pitchFamily="49" charset="0"/>
                        </a:rPr>
                        <a:t>Rating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0" noProof="0">
                          <a:latin typeface="Consolas" panose="020B0609020204030204" pitchFamily="49" charset="0"/>
                        </a:rPr>
                        <a:t>Likelihood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b="0" noProof="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b="0" noProof="0">
                          <a:latin typeface="Consolas" panose="020B0609020204030204" pitchFamily="49" charset="0"/>
                        </a:rPr>
                        <a:t>Severity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784269"/>
                  </a:ext>
                </a:extLst>
              </a:tr>
              <a:tr h="432000">
                <a:tc>
                  <a:txBody>
                    <a:bodyPr/>
                    <a:lstStyle/>
                    <a:p>
                      <a:pPr algn="ctr"/>
                      <a:r>
                        <a:rPr lang="en-US" sz="1400" b="0" noProof="0">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Rare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(10</a:t>
                      </a:r>
                      <a:r>
                        <a:rPr lang="en-US" sz="1400" b="0" baseline="30000" noProof="0">
                          <a:latin typeface="Consolas" panose="020B0609020204030204" pitchFamily="49" charset="0"/>
                        </a:rPr>
                        <a:t>-5</a:t>
                      </a:r>
                      <a:r>
                        <a:rPr lang="en-US" sz="1400" b="0" baseline="0" noProof="0">
                          <a:latin typeface="Consolas" panose="020B0609020204030204" pitchFamily="49" charset="0"/>
                        </a:rPr>
                        <a:t> - </a:t>
                      </a:r>
                      <a:r>
                        <a:rPr lang="en-US" sz="1400" b="0" noProof="0">
                          <a:latin typeface="Consolas" panose="020B0609020204030204" pitchFamily="49" charset="0"/>
                        </a:rPr>
                        <a:t>10</a:t>
                      </a:r>
                      <a:r>
                        <a:rPr lang="en-US" sz="1400" b="0" baseline="30000" noProof="0">
                          <a:latin typeface="Consolas" panose="020B0609020204030204" pitchFamily="49" charset="0"/>
                        </a:rPr>
                        <a:t>-4</a:t>
                      </a:r>
                      <a:r>
                        <a:rPr lang="en-US" sz="1400" b="0" noProof="0">
                          <a:latin typeface="Consolas" panose="020B0609020204030204" pitchFamily="49"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Negligible </a:t>
                      </a:r>
                      <a:r>
                        <a:rPr lang="en-US" sz="1400" b="0" i="1" noProof="0">
                          <a:latin typeface="Consolas" panose="020B0609020204030204" pitchFamily="49" charset="0"/>
                        </a:rPr>
                        <a:t>(minimal impact on project objectives)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95344"/>
                  </a:ext>
                </a:extLst>
              </a:tr>
              <a:tr h="432000">
                <a:tc>
                  <a:txBody>
                    <a:bodyPr/>
                    <a:lstStyle/>
                    <a:p>
                      <a:pPr algn="ctr"/>
                      <a:r>
                        <a:rPr lang="en-US" sz="1400" b="0" noProof="0">
                          <a:latin typeface="Consolas" panose="020B0609020204030204" pitchFamily="49"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Very unlikely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a:latin typeface="Consolas" panose="020B0609020204030204" pitchFamily="49" charset="0"/>
                        </a:rPr>
                        <a:t>(</a:t>
                      </a:r>
                      <a:r>
                        <a:rPr lang="en-US" sz="1400" b="0" baseline="0" noProof="0">
                          <a:latin typeface="Consolas" panose="020B0609020204030204" pitchFamily="49" charset="0"/>
                        </a:rPr>
                        <a:t>10</a:t>
                      </a:r>
                      <a:r>
                        <a:rPr lang="en-US" sz="1400" b="0" baseline="30000" noProof="0">
                          <a:latin typeface="Consolas" panose="020B0609020204030204" pitchFamily="49" charset="0"/>
                        </a:rPr>
                        <a:t>-4</a:t>
                      </a:r>
                      <a:r>
                        <a:rPr lang="en-US" sz="1400" b="0" baseline="0" noProof="0">
                          <a:latin typeface="Consolas" panose="020B0609020204030204" pitchFamily="49" charset="0"/>
                        </a:rPr>
                        <a:t> - 10</a:t>
                      </a:r>
                      <a:r>
                        <a:rPr lang="en-US" sz="1400" b="0" baseline="30000" noProof="0">
                          <a:latin typeface="Consolas" panose="020B0609020204030204" pitchFamily="49" charset="0"/>
                        </a:rPr>
                        <a:t>-3</a:t>
                      </a:r>
                      <a:r>
                        <a:rPr lang="en-US" sz="1400" b="0" noProof="0">
                          <a:latin typeface="Consolas" panose="020B0609020204030204" pitchFamily="49"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Minor </a:t>
                      </a:r>
                      <a:r>
                        <a:rPr lang="en-US" sz="1400" b="0" i="1" noProof="0">
                          <a:latin typeface="Consolas" panose="020B0609020204030204" pitchFamily="49" charset="0"/>
                        </a:rPr>
                        <a:t>(limited impact with manageable consequences)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55761"/>
                  </a:ext>
                </a:extLst>
              </a:tr>
              <a:tr h="432000">
                <a:tc>
                  <a:txBody>
                    <a:bodyPr/>
                    <a:lstStyle/>
                    <a:p>
                      <a:pPr algn="ctr"/>
                      <a:r>
                        <a:rPr lang="en-US" sz="1400" b="0" noProof="0">
                          <a:latin typeface="Consolas" panose="020B0609020204030204" pitchFamily="49"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Unlikely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a:latin typeface="Consolas" panose="020B0609020204030204" pitchFamily="49" charset="0"/>
                        </a:rPr>
                        <a:t>(</a:t>
                      </a:r>
                      <a:r>
                        <a:rPr lang="en-US" sz="1400" b="0" baseline="0" noProof="0">
                          <a:latin typeface="Consolas" panose="020B0609020204030204" pitchFamily="49" charset="0"/>
                        </a:rPr>
                        <a:t>10</a:t>
                      </a:r>
                      <a:r>
                        <a:rPr lang="en-US" sz="1400" b="0" baseline="30000" noProof="0">
                          <a:latin typeface="Consolas" panose="020B0609020204030204" pitchFamily="49" charset="0"/>
                        </a:rPr>
                        <a:t>-3</a:t>
                      </a:r>
                      <a:r>
                        <a:rPr lang="en-US" sz="1400" b="0" baseline="0" noProof="0">
                          <a:latin typeface="Consolas" panose="020B0609020204030204" pitchFamily="49" charset="0"/>
                        </a:rPr>
                        <a:t> - 10</a:t>
                      </a:r>
                      <a:r>
                        <a:rPr lang="en-US" sz="1400" b="0" baseline="30000" noProof="0">
                          <a:latin typeface="Consolas" panose="020B0609020204030204" pitchFamily="49" charset="0"/>
                        </a:rPr>
                        <a:t>-2</a:t>
                      </a:r>
                      <a:r>
                        <a:rPr lang="en-US" sz="1400" b="0" noProof="0">
                          <a:latin typeface="Consolas" panose="020B0609020204030204" pitchFamily="49"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Significant </a:t>
                      </a:r>
                      <a:r>
                        <a:rPr lang="en-US" sz="1400" b="0" i="1" noProof="0">
                          <a:latin typeface="Consolas" panose="020B0609020204030204" pitchFamily="49" charset="0"/>
                        </a:rPr>
                        <a:t>(noticeable impact requiring mitigation)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768718"/>
                  </a:ext>
                </a:extLst>
              </a:tr>
              <a:tr h="432000">
                <a:tc>
                  <a:txBody>
                    <a:bodyPr/>
                    <a:lstStyle/>
                    <a:p>
                      <a:pPr algn="ctr"/>
                      <a:r>
                        <a:rPr lang="en-US" sz="1400" b="0" noProof="0">
                          <a:latin typeface="Consolas" panose="020B0609020204030204" pitchFamily="49"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Possible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a:latin typeface="Consolas" panose="020B0609020204030204" pitchFamily="49" charset="0"/>
                        </a:rPr>
                        <a:t>(</a:t>
                      </a:r>
                      <a:r>
                        <a:rPr lang="en-US" sz="1400" b="0" baseline="0" noProof="0">
                          <a:latin typeface="Consolas" panose="020B0609020204030204" pitchFamily="49" charset="0"/>
                        </a:rPr>
                        <a:t>10</a:t>
                      </a:r>
                      <a:r>
                        <a:rPr lang="en-US" sz="1400" b="0" baseline="30000" noProof="0">
                          <a:latin typeface="Consolas" panose="020B0609020204030204" pitchFamily="49" charset="0"/>
                        </a:rPr>
                        <a:t>-2</a:t>
                      </a:r>
                      <a:r>
                        <a:rPr lang="en-US" sz="1400" b="0" baseline="0" noProof="0">
                          <a:latin typeface="Consolas" panose="020B0609020204030204" pitchFamily="49" charset="0"/>
                        </a:rPr>
                        <a:t> - </a:t>
                      </a:r>
                      <a:r>
                        <a:rPr lang="en-US" sz="1400" b="0" noProof="0">
                          <a:latin typeface="Consolas" panose="020B0609020204030204" pitchFamily="49" charset="0"/>
                        </a:rPr>
                        <a:t>10</a:t>
                      </a:r>
                      <a:r>
                        <a:rPr lang="en-US" sz="1400" b="0" baseline="30000" noProof="0">
                          <a:latin typeface="Consolas" panose="020B0609020204030204" pitchFamily="49" charset="0"/>
                        </a:rPr>
                        <a:t>-1</a:t>
                      </a:r>
                      <a:r>
                        <a:rPr lang="en-US" sz="1400" b="0" noProof="0">
                          <a:latin typeface="Consolas" panose="020B0609020204030204" pitchFamily="49"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Major </a:t>
                      </a:r>
                      <a:r>
                        <a:rPr lang="en-US" sz="1400" b="0" i="1" noProof="0">
                          <a:latin typeface="Consolas" panose="020B0609020204030204" pitchFamily="49" charset="0"/>
                        </a:rPr>
                        <a:t>(serious impact affecting key project goals)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907422"/>
                  </a:ext>
                </a:extLst>
              </a:tr>
              <a:tr h="432000">
                <a:tc>
                  <a:txBody>
                    <a:bodyPr/>
                    <a:lstStyle/>
                    <a:p>
                      <a:pPr algn="ctr"/>
                      <a:r>
                        <a:rPr lang="en-US" sz="1400" b="0" noProof="0">
                          <a:latin typeface="Consolas" panose="020B0609020204030204" pitchFamily="49"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Probable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a:latin typeface="Consolas" panose="020B0609020204030204" pitchFamily="49" charset="0"/>
                        </a:rPr>
                        <a:t>(&gt; 10</a:t>
                      </a:r>
                      <a:r>
                        <a:rPr lang="en-US" sz="1400" b="0" baseline="30000" noProof="0">
                          <a:latin typeface="Consolas" panose="020B0609020204030204" pitchFamily="49" charset="0"/>
                        </a:rPr>
                        <a:t>-1</a:t>
                      </a:r>
                      <a:r>
                        <a:rPr lang="en-US" sz="1400" b="0" noProof="0">
                          <a:latin typeface="Consolas" panose="020B0609020204030204" pitchFamily="49"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latin typeface="Consolas" panose="020B0609020204030204" pitchFamily="49" charset="0"/>
                        </a:rPr>
                        <a:t>Catastrophic </a:t>
                      </a:r>
                      <a:r>
                        <a:rPr lang="en-US" sz="1400" b="0" i="1" noProof="0">
                          <a:latin typeface="Consolas" panose="020B0609020204030204" pitchFamily="49" charset="0"/>
                        </a:rPr>
                        <a:t>(would result in end of mission)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2408678"/>
                  </a:ext>
                </a:extLst>
              </a:tr>
            </a:tbl>
          </a:graphicData>
        </a:graphic>
      </p:graphicFrame>
    </p:spTree>
    <p:extLst>
      <p:ext uri="{BB962C8B-B14F-4D97-AF65-F5344CB8AC3E}">
        <p14:creationId xmlns:p14="http://schemas.microsoft.com/office/powerpoint/2010/main" val="30461039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1DDB-D142-E47B-814D-426F133767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B51E9-C6C7-C19E-4FA1-9E14EF6EA220}"/>
              </a:ext>
            </a:extLst>
          </p:cNvPr>
          <p:cNvSpPr>
            <a:spLocks noGrp="1"/>
          </p:cNvSpPr>
          <p:nvPr>
            <p:ph type="sldNum" sz="quarter" idx="12"/>
          </p:nvPr>
        </p:nvSpPr>
        <p:spPr/>
        <p:txBody>
          <a:bodyPr/>
          <a:lstStyle/>
          <a:p>
            <a:fld id="{330EA680-D336-4FF7-8B7A-9848BB0A1C32}" type="slidenum">
              <a:rPr lang="en-US" noProof="0" smtClean="0"/>
              <a:pPr/>
              <a:t>127</a:t>
            </a:fld>
            <a:endParaRPr lang="en-US" noProof="0"/>
          </a:p>
        </p:txBody>
      </p:sp>
      <p:sp>
        <p:nvSpPr>
          <p:cNvPr id="12" name="Title 1">
            <a:extLst>
              <a:ext uri="{FF2B5EF4-FFF2-40B4-BE49-F238E27FC236}">
                <a16:creationId xmlns:a16="http://schemas.microsoft.com/office/drawing/2014/main" id="{2D6046A5-0EEA-4633-6A91-996A73E6B8FA}"/>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Overview</a:t>
            </a:r>
            <a:endParaRPr lang="en-US" noProof="0"/>
          </a:p>
        </p:txBody>
      </p:sp>
      <p:graphicFrame>
        <p:nvGraphicFramePr>
          <p:cNvPr id="13" name="Table 12">
            <a:extLst>
              <a:ext uri="{FF2B5EF4-FFF2-40B4-BE49-F238E27FC236}">
                <a16:creationId xmlns:a16="http://schemas.microsoft.com/office/drawing/2014/main" id="{34DBBF23-DF1C-422F-8118-76B34325D0BC}"/>
              </a:ext>
            </a:extLst>
          </p:cNvPr>
          <p:cNvGraphicFramePr>
            <a:graphicFrameLocks noGrp="1"/>
          </p:cNvGraphicFramePr>
          <p:nvPr>
            <p:extLst>
              <p:ext uri="{D42A27DB-BD31-4B8C-83A1-F6EECF244321}">
                <p14:modId xmlns:p14="http://schemas.microsoft.com/office/powerpoint/2010/main" val="3417929479"/>
              </p:ext>
            </p:extLst>
          </p:nvPr>
        </p:nvGraphicFramePr>
        <p:xfrm>
          <a:off x="2433872" y="1828959"/>
          <a:ext cx="7324255" cy="4389120"/>
        </p:xfrm>
        <a:graphic>
          <a:graphicData uri="http://schemas.openxmlformats.org/drawingml/2006/table">
            <a:tbl>
              <a:tblPr firstRow="1" bandRow="1">
                <a:tableStyleId>{9D7B26C5-4107-4FEC-AEDC-1716B250A1EF}</a:tableStyleId>
              </a:tblPr>
              <a:tblGrid>
                <a:gridCol w="1464851">
                  <a:extLst>
                    <a:ext uri="{9D8B030D-6E8A-4147-A177-3AD203B41FA5}">
                      <a16:colId xmlns:a16="http://schemas.microsoft.com/office/drawing/2014/main" val="1854436708"/>
                    </a:ext>
                  </a:extLst>
                </a:gridCol>
                <a:gridCol w="827186">
                  <a:extLst>
                    <a:ext uri="{9D8B030D-6E8A-4147-A177-3AD203B41FA5}">
                      <a16:colId xmlns:a16="http://schemas.microsoft.com/office/drawing/2014/main" val="2632353219"/>
                    </a:ext>
                  </a:extLst>
                </a:gridCol>
                <a:gridCol w="2000816">
                  <a:extLst>
                    <a:ext uri="{9D8B030D-6E8A-4147-A177-3AD203B41FA5}">
                      <a16:colId xmlns:a16="http://schemas.microsoft.com/office/drawing/2014/main" val="3709283131"/>
                    </a:ext>
                  </a:extLst>
                </a:gridCol>
                <a:gridCol w="2390115">
                  <a:extLst>
                    <a:ext uri="{9D8B030D-6E8A-4147-A177-3AD203B41FA5}">
                      <a16:colId xmlns:a16="http://schemas.microsoft.com/office/drawing/2014/main" val="881056612"/>
                    </a:ext>
                  </a:extLst>
                </a:gridCol>
                <a:gridCol w="641287">
                  <a:extLst>
                    <a:ext uri="{9D8B030D-6E8A-4147-A177-3AD203B41FA5}">
                      <a16:colId xmlns:a16="http://schemas.microsoft.com/office/drawing/2014/main" val="750909862"/>
                    </a:ext>
                  </a:extLst>
                </a:gridCol>
              </a:tblGrid>
              <a:tr h="360000">
                <a:tc>
                  <a:txBody>
                    <a:bodyPr/>
                    <a:lstStyle/>
                    <a:p>
                      <a:r>
                        <a:rPr lang="en-US" b="0" noProof="0">
                          <a:latin typeface="Consolas" panose="020B0609020204030204" pitchFamily="49" charset="0"/>
                        </a:rPr>
                        <a:t>Technical</a:t>
                      </a:r>
                    </a:p>
                  </a:txBody>
                  <a:tcPr>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20</a:t>
                      </a:r>
                    </a:p>
                  </a:txBody>
                  <a:tcPr>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Mitigate</a:t>
                      </a:r>
                    </a:p>
                  </a:txBody>
                  <a:tcPr>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11</a:t>
                      </a:r>
                    </a:p>
                  </a:txBody>
                  <a:tcPr>
                    <a:lnB w="12700" cap="flat" cmpd="sng" algn="ctr">
                      <a:noFill/>
                      <a:prstDash val="solid"/>
                      <a:round/>
                      <a:headEnd type="none" w="med" len="med"/>
                      <a:tailEnd type="none" w="med" len="med"/>
                    </a:lnB>
                    <a:noFill/>
                  </a:tcPr>
                </a:tc>
                <a:extLst>
                  <a:ext uri="{0D108BD9-81ED-4DB2-BD59-A6C34878D82A}">
                    <a16:rowId xmlns:a16="http://schemas.microsoft.com/office/drawing/2014/main" val="294722298"/>
                  </a:ext>
                </a:extLst>
              </a:tr>
              <a:tr h="360000">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noProof="0">
                          <a:latin typeface="Consolas" panose="020B0609020204030204" pitchFamily="49" charset="0"/>
                        </a:rPr>
                        <a:t>Research</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0" noProof="0">
                          <a:latin typeface="Consolas" panose="020B0609020204030204" pitchFamily="49" charset="0"/>
                        </a:rPr>
                        <a:t>5 </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392055"/>
                  </a:ext>
                </a:extLst>
              </a:tr>
              <a:tr h="360000">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noProof="0">
                          <a:latin typeface="Consolas" panose="020B0609020204030204" pitchFamily="49" charset="0"/>
                        </a:rPr>
                        <a:t>Watch</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0" noProof="0">
                          <a:latin typeface="Consolas" panose="020B0609020204030204" pitchFamily="49" charset="0"/>
                        </a:rPr>
                        <a:t>0</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869510"/>
                  </a:ext>
                </a:extLst>
              </a:tr>
              <a:tr h="360000">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noProof="0">
                        <a:latin typeface="Consolas" panose="020B0609020204030204" pitchFamily="49" charset="0"/>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a:latin typeface="Consolas" panose="020B0609020204030204" pitchFamily="49" charset="0"/>
                        </a:rPr>
                        <a:t>Combination</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0" noProof="0">
                          <a:latin typeface="Consolas" panose="020B0609020204030204" pitchFamily="49" charset="0"/>
                        </a:rPr>
                        <a:t>4</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97810"/>
                  </a:ext>
                </a:extLst>
              </a:tr>
              <a:tr h="360000">
                <a:tc>
                  <a:txBody>
                    <a:bodyPr/>
                    <a:lstStyle/>
                    <a:p>
                      <a:r>
                        <a:rPr lang="en-US" b="0" noProof="0">
                          <a:latin typeface="Consolas" panose="020B0609020204030204" pitchFamily="49" charset="0"/>
                        </a:rPr>
                        <a:t>Safety</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7</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Mitigate</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4</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40942227"/>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Research</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3</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89444499"/>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Watch</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0</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02180284"/>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a:latin typeface="Consolas" panose="020B0609020204030204" pitchFamily="49" charset="0"/>
                        </a:rPr>
                        <a:t>Combination</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b="0" noProof="0">
                          <a:latin typeface="Consolas" panose="020B0609020204030204" pitchFamily="49" charset="0"/>
                        </a:rPr>
                        <a:t>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6126300"/>
                  </a:ext>
                </a:extLst>
              </a:tr>
              <a:tr h="360000">
                <a:tc>
                  <a:txBody>
                    <a:bodyPr/>
                    <a:lstStyle/>
                    <a:p>
                      <a:r>
                        <a:rPr lang="en-US" b="0" noProof="0">
                          <a:latin typeface="Consolas" panose="020B0609020204030204" pitchFamily="49" charset="0"/>
                        </a:rPr>
                        <a:t>Schedule</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13</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Mitigate</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13</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99240776"/>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Research</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0</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171297340"/>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b="0" noProof="0">
                          <a:latin typeface="Consolas" panose="020B0609020204030204" pitchFamily="49" charset="0"/>
                        </a:rPr>
                        <a:t>Watch</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b="0" noProof="0">
                          <a:latin typeface="Consolas" panose="020B0609020204030204" pitchFamily="49" charset="0"/>
                        </a:rPr>
                        <a:t>0</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98010327"/>
                  </a:ext>
                </a:extLst>
              </a:tr>
              <a:tr h="360000">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noProof="0">
                        <a:latin typeface="Consolas" panose="020B0609020204030204" pitchFamily="49"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a:latin typeface="Consolas" panose="020B0609020204030204" pitchFamily="49" charset="0"/>
                        </a:rPr>
                        <a:t>Combination</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b="0" noProof="0">
                          <a:latin typeface="Consolas" panose="020B0609020204030204" pitchFamily="49" charset="0"/>
                        </a:rPr>
                        <a:t>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784269"/>
                  </a:ext>
                </a:extLst>
              </a:tr>
            </a:tbl>
          </a:graphicData>
        </a:graphic>
      </p:graphicFrame>
    </p:spTree>
    <p:extLst>
      <p:ext uri="{BB962C8B-B14F-4D97-AF65-F5344CB8AC3E}">
        <p14:creationId xmlns:p14="http://schemas.microsoft.com/office/powerpoint/2010/main" val="27283160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B86064-FFBE-3B00-9561-8ECE77F786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FC37ED-F1F3-DB02-4F90-5A973E35E0B4}"/>
              </a:ext>
            </a:extLst>
          </p:cNvPr>
          <p:cNvSpPr>
            <a:spLocks noGrp="1"/>
          </p:cNvSpPr>
          <p:nvPr>
            <p:ph type="title"/>
          </p:nvPr>
        </p:nvSpPr>
        <p:spPr/>
        <p:txBody>
          <a:bodyPr/>
          <a:lstStyle/>
          <a:p>
            <a:r>
              <a:rPr lang="en-US" noProof="0"/>
              <a:t>Slide division</a:t>
            </a:r>
          </a:p>
        </p:txBody>
      </p:sp>
      <p:sp>
        <p:nvSpPr>
          <p:cNvPr id="3" name="Tijdelijke aanduiding voor inhoud 2">
            <a:extLst>
              <a:ext uri="{FF2B5EF4-FFF2-40B4-BE49-F238E27FC236}">
                <a16:creationId xmlns:a16="http://schemas.microsoft.com/office/drawing/2014/main" id="{8836A1B1-D493-E683-FB51-327C8D6AB508}"/>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700"/>
              </a:spcBef>
              <a:buFont typeface="Calibri" panose="020B0604020202020204" pitchFamily="34" charset="0"/>
              <a:buChar char="-"/>
            </a:pPr>
            <a:r>
              <a:rPr lang="en-US" sz="1600" b="1" noProof="0"/>
              <a:t>Manuel: 1 - 27</a:t>
            </a:r>
          </a:p>
          <a:p>
            <a:pPr marL="285750" indent="-285750">
              <a:lnSpc>
                <a:spcPct val="100000"/>
              </a:lnSpc>
              <a:spcBef>
                <a:spcPts val="700"/>
              </a:spcBef>
              <a:buFont typeface="Calibri" panose="020B0604020202020204" pitchFamily="34" charset="0"/>
              <a:buChar char="-"/>
            </a:pPr>
            <a:r>
              <a:rPr lang="en-US" sz="1600" b="1" noProof="0"/>
              <a:t>Alessandro: 28 - 54</a:t>
            </a:r>
          </a:p>
          <a:p>
            <a:pPr marL="285750" indent="-285750">
              <a:lnSpc>
                <a:spcPct val="100000"/>
              </a:lnSpc>
              <a:spcBef>
                <a:spcPts val="700"/>
              </a:spcBef>
              <a:buFont typeface="Calibri" panose="020B0604020202020204" pitchFamily="34" charset="0"/>
              <a:buChar char="-"/>
            </a:pPr>
            <a:r>
              <a:rPr lang="en-US" sz="1600" b="1" noProof="0"/>
              <a:t>Pieter: 55 - 74</a:t>
            </a:r>
          </a:p>
          <a:p>
            <a:pPr marL="285750" indent="-285750">
              <a:lnSpc>
                <a:spcPct val="100000"/>
              </a:lnSpc>
              <a:spcBef>
                <a:spcPts val="700"/>
              </a:spcBef>
              <a:buFont typeface="Calibri" panose="020B0604020202020204" pitchFamily="34" charset="0"/>
              <a:buChar char="-"/>
            </a:pPr>
            <a:r>
              <a:rPr lang="en-US" sz="1600" b="1" noProof="0"/>
              <a:t>Lorenzo: 75 - 95</a:t>
            </a:r>
          </a:p>
          <a:p>
            <a:pPr marL="285750" indent="-285750">
              <a:lnSpc>
                <a:spcPct val="100000"/>
              </a:lnSpc>
              <a:spcBef>
                <a:spcPts val="700"/>
              </a:spcBef>
              <a:buFont typeface="Calibri" panose="020B0604020202020204" pitchFamily="34" charset="0"/>
              <a:buChar char="-"/>
            </a:pPr>
            <a:r>
              <a:rPr lang="en-US" sz="1600" b="1" noProof="0"/>
              <a:t>Twan: 96 - end</a:t>
            </a:r>
            <a:endParaRPr lang="en-US" noProof="0"/>
          </a:p>
        </p:txBody>
      </p:sp>
      <p:sp>
        <p:nvSpPr>
          <p:cNvPr id="4" name="Tijdelijke aanduiding voor dianummer 3">
            <a:extLst>
              <a:ext uri="{FF2B5EF4-FFF2-40B4-BE49-F238E27FC236}">
                <a16:creationId xmlns:a16="http://schemas.microsoft.com/office/drawing/2014/main" id="{D9E0CDEF-5247-B0BD-D4F5-7B43EB281C46}"/>
              </a:ext>
            </a:extLst>
          </p:cNvPr>
          <p:cNvSpPr>
            <a:spLocks noGrp="1"/>
          </p:cNvSpPr>
          <p:nvPr>
            <p:ph type="sldNum" sz="quarter" idx="12"/>
          </p:nvPr>
        </p:nvSpPr>
        <p:spPr/>
        <p:txBody>
          <a:bodyPr/>
          <a:lstStyle/>
          <a:p>
            <a:fld id="{330EA680-D336-4FF7-8B7A-9848BB0A1C32}" type="slidenum">
              <a:rPr lang="en-US" noProof="0" smtClean="0"/>
              <a:pPr/>
              <a:t>128</a:t>
            </a:fld>
            <a:endParaRPr lang="en-US" noProof="0"/>
          </a:p>
        </p:txBody>
      </p:sp>
    </p:spTree>
    <p:extLst>
      <p:ext uri="{BB962C8B-B14F-4D97-AF65-F5344CB8AC3E}">
        <p14:creationId xmlns:p14="http://schemas.microsoft.com/office/powerpoint/2010/main" val="1200491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DCFD3-DAF9-2A5B-E497-DD8AF9080CEB}"/>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8424D643-AB8C-1E8C-6636-95FB4D6E7CE0}"/>
              </a:ext>
            </a:extLst>
          </p:cNvPr>
          <p:cNvSpPr>
            <a:spLocks noGrp="1"/>
          </p:cNvSpPr>
          <p:nvPr>
            <p:ph idx="1"/>
          </p:nvPr>
        </p:nvSpPr>
        <p:spPr>
          <a:xfrm>
            <a:off x="838200" y="2307477"/>
            <a:ext cx="10515600" cy="2255838"/>
          </a:xfrm>
        </p:spPr>
        <p:txBody>
          <a:bodyPr vert="horz" lIns="91440" tIns="45720" rIns="91440" bIns="45720" rtlCol="0" anchor="t">
            <a:noAutofit/>
          </a:bodyPr>
          <a:lstStyle/>
          <a:p>
            <a:pPr marL="0" indent="0" algn="ctr">
              <a:buNone/>
            </a:pPr>
            <a:r>
              <a:rPr lang="en-US" sz="3200" i="1" noProof="0">
                <a:solidFill>
                  <a:schemeClr val="bg1">
                    <a:lumMod val="49000"/>
                  </a:schemeClr>
                </a:solidFill>
                <a:latin typeface="Consolas"/>
              </a:rPr>
              <a:t>By combining</a:t>
            </a:r>
            <a:r>
              <a:rPr lang="en-US" sz="3200" i="1" noProof="0">
                <a:latin typeface="Consolas"/>
              </a:rPr>
              <a:t> </a:t>
            </a:r>
            <a:r>
              <a:rPr lang="en-US" sz="3200" b="1" i="1" noProof="0">
                <a:latin typeface="Consolas"/>
              </a:rPr>
              <a:t>swarm robotics</a:t>
            </a:r>
            <a:r>
              <a:rPr lang="en-US" sz="3200" i="1" noProof="0">
                <a:latin typeface="Consolas"/>
              </a:rPr>
              <a:t> </a:t>
            </a:r>
            <a:r>
              <a:rPr lang="en-US" sz="3200" i="1" noProof="0">
                <a:solidFill>
                  <a:schemeClr val="bg1">
                    <a:lumMod val="49000"/>
                  </a:schemeClr>
                </a:solidFill>
                <a:latin typeface="Consolas"/>
              </a:rPr>
              <a:t>and</a:t>
            </a:r>
            <a:r>
              <a:rPr lang="en-US" sz="3200" i="1" noProof="0">
                <a:latin typeface="Consolas"/>
              </a:rPr>
              <a:t> </a:t>
            </a:r>
            <a:r>
              <a:rPr lang="en-US" sz="3200" b="1" i="1" noProof="0">
                <a:latin typeface="Consolas"/>
              </a:rPr>
              <a:t>additive manufacturing</a:t>
            </a:r>
            <a:r>
              <a:rPr lang="en-US" sz="3200" i="1" noProof="0">
                <a:latin typeface="Consolas"/>
              </a:rPr>
              <a:t> </a:t>
            </a:r>
            <a:r>
              <a:rPr lang="en-US" sz="3200" i="1" noProof="0">
                <a:solidFill>
                  <a:schemeClr val="bg1">
                    <a:lumMod val="49000"/>
                  </a:schemeClr>
                </a:solidFill>
                <a:latin typeface="Consolas"/>
              </a:rPr>
              <a:t>of lunar regolith we aim to</a:t>
            </a:r>
            <a:r>
              <a:rPr lang="en-US" sz="3200" i="1" noProof="0">
                <a:latin typeface="Consolas"/>
              </a:rPr>
              <a:t> </a:t>
            </a:r>
            <a:r>
              <a:rPr lang="en-US" sz="3200" b="1" i="1" noProof="0">
                <a:latin typeface="Consolas"/>
              </a:rPr>
              <a:t>autonomously construct</a:t>
            </a:r>
            <a:r>
              <a:rPr lang="en-US" sz="3200" i="1" noProof="0">
                <a:latin typeface="Consolas"/>
              </a:rPr>
              <a:t> </a:t>
            </a:r>
            <a:r>
              <a:rPr lang="en-US" sz="3200" i="1" noProof="0">
                <a:solidFill>
                  <a:schemeClr val="bg1">
                    <a:lumMod val="49000"/>
                  </a:schemeClr>
                </a:solidFill>
                <a:latin typeface="Consolas"/>
              </a:rPr>
              <a:t>a protective habitat inside a</a:t>
            </a:r>
            <a:r>
              <a:rPr lang="en-US" sz="3200" i="1" noProof="0">
                <a:latin typeface="Consolas"/>
              </a:rPr>
              <a:t> </a:t>
            </a:r>
            <a:r>
              <a:rPr lang="en-US" sz="3200" b="1" i="1" noProof="0">
                <a:latin typeface="Consolas"/>
              </a:rPr>
              <a:t>lava tube</a:t>
            </a:r>
            <a:r>
              <a:rPr lang="en-US" sz="3200" i="1" noProof="0">
                <a:latin typeface="Consolas"/>
              </a:rPr>
              <a:t> </a:t>
            </a:r>
            <a:r>
              <a:rPr lang="en-US" sz="3200" i="1" noProof="0">
                <a:solidFill>
                  <a:schemeClr val="bg1">
                    <a:lumMod val="49000"/>
                  </a:schemeClr>
                </a:solidFill>
                <a:latin typeface="Consolas"/>
              </a:rPr>
              <a:t>to facilitate permanent human presence on the moon.</a:t>
            </a:r>
          </a:p>
          <a:p>
            <a:endParaRPr lang="en-US" sz="3200" i="1" noProof="0">
              <a:latin typeface="Consolas"/>
            </a:endParaRPr>
          </a:p>
        </p:txBody>
      </p:sp>
      <p:sp>
        <p:nvSpPr>
          <p:cNvPr id="2" name="Slide Number Placeholder 1">
            <a:extLst>
              <a:ext uri="{FF2B5EF4-FFF2-40B4-BE49-F238E27FC236}">
                <a16:creationId xmlns:a16="http://schemas.microsoft.com/office/drawing/2014/main" id="{9482A5A6-968D-0848-6C49-AF9E19B4BE5E}"/>
              </a:ext>
            </a:extLst>
          </p:cNvPr>
          <p:cNvSpPr>
            <a:spLocks noGrp="1"/>
          </p:cNvSpPr>
          <p:nvPr>
            <p:ph type="sldNum" sz="quarter" idx="12"/>
          </p:nvPr>
        </p:nvSpPr>
        <p:spPr/>
        <p:txBody>
          <a:bodyPr/>
          <a:lstStyle/>
          <a:p>
            <a:fld id="{330EA680-D336-4FF7-8B7A-9848BB0A1C32}" type="slidenum">
              <a:rPr lang="en-US" noProof="0" smtClean="0"/>
              <a:t>13</a:t>
            </a:fld>
            <a:endParaRPr lang="en-US" noProof="0"/>
          </a:p>
        </p:txBody>
      </p:sp>
    </p:spTree>
    <p:extLst>
      <p:ext uri="{BB962C8B-B14F-4D97-AF65-F5344CB8AC3E}">
        <p14:creationId xmlns:p14="http://schemas.microsoft.com/office/powerpoint/2010/main" val="238462728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1789D-7D9A-7A40-B705-26D4018508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ECFC79-6305-1508-2ECF-9AAA5F15508B}"/>
              </a:ext>
            </a:extLst>
          </p:cNvPr>
          <p:cNvSpPr>
            <a:spLocks noGrp="1"/>
          </p:cNvSpPr>
          <p:nvPr>
            <p:ph type="sldNum" sz="quarter" idx="12"/>
          </p:nvPr>
        </p:nvSpPr>
        <p:spPr/>
        <p:txBody>
          <a:bodyPr/>
          <a:lstStyle/>
          <a:p>
            <a:fld id="{330EA680-D336-4FF7-8B7A-9848BB0A1C32}" type="slidenum">
              <a:rPr lang="en-US" noProof="0" smtClean="0"/>
              <a:pPr/>
              <a:t>14</a:t>
            </a:fld>
            <a:endParaRPr lang="en-US" noProof="0"/>
          </a:p>
        </p:txBody>
      </p:sp>
      <p:graphicFrame>
        <p:nvGraphicFramePr>
          <p:cNvPr id="8" name="Table 7">
            <a:extLst>
              <a:ext uri="{FF2B5EF4-FFF2-40B4-BE49-F238E27FC236}">
                <a16:creationId xmlns:a16="http://schemas.microsoft.com/office/drawing/2014/main" id="{A5E71963-3B31-9A47-A5D9-EEB82A6CDB64}"/>
              </a:ext>
            </a:extLst>
          </p:cNvPr>
          <p:cNvGraphicFramePr>
            <a:graphicFrameLocks noGrp="1"/>
          </p:cNvGraphicFramePr>
          <p:nvPr>
            <p:extLst>
              <p:ext uri="{D42A27DB-BD31-4B8C-83A1-F6EECF244321}">
                <p14:modId xmlns:p14="http://schemas.microsoft.com/office/powerpoint/2010/main" val="1134489316"/>
              </p:ext>
            </p:extLst>
          </p:nvPr>
        </p:nvGraphicFramePr>
        <p:xfrm>
          <a:off x="840440" y="1938617"/>
          <a:ext cx="10524618" cy="609399"/>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bl>
          </a:graphicData>
        </a:graphic>
      </p:graphicFrame>
      <p:sp>
        <p:nvSpPr>
          <p:cNvPr id="5" name="Title 1">
            <a:extLst>
              <a:ext uri="{FF2B5EF4-FFF2-40B4-BE49-F238E27FC236}">
                <a16:creationId xmlns:a16="http://schemas.microsoft.com/office/drawing/2014/main" id="{B81D9D9E-BF4F-57B0-7E8D-C70940DCBF4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74639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B695-87A4-C323-189D-C2C3CE3DB6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44367-262F-9A7B-79BD-3EB273300758}"/>
              </a:ext>
            </a:extLst>
          </p:cNvPr>
          <p:cNvSpPr>
            <a:spLocks noGrp="1"/>
          </p:cNvSpPr>
          <p:nvPr>
            <p:ph type="sldNum" sz="quarter" idx="12"/>
          </p:nvPr>
        </p:nvSpPr>
        <p:spPr/>
        <p:txBody>
          <a:bodyPr/>
          <a:lstStyle/>
          <a:p>
            <a:fld id="{330EA680-D336-4FF7-8B7A-9848BB0A1C32}" type="slidenum">
              <a:rPr lang="en-US" noProof="0" smtClean="0"/>
              <a:pPr/>
              <a:t>15</a:t>
            </a:fld>
            <a:endParaRPr lang="en-US" noProof="0"/>
          </a:p>
        </p:txBody>
      </p:sp>
      <p:graphicFrame>
        <p:nvGraphicFramePr>
          <p:cNvPr id="8" name="Table 7">
            <a:extLst>
              <a:ext uri="{FF2B5EF4-FFF2-40B4-BE49-F238E27FC236}">
                <a16:creationId xmlns:a16="http://schemas.microsoft.com/office/drawing/2014/main" id="{ADE9BD11-FBAF-6D81-5B71-09D7B09EE191}"/>
              </a:ext>
            </a:extLst>
          </p:cNvPr>
          <p:cNvGraphicFramePr>
            <a:graphicFrameLocks noGrp="1"/>
          </p:cNvGraphicFramePr>
          <p:nvPr>
            <p:extLst>
              <p:ext uri="{D42A27DB-BD31-4B8C-83A1-F6EECF244321}">
                <p14:modId xmlns:p14="http://schemas.microsoft.com/office/powerpoint/2010/main" val="2454058284"/>
              </p:ext>
            </p:extLst>
          </p:nvPr>
        </p:nvGraphicFramePr>
        <p:xfrm>
          <a:off x="840440" y="1938617"/>
          <a:ext cx="10524618" cy="1218798"/>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r h="609399">
                <a:tc>
                  <a:txBody>
                    <a:bodyPr/>
                    <a:lstStyle/>
                    <a:p>
                      <a:pPr lvl="0" algn="ctr">
                        <a:buNone/>
                      </a:pPr>
                      <a:r>
                        <a:rPr lang="en-US" sz="1600" b="0" i="0" u="none" strike="noStrike" noProof="0">
                          <a:latin typeface="Consolas"/>
                        </a:rPr>
                        <a:t>Terrestrial resources</a:t>
                      </a:r>
                      <a:endParaRPr lang="en-US" sz="1600" noProof="0">
                        <a:latin typeface="Consolas"/>
                      </a:endParaRPr>
                    </a:p>
                  </a:txBody>
                  <a:tcPr anchor="ctr">
                    <a:lnT w="12700">
                      <a:solidFill>
                        <a:schemeClr val="tx1"/>
                      </a:solidFill>
                    </a:lnT>
                    <a:lnB w="12700">
                      <a:solidFill>
                        <a:schemeClr val="tx1"/>
                      </a:solidFill>
                    </a:lnB>
                    <a:solidFill>
                      <a:schemeClr val="bg1"/>
                    </a:solidFill>
                  </a:tcPr>
                </a:tc>
                <a:tc>
                  <a:txBody>
                    <a:bodyPr/>
                    <a:lstStyle/>
                    <a:p>
                      <a:pPr algn="ctr"/>
                      <a:r>
                        <a:rPr lang="en-US" sz="1600" noProof="0">
                          <a:latin typeface="Consolas"/>
                        </a:rPr>
                        <a:t>100% ISRU</a:t>
                      </a:r>
                    </a:p>
                  </a:txBody>
                  <a:tcPr anchor="ctr">
                    <a:lnT w="12700">
                      <a:solidFill>
                        <a:schemeClr val="tx1"/>
                      </a:solidFill>
                    </a:lnT>
                    <a:lnB w="12700">
                      <a:solidFill>
                        <a:schemeClr val="tx1"/>
                      </a:solidFill>
                    </a:lnB>
                    <a:solidFill>
                      <a:schemeClr val="bg1"/>
                    </a:solidFill>
                  </a:tcPr>
                </a:tc>
                <a:tc>
                  <a:txBody>
                    <a:bodyPr/>
                    <a:lstStyle/>
                    <a:p>
                      <a:pPr algn="ctr"/>
                      <a:r>
                        <a:rPr lang="en-US" sz="1600" noProof="0">
                          <a:latin typeface="Consolas"/>
                        </a:rPr>
                        <a:t>100% ISRU</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1127808"/>
                  </a:ext>
                </a:extLst>
              </a:tr>
            </a:tbl>
          </a:graphicData>
        </a:graphic>
      </p:graphicFrame>
      <p:sp>
        <p:nvSpPr>
          <p:cNvPr id="3" name="Title 1">
            <a:extLst>
              <a:ext uri="{FF2B5EF4-FFF2-40B4-BE49-F238E27FC236}">
                <a16:creationId xmlns:a16="http://schemas.microsoft.com/office/drawing/2014/main" id="{10EC0AA6-14AA-D6A2-4109-7195910C25E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255845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4BAE4-BCFB-C03B-F541-1607844E2E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385987-82F6-3982-0AFE-34E284DDDB3F}"/>
              </a:ext>
            </a:extLst>
          </p:cNvPr>
          <p:cNvSpPr>
            <a:spLocks noGrp="1"/>
          </p:cNvSpPr>
          <p:nvPr>
            <p:ph type="sldNum" sz="quarter" idx="12"/>
          </p:nvPr>
        </p:nvSpPr>
        <p:spPr/>
        <p:txBody>
          <a:bodyPr/>
          <a:lstStyle/>
          <a:p>
            <a:fld id="{330EA680-D336-4FF7-8B7A-9848BB0A1C32}" type="slidenum">
              <a:rPr lang="en-US" noProof="0" smtClean="0"/>
              <a:pPr/>
              <a:t>16</a:t>
            </a:fld>
            <a:endParaRPr lang="en-US" noProof="0"/>
          </a:p>
        </p:txBody>
      </p:sp>
      <p:graphicFrame>
        <p:nvGraphicFramePr>
          <p:cNvPr id="8" name="Table 7">
            <a:extLst>
              <a:ext uri="{FF2B5EF4-FFF2-40B4-BE49-F238E27FC236}">
                <a16:creationId xmlns:a16="http://schemas.microsoft.com/office/drawing/2014/main" id="{2943F54A-51D2-67FF-C022-8ABC8DEC23A7}"/>
              </a:ext>
            </a:extLst>
          </p:cNvPr>
          <p:cNvGraphicFramePr>
            <a:graphicFrameLocks noGrp="1"/>
          </p:cNvGraphicFramePr>
          <p:nvPr>
            <p:extLst>
              <p:ext uri="{D42A27DB-BD31-4B8C-83A1-F6EECF244321}">
                <p14:modId xmlns:p14="http://schemas.microsoft.com/office/powerpoint/2010/main" val="715302445"/>
              </p:ext>
            </p:extLst>
          </p:nvPr>
        </p:nvGraphicFramePr>
        <p:xfrm>
          <a:off x="840440" y="1938617"/>
          <a:ext cx="10524618" cy="1828196"/>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r h="609399">
                <a:tc>
                  <a:txBody>
                    <a:bodyPr/>
                    <a:lstStyle/>
                    <a:p>
                      <a:pPr lvl="0" algn="ctr">
                        <a:buNone/>
                      </a:pPr>
                      <a:r>
                        <a:rPr lang="en-US" sz="1600" b="0" i="0" u="none" strike="noStrike" noProof="0">
                          <a:solidFill>
                            <a:schemeClr val="bg1">
                              <a:lumMod val="65000"/>
                            </a:schemeClr>
                          </a:solidFill>
                          <a:latin typeface="Consolas"/>
                        </a:rPr>
                        <a:t>Terrestrial resources</a:t>
                      </a:r>
                      <a:endParaRPr lang="en-US" sz="1600" noProof="0">
                        <a:solidFill>
                          <a:schemeClr val="bg1">
                            <a:lumMod val="65000"/>
                          </a:schemeClr>
                        </a:solidFill>
                        <a:latin typeface="Consolas"/>
                      </a:endParaRP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1127808"/>
                  </a:ext>
                </a:extLst>
              </a:tr>
              <a:tr h="609398">
                <a:tc>
                  <a:txBody>
                    <a:bodyPr/>
                    <a:lstStyle/>
                    <a:p>
                      <a:pPr lvl="0" algn="ctr">
                        <a:buNone/>
                      </a:pPr>
                      <a:r>
                        <a:rPr lang="en-US" sz="1600" noProof="0">
                          <a:latin typeface="Consolas"/>
                        </a:rPr>
                        <a:t>Continuous operation </a:t>
                      </a:r>
                    </a:p>
                  </a:txBody>
                  <a:tcPr anchor="ctr">
                    <a:lnL w="0">
                      <a:noFill/>
                    </a:lnL>
                    <a:lnR w="0">
                      <a:noFill/>
                    </a:ln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Discrete operation</a:t>
                      </a:r>
                    </a:p>
                  </a:txBody>
                  <a:tcPr anchor="ctr">
                    <a:lnL w="0">
                      <a:noFill/>
                    </a:lnL>
                    <a:lnR w="0">
                      <a:noFill/>
                    </a:ln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Discrete operation</a:t>
                      </a:r>
                    </a:p>
                  </a:txBody>
                  <a:tcPr anchor="ctr">
                    <a:lnL w="0">
                      <a:noFill/>
                    </a:lnL>
                    <a:lnR w="0">
                      <a:no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0342663"/>
                  </a:ext>
                </a:extLst>
              </a:tr>
            </a:tbl>
          </a:graphicData>
        </a:graphic>
      </p:graphicFrame>
      <p:sp>
        <p:nvSpPr>
          <p:cNvPr id="3" name="Title 1">
            <a:extLst>
              <a:ext uri="{FF2B5EF4-FFF2-40B4-BE49-F238E27FC236}">
                <a16:creationId xmlns:a16="http://schemas.microsoft.com/office/drawing/2014/main" id="{E782575C-9267-C163-5899-6F1D6184CD3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97676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D69B-8659-E954-72A7-A013276354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0C6928-52C8-B298-9DC6-DA908E6A8CD7}"/>
              </a:ext>
            </a:extLst>
          </p:cNvPr>
          <p:cNvSpPr>
            <a:spLocks noGrp="1"/>
          </p:cNvSpPr>
          <p:nvPr>
            <p:ph type="sldNum" sz="quarter" idx="12"/>
          </p:nvPr>
        </p:nvSpPr>
        <p:spPr/>
        <p:txBody>
          <a:bodyPr/>
          <a:lstStyle/>
          <a:p>
            <a:fld id="{330EA680-D336-4FF7-8B7A-9848BB0A1C32}" type="slidenum">
              <a:rPr lang="en-US" noProof="0" smtClean="0"/>
              <a:pPr/>
              <a:t>17</a:t>
            </a:fld>
            <a:endParaRPr lang="en-US" noProof="0"/>
          </a:p>
        </p:txBody>
      </p:sp>
      <p:graphicFrame>
        <p:nvGraphicFramePr>
          <p:cNvPr id="8" name="Table 7">
            <a:extLst>
              <a:ext uri="{FF2B5EF4-FFF2-40B4-BE49-F238E27FC236}">
                <a16:creationId xmlns:a16="http://schemas.microsoft.com/office/drawing/2014/main" id="{D136B1FF-0A50-4BEE-7AB5-23A3D1C87A91}"/>
              </a:ext>
            </a:extLst>
          </p:cNvPr>
          <p:cNvGraphicFramePr>
            <a:graphicFrameLocks noGrp="1"/>
          </p:cNvGraphicFramePr>
          <p:nvPr>
            <p:extLst>
              <p:ext uri="{D42A27DB-BD31-4B8C-83A1-F6EECF244321}">
                <p14:modId xmlns:p14="http://schemas.microsoft.com/office/powerpoint/2010/main" val="1701980844"/>
              </p:ext>
            </p:extLst>
          </p:nvPr>
        </p:nvGraphicFramePr>
        <p:xfrm>
          <a:off x="840440" y="1938617"/>
          <a:ext cx="10524618" cy="2437593"/>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r h="609399">
                <a:tc>
                  <a:txBody>
                    <a:bodyPr/>
                    <a:lstStyle/>
                    <a:p>
                      <a:pPr lvl="0" algn="ctr">
                        <a:buNone/>
                      </a:pPr>
                      <a:r>
                        <a:rPr lang="en-US" sz="1600" b="0" i="0" u="none" strike="noStrike" noProof="0">
                          <a:solidFill>
                            <a:schemeClr val="bg1">
                              <a:lumMod val="65000"/>
                            </a:schemeClr>
                          </a:solidFill>
                          <a:latin typeface="Consolas"/>
                        </a:rPr>
                        <a:t>Terrestrial resources</a:t>
                      </a:r>
                      <a:endParaRPr lang="en-US" sz="1600" noProof="0">
                        <a:solidFill>
                          <a:schemeClr val="bg1">
                            <a:lumMod val="65000"/>
                          </a:schemeClr>
                        </a:solidFill>
                        <a:latin typeface="Consolas"/>
                      </a:endParaRP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1127808"/>
                  </a:ext>
                </a:extLst>
              </a:tr>
              <a:tr h="609398">
                <a:tc>
                  <a:txBody>
                    <a:bodyPr/>
                    <a:lstStyle/>
                    <a:p>
                      <a:pPr lvl="0" algn="ctr">
                        <a:buNone/>
                      </a:pPr>
                      <a:r>
                        <a:rPr lang="en-US" sz="1600" noProof="0">
                          <a:solidFill>
                            <a:schemeClr val="bg1">
                              <a:lumMod val="65000"/>
                            </a:schemeClr>
                          </a:solidFill>
                          <a:latin typeface="Consolas"/>
                        </a:rPr>
                        <a:t>Continuous operation </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0342663"/>
                  </a:ext>
                </a:extLst>
              </a:tr>
              <a:tr h="609397">
                <a:tc>
                  <a:txBody>
                    <a:bodyPr/>
                    <a:lstStyle/>
                    <a:p>
                      <a:pPr lvl="0" algn="ctr">
                        <a:buNone/>
                      </a:pPr>
                      <a:r>
                        <a:rPr lang="en-US" sz="1600" noProof="0">
                          <a:latin typeface="Consolas"/>
                        </a:rPr>
                        <a:t>-</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Melted &gt; 1500 </a:t>
                      </a:r>
                      <a:r>
                        <a:rPr lang="en-US" sz="1600" b="0" i="0" u="none" strike="noStrike" noProof="0">
                          <a:solidFill>
                            <a:srgbClr val="001D35"/>
                          </a:solidFill>
                          <a:latin typeface="Consolas"/>
                        </a:rPr>
                        <a:t>°</a:t>
                      </a:r>
                      <a:r>
                        <a:rPr lang="en-US" sz="1600" noProof="0">
                          <a:latin typeface="Consolas"/>
                        </a:rPr>
                        <a:t>C; not porous</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Very porous</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23263021"/>
                  </a:ext>
                </a:extLst>
              </a:tr>
            </a:tbl>
          </a:graphicData>
        </a:graphic>
      </p:graphicFrame>
      <p:sp>
        <p:nvSpPr>
          <p:cNvPr id="3" name="Title 1">
            <a:extLst>
              <a:ext uri="{FF2B5EF4-FFF2-40B4-BE49-F238E27FC236}">
                <a16:creationId xmlns:a16="http://schemas.microsoft.com/office/drawing/2014/main" id="{F79CCFBF-DA76-BD8C-3163-B4D36791352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294215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F3ECE-E0E5-82B8-3AAF-175585443E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A8D7A9-293A-A6A0-F129-7341877DD423}"/>
              </a:ext>
            </a:extLst>
          </p:cNvPr>
          <p:cNvSpPr>
            <a:spLocks noGrp="1"/>
          </p:cNvSpPr>
          <p:nvPr>
            <p:ph type="sldNum" sz="quarter" idx="12"/>
          </p:nvPr>
        </p:nvSpPr>
        <p:spPr/>
        <p:txBody>
          <a:bodyPr/>
          <a:lstStyle/>
          <a:p>
            <a:fld id="{330EA680-D336-4FF7-8B7A-9848BB0A1C32}" type="slidenum">
              <a:rPr lang="en-US" noProof="0" smtClean="0"/>
              <a:pPr/>
              <a:t>18</a:t>
            </a:fld>
            <a:endParaRPr lang="en-US" noProof="0"/>
          </a:p>
        </p:txBody>
      </p:sp>
      <p:graphicFrame>
        <p:nvGraphicFramePr>
          <p:cNvPr id="8" name="Table 7">
            <a:extLst>
              <a:ext uri="{FF2B5EF4-FFF2-40B4-BE49-F238E27FC236}">
                <a16:creationId xmlns:a16="http://schemas.microsoft.com/office/drawing/2014/main" id="{11F16AF4-F3E8-BF83-2683-15A92998DE34}"/>
              </a:ext>
            </a:extLst>
          </p:cNvPr>
          <p:cNvGraphicFramePr>
            <a:graphicFrameLocks noGrp="1"/>
          </p:cNvGraphicFramePr>
          <p:nvPr>
            <p:extLst>
              <p:ext uri="{D42A27DB-BD31-4B8C-83A1-F6EECF244321}">
                <p14:modId xmlns:p14="http://schemas.microsoft.com/office/powerpoint/2010/main" val="2160236944"/>
              </p:ext>
            </p:extLst>
          </p:nvPr>
        </p:nvGraphicFramePr>
        <p:xfrm>
          <a:off x="840440" y="1938617"/>
          <a:ext cx="10524618" cy="3046990"/>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r h="609399">
                <a:tc>
                  <a:txBody>
                    <a:bodyPr/>
                    <a:lstStyle/>
                    <a:p>
                      <a:pPr lvl="0" algn="ctr">
                        <a:buNone/>
                      </a:pPr>
                      <a:r>
                        <a:rPr lang="en-US" sz="1600" b="0" i="0" u="none" strike="noStrike" noProof="0">
                          <a:solidFill>
                            <a:schemeClr val="bg1">
                              <a:lumMod val="65000"/>
                            </a:schemeClr>
                          </a:solidFill>
                          <a:latin typeface="Consolas"/>
                        </a:rPr>
                        <a:t>Terrestrial resources</a:t>
                      </a:r>
                      <a:endParaRPr lang="en-US" sz="1600" noProof="0">
                        <a:solidFill>
                          <a:schemeClr val="bg1">
                            <a:lumMod val="65000"/>
                          </a:schemeClr>
                        </a:solidFill>
                        <a:latin typeface="Consolas"/>
                      </a:endParaRP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1127808"/>
                  </a:ext>
                </a:extLst>
              </a:tr>
              <a:tr h="609398">
                <a:tc>
                  <a:txBody>
                    <a:bodyPr/>
                    <a:lstStyle/>
                    <a:p>
                      <a:pPr lvl="0" algn="ctr">
                        <a:buNone/>
                      </a:pPr>
                      <a:r>
                        <a:rPr lang="en-US" sz="1600" noProof="0">
                          <a:solidFill>
                            <a:schemeClr val="bg1">
                              <a:lumMod val="65000"/>
                            </a:schemeClr>
                          </a:solidFill>
                          <a:latin typeface="Consolas"/>
                        </a:rPr>
                        <a:t>Continuous operation </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0342663"/>
                  </a:ext>
                </a:extLst>
              </a:tr>
              <a:tr h="609397">
                <a:tc>
                  <a:txBody>
                    <a:bodyPr/>
                    <a:lstStyle/>
                    <a:p>
                      <a:pPr lvl="0" algn="ctr">
                        <a:buNone/>
                      </a:pPr>
                      <a:r>
                        <a:rPr lang="en-US" sz="1600" noProof="0">
                          <a:solidFill>
                            <a:schemeClr val="bg1">
                              <a:lumMod val="65000"/>
                            </a:schemeClr>
                          </a:solidFill>
                          <a:latin typeface="Consolas"/>
                        </a:rPr>
                        <a:t>-</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Melted &gt; 1500 </a:t>
                      </a:r>
                      <a:r>
                        <a:rPr lang="en-US" sz="1600" b="0" i="0" u="none" strike="noStrike" noProof="0">
                          <a:solidFill>
                            <a:schemeClr val="bg1">
                              <a:lumMod val="65000"/>
                            </a:schemeClr>
                          </a:solidFill>
                          <a:latin typeface="Consolas"/>
                        </a:rPr>
                        <a:t>°</a:t>
                      </a:r>
                      <a:r>
                        <a:rPr lang="en-US" sz="1600" noProof="0">
                          <a:solidFill>
                            <a:schemeClr val="bg1">
                              <a:lumMod val="65000"/>
                            </a:schemeClr>
                          </a:solidFill>
                          <a:latin typeface="Consolas"/>
                        </a:rPr>
                        <a:t>C; not porous</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Very porous</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23263021"/>
                  </a:ext>
                </a:extLst>
              </a:tr>
              <a:tr h="609397">
                <a:tc>
                  <a:txBody>
                    <a:bodyPr/>
                    <a:lstStyle/>
                    <a:p>
                      <a:pPr lvl="0" algn="ctr">
                        <a:buNone/>
                      </a:pPr>
                      <a:r>
                        <a:rPr lang="en-US" sz="1600" noProof="0">
                          <a:latin typeface="Consolas"/>
                        </a:rPr>
                        <a:t>-</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Compressive </a:t>
                      </a:r>
                      <a:r>
                        <a:rPr lang="en-US" sz="1600" noProof="0" err="1">
                          <a:latin typeface="Consolas"/>
                        </a:rPr>
                        <a:t>strenght</a:t>
                      </a:r>
                      <a:r>
                        <a:rPr lang="en-US" sz="1600" noProof="0">
                          <a:latin typeface="Consolas"/>
                        </a:rPr>
                        <a:t> &gt; 90 [MPa]</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latin typeface="Consolas"/>
                        </a:rPr>
                        <a:t>~ 60 [MPa]</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20347631"/>
                  </a:ext>
                </a:extLst>
              </a:tr>
            </a:tbl>
          </a:graphicData>
        </a:graphic>
      </p:graphicFrame>
      <p:sp>
        <p:nvSpPr>
          <p:cNvPr id="3" name="Title 1">
            <a:extLst>
              <a:ext uri="{FF2B5EF4-FFF2-40B4-BE49-F238E27FC236}">
                <a16:creationId xmlns:a16="http://schemas.microsoft.com/office/drawing/2014/main" id="{DBFE54D5-DB33-1739-8DB3-CB1EF58F604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4081317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D8CDC-E65F-7409-6586-1B41E63261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EDF42B-8668-BBFB-388E-13A559BB8CE0}"/>
              </a:ext>
            </a:extLst>
          </p:cNvPr>
          <p:cNvSpPr>
            <a:spLocks noGrp="1"/>
          </p:cNvSpPr>
          <p:nvPr>
            <p:ph type="sldNum" sz="quarter" idx="12"/>
          </p:nvPr>
        </p:nvSpPr>
        <p:spPr/>
        <p:txBody>
          <a:bodyPr/>
          <a:lstStyle/>
          <a:p>
            <a:fld id="{330EA680-D336-4FF7-8B7A-9848BB0A1C32}" type="slidenum">
              <a:rPr lang="en-US" noProof="0" smtClean="0"/>
              <a:pPr/>
              <a:t>19</a:t>
            </a:fld>
            <a:endParaRPr lang="en-US" noProof="0"/>
          </a:p>
        </p:txBody>
      </p:sp>
      <p:graphicFrame>
        <p:nvGraphicFramePr>
          <p:cNvPr id="8" name="Table 7">
            <a:extLst>
              <a:ext uri="{FF2B5EF4-FFF2-40B4-BE49-F238E27FC236}">
                <a16:creationId xmlns:a16="http://schemas.microsoft.com/office/drawing/2014/main" id="{A70DDD7C-3077-5712-B776-0FABFB0E91A7}"/>
              </a:ext>
            </a:extLst>
          </p:cNvPr>
          <p:cNvGraphicFramePr>
            <a:graphicFrameLocks noGrp="1"/>
          </p:cNvGraphicFramePr>
          <p:nvPr>
            <p:extLst>
              <p:ext uri="{D42A27DB-BD31-4B8C-83A1-F6EECF244321}">
                <p14:modId xmlns:p14="http://schemas.microsoft.com/office/powerpoint/2010/main" val="2981301163"/>
              </p:ext>
            </p:extLst>
          </p:nvPr>
        </p:nvGraphicFramePr>
        <p:xfrm>
          <a:off x="840440" y="1938617"/>
          <a:ext cx="10524618" cy="3656387"/>
        </p:xfrm>
        <a:graphic>
          <a:graphicData uri="http://schemas.openxmlformats.org/drawingml/2006/table">
            <a:tbl>
              <a:tblPr firstRow="1" bandRow="1">
                <a:tableStyleId>{8EC20E35-A176-4012-BC5E-935CFFF8708E}</a:tableStyleId>
              </a:tblPr>
              <a:tblGrid>
                <a:gridCol w="3013363">
                  <a:extLst>
                    <a:ext uri="{9D8B030D-6E8A-4147-A177-3AD203B41FA5}">
                      <a16:colId xmlns:a16="http://schemas.microsoft.com/office/drawing/2014/main" val="1978240603"/>
                    </a:ext>
                  </a:extLst>
                </a:gridCol>
                <a:gridCol w="4139044">
                  <a:extLst>
                    <a:ext uri="{9D8B030D-6E8A-4147-A177-3AD203B41FA5}">
                      <a16:colId xmlns:a16="http://schemas.microsoft.com/office/drawing/2014/main" val="1105436103"/>
                    </a:ext>
                  </a:extLst>
                </a:gridCol>
                <a:gridCol w="3372211">
                  <a:extLst>
                    <a:ext uri="{9D8B030D-6E8A-4147-A177-3AD203B41FA5}">
                      <a16:colId xmlns:a16="http://schemas.microsoft.com/office/drawing/2014/main" val="2814609597"/>
                    </a:ext>
                  </a:extLst>
                </a:gridCol>
              </a:tblGrid>
              <a:tr h="609399">
                <a:tc>
                  <a:txBody>
                    <a:bodyPr/>
                    <a:lstStyle/>
                    <a:p>
                      <a:pPr algn="ctr"/>
                      <a:r>
                        <a:rPr lang="en-US" sz="1800" noProof="0">
                          <a:solidFill>
                            <a:schemeClr val="tx1"/>
                          </a:solidFill>
                          <a:latin typeface="Consolas"/>
                        </a:rPr>
                        <a:t>Binder-based​ methods</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Melting</a:t>
                      </a:r>
                    </a:p>
                  </a:txBody>
                  <a:tcPr anchor="ctr">
                    <a:lnL w="0">
                      <a:noFill/>
                    </a:lnL>
                    <a:lnR w="0">
                      <a:noFill/>
                    </a:lnR>
                    <a:lnT w="0">
                      <a:noFill/>
                    </a:lnT>
                    <a:lnB w="12700">
                      <a:solidFill>
                        <a:schemeClr val="tx1"/>
                      </a:solidFill>
                    </a:lnB>
                    <a:solidFill>
                      <a:schemeClr val="bg1"/>
                    </a:solidFill>
                  </a:tcPr>
                </a:tc>
                <a:tc>
                  <a:txBody>
                    <a:bodyPr/>
                    <a:lstStyle/>
                    <a:p>
                      <a:pPr algn="ctr"/>
                      <a:r>
                        <a:rPr lang="en-US" sz="1800" noProof="0">
                          <a:solidFill>
                            <a:schemeClr val="tx1"/>
                          </a:solidFill>
                          <a:latin typeface="Consolas"/>
                        </a:rPr>
                        <a:t>Selective Laser Sintering</a:t>
                      </a:r>
                    </a:p>
                  </a:txBody>
                  <a:tcPr anchor="ctr">
                    <a:lnL w="0">
                      <a:noFill/>
                    </a:lnL>
                    <a:lnR w="0">
                      <a:noFill/>
                    </a:lnR>
                    <a:lnT w="0">
                      <a:noFill/>
                    </a:lnT>
                    <a:lnB w="12700">
                      <a:solidFill>
                        <a:schemeClr val="tx1"/>
                      </a:solidFill>
                    </a:lnB>
                    <a:solidFill>
                      <a:schemeClr val="bg1"/>
                    </a:solidFill>
                  </a:tcPr>
                </a:tc>
                <a:extLst>
                  <a:ext uri="{0D108BD9-81ED-4DB2-BD59-A6C34878D82A}">
                    <a16:rowId xmlns:a16="http://schemas.microsoft.com/office/drawing/2014/main" val="1577690379"/>
                  </a:ext>
                </a:extLst>
              </a:tr>
              <a:tr h="609399">
                <a:tc>
                  <a:txBody>
                    <a:bodyPr/>
                    <a:lstStyle/>
                    <a:p>
                      <a:pPr lvl="0" algn="ctr">
                        <a:buNone/>
                      </a:pPr>
                      <a:r>
                        <a:rPr lang="en-US" sz="1600" b="0" i="0" u="none" strike="noStrike" noProof="0">
                          <a:solidFill>
                            <a:schemeClr val="bg1">
                              <a:lumMod val="65000"/>
                            </a:schemeClr>
                          </a:solidFill>
                          <a:latin typeface="Consolas"/>
                        </a:rPr>
                        <a:t>Terrestrial resources</a:t>
                      </a:r>
                      <a:endParaRPr lang="en-US" sz="1600" noProof="0">
                        <a:solidFill>
                          <a:schemeClr val="bg1">
                            <a:lumMod val="65000"/>
                          </a:schemeClr>
                        </a:solidFill>
                        <a:latin typeface="Consolas"/>
                      </a:endParaRP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tc>
                  <a:txBody>
                    <a:bodyPr/>
                    <a:lstStyle/>
                    <a:p>
                      <a:pPr algn="ctr"/>
                      <a:r>
                        <a:rPr lang="en-US" sz="1600" noProof="0">
                          <a:solidFill>
                            <a:schemeClr val="bg1">
                              <a:lumMod val="65000"/>
                            </a:schemeClr>
                          </a:solidFill>
                          <a:latin typeface="Consolas"/>
                        </a:rPr>
                        <a:t>100% ISRU</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1127808"/>
                  </a:ext>
                </a:extLst>
              </a:tr>
              <a:tr h="609398">
                <a:tc>
                  <a:txBody>
                    <a:bodyPr/>
                    <a:lstStyle/>
                    <a:p>
                      <a:pPr lvl="0" algn="ctr">
                        <a:buNone/>
                      </a:pPr>
                      <a:r>
                        <a:rPr lang="en-US" sz="1600" noProof="0">
                          <a:solidFill>
                            <a:schemeClr val="bg1">
                              <a:lumMod val="65000"/>
                            </a:schemeClr>
                          </a:solidFill>
                          <a:latin typeface="Consolas"/>
                        </a:rPr>
                        <a:t>Continuous operation </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Discrete operation</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40342663"/>
                  </a:ext>
                </a:extLst>
              </a:tr>
              <a:tr h="609397">
                <a:tc>
                  <a:txBody>
                    <a:bodyPr/>
                    <a:lstStyle/>
                    <a:p>
                      <a:pPr lvl="0" algn="ctr">
                        <a:buNone/>
                      </a:pPr>
                      <a:r>
                        <a:rPr lang="en-US" sz="1600" noProof="0">
                          <a:solidFill>
                            <a:schemeClr val="bg1">
                              <a:lumMod val="65000"/>
                            </a:schemeClr>
                          </a:solidFill>
                          <a:latin typeface="Consolas"/>
                        </a:rPr>
                        <a:t>-</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Melted &gt; 1500 </a:t>
                      </a:r>
                      <a:r>
                        <a:rPr lang="en-US" sz="1600" b="0" i="0" u="none" strike="noStrike" noProof="0">
                          <a:solidFill>
                            <a:schemeClr val="bg1">
                              <a:lumMod val="65000"/>
                            </a:schemeClr>
                          </a:solidFill>
                          <a:latin typeface="Consolas"/>
                        </a:rPr>
                        <a:t>°</a:t>
                      </a:r>
                      <a:r>
                        <a:rPr lang="en-US" sz="1600" noProof="0">
                          <a:solidFill>
                            <a:schemeClr val="bg1">
                              <a:lumMod val="65000"/>
                            </a:schemeClr>
                          </a:solidFill>
                          <a:latin typeface="Consolas"/>
                        </a:rPr>
                        <a:t>C; not porous</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Very porous</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23263021"/>
                  </a:ext>
                </a:extLst>
              </a:tr>
              <a:tr h="609397">
                <a:tc>
                  <a:txBody>
                    <a:bodyPr/>
                    <a:lstStyle/>
                    <a:p>
                      <a:pPr lvl="0" algn="ctr">
                        <a:buNone/>
                      </a:pPr>
                      <a:r>
                        <a:rPr lang="en-US" sz="1600" noProof="0">
                          <a:solidFill>
                            <a:schemeClr val="bg1">
                              <a:lumMod val="65000"/>
                            </a:schemeClr>
                          </a:solidFill>
                          <a:latin typeface="Consolas"/>
                        </a:rPr>
                        <a:t>-</a:t>
                      </a:r>
                    </a:p>
                  </a:txBody>
                  <a:tcPr anchor="ctr">
                    <a:lnT w="12700">
                      <a:solidFill>
                        <a:schemeClr val="tx1"/>
                      </a:solidFill>
                    </a:lnT>
                    <a:lnB w="12700">
                      <a:solidFill>
                        <a:schemeClr val="tx1"/>
                      </a:solidFill>
                    </a:lnB>
                    <a:solidFill>
                      <a:schemeClr val="bg1"/>
                    </a:solidFill>
                  </a:tcPr>
                </a:tc>
                <a:tc>
                  <a:txBody>
                    <a:bodyPr/>
                    <a:lstStyle/>
                    <a:p>
                      <a:pPr lvl="0" algn="ctr">
                        <a:buNone/>
                      </a:pPr>
                      <a:r>
                        <a:rPr lang="en-US" sz="1600" noProof="0">
                          <a:solidFill>
                            <a:schemeClr val="bg1">
                              <a:lumMod val="65000"/>
                            </a:schemeClr>
                          </a:solidFill>
                          <a:latin typeface="Consolas"/>
                        </a:rPr>
                        <a:t>Compressive </a:t>
                      </a:r>
                      <a:r>
                        <a:rPr lang="en-US" sz="1600" noProof="0" err="1">
                          <a:solidFill>
                            <a:schemeClr val="bg1">
                              <a:lumMod val="65000"/>
                            </a:schemeClr>
                          </a:solidFill>
                          <a:latin typeface="Consolas"/>
                        </a:rPr>
                        <a:t>strenght</a:t>
                      </a:r>
                      <a:r>
                        <a:rPr lang="en-US" sz="1600" noProof="0">
                          <a:solidFill>
                            <a:schemeClr val="bg1">
                              <a:lumMod val="65000"/>
                            </a:schemeClr>
                          </a:solidFill>
                          <a:latin typeface="Consolas"/>
                        </a:rPr>
                        <a:t> &gt; 90 [MPa]</a:t>
                      </a:r>
                    </a:p>
                  </a:txBody>
                  <a:tcPr anchor="ctr">
                    <a:lnT w="12700">
                      <a:solidFill>
                        <a:schemeClr val="tx1"/>
                      </a:solidFill>
                    </a:lnT>
                    <a:lnB w="12700">
                      <a:solidFill>
                        <a:schemeClr val="tx1"/>
                      </a:solidFill>
                    </a:lnB>
                    <a:solidFill>
                      <a:schemeClr val="bg1"/>
                    </a:solidFill>
                  </a:tcPr>
                </a:tc>
                <a:tc>
                  <a:txBody>
                    <a:bodyPr/>
                    <a:lstStyle/>
                    <a:p>
                      <a:pPr lvl="0" algn="ctr">
                        <a:lnSpc>
                          <a:spcPct val="100000"/>
                        </a:lnSpc>
                        <a:spcBef>
                          <a:spcPts val="0"/>
                        </a:spcBef>
                        <a:spcAft>
                          <a:spcPts val="0"/>
                        </a:spcAft>
                        <a:buNone/>
                      </a:pPr>
                      <a:r>
                        <a:rPr lang="en-US" sz="1600" b="0" i="0" u="none" strike="noStrike" noProof="0">
                          <a:solidFill>
                            <a:schemeClr val="bg1">
                              <a:lumMod val="65000"/>
                            </a:schemeClr>
                          </a:solidFill>
                          <a:latin typeface="Consolas"/>
                        </a:rPr>
                        <a:t>~ 60 [MPa]</a:t>
                      </a:r>
                    </a:p>
                  </a:txBody>
                  <a:tcPr anchor="ct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20347631"/>
                  </a:ext>
                </a:extLst>
              </a:tr>
              <a:tr h="609397">
                <a:tc>
                  <a:txBody>
                    <a:bodyPr/>
                    <a:lstStyle/>
                    <a:p>
                      <a:pPr lvl="0" algn="ctr">
                        <a:buNone/>
                      </a:pPr>
                      <a:r>
                        <a:rPr lang="en-US" sz="1600" noProof="0">
                          <a:latin typeface="Consolas"/>
                        </a:rPr>
                        <a:t>-</a:t>
                      </a:r>
                    </a:p>
                  </a:txBody>
                  <a:tcPr anchor="ctr">
                    <a:lnL w="0">
                      <a:noFill/>
                    </a:lnL>
                    <a:lnR w="0">
                      <a:noFill/>
                    </a:lnR>
                    <a:lnT w="12700">
                      <a:solidFill>
                        <a:schemeClr val="tx1"/>
                      </a:solidFill>
                    </a:lnT>
                    <a:lnB w="0">
                      <a:noFill/>
                    </a:lnB>
                    <a:solidFill>
                      <a:schemeClr val="bg1"/>
                    </a:solidFill>
                  </a:tcPr>
                </a:tc>
                <a:tc>
                  <a:txBody>
                    <a:bodyPr/>
                    <a:lstStyle/>
                    <a:p>
                      <a:pPr lvl="0" algn="ctr">
                        <a:buNone/>
                      </a:pPr>
                      <a:r>
                        <a:rPr lang="en-US" sz="1600" noProof="0">
                          <a:latin typeface="Consolas"/>
                        </a:rPr>
                        <a:t>High energy; 1,5 kW</a:t>
                      </a:r>
                    </a:p>
                  </a:txBody>
                  <a:tcPr anchor="ctr">
                    <a:lnL w="0">
                      <a:noFill/>
                    </a:lnL>
                    <a:lnR w="0">
                      <a:noFill/>
                    </a:lnR>
                    <a:lnT w="12700">
                      <a:solidFill>
                        <a:schemeClr val="tx1"/>
                      </a:solidFill>
                    </a:lnT>
                    <a:lnB w="0">
                      <a:noFill/>
                    </a:lnB>
                    <a:solidFill>
                      <a:schemeClr val="bg1"/>
                    </a:solidFill>
                  </a:tcPr>
                </a:tc>
                <a:tc>
                  <a:txBody>
                    <a:bodyPr/>
                    <a:lstStyle/>
                    <a:p>
                      <a:pPr lvl="0" algn="ctr">
                        <a:buNone/>
                      </a:pPr>
                      <a:r>
                        <a:rPr lang="en-US" sz="1600" noProof="0">
                          <a:latin typeface="Consolas"/>
                        </a:rPr>
                        <a:t>-</a:t>
                      </a:r>
                    </a:p>
                  </a:txBody>
                  <a:tcPr anchor="ctr">
                    <a:lnL w="0">
                      <a:noFill/>
                    </a:lnL>
                    <a:lnR w="0">
                      <a:noFill/>
                    </a:lnR>
                    <a:lnT w="12700">
                      <a:solidFill>
                        <a:schemeClr val="tx1"/>
                      </a:solidFill>
                    </a:lnT>
                    <a:lnB w="0">
                      <a:noFill/>
                    </a:lnB>
                    <a:solidFill>
                      <a:schemeClr val="bg1"/>
                    </a:solidFill>
                  </a:tcPr>
                </a:tc>
                <a:extLst>
                  <a:ext uri="{0D108BD9-81ED-4DB2-BD59-A6C34878D82A}">
                    <a16:rowId xmlns:a16="http://schemas.microsoft.com/office/drawing/2014/main" val="3899678179"/>
                  </a:ext>
                </a:extLst>
              </a:tr>
            </a:tbl>
          </a:graphicData>
        </a:graphic>
      </p:graphicFrame>
      <p:sp>
        <p:nvSpPr>
          <p:cNvPr id="3" name="Title 1">
            <a:extLst>
              <a:ext uri="{FF2B5EF4-FFF2-40B4-BE49-F238E27FC236}">
                <a16:creationId xmlns:a16="http://schemas.microsoft.com/office/drawing/2014/main" id="{6F5946B3-FDE6-12F8-6159-23E0E3C161B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noProof="0">
                <a:latin typeface="Consolas"/>
              </a:rPr>
              <a:t>Additive Manufacturing techniques</a:t>
            </a:r>
            <a:endParaRPr lang="en-US" noProof="0"/>
          </a:p>
        </p:txBody>
      </p:sp>
    </p:spTree>
    <p:extLst>
      <p:ext uri="{BB962C8B-B14F-4D97-AF65-F5344CB8AC3E}">
        <p14:creationId xmlns:p14="http://schemas.microsoft.com/office/powerpoint/2010/main" val="3695792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4E7A3-C295-8E63-A18B-E5B1F649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B5354-F047-5E14-A589-5183B4C453FF}"/>
              </a:ext>
            </a:extLst>
          </p:cNvPr>
          <p:cNvSpPr>
            <a:spLocks noGrp="1"/>
          </p:cNvSpPr>
          <p:nvPr>
            <p:ph type="title"/>
          </p:nvPr>
        </p:nvSpPr>
        <p:spPr/>
        <p:txBody>
          <a:bodyPr>
            <a:normAutofit/>
          </a:bodyPr>
          <a:lstStyle/>
          <a:p>
            <a:r>
              <a:rPr lang="en-US" noProof="0">
                <a:latin typeface="Consolas"/>
              </a:rPr>
              <a:t>Problem Statement</a:t>
            </a:r>
            <a:endParaRPr lang="en-US" noProof="0"/>
          </a:p>
        </p:txBody>
      </p:sp>
      <p:sp>
        <p:nvSpPr>
          <p:cNvPr id="5" name="Content Placeholder 2">
            <a:extLst>
              <a:ext uri="{FF2B5EF4-FFF2-40B4-BE49-F238E27FC236}">
                <a16:creationId xmlns:a16="http://schemas.microsoft.com/office/drawing/2014/main" id="{10F1105C-3E1B-691B-4346-C69BC7922A81}"/>
              </a:ext>
            </a:extLst>
          </p:cNvPr>
          <p:cNvSpPr txBox="1">
            <a:spLocks/>
          </p:cNvSpPr>
          <p:nvPr/>
        </p:nvSpPr>
        <p:spPr>
          <a:xfrm>
            <a:off x="431948" y="2234331"/>
            <a:ext cx="4634345" cy="111061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Return humans</a:t>
            </a:r>
            <a:endParaRPr lang="en-US" noProof="0"/>
          </a:p>
          <a:p>
            <a:pPr marL="0" indent="0" algn="ctr">
              <a:buNone/>
            </a:pPr>
            <a:r>
              <a:rPr lang="en-US" noProof="0">
                <a:latin typeface="Consolas"/>
              </a:rPr>
              <a:t>to the moon</a:t>
            </a:r>
            <a:endParaRPr lang="en-US" noProof="0"/>
          </a:p>
        </p:txBody>
      </p:sp>
      <p:cxnSp>
        <p:nvCxnSpPr>
          <p:cNvPr id="7" name="Straight Arrow Connector 6">
            <a:extLst>
              <a:ext uri="{FF2B5EF4-FFF2-40B4-BE49-F238E27FC236}">
                <a16:creationId xmlns:a16="http://schemas.microsoft.com/office/drawing/2014/main" id="{3B3158D2-7FB3-FFD1-17D7-0753F6F609BC}"/>
              </a:ext>
            </a:extLst>
          </p:cNvPr>
          <p:cNvCxnSpPr>
            <a:cxnSpLocks/>
          </p:cNvCxnSpPr>
          <p:nvPr/>
        </p:nvCxnSpPr>
        <p:spPr>
          <a:xfrm>
            <a:off x="5069440" y="2767227"/>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9" name="Content Placeholder 2">
            <a:extLst>
              <a:ext uri="{FF2B5EF4-FFF2-40B4-BE49-F238E27FC236}">
                <a16:creationId xmlns:a16="http://schemas.microsoft.com/office/drawing/2014/main" id="{07A2D713-161D-8501-007E-5C4159089C59}"/>
              </a:ext>
            </a:extLst>
          </p:cNvPr>
          <p:cNvSpPr txBox="1">
            <a:spLocks/>
          </p:cNvSpPr>
          <p:nvPr/>
        </p:nvSpPr>
        <p:spPr>
          <a:xfrm>
            <a:off x="7247775" y="2211918"/>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Scientific research</a:t>
            </a:r>
          </a:p>
        </p:txBody>
      </p:sp>
      <p:sp>
        <p:nvSpPr>
          <p:cNvPr id="17" name="TextBox 16">
            <a:extLst>
              <a:ext uri="{FF2B5EF4-FFF2-40B4-BE49-F238E27FC236}">
                <a16:creationId xmlns:a16="http://schemas.microsoft.com/office/drawing/2014/main" id="{62C14348-62E6-D015-B60B-9D4762C88262}"/>
              </a:ext>
            </a:extLst>
          </p:cNvPr>
          <p:cNvSpPr txBox="1"/>
          <p:nvPr/>
        </p:nvSpPr>
        <p:spPr>
          <a:xfrm>
            <a:off x="5414452" y="2302119"/>
            <a:ext cx="864339" cy="461665"/>
          </a:xfrm>
          <a:prstGeom prst="rect">
            <a:avLst/>
          </a:prstGeom>
          <a:noFill/>
        </p:spPr>
        <p:txBody>
          <a:bodyPr wrap="square" lIns="91440" tIns="45720" rIns="91440" bIns="45720" rtlCol="0" anchor="t">
            <a:spAutoFit/>
          </a:bodyPr>
          <a:lstStyle/>
          <a:p>
            <a:pPr algn="ctr"/>
            <a:r>
              <a:rPr lang="en-US" sz="2400" i="1" noProof="0">
                <a:latin typeface="Consolas"/>
              </a:rPr>
              <a:t>WHY?</a:t>
            </a:r>
          </a:p>
        </p:txBody>
      </p:sp>
      <p:sp>
        <p:nvSpPr>
          <p:cNvPr id="6" name="Slide Number Placeholder 5">
            <a:extLst>
              <a:ext uri="{FF2B5EF4-FFF2-40B4-BE49-F238E27FC236}">
                <a16:creationId xmlns:a16="http://schemas.microsoft.com/office/drawing/2014/main" id="{AEFA40E5-24BB-D097-A101-94FD4A87DE91}"/>
              </a:ext>
            </a:extLst>
          </p:cNvPr>
          <p:cNvSpPr>
            <a:spLocks noGrp="1"/>
          </p:cNvSpPr>
          <p:nvPr>
            <p:ph type="sldNum" sz="quarter" idx="12"/>
          </p:nvPr>
        </p:nvSpPr>
        <p:spPr/>
        <p:txBody>
          <a:bodyPr/>
          <a:lstStyle/>
          <a:p>
            <a:fld id="{330EA680-D336-4FF7-8B7A-9848BB0A1C32}" type="slidenum">
              <a:rPr lang="en-US" noProof="0" smtClean="0"/>
              <a:t>2</a:t>
            </a:fld>
            <a:endParaRPr lang="en-US" noProof="0"/>
          </a:p>
        </p:txBody>
      </p:sp>
    </p:spTree>
    <p:extLst>
      <p:ext uri="{BB962C8B-B14F-4D97-AF65-F5344CB8AC3E}">
        <p14:creationId xmlns:p14="http://schemas.microsoft.com/office/powerpoint/2010/main" val="365507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chets, cirkel, diagram&#10;&#10;Door AI gegenereerde inhoud is mogelijk onjuist.">
            <a:extLst>
              <a:ext uri="{FF2B5EF4-FFF2-40B4-BE49-F238E27FC236}">
                <a16:creationId xmlns:a16="http://schemas.microsoft.com/office/drawing/2014/main" id="{51647235-6BF4-53D2-4FC6-1D5979231B7A}"/>
              </a:ext>
            </a:extLst>
          </p:cNvPr>
          <p:cNvPicPr>
            <a:picLocks noChangeAspect="1"/>
          </p:cNvPicPr>
          <p:nvPr/>
        </p:nvPicPr>
        <p:blipFill>
          <a:blip r:embed="rId4"/>
          <a:stretch>
            <a:fillRect/>
          </a:stretch>
        </p:blipFill>
        <p:spPr>
          <a:xfrm>
            <a:off x="8249467" y="1332473"/>
            <a:ext cx="3112375" cy="5024601"/>
          </a:xfrm>
          <a:prstGeom prst="rect">
            <a:avLst/>
          </a:prstGeom>
        </p:spPr>
      </p:pic>
      <p:sp>
        <p:nvSpPr>
          <p:cNvPr id="2" name="Title 1">
            <a:extLst>
              <a:ext uri="{FF2B5EF4-FFF2-40B4-BE49-F238E27FC236}">
                <a16:creationId xmlns:a16="http://schemas.microsoft.com/office/drawing/2014/main" id="{C445C386-AA08-C102-73B5-9DE746BF6AD5}"/>
              </a:ext>
            </a:extLst>
          </p:cNvPr>
          <p:cNvSpPr>
            <a:spLocks noGrp="1"/>
          </p:cNvSpPr>
          <p:nvPr>
            <p:ph type="title"/>
          </p:nvPr>
        </p:nvSpPr>
        <p:spPr/>
        <p:txBody>
          <a:bodyPr>
            <a:normAutofit/>
          </a:bodyPr>
          <a:lstStyle/>
          <a:p>
            <a:r>
              <a:rPr lang="en-US" sz="5400" noProof="0">
                <a:latin typeface="Consolas"/>
              </a:rPr>
              <a:t>General Requirements</a:t>
            </a:r>
          </a:p>
        </p:txBody>
      </p:sp>
      <p:sp>
        <p:nvSpPr>
          <p:cNvPr id="3" name="Content Placeholder 2">
            <a:extLst>
              <a:ext uri="{FF2B5EF4-FFF2-40B4-BE49-F238E27FC236}">
                <a16:creationId xmlns:a16="http://schemas.microsoft.com/office/drawing/2014/main" id="{8A1C288F-ED57-541E-50D0-8C742D26AE65}"/>
              </a:ext>
            </a:extLst>
          </p:cNvPr>
          <p:cNvSpPr>
            <a:spLocks noGrp="1"/>
          </p:cNvSpPr>
          <p:nvPr>
            <p:ph idx="1"/>
          </p:nvPr>
        </p:nvSpPr>
        <p:spPr/>
        <p:txBody>
          <a:bodyPr vert="horz" lIns="91440" tIns="45720" rIns="91440" bIns="45720" rtlCol="0" anchor="t">
            <a:normAutofit/>
          </a:bodyPr>
          <a:lstStyle/>
          <a:p>
            <a:pPr marL="0" indent="0">
              <a:buNone/>
            </a:pPr>
            <a:r>
              <a:rPr lang="en-US" sz="2400" noProof="0">
                <a:latin typeface="Consolas"/>
              </a:rPr>
              <a:t>Compressive structure</a:t>
            </a:r>
          </a:p>
        </p:txBody>
      </p:sp>
      <p:sp>
        <p:nvSpPr>
          <p:cNvPr id="4" name="Slide Number Placeholder 3">
            <a:extLst>
              <a:ext uri="{FF2B5EF4-FFF2-40B4-BE49-F238E27FC236}">
                <a16:creationId xmlns:a16="http://schemas.microsoft.com/office/drawing/2014/main" id="{E3FB9E48-C422-44DB-766E-7FBC3A1B1738}"/>
              </a:ext>
            </a:extLst>
          </p:cNvPr>
          <p:cNvSpPr>
            <a:spLocks noGrp="1"/>
          </p:cNvSpPr>
          <p:nvPr>
            <p:ph type="sldNum" sz="quarter" idx="12"/>
          </p:nvPr>
        </p:nvSpPr>
        <p:spPr/>
        <p:txBody>
          <a:bodyPr/>
          <a:lstStyle/>
          <a:p>
            <a:fld id="{330EA680-D336-4FF7-8B7A-9848BB0A1C32}" type="slidenum">
              <a:rPr lang="en-US" noProof="0" smtClean="0"/>
              <a:t>20</a:t>
            </a:fld>
            <a:endParaRPr lang="en-US" noProof="0"/>
          </a:p>
        </p:txBody>
      </p:sp>
      <p:sp>
        <p:nvSpPr>
          <p:cNvPr id="5" name="TextBox 4">
            <a:extLst>
              <a:ext uri="{FF2B5EF4-FFF2-40B4-BE49-F238E27FC236}">
                <a16:creationId xmlns:a16="http://schemas.microsoft.com/office/drawing/2014/main" id="{3DE9E553-D288-6D32-F8D0-FAD47CF11393}"/>
              </a:ext>
            </a:extLst>
          </p:cNvPr>
          <p:cNvSpPr txBox="1"/>
          <p:nvPr/>
        </p:nvSpPr>
        <p:spPr>
          <a:xfrm>
            <a:off x="855441" y="5803323"/>
            <a:ext cx="5898986" cy="553998"/>
          </a:xfrm>
          <a:prstGeom prst="rect">
            <a:avLst/>
          </a:prstGeom>
          <a:noFill/>
        </p:spPr>
        <p:txBody>
          <a:bodyPr wrap="square" lIns="91440" tIns="45720" rIns="91440" bIns="45720" rtlCol="0" anchor="t">
            <a:spAutoFit/>
          </a:bodyPr>
          <a:lstStyle/>
          <a:p>
            <a:r>
              <a:rPr lang="en-US" sz="1000" i="1" noProof="0">
                <a:latin typeface="Consolas"/>
              </a:rPr>
              <a:t>Guo, Z.-S., Li, M., Xing, D., Liang, C.-G., Hao, B., &amp; Ma, P.-C. (2025). Melting and solidifying behavior of lunar regolith simulant under a vacuum environment. Journal of the American Ceramic Society, 108(8), e20566. DOI: 10.1111/jace.20566</a:t>
            </a:r>
          </a:p>
        </p:txBody>
      </p:sp>
      <p:pic>
        <p:nvPicPr>
          <p:cNvPr id="10" name="Picture 9" descr="A graph showing the value of a strain&#10;&#10;AI-generated content may be incorrect.">
            <a:extLst>
              <a:ext uri="{FF2B5EF4-FFF2-40B4-BE49-F238E27FC236}">
                <a16:creationId xmlns:a16="http://schemas.microsoft.com/office/drawing/2014/main" id="{B53D2980-50E2-B543-CC73-80B647E65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844" y="2516726"/>
            <a:ext cx="3942290" cy="3224017"/>
          </a:xfrm>
          <a:prstGeom prst="rect">
            <a:avLst/>
          </a:prstGeom>
        </p:spPr>
      </p:pic>
    </p:spTree>
    <p:extLst>
      <p:ext uri="{BB962C8B-B14F-4D97-AF65-F5344CB8AC3E}">
        <p14:creationId xmlns:p14="http://schemas.microsoft.com/office/powerpoint/2010/main" val="332676233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AAC4A-67B0-44E2-9C01-2D1D17888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9D2694-9D3E-0855-56F5-2E62B39297F9}"/>
              </a:ext>
            </a:extLst>
          </p:cNvPr>
          <p:cNvSpPr>
            <a:spLocks noGrp="1"/>
          </p:cNvSpPr>
          <p:nvPr>
            <p:ph type="title"/>
          </p:nvPr>
        </p:nvSpPr>
        <p:spPr/>
        <p:txBody>
          <a:bodyPr>
            <a:normAutofit/>
          </a:bodyPr>
          <a:lstStyle/>
          <a:p>
            <a:r>
              <a:rPr lang="en-US" sz="5400" noProof="0">
                <a:latin typeface="Consolas"/>
              </a:rPr>
              <a:t>General Requirements</a:t>
            </a:r>
          </a:p>
        </p:txBody>
      </p:sp>
      <p:sp>
        <p:nvSpPr>
          <p:cNvPr id="3" name="Content Placeholder 2">
            <a:extLst>
              <a:ext uri="{FF2B5EF4-FFF2-40B4-BE49-F238E27FC236}">
                <a16:creationId xmlns:a16="http://schemas.microsoft.com/office/drawing/2014/main" id="{D6D627C7-C284-96BC-EF9B-787CB0653E86}"/>
              </a:ext>
            </a:extLst>
          </p:cNvPr>
          <p:cNvSpPr>
            <a:spLocks noGrp="1"/>
          </p:cNvSpPr>
          <p:nvPr>
            <p:ph idx="1"/>
          </p:nvPr>
        </p:nvSpPr>
        <p:spPr/>
        <p:txBody>
          <a:bodyPr vert="horz" lIns="91440" tIns="45720" rIns="91440" bIns="45720" rtlCol="0" anchor="t">
            <a:normAutofit/>
          </a:bodyPr>
          <a:lstStyle/>
          <a:p>
            <a:pPr marL="0" indent="0">
              <a:buNone/>
            </a:pPr>
            <a:r>
              <a:rPr lang="en-US" sz="2400" noProof="0">
                <a:solidFill>
                  <a:schemeClr val="bg1">
                    <a:lumMod val="65000"/>
                  </a:schemeClr>
                </a:solidFill>
                <a:latin typeface="Consolas"/>
              </a:rPr>
              <a:t>Compressive structure</a:t>
            </a:r>
          </a:p>
          <a:p>
            <a:pPr marL="0" indent="0">
              <a:buNone/>
            </a:pPr>
            <a:endParaRPr lang="en-US" sz="2400" noProof="0">
              <a:latin typeface="Consolas"/>
            </a:endParaRPr>
          </a:p>
          <a:p>
            <a:pPr marL="0" indent="0">
              <a:buNone/>
            </a:pPr>
            <a:r>
              <a:rPr lang="en-US" sz="2400" noProof="0">
                <a:latin typeface="Consolas"/>
              </a:rPr>
              <a:t>Allow for robot traversal</a:t>
            </a:r>
          </a:p>
        </p:txBody>
      </p:sp>
      <p:sp>
        <p:nvSpPr>
          <p:cNvPr id="5" name="Slide Number Placeholder 4">
            <a:extLst>
              <a:ext uri="{FF2B5EF4-FFF2-40B4-BE49-F238E27FC236}">
                <a16:creationId xmlns:a16="http://schemas.microsoft.com/office/drawing/2014/main" id="{55515395-0BC4-BF13-45BE-FD5412B904CD}"/>
              </a:ext>
            </a:extLst>
          </p:cNvPr>
          <p:cNvSpPr>
            <a:spLocks noGrp="1"/>
          </p:cNvSpPr>
          <p:nvPr>
            <p:ph type="sldNum" sz="quarter" idx="12"/>
          </p:nvPr>
        </p:nvSpPr>
        <p:spPr/>
        <p:txBody>
          <a:bodyPr/>
          <a:lstStyle/>
          <a:p>
            <a:fld id="{330EA680-D336-4FF7-8B7A-9848BB0A1C32}" type="slidenum">
              <a:rPr lang="en-US" noProof="0" smtClean="0"/>
              <a:t>21</a:t>
            </a:fld>
            <a:endParaRPr lang="en-US" noProof="0"/>
          </a:p>
        </p:txBody>
      </p:sp>
      <p:sp>
        <p:nvSpPr>
          <p:cNvPr id="6" name="TextBox 5">
            <a:extLst>
              <a:ext uri="{FF2B5EF4-FFF2-40B4-BE49-F238E27FC236}">
                <a16:creationId xmlns:a16="http://schemas.microsoft.com/office/drawing/2014/main" id="{FCDC54C0-C4C4-8436-C1BB-85DA24D0A9EB}"/>
              </a:ext>
            </a:extLst>
          </p:cNvPr>
          <p:cNvSpPr txBox="1"/>
          <p:nvPr/>
        </p:nvSpPr>
        <p:spPr>
          <a:xfrm>
            <a:off x="6092625" y="5597645"/>
            <a:ext cx="5271577" cy="553998"/>
          </a:xfrm>
          <a:prstGeom prst="rect">
            <a:avLst/>
          </a:prstGeom>
          <a:noFill/>
        </p:spPr>
        <p:txBody>
          <a:bodyPr wrap="square" lIns="91440" tIns="45720" rIns="91440" bIns="45720" rtlCol="0" anchor="t">
            <a:spAutoFit/>
          </a:bodyPr>
          <a:lstStyle/>
          <a:p>
            <a:r>
              <a:rPr lang="en-US" sz="1000" i="1" noProof="0"/>
              <a:t>Analytical Configuration of Wheeled Robotic Locomotion. Retrieved from:  </a:t>
            </a:r>
            <a:r>
              <a:rPr lang="en-US" sz="1000" i="1" noProof="0">
                <a:hlinkClick r:id="rId3">
                  <a:extLst>
                    <a:ext uri="{A12FA001-AC4F-418D-AE19-62706E023703}">
                      <ahyp:hlinkClr xmlns:ahyp="http://schemas.microsoft.com/office/drawing/2018/hyperlinkcolor" val="tx"/>
                    </a:ext>
                  </a:extLst>
                </a:hlinkClick>
              </a:rPr>
              <a:t>https://www.researchgate.net/publication/2378232_Analytical_Configuration_of_Wheeled_Robotic_Locomotion</a:t>
            </a:r>
            <a:endParaRPr lang="en-US" sz="1000" i="1" noProof="0"/>
          </a:p>
        </p:txBody>
      </p:sp>
      <p:pic>
        <p:nvPicPr>
          <p:cNvPr id="2050" name="Picture 2" descr="Forces exerted on an all-wheel drive robot on a slope. | Download  Scientific Diagram">
            <a:extLst>
              <a:ext uri="{FF2B5EF4-FFF2-40B4-BE49-F238E27FC236}">
                <a16:creationId xmlns:a16="http://schemas.microsoft.com/office/drawing/2014/main" id="{D365F10A-BBE5-69E5-A318-003AAA3E1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1" t="10876" r="2840" b="3561"/>
          <a:stretch>
            <a:fillRect/>
          </a:stretch>
        </p:blipFill>
        <p:spPr bwMode="auto">
          <a:xfrm>
            <a:off x="5408183" y="2897003"/>
            <a:ext cx="5903041" cy="2665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8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8A6F-9E3E-DF6B-531C-CE8683390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B2E51-84A9-F01A-1EC3-5740F1D67FCB}"/>
              </a:ext>
            </a:extLst>
          </p:cNvPr>
          <p:cNvSpPr>
            <a:spLocks noGrp="1"/>
          </p:cNvSpPr>
          <p:nvPr>
            <p:ph type="title"/>
          </p:nvPr>
        </p:nvSpPr>
        <p:spPr/>
        <p:txBody>
          <a:bodyPr>
            <a:normAutofit/>
          </a:bodyPr>
          <a:lstStyle/>
          <a:p>
            <a:r>
              <a:rPr lang="en-US" sz="5400" noProof="0">
                <a:latin typeface="Consolas"/>
              </a:rPr>
              <a:t>General Requirements</a:t>
            </a:r>
          </a:p>
        </p:txBody>
      </p:sp>
      <p:sp>
        <p:nvSpPr>
          <p:cNvPr id="3" name="Content Placeholder 2">
            <a:extLst>
              <a:ext uri="{FF2B5EF4-FFF2-40B4-BE49-F238E27FC236}">
                <a16:creationId xmlns:a16="http://schemas.microsoft.com/office/drawing/2014/main" id="{DDD4A6D0-0D0D-3B12-B447-FBD5C6A9A215}"/>
              </a:ext>
            </a:extLst>
          </p:cNvPr>
          <p:cNvSpPr>
            <a:spLocks noGrp="1"/>
          </p:cNvSpPr>
          <p:nvPr>
            <p:ph idx="1"/>
          </p:nvPr>
        </p:nvSpPr>
        <p:spPr/>
        <p:txBody>
          <a:bodyPr vert="horz" lIns="91440" tIns="45720" rIns="91440" bIns="45720" rtlCol="0" anchor="t">
            <a:normAutofit/>
          </a:bodyPr>
          <a:lstStyle/>
          <a:p>
            <a:pPr marL="0" indent="0">
              <a:buNone/>
            </a:pPr>
            <a:r>
              <a:rPr lang="en-US" sz="2400" noProof="0">
                <a:solidFill>
                  <a:schemeClr val="bg1">
                    <a:lumMod val="65000"/>
                  </a:schemeClr>
                </a:solidFill>
                <a:latin typeface="Consolas"/>
              </a:rPr>
              <a:t>Compressive structure</a:t>
            </a:r>
          </a:p>
          <a:p>
            <a:pPr marL="0" indent="0">
              <a:buNone/>
            </a:pPr>
            <a:endParaRPr lang="en-US" sz="2400" noProof="0">
              <a:solidFill>
                <a:schemeClr val="bg1">
                  <a:lumMod val="65000"/>
                </a:schemeClr>
              </a:solidFill>
              <a:latin typeface="Consolas"/>
            </a:endParaRPr>
          </a:p>
          <a:p>
            <a:pPr marL="0" indent="0">
              <a:buNone/>
            </a:pPr>
            <a:r>
              <a:rPr lang="en-US" sz="2400" noProof="0">
                <a:solidFill>
                  <a:schemeClr val="bg1">
                    <a:lumMod val="65000"/>
                  </a:schemeClr>
                </a:solidFill>
                <a:latin typeface="Consolas"/>
              </a:rPr>
              <a:t>Allow for robot traversal</a:t>
            </a:r>
          </a:p>
          <a:p>
            <a:pPr marL="0" indent="0">
              <a:buNone/>
            </a:pPr>
            <a:endParaRPr lang="en-US" sz="2400" noProof="0">
              <a:latin typeface="Consolas"/>
            </a:endParaRPr>
          </a:p>
          <a:p>
            <a:pPr marL="0" indent="0">
              <a:buNone/>
            </a:pPr>
            <a:r>
              <a:rPr lang="en-US" sz="2400" noProof="0">
                <a:latin typeface="Consolas"/>
              </a:rPr>
              <a:t>Sufficient living space</a:t>
            </a:r>
            <a:endParaRPr lang="en-US" noProof="0"/>
          </a:p>
        </p:txBody>
      </p:sp>
      <p:sp>
        <p:nvSpPr>
          <p:cNvPr id="7" name="Slide Number Placeholder 6">
            <a:extLst>
              <a:ext uri="{FF2B5EF4-FFF2-40B4-BE49-F238E27FC236}">
                <a16:creationId xmlns:a16="http://schemas.microsoft.com/office/drawing/2014/main" id="{4681CF8B-6DE7-5BA8-CA8C-100212C5A21A}"/>
              </a:ext>
            </a:extLst>
          </p:cNvPr>
          <p:cNvSpPr>
            <a:spLocks noGrp="1"/>
          </p:cNvSpPr>
          <p:nvPr>
            <p:ph type="sldNum" sz="quarter" idx="12"/>
          </p:nvPr>
        </p:nvSpPr>
        <p:spPr/>
        <p:txBody>
          <a:bodyPr/>
          <a:lstStyle/>
          <a:p>
            <a:fld id="{330EA680-D336-4FF7-8B7A-9848BB0A1C32}" type="slidenum">
              <a:rPr lang="en-US" noProof="0" smtClean="0"/>
              <a:t>22</a:t>
            </a:fld>
            <a:endParaRPr lang="en-US" noProof="0"/>
          </a:p>
        </p:txBody>
      </p:sp>
      <p:pic>
        <p:nvPicPr>
          <p:cNvPr id="6" name="Picture 5" descr="A igloo in the snow&#10;&#10;AI-generated content may be incorrect.">
            <a:extLst>
              <a:ext uri="{FF2B5EF4-FFF2-40B4-BE49-F238E27FC236}">
                <a16:creationId xmlns:a16="http://schemas.microsoft.com/office/drawing/2014/main" id="{4D8A2222-E478-6006-E83B-1774229EA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077" y="1892105"/>
            <a:ext cx="5395602" cy="3637326"/>
          </a:xfrm>
          <a:prstGeom prst="rect">
            <a:avLst/>
          </a:prstGeom>
        </p:spPr>
      </p:pic>
      <p:sp>
        <p:nvSpPr>
          <p:cNvPr id="9" name="TextBox 3">
            <a:extLst>
              <a:ext uri="{FF2B5EF4-FFF2-40B4-BE49-F238E27FC236}">
                <a16:creationId xmlns:a16="http://schemas.microsoft.com/office/drawing/2014/main" id="{CE634B97-9CFD-B5F1-0E1A-A3ED5AEF0245}"/>
              </a:ext>
            </a:extLst>
          </p:cNvPr>
          <p:cNvSpPr txBox="1"/>
          <p:nvPr/>
        </p:nvSpPr>
        <p:spPr>
          <a:xfrm>
            <a:off x="837529" y="4269834"/>
            <a:ext cx="64529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noProof="0">
                <a:latin typeface="Consolas"/>
              </a:rPr>
              <a:t>40 m</a:t>
            </a:r>
            <a:r>
              <a:rPr lang="en-US" sz="2000" baseline="30000" noProof="0">
                <a:latin typeface="Consolas"/>
              </a:rPr>
              <a:t>3</a:t>
            </a:r>
            <a:r>
              <a:rPr lang="en-US" sz="2000" noProof="0">
                <a:latin typeface="Consolas"/>
              </a:rPr>
              <a:t> per astronaut</a:t>
            </a:r>
          </a:p>
          <a:p>
            <a:endParaRPr lang="en-US" sz="2000" noProof="0">
              <a:latin typeface="Consolas"/>
            </a:endParaRPr>
          </a:p>
          <a:p>
            <a:r>
              <a:rPr lang="en-US" sz="2000" noProof="0">
                <a:latin typeface="Consolas"/>
                <a:ea typeface="+mn-lt"/>
                <a:cs typeface="+mn-lt"/>
              </a:rPr>
              <a:t>2,3 m height (2/3 total area)</a:t>
            </a:r>
          </a:p>
        </p:txBody>
      </p:sp>
      <p:sp>
        <p:nvSpPr>
          <p:cNvPr id="15" name="TextBox 5">
            <a:extLst>
              <a:ext uri="{FF2B5EF4-FFF2-40B4-BE49-F238E27FC236}">
                <a16:creationId xmlns:a16="http://schemas.microsoft.com/office/drawing/2014/main" id="{A488222E-9D24-0BE0-D002-ABC0F5603430}"/>
              </a:ext>
            </a:extLst>
          </p:cNvPr>
          <p:cNvSpPr txBox="1"/>
          <p:nvPr/>
        </p:nvSpPr>
        <p:spPr>
          <a:xfrm>
            <a:off x="6092625" y="5597645"/>
            <a:ext cx="5271577" cy="246221"/>
          </a:xfrm>
          <a:prstGeom prst="rect">
            <a:avLst/>
          </a:prstGeom>
          <a:noFill/>
        </p:spPr>
        <p:txBody>
          <a:bodyPr wrap="square" lIns="91440" tIns="45720" rIns="91440" bIns="45720" rtlCol="0" anchor="t">
            <a:spAutoFit/>
          </a:bodyPr>
          <a:lstStyle/>
          <a:p>
            <a:r>
              <a:rPr lang="en-US" sz="1000" i="1" noProof="0">
                <a:latin typeface="Consolas"/>
              </a:rPr>
              <a:t>Image credits: Smitt / Getty Images</a:t>
            </a:r>
          </a:p>
        </p:txBody>
      </p:sp>
    </p:spTree>
    <p:extLst>
      <p:ext uri="{BB962C8B-B14F-4D97-AF65-F5344CB8AC3E}">
        <p14:creationId xmlns:p14="http://schemas.microsoft.com/office/powerpoint/2010/main" val="327669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62A2-5B21-7235-056A-7432F9EFF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F2268-1467-3300-3709-FAE3088D14A8}"/>
              </a:ext>
            </a:extLst>
          </p:cNvPr>
          <p:cNvSpPr>
            <a:spLocks noGrp="1"/>
          </p:cNvSpPr>
          <p:nvPr>
            <p:ph type="title"/>
          </p:nvPr>
        </p:nvSpPr>
        <p:spPr/>
        <p:txBody>
          <a:bodyPr>
            <a:normAutofit/>
          </a:bodyPr>
          <a:lstStyle/>
          <a:p>
            <a:r>
              <a:rPr lang="en-US" sz="5400" noProof="0">
                <a:latin typeface="Consolas"/>
              </a:rPr>
              <a:t>General Requirements</a:t>
            </a:r>
          </a:p>
        </p:txBody>
      </p:sp>
      <p:sp>
        <p:nvSpPr>
          <p:cNvPr id="3" name="Content Placeholder 2">
            <a:extLst>
              <a:ext uri="{FF2B5EF4-FFF2-40B4-BE49-F238E27FC236}">
                <a16:creationId xmlns:a16="http://schemas.microsoft.com/office/drawing/2014/main" id="{E9B8E0B9-8175-4E26-6D1D-F39F63A67F00}"/>
              </a:ext>
            </a:extLst>
          </p:cNvPr>
          <p:cNvSpPr>
            <a:spLocks noGrp="1"/>
          </p:cNvSpPr>
          <p:nvPr>
            <p:ph idx="1"/>
          </p:nvPr>
        </p:nvSpPr>
        <p:spPr/>
        <p:txBody>
          <a:bodyPr vert="horz" lIns="91440" tIns="45720" rIns="91440" bIns="45720" rtlCol="0" anchor="t">
            <a:normAutofit/>
          </a:bodyPr>
          <a:lstStyle/>
          <a:p>
            <a:pPr marL="0" indent="0">
              <a:buNone/>
            </a:pPr>
            <a:r>
              <a:rPr lang="en-US" sz="2400" noProof="0">
                <a:solidFill>
                  <a:schemeClr val="bg1">
                    <a:lumMod val="65000"/>
                  </a:schemeClr>
                </a:solidFill>
                <a:latin typeface="Consolas"/>
              </a:rPr>
              <a:t>Compressive structure</a:t>
            </a:r>
          </a:p>
          <a:p>
            <a:pPr marL="0" indent="0">
              <a:buNone/>
            </a:pPr>
            <a:endParaRPr lang="en-US" sz="2400" noProof="0">
              <a:solidFill>
                <a:schemeClr val="bg1">
                  <a:lumMod val="65000"/>
                </a:schemeClr>
              </a:solidFill>
              <a:latin typeface="Consolas"/>
            </a:endParaRPr>
          </a:p>
          <a:p>
            <a:pPr marL="0" indent="0">
              <a:buNone/>
            </a:pPr>
            <a:r>
              <a:rPr lang="en-US" sz="2400" noProof="0">
                <a:solidFill>
                  <a:schemeClr val="bg1">
                    <a:lumMod val="65000"/>
                  </a:schemeClr>
                </a:solidFill>
                <a:latin typeface="Consolas"/>
              </a:rPr>
              <a:t>Allow for robot traversal</a:t>
            </a:r>
          </a:p>
          <a:p>
            <a:pPr marL="0" indent="0">
              <a:buNone/>
            </a:pPr>
            <a:endParaRPr lang="en-US" sz="2400" noProof="0">
              <a:latin typeface="Consolas"/>
            </a:endParaRPr>
          </a:p>
          <a:p>
            <a:pPr marL="0" indent="0">
              <a:buNone/>
            </a:pPr>
            <a:r>
              <a:rPr lang="en-US" sz="2400" noProof="0">
                <a:solidFill>
                  <a:schemeClr val="bg1">
                    <a:lumMod val="65000"/>
                  </a:schemeClr>
                </a:solidFill>
                <a:latin typeface="Consolas"/>
              </a:rPr>
              <a:t>Sufficient living space</a:t>
            </a:r>
          </a:p>
          <a:p>
            <a:pPr marL="0" indent="0">
              <a:buNone/>
            </a:pPr>
            <a:endParaRPr lang="en-US" sz="2400" noProof="0">
              <a:solidFill>
                <a:schemeClr val="bg1">
                  <a:lumMod val="65000"/>
                </a:schemeClr>
              </a:solidFill>
              <a:latin typeface="Consolas"/>
            </a:endParaRPr>
          </a:p>
          <a:p>
            <a:pPr marL="0" indent="0">
              <a:buNone/>
            </a:pPr>
            <a:r>
              <a:rPr lang="en-US" sz="2400" noProof="0">
                <a:latin typeface="Consolas"/>
              </a:rPr>
              <a:t>Shield from radiations</a:t>
            </a:r>
          </a:p>
          <a:p>
            <a:pPr marL="0" indent="0">
              <a:buNone/>
            </a:pPr>
            <a:endParaRPr lang="en-US" sz="2400" noProof="0">
              <a:solidFill>
                <a:schemeClr val="bg1">
                  <a:lumMod val="65000"/>
                </a:schemeClr>
              </a:solidFill>
              <a:latin typeface="Consolas"/>
            </a:endParaRPr>
          </a:p>
          <a:p>
            <a:pPr marL="0" indent="0">
              <a:buNone/>
            </a:pPr>
            <a:endParaRPr lang="en-US" sz="2400" noProof="0">
              <a:solidFill>
                <a:schemeClr val="bg1">
                  <a:lumMod val="65000"/>
                </a:schemeClr>
              </a:solidFill>
              <a:latin typeface="Consolas"/>
            </a:endParaRPr>
          </a:p>
        </p:txBody>
      </p:sp>
      <p:sp>
        <p:nvSpPr>
          <p:cNvPr id="7" name="Slide Number Placeholder 6">
            <a:extLst>
              <a:ext uri="{FF2B5EF4-FFF2-40B4-BE49-F238E27FC236}">
                <a16:creationId xmlns:a16="http://schemas.microsoft.com/office/drawing/2014/main" id="{41834F40-3399-661D-8600-67CC553EDF6E}"/>
              </a:ext>
            </a:extLst>
          </p:cNvPr>
          <p:cNvSpPr>
            <a:spLocks noGrp="1"/>
          </p:cNvSpPr>
          <p:nvPr>
            <p:ph type="sldNum" sz="quarter" idx="12"/>
          </p:nvPr>
        </p:nvSpPr>
        <p:spPr/>
        <p:txBody>
          <a:bodyPr/>
          <a:lstStyle/>
          <a:p>
            <a:fld id="{330EA680-D336-4FF7-8B7A-9848BB0A1C32}" type="slidenum">
              <a:rPr lang="en-US" noProof="0" smtClean="0"/>
              <a:t>23</a:t>
            </a:fld>
            <a:endParaRPr lang="en-US" noProof="0"/>
          </a:p>
        </p:txBody>
      </p:sp>
      <p:pic>
        <p:nvPicPr>
          <p:cNvPr id="1025" name="Picture 1">
            <a:extLst>
              <a:ext uri="{FF2B5EF4-FFF2-40B4-BE49-F238E27FC236}">
                <a16:creationId xmlns:a16="http://schemas.microsoft.com/office/drawing/2014/main" id="{6C106F6E-308D-9F25-5015-1B4397BDA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24" t="-1" r="368" b="6555"/>
          <a:stretch>
            <a:fillRect/>
          </a:stretch>
        </p:blipFill>
        <p:spPr bwMode="auto">
          <a:xfrm>
            <a:off x="6092625" y="1899427"/>
            <a:ext cx="4005109" cy="34389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a:extLst>
              <a:ext uri="{FF2B5EF4-FFF2-40B4-BE49-F238E27FC236}">
                <a16:creationId xmlns:a16="http://schemas.microsoft.com/office/drawing/2014/main" id="{0B0B2700-4225-2BB2-71C6-E0FFC460B526}"/>
              </a:ext>
            </a:extLst>
          </p:cNvPr>
          <p:cNvSpPr txBox="1"/>
          <p:nvPr/>
        </p:nvSpPr>
        <p:spPr>
          <a:xfrm>
            <a:off x="6092625" y="5208216"/>
            <a:ext cx="5271577" cy="553998"/>
          </a:xfrm>
          <a:prstGeom prst="rect">
            <a:avLst/>
          </a:prstGeom>
          <a:noFill/>
        </p:spPr>
        <p:txBody>
          <a:bodyPr wrap="square" lIns="91440" tIns="45720" rIns="91440" bIns="45720" rtlCol="0" anchor="t">
            <a:spAutoFit/>
          </a:bodyPr>
          <a:lstStyle/>
          <a:p>
            <a:r>
              <a:rPr lang="en-US" sz="1000" noProof="0"/>
              <a:t>Meurisse, A., Cazzaniga, C., Frost, C., Barnes, A., Makaya, A., &amp; Sperl, M. (2020). </a:t>
            </a:r>
            <a:r>
              <a:rPr lang="en-US" sz="1000" i="1" noProof="0"/>
              <a:t>Neutron radiation shielding with sintered lunar regolith.</a:t>
            </a:r>
            <a:r>
              <a:rPr lang="en-US" sz="1000" noProof="0"/>
              <a:t> </a:t>
            </a:r>
            <a:r>
              <a:rPr lang="en-US" sz="1000" b="1" noProof="0"/>
              <a:t>Radiation Measurements, 132</a:t>
            </a:r>
            <a:r>
              <a:rPr lang="en-US" sz="1000" noProof="0"/>
              <a:t>, 106247. https://doi.org/10.1016/j.radmeas.2020.106247</a:t>
            </a:r>
            <a:endParaRPr lang="en-US" sz="1000" i="1" noProof="0">
              <a:latin typeface="Consolas"/>
            </a:endParaRPr>
          </a:p>
        </p:txBody>
      </p:sp>
    </p:spTree>
    <p:extLst>
      <p:ext uri="{BB962C8B-B14F-4D97-AF65-F5344CB8AC3E}">
        <p14:creationId xmlns:p14="http://schemas.microsoft.com/office/powerpoint/2010/main" val="3853968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1FB4D-8D8D-8503-74F6-B4371D7EEB5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62C58-894D-0122-7768-991B8E84D4E0}"/>
              </a:ext>
            </a:extLst>
          </p:cNvPr>
          <p:cNvSpPr>
            <a:spLocks noGrp="1"/>
          </p:cNvSpPr>
          <p:nvPr>
            <p:ph type="sldNum" sz="quarter" idx="12"/>
          </p:nvPr>
        </p:nvSpPr>
        <p:spPr/>
        <p:txBody>
          <a:bodyPr/>
          <a:lstStyle/>
          <a:p>
            <a:fld id="{330EA680-D336-4FF7-8B7A-9848BB0A1C32}" type="slidenum">
              <a:rPr lang="en-US" noProof="0" smtClean="0"/>
              <a:pPr/>
              <a:t>24</a:t>
            </a:fld>
            <a:endParaRPr lang="en-US" noProof="0"/>
          </a:p>
        </p:txBody>
      </p:sp>
      <p:sp>
        <p:nvSpPr>
          <p:cNvPr id="5" name="Title 1">
            <a:extLst>
              <a:ext uri="{FF2B5EF4-FFF2-40B4-BE49-F238E27FC236}">
                <a16:creationId xmlns:a16="http://schemas.microsoft.com/office/drawing/2014/main" id="{4F9BEC70-EB93-8902-C975-11953242338F}"/>
              </a:ext>
            </a:extLst>
          </p:cNvPr>
          <p:cNvSpPr>
            <a:spLocks noGrp="1"/>
          </p:cNvSpPr>
          <p:nvPr>
            <p:ph type="title"/>
          </p:nvPr>
        </p:nvSpPr>
        <p:spPr>
          <a:xfrm>
            <a:off x="838200" y="365125"/>
            <a:ext cx="10515600" cy="1325563"/>
          </a:xfrm>
        </p:spPr>
        <p:txBody>
          <a:bodyPr>
            <a:normAutofit/>
          </a:bodyPr>
          <a:lstStyle/>
          <a:p>
            <a:r>
              <a:rPr lang="en-US" sz="5400" noProof="0">
                <a:latin typeface="Consolas"/>
              </a:rPr>
              <a:t>Radiation Protection </a:t>
            </a:r>
            <a:endParaRPr lang="en-US" noProof="0"/>
          </a:p>
        </p:txBody>
      </p:sp>
      <p:sp>
        <p:nvSpPr>
          <p:cNvPr id="14" name="Content Placeholder 2">
            <a:extLst>
              <a:ext uri="{FF2B5EF4-FFF2-40B4-BE49-F238E27FC236}">
                <a16:creationId xmlns:a16="http://schemas.microsoft.com/office/drawing/2014/main" id="{DF09CB53-2E53-51F7-58F8-3C666E9EF984}"/>
              </a:ext>
            </a:extLst>
          </p:cNvPr>
          <p:cNvSpPr txBox="1">
            <a:spLocks/>
          </p:cNvSpPr>
          <p:nvPr/>
        </p:nvSpPr>
        <p:spPr>
          <a:xfrm>
            <a:off x="841894"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rgbClr val="000000"/>
                </a:solidFill>
                <a:latin typeface="Consolas"/>
              </a:rPr>
              <a:t>Structure 50 m in </a:t>
            </a:r>
            <a:endParaRPr lang="en-US" noProof="0">
              <a:solidFill>
                <a:srgbClr val="000000"/>
              </a:solidFill>
            </a:endParaRPr>
          </a:p>
          <a:p>
            <a:pPr marL="0" indent="0" algn="ctr">
              <a:buNone/>
            </a:pPr>
            <a:r>
              <a:rPr lang="en-US" noProof="0">
                <a:solidFill>
                  <a:srgbClr val="000000"/>
                </a:solidFill>
                <a:latin typeface="Consolas"/>
              </a:rPr>
              <a:t>lava tube</a:t>
            </a:r>
            <a:endParaRPr lang="en-US" noProof="0">
              <a:solidFill>
                <a:srgbClr val="000000"/>
              </a:solidFill>
            </a:endParaRPr>
          </a:p>
        </p:txBody>
      </p:sp>
      <p:sp>
        <p:nvSpPr>
          <p:cNvPr id="15" name="Content Placeholder 2">
            <a:extLst>
              <a:ext uri="{FF2B5EF4-FFF2-40B4-BE49-F238E27FC236}">
                <a16:creationId xmlns:a16="http://schemas.microsoft.com/office/drawing/2014/main" id="{812AE196-CE89-6FB4-4981-A1ECF4E7F1BE}"/>
              </a:ext>
            </a:extLst>
          </p:cNvPr>
          <p:cNvSpPr txBox="1">
            <a:spLocks/>
          </p:cNvSpPr>
          <p:nvPr/>
        </p:nvSpPr>
        <p:spPr>
          <a:xfrm>
            <a:off x="6926687"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rgbClr val="000000"/>
                </a:solidFill>
                <a:latin typeface="Consolas"/>
              </a:rPr>
              <a:t>Radiation reduced</a:t>
            </a:r>
            <a:endParaRPr lang="en-US" noProof="0">
              <a:solidFill>
                <a:srgbClr val="000000"/>
              </a:solidFill>
              <a:latin typeface="Aptos" panose="020B0004020202020204"/>
            </a:endParaRPr>
          </a:p>
          <a:p>
            <a:pPr marL="0" indent="0" algn="ctr">
              <a:buNone/>
            </a:pPr>
            <a:r>
              <a:rPr lang="en-US" noProof="0">
                <a:solidFill>
                  <a:srgbClr val="000000"/>
                </a:solidFill>
                <a:latin typeface="Consolas"/>
              </a:rPr>
              <a:t>by 40x</a:t>
            </a:r>
            <a:endParaRPr lang="en-US" noProof="0">
              <a:solidFill>
                <a:srgbClr val="000000"/>
              </a:solidFill>
            </a:endParaRPr>
          </a:p>
        </p:txBody>
      </p:sp>
      <p:cxnSp>
        <p:nvCxnSpPr>
          <p:cNvPr id="19" name="Straight Arrow Connector 3">
            <a:extLst>
              <a:ext uri="{FF2B5EF4-FFF2-40B4-BE49-F238E27FC236}">
                <a16:creationId xmlns:a16="http://schemas.microsoft.com/office/drawing/2014/main" id="{E320D8F9-970C-F505-B4AA-FBFFD4DA9158}"/>
              </a:ext>
            </a:extLst>
          </p:cNvPr>
          <p:cNvCxnSpPr>
            <a:cxnSpLocks/>
          </p:cNvCxnSpPr>
          <p:nvPr/>
        </p:nvCxnSpPr>
        <p:spPr>
          <a:xfrm>
            <a:off x="5228024" y="2605452"/>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56805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361C9-5758-2563-3DAA-4ADD7736195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70F558-FC1C-4F0C-3603-831DBCF65C21}"/>
              </a:ext>
            </a:extLst>
          </p:cNvPr>
          <p:cNvSpPr>
            <a:spLocks noGrp="1"/>
          </p:cNvSpPr>
          <p:nvPr>
            <p:ph type="sldNum" sz="quarter" idx="12"/>
          </p:nvPr>
        </p:nvSpPr>
        <p:spPr/>
        <p:txBody>
          <a:bodyPr/>
          <a:lstStyle/>
          <a:p>
            <a:fld id="{330EA680-D336-4FF7-8B7A-9848BB0A1C32}" type="slidenum">
              <a:rPr lang="en-US" noProof="0" smtClean="0"/>
              <a:pPr/>
              <a:t>25</a:t>
            </a:fld>
            <a:endParaRPr lang="en-US" noProof="0"/>
          </a:p>
        </p:txBody>
      </p:sp>
      <p:sp>
        <p:nvSpPr>
          <p:cNvPr id="5" name="Title 1">
            <a:extLst>
              <a:ext uri="{FF2B5EF4-FFF2-40B4-BE49-F238E27FC236}">
                <a16:creationId xmlns:a16="http://schemas.microsoft.com/office/drawing/2014/main" id="{8545D11D-BC0C-E4FD-2465-254347DABB3F}"/>
              </a:ext>
            </a:extLst>
          </p:cNvPr>
          <p:cNvSpPr>
            <a:spLocks noGrp="1"/>
          </p:cNvSpPr>
          <p:nvPr>
            <p:ph type="title"/>
          </p:nvPr>
        </p:nvSpPr>
        <p:spPr>
          <a:xfrm>
            <a:off x="838200" y="365125"/>
            <a:ext cx="10515600" cy="1325563"/>
          </a:xfrm>
        </p:spPr>
        <p:txBody>
          <a:bodyPr>
            <a:normAutofit/>
          </a:bodyPr>
          <a:lstStyle/>
          <a:p>
            <a:r>
              <a:rPr lang="en-US" sz="5400" noProof="0">
                <a:latin typeface="Consolas"/>
              </a:rPr>
              <a:t>Radiation Protection </a:t>
            </a:r>
            <a:endParaRPr lang="en-US" noProof="0"/>
          </a:p>
        </p:txBody>
      </p:sp>
      <p:sp>
        <p:nvSpPr>
          <p:cNvPr id="14" name="Content Placeholder 2">
            <a:extLst>
              <a:ext uri="{FF2B5EF4-FFF2-40B4-BE49-F238E27FC236}">
                <a16:creationId xmlns:a16="http://schemas.microsoft.com/office/drawing/2014/main" id="{3F16E8D3-DF9D-5F34-B0EE-F4293624A70F}"/>
              </a:ext>
            </a:extLst>
          </p:cNvPr>
          <p:cNvSpPr txBox="1">
            <a:spLocks/>
          </p:cNvSpPr>
          <p:nvPr/>
        </p:nvSpPr>
        <p:spPr>
          <a:xfrm>
            <a:off x="841894"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Structure 50 m in </a:t>
            </a:r>
            <a:endParaRPr lang="en-US" noProof="0">
              <a:solidFill>
                <a:schemeClr val="bg1">
                  <a:lumMod val="65000"/>
                </a:schemeClr>
              </a:solidFill>
            </a:endParaRPr>
          </a:p>
          <a:p>
            <a:pPr marL="0" indent="0" algn="ctr">
              <a:buNone/>
            </a:pPr>
            <a:r>
              <a:rPr lang="en-US" noProof="0">
                <a:solidFill>
                  <a:schemeClr val="bg1">
                    <a:lumMod val="65000"/>
                  </a:schemeClr>
                </a:solidFill>
                <a:latin typeface="Consolas"/>
              </a:rPr>
              <a:t>lava tube</a:t>
            </a:r>
            <a:endParaRPr lang="en-US" noProof="0">
              <a:solidFill>
                <a:schemeClr val="bg1">
                  <a:lumMod val="65000"/>
                </a:schemeClr>
              </a:solidFill>
            </a:endParaRPr>
          </a:p>
          <a:p>
            <a:pPr marL="0" indent="0" algn="ctr">
              <a:buNone/>
            </a:pPr>
            <a:endParaRPr lang="en-US" noProof="0">
              <a:latin typeface="Consolas"/>
            </a:endParaRPr>
          </a:p>
          <a:p>
            <a:pPr marL="0" indent="0" algn="ctr">
              <a:buNone/>
            </a:pPr>
            <a:endParaRPr lang="en-US" noProof="0">
              <a:latin typeface="Consolas"/>
            </a:endParaRPr>
          </a:p>
          <a:p>
            <a:pPr marL="0" indent="0" algn="ctr">
              <a:buNone/>
            </a:pPr>
            <a:r>
              <a:rPr lang="en-US" noProof="0">
                <a:latin typeface="Consolas"/>
              </a:rPr>
              <a:t>10 mSv/year</a:t>
            </a:r>
          </a:p>
          <a:p>
            <a:pPr marL="0" indent="0" algn="ctr">
              <a:buNone/>
            </a:pPr>
            <a:endParaRPr lang="en-US" noProof="0">
              <a:latin typeface="Consolas"/>
            </a:endParaRPr>
          </a:p>
        </p:txBody>
      </p:sp>
      <p:sp>
        <p:nvSpPr>
          <p:cNvPr id="15" name="Content Placeholder 2">
            <a:extLst>
              <a:ext uri="{FF2B5EF4-FFF2-40B4-BE49-F238E27FC236}">
                <a16:creationId xmlns:a16="http://schemas.microsoft.com/office/drawing/2014/main" id="{E708E6DB-499F-3C8A-F27E-116E9101534A}"/>
              </a:ext>
            </a:extLst>
          </p:cNvPr>
          <p:cNvSpPr txBox="1">
            <a:spLocks/>
          </p:cNvSpPr>
          <p:nvPr/>
        </p:nvSpPr>
        <p:spPr>
          <a:xfrm>
            <a:off x="6926687"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Radiation reduced</a:t>
            </a:r>
            <a:endParaRPr lang="en-US" noProof="0">
              <a:solidFill>
                <a:schemeClr val="bg1">
                  <a:lumMod val="65000"/>
                </a:schemeClr>
              </a:solidFill>
              <a:latin typeface="Aptos" panose="020B0004020202020204"/>
            </a:endParaRPr>
          </a:p>
          <a:p>
            <a:pPr marL="0" indent="0" algn="ctr">
              <a:buNone/>
            </a:pPr>
            <a:r>
              <a:rPr lang="en-US" noProof="0">
                <a:solidFill>
                  <a:schemeClr val="bg1">
                    <a:lumMod val="65000"/>
                  </a:schemeClr>
                </a:solidFill>
                <a:latin typeface="Consolas"/>
              </a:rPr>
              <a:t>by 40x</a:t>
            </a:r>
            <a:endParaRPr lang="en-US" noProof="0">
              <a:solidFill>
                <a:schemeClr val="bg1">
                  <a:lumMod val="65000"/>
                </a:schemeClr>
              </a:solidFill>
            </a:endParaRPr>
          </a:p>
          <a:p>
            <a:pPr marL="0" indent="0" algn="ctr">
              <a:buNone/>
            </a:pPr>
            <a:endParaRPr lang="en-US" noProof="0">
              <a:latin typeface="Consolas"/>
            </a:endParaRPr>
          </a:p>
          <a:p>
            <a:pPr marL="0" indent="0" algn="ctr">
              <a:buNone/>
            </a:pPr>
            <a:endParaRPr lang="en-US" noProof="0">
              <a:latin typeface="Consolas"/>
            </a:endParaRPr>
          </a:p>
          <a:p>
            <a:pPr marL="0" indent="0" algn="ctr">
              <a:buNone/>
            </a:pPr>
            <a:r>
              <a:rPr lang="en-US" noProof="0">
                <a:latin typeface="Consolas"/>
              </a:rPr>
              <a:t>Walls: 26 cm</a:t>
            </a:r>
          </a:p>
        </p:txBody>
      </p:sp>
      <p:cxnSp>
        <p:nvCxnSpPr>
          <p:cNvPr id="17" name="Straight Arrow Connector 3">
            <a:extLst>
              <a:ext uri="{FF2B5EF4-FFF2-40B4-BE49-F238E27FC236}">
                <a16:creationId xmlns:a16="http://schemas.microsoft.com/office/drawing/2014/main" id="{5AE32EC7-7C99-0010-51D9-A98F1A11136F}"/>
              </a:ext>
            </a:extLst>
          </p:cNvPr>
          <p:cNvCxnSpPr>
            <a:cxnSpLocks/>
          </p:cNvCxnSpPr>
          <p:nvPr/>
        </p:nvCxnSpPr>
        <p:spPr>
          <a:xfrm>
            <a:off x="5228024" y="4221749"/>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cxnSp>
        <p:nvCxnSpPr>
          <p:cNvPr id="19" name="Straight Arrow Connector 3">
            <a:extLst>
              <a:ext uri="{FF2B5EF4-FFF2-40B4-BE49-F238E27FC236}">
                <a16:creationId xmlns:a16="http://schemas.microsoft.com/office/drawing/2014/main" id="{9790A6C7-C588-8D0D-0969-95560D228959}"/>
              </a:ext>
            </a:extLst>
          </p:cNvPr>
          <p:cNvCxnSpPr>
            <a:cxnSpLocks/>
          </p:cNvCxnSpPr>
          <p:nvPr/>
        </p:nvCxnSpPr>
        <p:spPr>
          <a:xfrm>
            <a:off x="5228024" y="2591597"/>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94417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98132-C944-4C34-00BA-B02E394BA7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820BD-EE48-3EEB-4066-DDAD5B989B99}"/>
              </a:ext>
            </a:extLst>
          </p:cNvPr>
          <p:cNvSpPr>
            <a:spLocks noGrp="1"/>
          </p:cNvSpPr>
          <p:nvPr>
            <p:ph type="sldNum" sz="quarter" idx="12"/>
          </p:nvPr>
        </p:nvSpPr>
        <p:spPr/>
        <p:txBody>
          <a:bodyPr/>
          <a:lstStyle/>
          <a:p>
            <a:fld id="{330EA680-D336-4FF7-8B7A-9848BB0A1C32}" type="slidenum">
              <a:rPr lang="en-US" noProof="0" smtClean="0"/>
              <a:pPr/>
              <a:t>26</a:t>
            </a:fld>
            <a:endParaRPr lang="en-US" noProof="0"/>
          </a:p>
        </p:txBody>
      </p:sp>
      <p:sp>
        <p:nvSpPr>
          <p:cNvPr id="5" name="Title 1">
            <a:extLst>
              <a:ext uri="{FF2B5EF4-FFF2-40B4-BE49-F238E27FC236}">
                <a16:creationId xmlns:a16="http://schemas.microsoft.com/office/drawing/2014/main" id="{ED7F5500-F0FF-01FC-91B8-40659E01F830}"/>
              </a:ext>
            </a:extLst>
          </p:cNvPr>
          <p:cNvSpPr>
            <a:spLocks noGrp="1"/>
          </p:cNvSpPr>
          <p:nvPr>
            <p:ph type="title"/>
          </p:nvPr>
        </p:nvSpPr>
        <p:spPr>
          <a:xfrm>
            <a:off x="838200" y="365125"/>
            <a:ext cx="10515600" cy="1325563"/>
          </a:xfrm>
        </p:spPr>
        <p:txBody>
          <a:bodyPr>
            <a:normAutofit/>
          </a:bodyPr>
          <a:lstStyle/>
          <a:p>
            <a:r>
              <a:rPr lang="en-US" sz="5400" noProof="0">
                <a:latin typeface="Consolas"/>
              </a:rPr>
              <a:t>Radiation Protection </a:t>
            </a:r>
            <a:endParaRPr lang="en-US" noProof="0"/>
          </a:p>
        </p:txBody>
      </p:sp>
      <p:sp>
        <p:nvSpPr>
          <p:cNvPr id="14" name="Content Placeholder 2">
            <a:extLst>
              <a:ext uri="{FF2B5EF4-FFF2-40B4-BE49-F238E27FC236}">
                <a16:creationId xmlns:a16="http://schemas.microsoft.com/office/drawing/2014/main" id="{8278109B-D2C5-14A2-3705-EBFA7D86C7E2}"/>
              </a:ext>
            </a:extLst>
          </p:cNvPr>
          <p:cNvSpPr txBox="1">
            <a:spLocks/>
          </p:cNvSpPr>
          <p:nvPr/>
        </p:nvSpPr>
        <p:spPr>
          <a:xfrm>
            <a:off x="841894"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Structure 50 m in </a:t>
            </a:r>
            <a:endParaRPr lang="en-US" noProof="0">
              <a:solidFill>
                <a:schemeClr val="bg1">
                  <a:lumMod val="65000"/>
                </a:schemeClr>
              </a:solidFill>
            </a:endParaRPr>
          </a:p>
          <a:p>
            <a:pPr marL="0" indent="0" algn="ctr">
              <a:buNone/>
            </a:pPr>
            <a:r>
              <a:rPr lang="en-US" noProof="0">
                <a:solidFill>
                  <a:schemeClr val="bg1">
                    <a:lumMod val="65000"/>
                  </a:schemeClr>
                </a:solidFill>
                <a:latin typeface="Consolas"/>
              </a:rPr>
              <a:t>lava tube</a:t>
            </a:r>
            <a:endParaRPr lang="en-US" noProof="0">
              <a:solidFill>
                <a:schemeClr val="bg1">
                  <a:lumMod val="65000"/>
                </a:schemeClr>
              </a:solidFill>
            </a:endParaRPr>
          </a:p>
          <a:p>
            <a:pPr marL="0" indent="0" algn="ctr">
              <a:buNone/>
            </a:pPr>
            <a:endParaRPr lang="en-US" noProof="0">
              <a:solidFill>
                <a:schemeClr val="bg1">
                  <a:lumMod val="65000"/>
                </a:schemeClr>
              </a:solidFill>
              <a:latin typeface="Consolas"/>
            </a:endParaRPr>
          </a:p>
          <a:p>
            <a:pPr marL="0" indent="0" algn="ctr">
              <a:buNone/>
            </a:pPr>
            <a:endParaRPr lang="en-US" noProof="0">
              <a:solidFill>
                <a:schemeClr val="bg1">
                  <a:lumMod val="65000"/>
                </a:schemeClr>
              </a:solidFill>
              <a:latin typeface="Consolas"/>
            </a:endParaRPr>
          </a:p>
          <a:p>
            <a:pPr marL="0" indent="0" algn="ctr">
              <a:buNone/>
            </a:pPr>
            <a:r>
              <a:rPr lang="en-US" noProof="0">
                <a:solidFill>
                  <a:schemeClr val="bg1">
                    <a:lumMod val="65000"/>
                  </a:schemeClr>
                </a:solidFill>
                <a:latin typeface="Consolas"/>
              </a:rPr>
              <a:t>10 mSv/year</a:t>
            </a:r>
          </a:p>
          <a:p>
            <a:pPr marL="0" indent="0" algn="ctr">
              <a:buNone/>
            </a:pPr>
            <a:endParaRPr lang="en-US" noProof="0">
              <a:latin typeface="Consolas"/>
            </a:endParaRPr>
          </a:p>
          <a:p>
            <a:pPr marL="0" indent="0" algn="ctr">
              <a:buNone/>
            </a:pPr>
            <a:endParaRPr lang="en-US" noProof="0">
              <a:latin typeface="Consolas"/>
            </a:endParaRPr>
          </a:p>
          <a:p>
            <a:pPr marL="0" indent="0" algn="ctr">
              <a:buNone/>
            </a:pPr>
            <a:r>
              <a:rPr lang="en-US" noProof="0">
                <a:latin typeface="Consolas"/>
              </a:rPr>
              <a:t>Safety factor: 2x</a:t>
            </a:r>
          </a:p>
        </p:txBody>
      </p:sp>
      <p:sp>
        <p:nvSpPr>
          <p:cNvPr id="15" name="Content Placeholder 2">
            <a:extLst>
              <a:ext uri="{FF2B5EF4-FFF2-40B4-BE49-F238E27FC236}">
                <a16:creationId xmlns:a16="http://schemas.microsoft.com/office/drawing/2014/main" id="{E398D602-8DF0-A802-0B11-A76808F97575}"/>
              </a:ext>
            </a:extLst>
          </p:cNvPr>
          <p:cNvSpPr txBox="1">
            <a:spLocks/>
          </p:cNvSpPr>
          <p:nvPr/>
        </p:nvSpPr>
        <p:spPr>
          <a:xfrm>
            <a:off x="6926687" y="1986904"/>
            <a:ext cx="4429585" cy="40098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Radiation reduced</a:t>
            </a:r>
            <a:endParaRPr lang="en-US" noProof="0">
              <a:solidFill>
                <a:schemeClr val="bg1">
                  <a:lumMod val="65000"/>
                </a:schemeClr>
              </a:solidFill>
              <a:latin typeface="Aptos" panose="020B0004020202020204"/>
            </a:endParaRPr>
          </a:p>
          <a:p>
            <a:pPr marL="0" indent="0" algn="ctr">
              <a:buNone/>
            </a:pPr>
            <a:r>
              <a:rPr lang="en-US" noProof="0">
                <a:solidFill>
                  <a:schemeClr val="bg1">
                    <a:lumMod val="65000"/>
                  </a:schemeClr>
                </a:solidFill>
                <a:latin typeface="Consolas"/>
              </a:rPr>
              <a:t>by 40x</a:t>
            </a:r>
            <a:endParaRPr lang="en-US" noProof="0">
              <a:solidFill>
                <a:schemeClr val="bg1">
                  <a:lumMod val="65000"/>
                </a:schemeClr>
              </a:solidFill>
            </a:endParaRPr>
          </a:p>
          <a:p>
            <a:pPr marL="0" indent="0" algn="ctr">
              <a:buNone/>
            </a:pPr>
            <a:endParaRPr lang="en-US" noProof="0">
              <a:solidFill>
                <a:schemeClr val="bg1">
                  <a:lumMod val="65000"/>
                </a:schemeClr>
              </a:solidFill>
              <a:latin typeface="Consolas"/>
            </a:endParaRPr>
          </a:p>
          <a:p>
            <a:pPr marL="0" indent="0" algn="ctr">
              <a:buNone/>
            </a:pPr>
            <a:endParaRPr lang="en-US" noProof="0">
              <a:solidFill>
                <a:schemeClr val="bg1">
                  <a:lumMod val="65000"/>
                </a:schemeClr>
              </a:solidFill>
              <a:latin typeface="Consolas"/>
            </a:endParaRPr>
          </a:p>
          <a:p>
            <a:pPr marL="0" indent="0" algn="ctr">
              <a:buNone/>
            </a:pPr>
            <a:r>
              <a:rPr lang="en-US" noProof="0">
                <a:solidFill>
                  <a:schemeClr val="bg1">
                    <a:lumMod val="65000"/>
                  </a:schemeClr>
                </a:solidFill>
                <a:latin typeface="Consolas"/>
              </a:rPr>
              <a:t>Walls: 26 cm</a:t>
            </a:r>
          </a:p>
          <a:p>
            <a:pPr marL="0" indent="0" algn="ctr">
              <a:buNone/>
            </a:pPr>
            <a:endParaRPr lang="en-US" noProof="0">
              <a:latin typeface="Consolas"/>
            </a:endParaRPr>
          </a:p>
          <a:p>
            <a:pPr marL="0" indent="0" algn="ctr">
              <a:buNone/>
            </a:pPr>
            <a:endParaRPr lang="en-US" noProof="0">
              <a:latin typeface="Consolas"/>
            </a:endParaRPr>
          </a:p>
          <a:p>
            <a:pPr marL="0" indent="0" algn="ctr">
              <a:buNone/>
            </a:pPr>
            <a:r>
              <a:rPr lang="en-US" noProof="0">
                <a:latin typeface="Consolas"/>
              </a:rPr>
              <a:t>Walls: 54 cm</a:t>
            </a:r>
          </a:p>
        </p:txBody>
      </p:sp>
      <p:cxnSp>
        <p:nvCxnSpPr>
          <p:cNvPr id="17" name="Straight Arrow Connector 3">
            <a:extLst>
              <a:ext uri="{FF2B5EF4-FFF2-40B4-BE49-F238E27FC236}">
                <a16:creationId xmlns:a16="http://schemas.microsoft.com/office/drawing/2014/main" id="{DC19A7B8-F582-82D4-D12C-E29179F070AF}"/>
              </a:ext>
            </a:extLst>
          </p:cNvPr>
          <p:cNvCxnSpPr>
            <a:cxnSpLocks/>
          </p:cNvCxnSpPr>
          <p:nvPr/>
        </p:nvCxnSpPr>
        <p:spPr>
          <a:xfrm>
            <a:off x="5228024" y="4207894"/>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cxnSp>
        <p:nvCxnSpPr>
          <p:cNvPr id="18" name="Straight Arrow Connector 3">
            <a:extLst>
              <a:ext uri="{FF2B5EF4-FFF2-40B4-BE49-F238E27FC236}">
                <a16:creationId xmlns:a16="http://schemas.microsoft.com/office/drawing/2014/main" id="{8E1007F2-F98F-C833-9231-DFD6C4923A44}"/>
              </a:ext>
            </a:extLst>
          </p:cNvPr>
          <p:cNvCxnSpPr>
            <a:cxnSpLocks/>
          </p:cNvCxnSpPr>
          <p:nvPr/>
        </p:nvCxnSpPr>
        <p:spPr>
          <a:xfrm>
            <a:off x="5228024" y="5765511"/>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cxnSp>
        <p:nvCxnSpPr>
          <p:cNvPr id="19" name="Straight Arrow Connector 3">
            <a:extLst>
              <a:ext uri="{FF2B5EF4-FFF2-40B4-BE49-F238E27FC236}">
                <a16:creationId xmlns:a16="http://schemas.microsoft.com/office/drawing/2014/main" id="{414A0F8D-EF1C-52AE-6747-821F74478D6B}"/>
              </a:ext>
            </a:extLst>
          </p:cNvPr>
          <p:cNvCxnSpPr>
            <a:cxnSpLocks/>
          </p:cNvCxnSpPr>
          <p:nvPr/>
        </p:nvCxnSpPr>
        <p:spPr>
          <a:xfrm>
            <a:off x="5228024" y="2591597"/>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95949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EE89D-04D2-4191-08D5-C3C390197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F2F2C-2584-1A4B-2F8C-8AA04D801BB3}"/>
              </a:ext>
            </a:extLst>
          </p:cNvPr>
          <p:cNvSpPr>
            <a:spLocks noGrp="1"/>
          </p:cNvSpPr>
          <p:nvPr>
            <p:ph type="title"/>
          </p:nvPr>
        </p:nvSpPr>
        <p:spPr/>
        <p:txBody>
          <a:bodyPr/>
          <a:lstStyle/>
          <a:p>
            <a:r>
              <a:rPr lang="en-US" noProof="0">
                <a:latin typeface="Consolas"/>
              </a:rPr>
              <a:t>Concepts</a:t>
            </a:r>
            <a:endParaRPr lang="en-US" i="1" noProof="0">
              <a:latin typeface="Consolas"/>
            </a:endParaRPr>
          </a:p>
        </p:txBody>
      </p:sp>
      <p:cxnSp>
        <p:nvCxnSpPr>
          <p:cNvPr id="8" name="Straight Arrow Connector 3">
            <a:extLst>
              <a:ext uri="{FF2B5EF4-FFF2-40B4-BE49-F238E27FC236}">
                <a16:creationId xmlns:a16="http://schemas.microsoft.com/office/drawing/2014/main" id="{AEE99F2C-CA3A-C21F-7843-2944586CFCC5}"/>
              </a:ext>
            </a:extLst>
          </p:cNvPr>
          <p:cNvCxnSpPr>
            <a:cxnSpLocks/>
          </p:cNvCxnSpPr>
          <p:nvPr/>
        </p:nvCxnSpPr>
        <p:spPr>
          <a:xfrm>
            <a:off x="5232448" y="2778302"/>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3" name="Content Placeholder 2">
            <a:extLst>
              <a:ext uri="{FF2B5EF4-FFF2-40B4-BE49-F238E27FC236}">
                <a16:creationId xmlns:a16="http://schemas.microsoft.com/office/drawing/2014/main" id="{65187B95-5B91-59B4-0A5C-D1D3DC66718A}"/>
              </a:ext>
            </a:extLst>
          </p:cNvPr>
          <p:cNvSpPr txBox="1">
            <a:spLocks/>
          </p:cNvSpPr>
          <p:nvPr/>
        </p:nvSpPr>
        <p:spPr>
          <a:xfrm>
            <a:off x="431948" y="2234199"/>
            <a:ext cx="463434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Concept 1</a:t>
            </a:r>
          </a:p>
        </p:txBody>
      </p:sp>
      <p:sp>
        <p:nvSpPr>
          <p:cNvPr id="15" name="Content Placeholder 2">
            <a:extLst>
              <a:ext uri="{FF2B5EF4-FFF2-40B4-BE49-F238E27FC236}">
                <a16:creationId xmlns:a16="http://schemas.microsoft.com/office/drawing/2014/main" id="{0FFCD7FA-1112-E992-100E-30631C3D8058}"/>
              </a:ext>
            </a:extLst>
          </p:cNvPr>
          <p:cNvSpPr txBox="1">
            <a:spLocks/>
          </p:cNvSpPr>
          <p:nvPr/>
        </p:nvSpPr>
        <p:spPr>
          <a:xfrm>
            <a:off x="7452562" y="2211787"/>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Prefabricated </a:t>
            </a:r>
          </a:p>
          <a:p>
            <a:pPr marL="0" indent="0" algn="ctr">
              <a:buNone/>
            </a:pPr>
            <a:r>
              <a:rPr lang="en-US" noProof="0">
                <a:latin typeface="Consolas"/>
              </a:rPr>
              <a:t>Blocks</a:t>
            </a:r>
          </a:p>
        </p:txBody>
      </p:sp>
      <p:sp>
        <p:nvSpPr>
          <p:cNvPr id="3" name="Slide Number Placeholder 2">
            <a:extLst>
              <a:ext uri="{FF2B5EF4-FFF2-40B4-BE49-F238E27FC236}">
                <a16:creationId xmlns:a16="http://schemas.microsoft.com/office/drawing/2014/main" id="{F849794B-426A-09C1-0CD1-6194B39E0ECB}"/>
              </a:ext>
            </a:extLst>
          </p:cNvPr>
          <p:cNvSpPr>
            <a:spLocks noGrp="1"/>
          </p:cNvSpPr>
          <p:nvPr>
            <p:ph type="sldNum" sz="quarter" idx="12"/>
          </p:nvPr>
        </p:nvSpPr>
        <p:spPr/>
        <p:txBody>
          <a:bodyPr/>
          <a:lstStyle/>
          <a:p>
            <a:fld id="{330EA680-D336-4FF7-8B7A-9848BB0A1C32}" type="slidenum">
              <a:rPr lang="en-US" noProof="0" smtClean="0"/>
              <a:t>27</a:t>
            </a:fld>
            <a:endParaRPr lang="en-US" noProof="0"/>
          </a:p>
        </p:txBody>
      </p:sp>
    </p:spTree>
    <p:extLst>
      <p:ext uri="{BB962C8B-B14F-4D97-AF65-F5344CB8AC3E}">
        <p14:creationId xmlns:p14="http://schemas.microsoft.com/office/powerpoint/2010/main" val="364343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B54BC-E0EA-BF56-E973-E5345D213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25B8D-444E-548F-990F-DFA490974E79}"/>
              </a:ext>
            </a:extLst>
          </p:cNvPr>
          <p:cNvSpPr>
            <a:spLocks noGrp="1"/>
          </p:cNvSpPr>
          <p:nvPr>
            <p:ph type="title"/>
          </p:nvPr>
        </p:nvSpPr>
        <p:spPr/>
        <p:txBody>
          <a:bodyPr/>
          <a:lstStyle/>
          <a:p>
            <a:r>
              <a:rPr lang="en-US" noProof="0">
                <a:latin typeface="Consolas"/>
              </a:rPr>
              <a:t>Concepts</a:t>
            </a:r>
            <a:endParaRPr lang="en-US" i="1" noProof="0">
              <a:latin typeface="Consolas"/>
            </a:endParaRPr>
          </a:p>
        </p:txBody>
      </p:sp>
      <p:cxnSp>
        <p:nvCxnSpPr>
          <p:cNvPr id="8" name="Straight Arrow Connector 3">
            <a:extLst>
              <a:ext uri="{FF2B5EF4-FFF2-40B4-BE49-F238E27FC236}">
                <a16:creationId xmlns:a16="http://schemas.microsoft.com/office/drawing/2014/main" id="{7885C0F6-E698-2BE7-641C-5F4D9D3B5230}"/>
              </a:ext>
            </a:extLst>
          </p:cNvPr>
          <p:cNvCxnSpPr>
            <a:cxnSpLocks/>
          </p:cNvCxnSpPr>
          <p:nvPr/>
        </p:nvCxnSpPr>
        <p:spPr>
          <a:xfrm>
            <a:off x="5232448" y="2778302"/>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3" name="Content Placeholder 2">
            <a:extLst>
              <a:ext uri="{FF2B5EF4-FFF2-40B4-BE49-F238E27FC236}">
                <a16:creationId xmlns:a16="http://schemas.microsoft.com/office/drawing/2014/main" id="{6D293BA1-E144-6619-4B3E-2334461E37EE}"/>
              </a:ext>
            </a:extLst>
          </p:cNvPr>
          <p:cNvSpPr txBox="1">
            <a:spLocks/>
          </p:cNvSpPr>
          <p:nvPr/>
        </p:nvSpPr>
        <p:spPr>
          <a:xfrm>
            <a:off x="431948" y="2234199"/>
            <a:ext cx="463434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Concept 1</a:t>
            </a:r>
          </a:p>
        </p:txBody>
      </p:sp>
      <p:sp>
        <p:nvSpPr>
          <p:cNvPr id="15" name="Content Placeholder 2">
            <a:extLst>
              <a:ext uri="{FF2B5EF4-FFF2-40B4-BE49-F238E27FC236}">
                <a16:creationId xmlns:a16="http://schemas.microsoft.com/office/drawing/2014/main" id="{4DC1AC94-DC9B-B4B2-8A8A-F1A5D880F633}"/>
              </a:ext>
            </a:extLst>
          </p:cNvPr>
          <p:cNvSpPr txBox="1">
            <a:spLocks/>
          </p:cNvSpPr>
          <p:nvPr/>
        </p:nvSpPr>
        <p:spPr>
          <a:xfrm>
            <a:off x="7452562" y="2211787"/>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Prefabricated </a:t>
            </a:r>
          </a:p>
          <a:p>
            <a:pPr marL="0" indent="0" algn="ctr">
              <a:buNone/>
            </a:pPr>
            <a:r>
              <a:rPr lang="en-US" noProof="0">
                <a:latin typeface="Consolas"/>
              </a:rPr>
              <a:t>Blocks</a:t>
            </a:r>
          </a:p>
        </p:txBody>
      </p:sp>
      <p:cxnSp>
        <p:nvCxnSpPr>
          <p:cNvPr id="17" name="Straight Arrow Connector 9">
            <a:extLst>
              <a:ext uri="{FF2B5EF4-FFF2-40B4-BE49-F238E27FC236}">
                <a16:creationId xmlns:a16="http://schemas.microsoft.com/office/drawing/2014/main" id="{A61F70AC-0561-2DEF-84CF-38B10C67F7F8}"/>
              </a:ext>
            </a:extLst>
          </p:cNvPr>
          <p:cNvCxnSpPr>
            <a:cxnSpLocks/>
          </p:cNvCxnSpPr>
          <p:nvPr/>
        </p:nvCxnSpPr>
        <p:spPr>
          <a:xfrm>
            <a:off x="5232000" y="4677883"/>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9" name="Content Placeholder 2">
            <a:extLst>
              <a:ext uri="{FF2B5EF4-FFF2-40B4-BE49-F238E27FC236}">
                <a16:creationId xmlns:a16="http://schemas.microsoft.com/office/drawing/2014/main" id="{2E8149DA-3D68-D9FF-3315-1E6AB7A62FEC}"/>
              </a:ext>
            </a:extLst>
          </p:cNvPr>
          <p:cNvSpPr txBox="1">
            <a:spLocks/>
          </p:cNvSpPr>
          <p:nvPr/>
        </p:nvSpPr>
        <p:spPr>
          <a:xfrm>
            <a:off x="431500" y="4133780"/>
            <a:ext cx="463434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Concept 2</a:t>
            </a:r>
          </a:p>
        </p:txBody>
      </p:sp>
      <p:sp>
        <p:nvSpPr>
          <p:cNvPr id="21" name="Content Placeholder 2">
            <a:extLst>
              <a:ext uri="{FF2B5EF4-FFF2-40B4-BE49-F238E27FC236}">
                <a16:creationId xmlns:a16="http://schemas.microsoft.com/office/drawing/2014/main" id="{C0674F42-24B3-F31A-BB91-81F595E601E9}"/>
              </a:ext>
            </a:extLst>
          </p:cNvPr>
          <p:cNvSpPr txBox="1">
            <a:spLocks/>
          </p:cNvSpPr>
          <p:nvPr/>
        </p:nvSpPr>
        <p:spPr>
          <a:xfrm>
            <a:off x="7452114" y="4133780"/>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In-Situ</a:t>
            </a:r>
            <a:br>
              <a:rPr lang="en-US" noProof="0">
                <a:latin typeface="Consolas"/>
              </a:rPr>
            </a:br>
            <a:r>
              <a:rPr lang="en-US" noProof="0">
                <a:latin typeface="Consolas"/>
              </a:rPr>
              <a:t>Melting</a:t>
            </a:r>
          </a:p>
        </p:txBody>
      </p:sp>
      <p:sp>
        <p:nvSpPr>
          <p:cNvPr id="3" name="Slide Number Placeholder 2">
            <a:extLst>
              <a:ext uri="{FF2B5EF4-FFF2-40B4-BE49-F238E27FC236}">
                <a16:creationId xmlns:a16="http://schemas.microsoft.com/office/drawing/2014/main" id="{0CDE5916-281F-26CC-C30B-167AAAF67B55}"/>
              </a:ext>
            </a:extLst>
          </p:cNvPr>
          <p:cNvSpPr>
            <a:spLocks noGrp="1"/>
          </p:cNvSpPr>
          <p:nvPr>
            <p:ph type="sldNum" sz="quarter" idx="12"/>
          </p:nvPr>
        </p:nvSpPr>
        <p:spPr/>
        <p:txBody>
          <a:bodyPr/>
          <a:lstStyle/>
          <a:p>
            <a:fld id="{330EA680-D336-4FF7-8B7A-9848BB0A1C32}" type="slidenum">
              <a:rPr lang="en-US" noProof="0" smtClean="0"/>
              <a:t>28</a:t>
            </a:fld>
            <a:endParaRPr lang="en-US" noProof="0"/>
          </a:p>
        </p:txBody>
      </p:sp>
    </p:spTree>
    <p:extLst>
      <p:ext uri="{BB962C8B-B14F-4D97-AF65-F5344CB8AC3E}">
        <p14:creationId xmlns:p14="http://schemas.microsoft.com/office/powerpoint/2010/main" val="3587017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river and a bridge&#10;&#10;AI-generated content may be incorrect.">
            <a:extLst>
              <a:ext uri="{FF2B5EF4-FFF2-40B4-BE49-F238E27FC236}">
                <a16:creationId xmlns:a16="http://schemas.microsoft.com/office/drawing/2014/main" id="{A23AE1B6-90A1-30E5-5727-4C3ACF2A04FE}"/>
              </a:ext>
            </a:extLst>
          </p:cNvPr>
          <p:cNvPicPr>
            <a:picLocks noChangeAspect="1"/>
          </p:cNvPicPr>
          <p:nvPr/>
        </p:nvPicPr>
        <p:blipFill>
          <a:blip r:embed="rId4">
            <a:extLst>
              <a:ext uri="{28A0092B-C50C-407E-A947-70E740481C1C}">
                <a14:useLocalDpi xmlns:a14="http://schemas.microsoft.com/office/drawing/2010/main" val="0"/>
              </a:ext>
            </a:extLst>
          </a:blip>
          <a:srcRect t="9769" b="10681"/>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C9A7C0BB-83E3-E41D-7CE7-8552F33FBA60}"/>
              </a:ext>
            </a:extLst>
          </p:cNvPr>
          <p:cNvSpPr>
            <a:spLocks noGrp="1"/>
          </p:cNvSpPr>
          <p:nvPr>
            <p:ph type="title"/>
          </p:nvPr>
        </p:nvSpPr>
        <p:spPr/>
        <p:txBody>
          <a:bodyPr>
            <a:normAutofit/>
          </a:bodyPr>
          <a:lstStyle/>
          <a:p>
            <a:r>
              <a:rPr lang="en-US" noProof="0">
                <a:latin typeface="Consolas"/>
              </a:rPr>
              <a:t>Concept 1: Prefabricated Blocks</a:t>
            </a:r>
            <a:endParaRPr lang="en-US" i="1" noProof="0">
              <a:latin typeface="Consolas"/>
            </a:endParaRPr>
          </a:p>
        </p:txBody>
      </p:sp>
      <p:sp>
        <p:nvSpPr>
          <p:cNvPr id="4" name="Slide Number Placeholder 3">
            <a:extLst>
              <a:ext uri="{FF2B5EF4-FFF2-40B4-BE49-F238E27FC236}">
                <a16:creationId xmlns:a16="http://schemas.microsoft.com/office/drawing/2014/main" id="{BCD045F3-EDB6-5AB9-47EE-F8D38911E2BA}"/>
              </a:ext>
            </a:extLst>
          </p:cNvPr>
          <p:cNvSpPr>
            <a:spLocks noGrp="1"/>
          </p:cNvSpPr>
          <p:nvPr>
            <p:ph type="sldNum" sz="quarter" idx="12"/>
          </p:nvPr>
        </p:nvSpPr>
        <p:spPr/>
        <p:txBody>
          <a:bodyPr/>
          <a:lstStyle/>
          <a:p>
            <a:fld id="{330EA680-D336-4FF7-8B7A-9848BB0A1C32}" type="slidenum">
              <a:rPr lang="en-US" noProof="0" smtClean="0">
                <a:solidFill>
                  <a:schemeClr val="bg1"/>
                </a:solidFill>
              </a:rPr>
              <a:t>29</a:t>
            </a:fld>
            <a:endParaRPr lang="en-US" noProof="0">
              <a:solidFill>
                <a:schemeClr val="bg1"/>
              </a:solidFill>
            </a:endParaRPr>
          </a:p>
        </p:txBody>
      </p:sp>
    </p:spTree>
    <p:extLst>
      <p:ext uri="{BB962C8B-B14F-4D97-AF65-F5344CB8AC3E}">
        <p14:creationId xmlns:p14="http://schemas.microsoft.com/office/powerpoint/2010/main" val="410031578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01F6-1D9B-08FB-956A-565B8292E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51A58-8546-1046-99F4-52690EDCD805}"/>
              </a:ext>
            </a:extLst>
          </p:cNvPr>
          <p:cNvSpPr>
            <a:spLocks noGrp="1"/>
          </p:cNvSpPr>
          <p:nvPr>
            <p:ph type="title"/>
          </p:nvPr>
        </p:nvSpPr>
        <p:spPr/>
        <p:txBody>
          <a:bodyPr>
            <a:normAutofit/>
          </a:bodyPr>
          <a:lstStyle/>
          <a:p>
            <a:r>
              <a:rPr lang="en-US" noProof="0">
                <a:latin typeface="Consolas"/>
              </a:rPr>
              <a:t>Problem Statement</a:t>
            </a:r>
            <a:endParaRPr lang="en-US" noProof="0"/>
          </a:p>
        </p:txBody>
      </p:sp>
      <p:sp>
        <p:nvSpPr>
          <p:cNvPr id="5" name="Content Placeholder 2">
            <a:extLst>
              <a:ext uri="{FF2B5EF4-FFF2-40B4-BE49-F238E27FC236}">
                <a16:creationId xmlns:a16="http://schemas.microsoft.com/office/drawing/2014/main" id="{25E55AC9-9B00-2C1E-58E3-DFEC84C0161D}"/>
              </a:ext>
            </a:extLst>
          </p:cNvPr>
          <p:cNvSpPr txBox="1">
            <a:spLocks/>
          </p:cNvSpPr>
          <p:nvPr/>
        </p:nvSpPr>
        <p:spPr>
          <a:xfrm>
            <a:off x="431948" y="2234331"/>
            <a:ext cx="4634345" cy="1110615"/>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rgbClr val="A5A5A5"/>
                </a:solidFill>
                <a:latin typeface="Consolas"/>
              </a:rPr>
              <a:t>Return humans</a:t>
            </a:r>
            <a:endParaRPr lang="en-US" noProof="0">
              <a:solidFill>
                <a:srgbClr val="A5A5A5"/>
              </a:solidFill>
            </a:endParaRPr>
          </a:p>
          <a:p>
            <a:pPr marL="0" indent="0" algn="ctr">
              <a:buNone/>
            </a:pPr>
            <a:r>
              <a:rPr lang="en-US" noProof="0">
                <a:solidFill>
                  <a:srgbClr val="A5A5A5"/>
                </a:solidFill>
                <a:latin typeface="Consolas"/>
              </a:rPr>
              <a:t>to the moon</a:t>
            </a:r>
            <a:endParaRPr lang="en-US" noProof="0">
              <a:solidFill>
                <a:srgbClr val="A5A5A5"/>
              </a:solidFill>
            </a:endParaRPr>
          </a:p>
        </p:txBody>
      </p:sp>
      <p:cxnSp>
        <p:nvCxnSpPr>
          <p:cNvPr id="7" name="Straight Arrow Connector 6">
            <a:extLst>
              <a:ext uri="{FF2B5EF4-FFF2-40B4-BE49-F238E27FC236}">
                <a16:creationId xmlns:a16="http://schemas.microsoft.com/office/drawing/2014/main" id="{5D98A59B-96AE-3E85-5720-E56769ABC2F9}"/>
              </a:ext>
            </a:extLst>
          </p:cNvPr>
          <p:cNvCxnSpPr>
            <a:cxnSpLocks/>
          </p:cNvCxnSpPr>
          <p:nvPr/>
        </p:nvCxnSpPr>
        <p:spPr>
          <a:xfrm>
            <a:off x="5069440" y="2767227"/>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9" name="Content Placeholder 2">
            <a:extLst>
              <a:ext uri="{FF2B5EF4-FFF2-40B4-BE49-F238E27FC236}">
                <a16:creationId xmlns:a16="http://schemas.microsoft.com/office/drawing/2014/main" id="{BDE99E3B-0DD7-A37B-5A38-0204D1900EAB}"/>
              </a:ext>
            </a:extLst>
          </p:cNvPr>
          <p:cNvSpPr txBox="1">
            <a:spLocks/>
          </p:cNvSpPr>
          <p:nvPr/>
        </p:nvSpPr>
        <p:spPr>
          <a:xfrm>
            <a:off x="7247775" y="2211918"/>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rgbClr val="A5A5A5"/>
                </a:solidFill>
                <a:latin typeface="Consolas"/>
              </a:rPr>
              <a:t>Scientific research</a:t>
            </a:r>
          </a:p>
        </p:txBody>
      </p:sp>
      <p:sp>
        <p:nvSpPr>
          <p:cNvPr id="3" name="Content Placeholder 2">
            <a:extLst>
              <a:ext uri="{FF2B5EF4-FFF2-40B4-BE49-F238E27FC236}">
                <a16:creationId xmlns:a16="http://schemas.microsoft.com/office/drawing/2014/main" id="{0BB76684-7DE8-6883-18F2-68DB3CF9A0D5}"/>
              </a:ext>
            </a:extLst>
          </p:cNvPr>
          <p:cNvSpPr txBox="1">
            <a:spLocks/>
          </p:cNvSpPr>
          <p:nvPr/>
        </p:nvSpPr>
        <p:spPr>
          <a:xfrm>
            <a:off x="1311479" y="4287815"/>
            <a:ext cx="2875280" cy="1232535"/>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Permanent settlement</a:t>
            </a:r>
            <a:endParaRPr lang="en-US" sz="5400" noProof="0"/>
          </a:p>
        </p:txBody>
      </p:sp>
      <p:cxnSp>
        <p:nvCxnSpPr>
          <p:cNvPr id="16" name="Straight Arrow Connector 15">
            <a:extLst>
              <a:ext uri="{FF2B5EF4-FFF2-40B4-BE49-F238E27FC236}">
                <a16:creationId xmlns:a16="http://schemas.microsoft.com/office/drawing/2014/main" id="{E2BA44FD-4D7A-D950-DDDC-C11122FD055D}"/>
              </a:ext>
            </a:extLst>
          </p:cNvPr>
          <p:cNvCxnSpPr>
            <a:cxnSpLocks/>
          </p:cNvCxnSpPr>
          <p:nvPr/>
        </p:nvCxnSpPr>
        <p:spPr>
          <a:xfrm>
            <a:off x="5066293" y="4904083"/>
            <a:ext cx="1728000" cy="0"/>
          </a:xfrm>
          <a:prstGeom prst="straightConnector1">
            <a:avLst/>
          </a:prstGeom>
          <a:ln w="31750" cap="flat" cmpd="sng" algn="ctr">
            <a:solidFill>
              <a:schemeClr val="tx1">
                <a:lumMod val="95000"/>
                <a:lumOff val="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4" name="Content Placeholder 2">
            <a:extLst>
              <a:ext uri="{FF2B5EF4-FFF2-40B4-BE49-F238E27FC236}">
                <a16:creationId xmlns:a16="http://schemas.microsoft.com/office/drawing/2014/main" id="{BD1E6F20-B3C0-1544-F415-58FC2CF08D8E}"/>
              </a:ext>
            </a:extLst>
          </p:cNvPr>
          <p:cNvSpPr txBox="1">
            <a:spLocks/>
          </p:cNvSpPr>
          <p:nvPr/>
        </p:nvSpPr>
        <p:spPr>
          <a:xfrm>
            <a:off x="7247775" y="4348774"/>
            <a:ext cx="4106025" cy="1110615"/>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Protective habitat</a:t>
            </a:r>
          </a:p>
        </p:txBody>
      </p:sp>
      <p:sp>
        <p:nvSpPr>
          <p:cNvPr id="17" name="TextBox 16">
            <a:extLst>
              <a:ext uri="{FF2B5EF4-FFF2-40B4-BE49-F238E27FC236}">
                <a16:creationId xmlns:a16="http://schemas.microsoft.com/office/drawing/2014/main" id="{1FCA41A7-ECA4-AE23-2E75-542ED4E9B044}"/>
              </a:ext>
            </a:extLst>
          </p:cNvPr>
          <p:cNvSpPr txBox="1"/>
          <p:nvPr/>
        </p:nvSpPr>
        <p:spPr>
          <a:xfrm>
            <a:off x="5414452" y="2302119"/>
            <a:ext cx="864339" cy="461665"/>
          </a:xfrm>
          <a:prstGeom prst="rect">
            <a:avLst/>
          </a:prstGeom>
          <a:noFill/>
        </p:spPr>
        <p:txBody>
          <a:bodyPr wrap="square" lIns="91440" tIns="45720" rIns="91440" bIns="45720" rtlCol="0" anchor="t">
            <a:spAutoFit/>
          </a:bodyPr>
          <a:lstStyle/>
          <a:p>
            <a:pPr algn="ctr"/>
            <a:r>
              <a:rPr lang="en-US" sz="2400" i="1" noProof="0">
                <a:solidFill>
                  <a:schemeClr val="bg1">
                    <a:lumMod val="65000"/>
                  </a:schemeClr>
                </a:solidFill>
                <a:latin typeface="Consolas"/>
              </a:rPr>
              <a:t>WHY?</a:t>
            </a:r>
          </a:p>
        </p:txBody>
      </p:sp>
      <p:sp>
        <p:nvSpPr>
          <p:cNvPr id="20" name="TextBox 19">
            <a:extLst>
              <a:ext uri="{FF2B5EF4-FFF2-40B4-BE49-F238E27FC236}">
                <a16:creationId xmlns:a16="http://schemas.microsoft.com/office/drawing/2014/main" id="{2652830D-71AC-205D-0691-2D9E3340AA9F}"/>
              </a:ext>
            </a:extLst>
          </p:cNvPr>
          <p:cNvSpPr txBox="1"/>
          <p:nvPr/>
        </p:nvSpPr>
        <p:spPr>
          <a:xfrm>
            <a:off x="5345929" y="4435932"/>
            <a:ext cx="1034257" cy="461665"/>
          </a:xfrm>
          <a:prstGeom prst="rect">
            <a:avLst/>
          </a:prstGeom>
          <a:noFill/>
        </p:spPr>
        <p:txBody>
          <a:bodyPr wrap="square" lIns="91440" tIns="45720" rIns="91440" bIns="45720" rtlCol="0" anchor="t">
            <a:spAutoFit/>
          </a:bodyPr>
          <a:lstStyle/>
          <a:p>
            <a:pPr algn="ctr"/>
            <a:r>
              <a:rPr lang="en-US" sz="2400" i="1" noProof="0">
                <a:latin typeface="Consolas"/>
              </a:rPr>
              <a:t>WHAT?</a:t>
            </a:r>
          </a:p>
        </p:txBody>
      </p:sp>
      <p:sp>
        <p:nvSpPr>
          <p:cNvPr id="6" name="Slide Number Placeholder 5">
            <a:extLst>
              <a:ext uri="{FF2B5EF4-FFF2-40B4-BE49-F238E27FC236}">
                <a16:creationId xmlns:a16="http://schemas.microsoft.com/office/drawing/2014/main" id="{62EAE961-0D75-5615-C55F-C4A0EE6B9E02}"/>
              </a:ext>
            </a:extLst>
          </p:cNvPr>
          <p:cNvSpPr>
            <a:spLocks noGrp="1"/>
          </p:cNvSpPr>
          <p:nvPr>
            <p:ph type="sldNum" sz="quarter" idx="12"/>
          </p:nvPr>
        </p:nvSpPr>
        <p:spPr/>
        <p:txBody>
          <a:bodyPr/>
          <a:lstStyle/>
          <a:p>
            <a:fld id="{330EA680-D336-4FF7-8B7A-9848BB0A1C32}" type="slidenum">
              <a:rPr lang="en-US" noProof="0" smtClean="0"/>
              <a:t>3</a:t>
            </a:fld>
            <a:endParaRPr lang="en-US" noProof="0"/>
          </a:p>
        </p:txBody>
      </p:sp>
    </p:spTree>
    <p:extLst>
      <p:ext uri="{BB962C8B-B14F-4D97-AF65-F5344CB8AC3E}">
        <p14:creationId xmlns:p14="http://schemas.microsoft.com/office/powerpoint/2010/main" val="2446200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ideo game with a river&#10;&#10;AI-generated content may be incorrect.">
            <a:extLst>
              <a:ext uri="{FF2B5EF4-FFF2-40B4-BE49-F238E27FC236}">
                <a16:creationId xmlns:a16="http://schemas.microsoft.com/office/drawing/2014/main" id="{7F2503F0-8979-243B-B16B-C98003A0C4F5}"/>
              </a:ext>
            </a:extLst>
          </p:cNvPr>
          <p:cNvPicPr>
            <a:picLocks noChangeAspect="1"/>
          </p:cNvPicPr>
          <p:nvPr/>
        </p:nvPicPr>
        <p:blipFill>
          <a:blip r:embed="rId3">
            <a:alphaModFix/>
            <a:extLst>
              <a:ext uri="{28A0092B-C50C-407E-A947-70E740481C1C}">
                <a14:useLocalDpi xmlns:a14="http://schemas.microsoft.com/office/drawing/2010/main" val="0"/>
              </a:ext>
            </a:extLst>
          </a:blip>
          <a:srcRect t="11136" b="9313"/>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6D3363AF-776F-98F1-2ED3-9399028B5DF9}"/>
              </a:ext>
            </a:extLst>
          </p:cNvPr>
          <p:cNvSpPr>
            <a:spLocks noGrp="1"/>
          </p:cNvSpPr>
          <p:nvPr>
            <p:ph type="title"/>
          </p:nvPr>
        </p:nvSpPr>
        <p:spPr/>
        <p:txBody>
          <a:bodyPr>
            <a:normAutofit/>
          </a:bodyPr>
          <a:lstStyle/>
          <a:p>
            <a:r>
              <a:rPr lang="en-US" noProof="0">
                <a:latin typeface="Consolas"/>
              </a:rPr>
              <a:t>Concept 2: In-Situ Melting</a:t>
            </a:r>
          </a:p>
        </p:txBody>
      </p:sp>
      <p:sp>
        <p:nvSpPr>
          <p:cNvPr id="3" name="Slide Number Placeholder 2">
            <a:extLst>
              <a:ext uri="{FF2B5EF4-FFF2-40B4-BE49-F238E27FC236}">
                <a16:creationId xmlns:a16="http://schemas.microsoft.com/office/drawing/2014/main" id="{B91584F9-1883-31F9-7223-2DCB71AD4D3C}"/>
              </a:ext>
            </a:extLst>
          </p:cNvPr>
          <p:cNvSpPr>
            <a:spLocks noGrp="1"/>
          </p:cNvSpPr>
          <p:nvPr>
            <p:ph type="sldNum" sz="quarter" idx="12"/>
          </p:nvPr>
        </p:nvSpPr>
        <p:spPr/>
        <p:txBody>
          <a:bodyPr/>
          <a:lstStyle/>
          <a:p>
            <a:fld id="{330EA680-D336-4FF7-8B7A-9848BB0A1C32}" type="slidenum">
              <a:rPr lang="en-US" noProof="0" smtClean="0">
                <a:solidFill>
                  <a:schemeClr val="bg1"/>
                </a:solidFill>
                <a:latin typeface="Consolas"/>
              </a:rPr>
              <a:t>30</a:t>
            </a:fld>
            <a:endParaRPr lang="en-US" noProof="0">
              <a:solidFill>
                <a:schemeClr val="bg1"/>
              </a:solidFill>
              <a:latin typeface="Consolas"/>
            </a:endParaRPr>
          </a:p>
        </p:txBody>
      </p:sp>
    </p:spTree>
    <p:extLst>
      <p:ext uri="{BB962C8B-B14F-4D97-AF65-F5344CB8AC3E}">
        <p14:creationId xmlns:p14="http://schemas.microsoft.com/office/powerpoint/2010/main" val="3108500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66AC-17E9-6A6F-B234-243A6182C032}"/>
            </a:ext>
          </a:extLst>
        </p:cNvPr>
        <p:cNvGrpSpPr/>
        <p:nvPr/>
      </p:nvGrpSpPr>
      <p:grpSpPr>
        <a:xfrm>
          <a:off x="0" y="0"/>
          <a:ext cx="0" cy="0"/>
          <a:chOff x="0" y="0"/>
          <a:chExt cx="0" cy="0"/>
        </a:xfrm>
      </p:grpSpPr>
      <p:pic>
        <p:nvPicPr>
          <p:cNvPr id="4" name="Picture 3" descr="A video game screen with a cave and a tunnel&#10;&#10;AI-generated content may be incorrect.">
            <a:extLst>
              <a:ext uri="{FF2B5EF4-FFF2-40B4-BE49-F238E27FC236}">
                <a16:creationId xmlns:a16="http://schemas.microsoft.com/office/drawing/2014/main" id="{E4F55AA6-0ED5-D625-C54F-DF0470BAC83C}"/>
              </a:ext>
            </a:extLst>
          </p:cNvPr>
          <p:cNvPicPr/>
          <p:nvPr/>
        </p:nvPicPr>
        <p:blipFill>
          <a:blip r:embed="rId3">
            <a:alphaModFix/>
            <a:extLst>
              <a:ext uri="{28A0092B-C50C-407E-A947-70E740481C1C}">
                <a14:useLocalDpi xmlns:a14="http://schemas.microsoft.com/office/drawing/2010/main" val="0"/>
              </a:ext>
            </a:extLst>
          </a:blip>
          <a:srcRect t="18817"/>
          <a:stretch>
            <a:fillRect/>
          </a:stretch>
        </p:blipFill>
        <p:spPr>
          <a:xfrm>
            <a:off x="-89670" y="0"/>
            <a:ext cx="12336160" cy="7081516"/>
          </a:xfrm>
          <a:prstGeom prst="rect">
            <a:avLst/>
          </a:prstGeom>
        </p:spPr>
      </p:pic>
      <p:sp>
        <p:nvSpPr>
          <p:cNvPr id="2" name="Title 1">
            <a:extLst>
              <a:ext uri="{FF2B5EF4-FFF2-40B4-BE49-F238E27FC236}">
                <a16:creationId xmlns:a16="http://schemas.microsoft.com/office/drawing/2014/main" id="{B172EC6E-D59C-5350-D345-DBDB0F840A77}"/>
              </a:ext>
            </a:extLst>
          </p:cNvPr>
          <p:cNvSpPr>
            <a:spLocks noGrp="1"/>
          </p:cNvSpPr>
          <p:nvPr>
            <p:ph type="title"/>
          </p:nvPr>
        </p:nvSpPr>
        <p:spPr/>
        <p:txBody>
          <a:bodyPr>
            <a:normAutofit/>
          </a:bodyPr>
          <a:lstStyle/>
          <a:p>
            <a:r>
              <a:rPr lang="en-US" noProof="0">
                <a:latin typeface="Consolas"/>
              </a:rPr>
              <a:t>Concept 2: In-Situ Melting</a:t>
            </a:r>
          </a:p>
        </p:txBody>
      </p:sp>
      <p:sp>
        <p:nvSpPr>
          <p:cNvPr id="7" name="Slide Number Placeholder 6">
            <a:extLst>
              <a:ext uri="{FF2B5EF4-FFF2-40B4-BE49-F238E27FC236}">
                <a16:creationId xmlns:a16="http://schemas.microsoft.com/office/drawing/2014/main" id="{14649591-2859-075B-3F55-7F91FFFE2D76}"/>
              </a:ext>
            </a:extLst>
          </p:cNvPr>
          <p:cNvSpPr>
            <a:spLocks noGrp="1"/>
          </p:cNvSpPr>
          <p:nvPr>
            <p:ph type="sldNum" sz="quarter" idx="12"/>
          </p:nvPr>
        </p:nvSpPr>
        <p:spPr/>
        <p:txBody>
          <a:bodyPr/>
          <a:lstStyle/>
          <a:p>
            <a:fld id="{330EA680-D336-4FF7-8B7A-9848BB0A1C32}" type="slidenum">
              <a:rPr lang="en-US" noProof="0" smtClean="0">
                <a:solidFill>
                  <a:schemeClr val="bg1"/>
                </a:solidFill>
                <a:latin typeface="Consolas"/>
              </a:rPr>
              <a:t>31</a:t>
            </a:fld>
            <a:endParaRPr lang="en-US" noProof="0">
              <a:solidFill>
                <a:schemeClr val="bg1"/>
              </a:solidFill>
              <a:latin typeface="Consolas"/>
            </a:endParaRPr>
          </a:p>
        </p:txBody>
      </p:sp>
    </p:spTree>
    <p:extLst>
      <p:ext uri="{BB962C8B-B14F-4D97-AF65-F5344CB8AC3E}">
        <p14:creationId xmlns:p14="http://schemas.microsoft.com/office/powerpoint/2010/main" val="2723356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E6977-ADA5-E977-AD91-93E686FDEB39}"/>
            </a:ext>
          </a:extLst>
        </p:cNvPr>
        <p:cNvGrpSpPr/>
        <p:nvPr/>
      </p:nvGrpSpPr>
      <p:grpSpPr>
        <a:xfrm>
          <a:off x="0" y="0"/>
          <a:ext cx="0" cy="0"/>
          <a:chOff x="0" y="0"/>
          <a:chExt cx="0" cy="0"/>
        </a:xfrm>
      </p:grpSpPr>
      <p:pic>
        <p:nvPicPr>
          <p:cNvPr id="5" name="Picture 4" descr="A video game screen with a cave and a tunnel&#10;&#10;AI-generated content may be incorrect.">
            <a:extLst>
              <a:ext uri="{FF2B5EF4-FFF2-40B4-BE49-F238E27FC236}">
                <a16:creationId xmlns:a16="http://schemas.microsoft.com/office/drawing/2014/main" id="{CAB850E6-C0C7-21CA-981C-B6556AD451F2}"/>
              </a:ext>
            </a:extLst>
          </p:cNvPr>
          <p:cNvPicPr>
            <a:picLocks noGrp="1" noRo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t="18817"/>
          <a:stretch>
            <a:fillRect/>
          </a:stretch>
        </p:blipFill>
        <p:spPr>
          <a:xfrm>
            <a:off x="-89670" y="0"/>
            <a:ext cx="12336160" cy="7081516"/>
          </a:xfrm>
          <a:prstGeom prst="rect">
            <a:avLst/>
          </a:prstGeom>
        </p:spPr>
      </p:pic>
      <p:sp>
        <p:nvSpPr>
          <p:cNvPr id="2" name="Title 1">
            <a:extLst>
              <a:ext uri="{FF2B5EF4-FFF2-40B4-BE49-F238E27FC236}">
                <a16:creationId xmlns:a16="http://schemas.microsoft.com/office/drawing/2014/main" id="{DBEBB5BF-31F6-FFE2-1EC8-4A2278B19652}"/>
              </a:ext>
            </a:extLst>
          </p:cNvPr>
          <p:cNvSpPr>
            <a:spLocks noGrp="1"/>
          </p:cNvSpPr>
          <p:nvPr>
            <p:ph type="title"/>
          </p:nvPr>
        </p:nvSpPr>
        <p:spPr/>
        <p:txBody>
          <a:bodyPr>
            <a:normAutofit/>
          </a:bodyPr>
          <a:lstStyle/>
          <a:p>
            <a:r>
              <a:rPr lang="en-US" noProof="0">
                <a:latin typeface="Consolas"/>
              </a:rPr>
              <a:t>Concept 2: In-Situ Melting</a:t>
            </a:r>
          </a:p>
        </p:txBody>
      </p:sp>
      <p:sp>
        <p:nvSpPr>
          <p:cNvPr id="7" name="Slide Number Placeholder 6">
            <a:extLst>
              <a:ext uri="{FF2B5EF4-FFF2-40B4-BE49-F238E27FC236}">
                <a16:creationId xmlns:a16="http://schemas.microsoft.com/office/drawing/2014/main" id="{FAEB7D15-DA10-8F77-D7A5-E8B2F4EC0BAA}"/>
              </a:ext>
            </a:extLst>
          </p:cNvPr>
          <p:cNvSpPr>
            <a:spLocks noGrp="1"/>
          </p:cNvSpPr>
          <p:nvPr>
            <p:ph type="sldNum" sz="quarter" idx="12"/>
          </p:nvPr>
        </p:nvSpPr>
        <p:spPr/>
        <p:txBody>
          <a:bodyPr/>
          <a:lstStyle/>
          <a:p>
            <a:fld id="{330EA680-D336-4FF7-8B7A-9848BB0A1C32}" type="slidenum">
              <a:rPr lang="en-US" noProof="0" smtClean="0">
                <a:solidFill>
                  <a:schemeClr val="bg1"/>
                </a:solidFill>
                <a:latin typeface="Consolas"/>
              </a:rPr>
              <a:t>32</a:t>
            </a:fld>
            <a:endParaRPr lang="en-US" noProof="0">
              <a:solidFill>
                <a:schemeClr val="bg1"/>
              </a:solidFill>
              <a:latin typeface="Consolas"/>
            </a:endParaRPr>
          </a:p>
        </p:txBody>
      </p:sp>
      <p:sp>
        <p:nvSpPr>
          <p:cNvPr id="10" name="Oval 9">
            <a:extLst>
              <a:ext uri="{FF2B5EF4-FFF2-40B4-BE49-F238E27FC236}">
                <a16:creationId xmlns:a16="http://schemas.microsoft.com/office/drawing/2014/main" id="{E5C8FC53-EE0E-031A-EF74-21774ED5BBC6}"/>
              </a:ext>
            </a:extLst>
          </p:cNvPr>
          <p:cNvSpPr/>
          <p:nvPr/>
        </p:nvSpPr>
        <p:spPr>
          <a:xfrm>
            <a:off x="3559556" y="4364686"/>
            <a:ext cx="335280" cy="33528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6" name="Group 5">
            <a:extLst>
              <a:ext uri="{FF2B5EF4-FFF2-40B4-BE49-F238E27FC236}">
                <a16:creationId xmlns:a16="http://schemas.microsoft.com/office/drawing/2014/main" id="{E00105D7-63FC-B1A0-7E81-400F800BBB7C}"/>
              </a:ext>
            </a:extLst>
          </p:cNvPr>
          <p:cNvGrpSpPr/>
          <p:nvPr/>
        </p:nvGrpSpPr>
        <p:grpSpPr>
          <a:xfrm>
            <a:off x="1557020" y="1493679"/>
            <a:ext cx="2377690" cy="3157186"/>
            <a:chOff x="1625600" y="1432719"/>
            <a:chExt cx="2377690" cy="3157186"/>
          </a:xfrm>
        </p:grpSpPr>
        <p:sp>
          <p:nvSpPr>
            <p:cNvPr id="9" name="Oval 8">
              <a:extLst>
                <a:ext uri="{FF2B5EF4-FFF2-40B4-BE49-F238E27FC236}">
                  <a16:creationId xmlns:a16="http://schemas.microsoft.com/office/drawing/2014/main" id="{2D913CBE-F8A2-9C16-0F88-A3EC44839BD9}"/>
                </a:ext>
              </a:extLst>
            </p:cNvPr>
            <p:cNvSpPr/>
            <p:nvPr/>
          </p:nvSpPr>
          <p:spPr>
            <a:xfrm>
              <a:off x="1625600" y="1432719"/>
              <a:ext cx="2377690" cy="2301081"/>
            </a:xfrm>
            <a:prstGeom prst="ellipse">
              <a:avLst/>
            </a:prstGeom>
            <a:blipFill dpi="0" rotWithShape="1">
              <a:blip r:embed="rId4"/>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2CC68A98-6DB2-34AB-E8BC-B53B3DEE04EB}"/>
                </a:ext>
              </a:extLst>
            </p:cNvPr>
            <p:cNvCxnSpPr>
              <a:cxnSpLocks/>
              <a:stCxn id="9" idx="3"/>
              <a:endCxn id="10" idx="3"/>
            </p:cNvCxnSpPr>
            <p:nvPr/>
          </p:nvCxnSpPr>
          <p:spPr>
            <a:xfrm>
              <a:off x="1973805" y="3396814"/>
              <a:ext cx="1703432" cy="119309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1BB4986-9173-9D85-01D5-5A6B70F81136}"/>
                </a:ext>
              </a:extLst>
            </p:cNvPr>
            <p:cNvCxnSpPr>
              <a:cxnSpLocks/>
              <a:stCxn id="9" idx="6"/>
              <a:endCxn id="10" idx="6"/>
            </p:cNvCxnSpPr>
            <p:nvPr/>
          </p:nvCxnSpPr>
          <p:spPr>
            <a:xfrm flipH="1">
              <a:off x="3963416" y="2583260"/>
              <a:ext cx="39874" cy="188810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97B14650-CD50-6603-4A4F-F490466C0D29}"/>
              </a:ext>
            </a:extLst>
          </p:cNvPr>
          <p:cNvGrpSpPr/>
          <p:nvPr/>
        </p:nvGrpSpPr>
        <p:grpSpPr>
          <a:xfrm>
            <a:off x="3258945" y="2356399"/>
            <a:ext cx="3497861" cy="771189"/>
            <a:chOff x="3200525" y="1695999"/>
            <a:chExt cx="3497861" cy="771189"/>
          </a:xfrm>
        </p:grpSpPr>
        <p:cxnSp>
          <p:nvCxnSpPr>
            <p:cNvPr id="35" name="Straight Connector 34">
              <a:extLst>
                <a:ext uri="{FF2B5EF4-FFF2-40B4-BE49-F238E27FC236}">
                  <a16:creationId xmlns:a16="http://schemas.microsoft.com/office/drawing/2014/main" id="{44B51C2C-51C0-829A-7C6A-16F859B14188}"/>
                </a:ext>
              </a:extLst>
            </p:cNvPr>
            <p:cNvCxnSpPr>
              <a:cxnSpLocks/>
            </p:cNvCxnSpPr>
            <p:nvPr/>
          </p:nvCxnSpPr>
          <p:spPr>
            <a:xfrm flipV="1">
              <a:off x="3210685" y="2052320"/>
              <a:ext cx="990475" cy="379626"/>
            </a:xfrm>
            <a:prstGeom prst="line">
              <a:avLst/>
            </a:prstGeom>
            <a:ln w="25400" cap="rnd">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3005EF0-74F2-DCF6-D14B-388EBDAE5D67}"/>
                </a:ext>
              </a:extLst>
            </p:cNvPr>
            <p:cNvCxnSpPr>
              <a:cxnSpLocks/>
            </p:cNvCxnSpPr>
            <p:nvPr/>
          </p:nvCxnSpPr>
          <p:spPr>
            <a:xfrm flipV="1">
              <a:off x="4211445" y="2051685"/>
              <a:ext cx="2367155" cy="450"/>
            </a:xfrm>
            <a:prstGeom prst="line">
              <a:avLst/>
            </a:prstGeom>
            <a:ln w="25400" cap="rnd">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D84F047-8F3E-79BB-97D8-030B16AB0DDD}"/>
                </a:ext>
              </a:extLst>
            </p:cNvPr>
            <p:cNvSpPr/>
            <p:nvPr/>
          </p:nvSpPr>
          <p:spPr>
            <a:xfrm>
              <a:off x="3200525" y="2385908"/>
              <a:ext cx="81280" cy="812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TextBox 40">
              <a:extLst>
                <a:ext uri="{FF2B5EF4-FFF2-40B4-BE49-F238E27FC236}">
                  <a16:creationId xmlns:a16="http://schemas.microsoft.com/office/drawing/2014/main" id="{DCA435E6-72C5-C011-3F6C-F22BBE633F85}"/>
                </a:ext>
              </a:extLst>
            </p:cNvPr>
            <p:cNvSpPr txBox="1"/>
            <p:nvPr/>
          </p:nvSpPr>
          <p:spPr>
            <a:xfrm>
              <a:off x="4365134" y="1695999"/>
              <a:ext cx="2333252" cy="369332"/>
            </a:xfrm>
            <a:prstGeom prst="rect">
              <a:avLst/>
            </a:prstGeom>
            <a:noFill/>
          </p:spPr>
          <p:txBody>
            <a:bodyPr wrap="square" rtlCol="0">
              <a:spAutoFit/>
            </a:bodyPr>
            <a:lstStyle/>
            <a:p>
              <a:pPr algn="ctr"/>
              <a:r>
                <a:rPr lang="en-US" noProof="0">
                  <a:solidFill>
                    <a:schemeClr val="bg1"/>
                  </a:solidFill>
                  <a:latin typeface="Consolas" panose="020B0609020204030204" pitchFamily="49" charset="0"/>
                </a:rPr>
                <a:t>Melted regolith</a:t>
              </a:r>
            </a:p>
          </p:txBody>
        </p:sp>
      </p:grpSp>
      <p:grpSp>
        <p:nvGrpSpPr>
          <p:cNvPr id="3" name="Group 2">
            <a:extLst>
              <a:ext uri="{FF2B5EF4-FFF2-40B4-BE49-F238E27FC236}">
                <a16:creationId xmlns:a16="http://schemas.microsoft.com/office/drawing/2014/main" id="{246672FB-650F-00DE-9D9A-1AF9B147781A}"/>
              </a:ext>
            </a:extLst>
          </p:cNvPr>
          <p:cNvGrpSpPr/>
          <p:nvPr/>
        </p:nvGrpSpPr>
        <p:grpSpPr>
          <a:xfrm>
            <a:off x="3340225" y="2957321"/>
            <a:ext cx="4035162" cy="375801"/>
            <a:chOff x="3566285" y="2486641"/>
            <a:chExt cx="4260683" cy="383165"/>
          </a:xfrm>
        </p:grpSpPr>
        <p:cxnSp>
          <p:nvCxnSpPr>
            <p:cNvPr id="27" name="Straight Connector 26">
              <a:extLst>
                <a:ext uri="{FF2B5EF4-FFF2-40B4-BE49-F238E27FC236}">
                  <a16:creationId xmlns:a16="http://schemas.microsoft.com/office/drawing/2014/main" id="{5B8631C5-2C2D-91E4-036F-4FAD59D212C8}"/>
                </a:ext>
              </a:extLst>
            </p:cNvPr>
            <p:cNvCxnSpPr>
              <a:cxnSpLocks/>
              <a:stCxn id="30" idx="6"/>
            </p:cNvCxnSpPr>
            <p:nvPr/>
          </p:nvCxnSpPr>
          <p:spPr>
            <a:xfrm>
              <a:off x="3647565" y="2829166"/>
              <a:ext cx="3115185" cy="0"/>
            </a:xfrm>
            <a:prstGeom prst="line">
              <a:avLst/>
            </a:prstGeom>
            <a:ln w="25400" cap="rnd">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F2A06E39-2CC7-FFFB-841E-297737F374B9}"/>
                </a:ext>
              </a:extLst>
            </p:cNvPr>
            <p:cNvSpPr/>
            <p:nvPr/>
          </p:nvSpPr>
          <p:spPr>
            <a:xfrm>
              <a:off x="3566285" y="2788526"/>
              <a:ext cx="81280" cy="812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TextBox 41">
              <a:extLst>
                <a:ext uri="{FF2B5EF4-FFF2-40B4-BE49-F238E27FC236}">
                  <a16:creationId xmlns:a16="http://schemas.microsoft.com/office/drawing/2014/main" id="{4D35E6CF-E92D-23A3-AE88-F56AC09E3713}"/>
                </a:ext>
              </a:extLst>
            </p:cNvPr>
            <p:cNvSpPr txBox="1"/>
            <p:nvPr/>
          </p:nvSpPr>
          <p:spPr>
            <a:xfrm>
              <a:off x="3870325" y="2486641"/>
              <a:ext cx="3956643" cy="376569"/>
            </a:xfrm>
            <a:prstGeom prst="rect">
              <a:avLst/>
            </a:prstGeom>
            <a:noFill/>
          </p:spPr>
          <p:txBody>
            <a:bodyPr wrap="square" rtlCol="0">
              <a:spAutoFit/>
            </a:bodyPr>
            <a:lstStyle/>
            <a:p>
              <a:pPr algn="ctr"/>
              <a:r>
                <a:rPr lang="en-US" noProof="0">
                  <a:solidFill>
                    <a:schemeClr val="bg1"/>
                  </a:solidFill>
                  <a:latin typeface="Consolas" panose="020B0609020204030204" pitchFamily="49" charset="0"/>
                </a:rPr>
                <a:t>Loose regolith</a:t>
              </a:r>
            </a:p>
          </p:txBody>
        </p:sp>
      </p:grpSp>
      <p:grpSp>
        <p:nvGrpSpPr>
          <p:cNvPr id="8" name="Group 7">
            <a:extLst>
              <a:ext uri="{FF2B5EF4-FFF2-40B4-BE49-F238E27FC236}">
                <a16:creationId xmlns:a16="http://schemas.microsoft.com/office/drawing/2014/main" id="{2CFF42C8-5DD5-1C12-1ECB-83F129EEB051}"/>
              </a:ext>
            </a:extLst>
          </p:cNvPr>
          <p:cNvGrpSpPr/>
          <p:nvPr/>
        </p:nvGrpSpPr>
        <p:grpSpPr>
          <a:xfrm>
            <a:off x="3228465" y="1789602"/>
            <a:ext cx="4341495" cy="1062803"/>
            <a:chOff x="3226206" y="1429934"/>
            <a:chExt cx="4341495" cy="1062803"/>
          </a:xfrm>
        </p:grpSpPr>
        <p:cxnSp>
          <p:nvCxnSpPr>
            <p:cNvPr id="11" name="Straight Connector 10">
              <a:extLst>
                <a:ext uri="{FF2B5EF4-FFF2-40B4-BE49-F238E27FC236}">
                  <a16:creationId xmlns:a16="http://schemas.microsoft.com/office/drawing/2014/main" id="{9C57455D-BFDD-25C1-6A11-FB6B78A296ED}"/>
                </a:ext>
              </a:extLst>
            </p:cNvPr>
            <p:cNvCxnSpPr>
              <a:cxnSpLocks/>
            </p:cNvCxnSpPr>
            <p:nvPr/>
          </p:nvCxnSpPr>
          <p:spPr>
            <a:xfrm flipV="1">
              <a:off x="3236366" y="1789172"/>
              <a:ext cx="924435" cy="668323"/>
            </a:xfrm>
            <a:prstGeom prst="line">
              <a:avLst/>
            </a:prstGeom>
            <a:ln w="25400" cap="rnd">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14A0771-9FAD-96FB-40E9-11D88E438D51}"/>
                </a:ext>
              </a:extLst>
            </p:cNvPr>
            <p:cNvCxnSpPr>
              <a:cxnSpLocks/>
            </p:cNvCxnSpPr>
            <p:nvPr/>
          </p:nvCxnSpPr>
          <p:spPr>
            <a:xfrm>
              <a:off x="4175216" y="1787525"/>
              <a:ext cx="3004872" cy="0"/>
            </a:xfrm>
            <a:prstGeom prst="line">
              <a:avLst/>
            </a:prstGeom>
            <a:ln w="25400" cap="rnd">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D01AD7DE-4F57-4FC8-3EF6-1B396453092A}"/>
                </a:ext>
              </a:extLst>
            </p:cNvPr>
            <p:cNvSpPr/>
            <p:nvPr/>
          </p:nvSpPr>
          <p:spPr>
            <a:xfrm>
              <a:off x="3226206" y="2411457"/>
              <a:ext cx="81280" cy="812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CAC6A9C9-222E-9E92-BB43-ED347EE2FA4B}"/>
                </a:ext>
              </a:extLst>
            </p:cNvPr>
            <p:cNvSpPr txBox="1"/>
            <p:nvPr/>
          </p:nvSpPr>
          <p:spPr>
            <a:xfrm>
              <a:off x="4145371" y="1429934"/>
              <a:ext cx="3422330" cy="369332"/>
            </a:xfrm>
            <a:prstGeom prst="rect">
              <a:avLst/>
            </a:prstGeom>
            <a:noFill/>
          </p:spPr>
          <p:txBody>
            <a:bodyPr wrap="square" rtlCol="0">
              <a:spAutoFit/>
            </a:bodyPr>
            <a:lstStyle/>
            <a:p>
              <a:pPr algn="ctr"/>
              <a:r>
                <a:rPr lang="en-US" noProof="0">
                  <a:solidFill>
                    <a:schemeClr val="bg1"/>
                  </a:solidFill>
                  <a:latin typeface="Consolas" panose="020B0609020204030204" pitchFamily="49" charset="0"/>
                </a:rPr>
                <a:t>Newly deposited layer</a:t>
              </a:r>
            </a:p>
          </p:txBody>
        </p:sp>
      </p:grpSp>
    </p:spTree>
    <p:extLst>
      <p:ext uri="{BB962C8B-B14F-4D97-AF65-F5344CB8AC3E}">
        <p14:creationId xmlns:p14="http://schemas.microsoft.com/office/powerpoint/2010/main" val="5001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2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500"/>
                            </p:stCondLst>
                            <p:childTnLst>
                              <p:par>
                                <p:cTn id="17" presetID="10" presetClass="entr" presetSubtype="0" fill="hold" nodeType="afterEffect">
                                  <p:stCondLst>
                                    <p:cond delay="3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335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91BD-AA35-1D6A-3E32-EEB6867C5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9C4D9-471C-A2E8-4372-391441C9614D}"/>
              </a:ext>
            </a:extLst>
          </p:cNvPr>
          <p:cNvSpPr>
            <a:spLocks noGrp="1"/>
          </p:cNvSpPr>
          <p:nvPr>
            <p:ph type="title"/>
          </p:nvPr>
        </p:nvSpPr>
        <p:spPr/>
        <p:txBody>
          <a:bodyPr>
            <a:normAutofit/>
          </a:bodyPr>
          <a:lstStyle/>
          <a:p>
            <a:r>
              <a:rPr lang="en-US" sz="5400" noProof="0">
                <a:latin typeface="Consolas"/>
              </a:rPr>
              <a:t>Concept Selection</a:t>
            </a:r>
          </a:p>
        </p:txBody>
      </p:sp>
      <p:sp>
        <p:nvSpPr>
          <p:cNvPr id="6" name="Content Placeholder 2">
            <a:extLst>
              <a:ext uri="{FF2B5EF4-FFF2-40B4-BE49-F238E27FC236}">
                <a16:creationId xmlns:a16="http://schemas.microsoft.com/office/drawing/2014/main" id="{30A22AEC-B7F9-DAF6-0FE0-9482DF3350C4}"/>
              </a:ext>
            </a:extLst>
          </p:cNvPr>
          <p:cNvSpPr>
            <a:spLocks noGrp="1"/>
          </p:cNvSpPr>
          <p:nvPr>
            <p:ph idx="1"/>
          </p:nvPr>
        </p:nvSpPr>
        <p:spPr>
          <a:xfrm>
            <a:off x="985222" y="1758390"/>
            <a:ext cx="5082918" cy="4536264"/>
          </a:xfrm>
        </p:spPr>
        <p:txBody>
          <a:bodyPr vert="horz" lIns="91440" tIns="45720" rIns="91440" bIns="45720" rtlCol="0" anchor="t">
            <a:noAutofit/>
          </a:bodyPr>
          <a:lstStyle/>
          <a:p>
            <a:pPr marL="0" indent="0">
              <a:spcBef>
                <a:spcPts val="2200"/>
              </a:spcBef>
              <a:buNone/>
            </a:pPr>
            <a:endParaRPr lang="en-US" sz="2100" noProof="0">
              <a:solidFill>
                <a:schemeClr val="tx1">
                  <a:lumMod val="95000"/>
                  <a:lumOff val="5000"/>
                </a:schemeClr>
              </a:solidFill>
              <a:latin typeface="Consolas"/>
            </a:endParaRPr>
          </a:p>
          <a:p>
            <a:pPr marL="0" indent="0">
              <a:spcBef>
                <a:spcPts val="2200"/>
              </a:spcBef>
              <a:buNone/>
            </a:pPr>
            <a:endParaRPr lang="en-US" sz="2100" noProof="0">
              <a:solidFill>
                <a:schemeClr val="tx1">
                  <a:lumMod val="95000"/>
                  <a:lumOff val="5000"/>
                </a:schemeClr>
              </a:solidFill>
              <a:latin typeface="Consolas"/>
              <a:ea typeface="+mn-lt"/>
              <a:cs typeface="+mn-lt"/>
            </a:endParaRPr>
          </a:p>
          <a:p>
            <a:pPr marL="0" indent="0">
              <a:spcBef>
                <a:spcPts val="2200"/>
              </a:spcBef>
              <a:buNone/>
            </a:pPr>
            <a:endParaRPr lang="en-US" sz="2100" noProof="0">
              <a:solidFill>
                <a:schemeClr val="tx1">
                  <a:lumMod val="95000"/>
                  <a:lumOff val="5000"/>
                </a:schemeClr>
              </a:solidFill>
              <a:latin typeface="Consolas"/>
              <a:ea typeface="+mn-lt"/>
              <a:cs typeface="+mn-lt"/>
            </a:endParaRPr>
          </a:p>
          <a:p>
            <a:pPr marL="0" indent="0">
              <a:spcBef>
                <a:spcPts val="2200"/>
              </a:spcBef>
              <a:buNone/>
            </a:pPr>
            <a:endParaRPr lang="en-US" sz="2100" noProof="0">
              <a:solidFill>
                <a:schemeClr val="tx1">
                  <a:lumMod val="95000"/>
                  <a:lumOff val="5000"/>
                </a:schemeClr>
              </a:solidFill>
              <a:latin typeface="Consolas"/>
              <a:ea typeface="+mn-lt"/>
              <a:cs typeface="+mn-lt"/>
            </a:endParaRPr>
          </a:p>
        </p:txBody>
      </p:sp>
      <p:graphicFrame>
        <p:nvGraphicFramePr>
          <p:cNvPr id="3" name="Table 2">
            <a:extLst>
              <a:ext uri="{FF2B5EF4-FFF2-40B4-BE49-F238E27FC236}">
                <a16:creationId xmlns:a16="http://schemas.microsoft.com/office/drawing/2014/main" id="{1A7C7C43-B8DD-0C0F-0D5E-003F20A0E8E2}"/>
              </a:ext>
            </a:extLst>
          </p:cNvPr>
          <p:cNvGraphicFramePr>
            <a:graphicFrameLocks noGrp="1"/>
          </p:cNvGraphicFramePr>
          <p:nvPr>
            <p:extLst>
              <p:ext uri="{D42A27DB-BD31-4B8C-83A1-F6EECF244321}">
                <p14:modId xmlns:p14="http://schemas.microsoft.com/office/powerpoint/2010/main" val="764953546"/>
              </p:ext>
            </p:extLst>
          </p:nvPr>
        </p:nvGraphicFramePr>
        <p:xfrm>
          <a:off x="736302" y="1487244"/>
          <a:ext cx="10677227" cy="5120640"/>
        </p:xfrm>
        <a:graphic>
          <a:graphicData uri="http://schemas.openxmlformats.org/drawingml/2006/table">
            <a:tbl>
              <a:tblPr firstRow="1" bandRow="1">
                <a:tableStyleId>{5940675A-B579-460E-94D1-54222C63F5DA}</a:tableStyleId>
              </a:tblPr>
              <a:tblGrid>
                <a:gridCol w="5455227">
                  <a:extLst>
                    <a:ext uri="{9D8B030D-6E8A-4147-A177-3AD203B41FA5}">
                      <a16:colId xmlns:a16="http://schemas.microsoft.com/office/drawing/2014/main" val="1171841143"/>
                    </a:ext>
                  </a:extLst>
                </a:gridCol>
                <a:gridCol w="2649681">
                  <a:extLst>
                    <a:ext uri="{9D8B030D-6E8A-4147-A177-3AD203B41FA5}">
                      <a16:colId xmlns:a16="http://schemas.microsoft.com/office/drawing/2014/main" val="3589772072"/>
                    </a:ext>
                  </a:extLst>
                </a:gridCol>
                <a:gridCol w="2572319">
                  <a:extLst>
                    <a:ext uri="{9D8B030D-6E8A-4147-A177-3AD203B41FA5}">
                      <a16:colId xmlns:a16="http://schemas.microsoft.com/office/drawing/2014/main" val="1368065417"/>
                    </a:ext>
                  </a:extLst>
                </a:gridCol>
              </a:tblGrid>
              <a:tr h="640080">
                <a:tc>
                  <a:txBody>
                    <a:bodyPr/>
                    <a:lstStyle/>
                    <a:p>
                      <a:endParaRPr lang="en-US" sz="2000" noProof="0">
                        <a:latin typeface="Consolas"/>
                      </a:endParaRPr>
                    </a:p>
                  </a:txBody>
                  <a:tcPr anchor="ctr">
                    <a:lnL w="0">
                      <a:noFill/>
                    </a:lnL>
                    <a:lnR w="0">
                      <a:noFill/>
                    </a:lnR>
                    <a:lnT w="0">
                      <a:noFill/>
                    </a:lnT>
                    <a:lnB w="6350">
                      <a:solidFill>
                        <a:schemeClr val="tx1"/>
                      </a:solidFill>
                    </a:lnB>
                  </a:tcPr>
                </a:tc>
                <a:tc>
                  <a:txBody>
                    <a:bodyPr/>
                    <a:lstStyle/>
                    <a:p>
                      <a:pPr algn="ctr"/>
                      <a:r>
                        <a:rPr lang="en-US" sz="1600" noProof="0">
                          <a:latin typeface="Consolas"/>
                        </a:rPr>
                        <a:t>Concept 1</a:t>
                      </a:r>
                    </a:p>
                  </a:txBody>
                  <a:tcPr anchor="ctr">
                    <a:lnL w="0">
                      <a:noFill/>
                    </a:lnL>
                    <a:lnR w="0">
                      <a:noFill/>
                    </a:lnR>
                    <a:lnT w="0">
                      <a:noFill/>
                    </a:lnT>
                    <a:lnB w="6350">
                      <a:solidFill>
                        <a:schemeClr val="tx1"/>
                      </a:solidFill>
                    </a:lnB>
                  </a:tcPr>
                </a:tc>
                <a:tc>
                  <a:txBody>
                    <a:bodyPr/>
                    <a:lstStyle/>
                    <a:p>
                      <a:pPr algn="ctr"/>
                      <a:r>
                        <a:rPr lang="en-US" sz="1600" noProof="0">
                          <a:latin typeface="Consolas"/>
                        </a:rPr>
                        <a:t>Concept 2 </a:t>
                      </a:r>
                      <a:endParaRPr lang="en-US" sz="1600" noProof="0"/>
                    </a:p>
                  </a:txBody>
                  <a:tcPr anchor="ctr">
                    <a:lnL w="0">
                      <a:noFill/>
                    </a:lnL>
                    <a:lnR w="0">
                      <a:noFill/>
                    </a:lnR>
                    <a:lnT w="0">
                      <a:noFill/>
                    </a:lnT>
                    <a:lnB w="6350">
                      <a:solidFill>
                        <a:schemeClr val="tx1"/>
                      </a:solidFill>
                    </a:lnB>
                  </a:tcPr>
                </a:tc>
                <a:extLst>
                  <a:ext uri="{0D108BD9-81ED-4DB2-BD59-A6C34878D82A}">
                    <a16:rowId xmlns:a16="http://schemas.microsoft.com/office/drawing/2014/main" val="2444064530"/>
                  </a:ext>
                </a:extLst>
              </a:tr>
              <a:tr h="640080">
                <a:tc>
                  <a:txBody>
                    <a:bodyPr/>
                    <a:lstStyle/>
                    <a:p>
                      <a:pPr lvl="0" algn="l">
                        <a:buNone/>
                      </a:pPr>
                      <a:r>
                        <a:rPr lang="en-US" sz="2000" b="0" i="0" u="none" strike="noStrike" noProof="0">
                          <a:solidFill>
                            <a:schemeClr val="tx1">
                              <a:lumMod val="95000"/>
                              <a:lumOff val="5000"/>
                            </a:schemeClr>
                          </a:solidFill>
                          <a:latin typeface="Consolas"/>
                        </a:rPr>
                        <a:t>Technical complexity</a:t>
                      </a: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r>
                        <a:rPr lang="en-US" sz="2000" noProof="0">
                          <a:latin typeface="Consolas"/>
                        </a:rPr>
                        <a:t>X</a:t>
                      </a:r>
                      <a:endParaRPr lang="en-US" noProof="0"/>
                    </a:p>
                  </a:txBody>
                  <a:tcPr anchor="ctr">
                    <a:lnL w="0">
                      <a:noFill/>
                    </a:lnL>
                    <a:lnR w="0">
                      <a:noFill/>
                    </a:lnR>
                    <a:lnT w="6350">
                      <a:solidFill>
                        <a:schemeClr val="tx1"/>
                      </a:solidFill>
                    </a:lnT>
                    <a:lnB w="6350">
                      <a:solidFill>
                        <a:schemeClr val="tx1"/>
                      </a:solidFill>
                    </a:lnB>
                  </a:tcPr>
                </a:tc>
                <a:extLst>
                  <a:ext uri="{0D108BD9-81ED-4DB2-BD59-A6C34878D82A}">
                    <a16:rowId xmlns:a16="http://schemas.microsoft.com/office/drawing/2014/main" val="2100060000"/>
                  </a:ext>
                </a:extLst>
              </a:tr>
              <a:tr h="640080">
                <a:tc>
                  <a:txBody>
                    <a:bodyPr/>
                    <a:lstStyle/>
                    <a:p>
                      <a:pPr lvl="0" algn="l">
                        <a:buNone/>
                      </a:pPr>
                      <a:r>
                        <a:rPr lang="en-US" sz="2000" b="0" i="0" u="none" strike="noStrike" noProof="0">
                          <a:solidFill>
                            <a:schemeClr val="tx1">
                              <a:lumMod val="95000"/>
                              <a:lumOff val="5000"/>
                            </a:schemeClr>
                          </a:solidFill>
                          <a:latin typeface="Consolas"/>
                        </a:rPr>
                        <a:t>Technological maturity &amp; risk</a:t>
                      </a:r>
                    </a:p>
                  </a:txBody>
                  <a:tcPr anchor="ctr">
                    <a:lnL w="0">
                      <a:noFill/>
                    </a:lnL>
                    <a:lnR w="0">
                      <a:noFill/>
                    </a:lnR>
                    <a:lnT w="6350">
                      <a:solidFill>
                        <a:schemeClr val="tx1"/>
                      </a:solidFill>
                    </a:lnT>
                    <a:lnB w="6350">
                      <a:solidFill>
                        <a:schemeClr val="tx1"/>
                      </a:solidFill>
                    </a:lnB>
                  </a:tcPr>
                </a:tc>
                <a:tc>
                  <a:txBody>
                    <a:bodyPr/>
                    <a:lstStyle/>
                    <a:p>
                      <a:pPr algn="ct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endParaRPr lang="en-US" sz="2000" noProof="0">
                        <a:latin typeface="Consolas"/>
                      </a:endParaRPr>
                    </a:p>
                  </a:txBody>
                  <a:tcPr anchor="ctr">
                    <a:lnL w="0">
                      <a:noFill/>
                    </a:lnL>
                    <a:lnR w="0">
                      <a:noFill/>
                    </a:lnR>
                    <a:lnT w="6350">
                      <a:solidFill>
                        <a:schemeClr val="tx1"/>
                      </a:solidFill>
                    </a:lnT>
                    <a:lnB w="6350">
                      <a:solidFill>
                        <a:schemeClr val="tx1"/>
                      </a:solidFill>
                    </a:lnB>
                  </a:tcPr>
                </a:tc>
                <a:extLst>
                  <a:ext uri="{0D108BD9-81ED-4DB2-BD59-A6C34878D82A}">
                    <a16:rowId xmlns:a16="http://schemas.microsoft.com/office/drawing/2014/main" val="3137308637"/>
                  </a:ext>
                </a:extLst>
              </a:tr>
              <a:tr h="640080">
                <a:tc>
                  <a:txBody>
                    <a:bodyPr/>
                    <a:lstStyle/>
                    <a:p>
                      <a:pPr lvl="0" algn="l">
                        <a:buNone/>
                      </a:pPr>
                      <a:r>
                        <a:rPr lang="en-US" sz="2000" b="0" i="0" u="none" strike="noStrike" noProof="0">
                          <a:solidFill>
                            <a:schemeClr val="tx1">
                              <a:lumMod val="95000"/>
                              <a:lumOff val="5000"/>
                            </a:schemeClr>
                          </a:solidFill>
                          <a:latin typeface="Consolas"/>
                        </a:rPr>
                        <a:t>Adaptability</a:t>
                      </a: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r>
                        <a:rPr lang="en-US" sz="2000" noProof="0"/>
                        <a:t>✓</a:t>
                      </a:r>
                      <a:endParaRPr lang="en-US" sz="2000" noProof="0">
                        <a:latin typeface="Consolas"/>
                      </a:endParaRPr>
                    </a:p>
                  </a:txBody>
                  <a:tcPr anchor="ctr">
                    <a:lnL w="0">
                      <a:noFill/>
                    </a:lnL>
                    <a:lnR w="0">
                      <a:noFill/>
                    </a:lnR>
                    <a:lnT w="6350">
                      <a:solidFill>
                        <a:schemeClr val="tx1"/>
                      </a:solidFill>
                    </a:lnT>
                    <a:lnB w="6350">
                      <a:solidFill>
                        <a:schemeClr val="tx1"/>
                      </a:solidFill>
                    </a:lnB>
                  </a:tcPr>
                </a:tc>
                <a:extLst>
                  <a:ext uri="{0D108BD9-81ED-4DB2-BD59-A6C34878D82A}">
                    <a16:rowId xmlns:a16="http://schemas.microsoft.com/office/drawing/2014/main" val="1682861859"/>
                  </a:ext>
                </a:extLst>
              </a:tr>
              <a:tr h="640080">
                <a:tc>
                  <a:txBody>
                    <a:bodyPr/>
                    <a:lstStyle/>
                    <a:p>
                      <a:pPr lvl="0" algn="l">
                        <a:lnSpc>
                          <a:spcPct val="100000"/>
                        </a:lnSpc>
                        <a:spcBef>
                          <a:spcPts val="0"/>
                        </a:spcBef>
                        <a:spcAft>
                          <a:spcPts val="0"/>
                        </a:spcAft>
                        <a:buNone/>
                      </a:pPr>
                      <a:r>
                        <a:rPr lang="en-US" sz="2000" b="0" i="0" u="none" strike="noStrike" noProof="0">
                          <a:solidFill>
                            <a:schemeClr val="tx1">
                              <a:lumMod val="95000"/>
                              <a:lumOff val="5000"/>
                            </a:schemeClr>
                          </a:solidFill>
                          <a:latin typeface="Consolas"/>
                        </a:rPr>
                        <a:t>Reliability &amp; maintenance</a:t>
                      </a:r>
                      <a:endParaRPr lang="en-US" sz="2000" b="0" i="0" u="none" strike="noStrike" noProof="0">
                        <a:solidFill>
                          <a:srgbClr val="000000"/>
                        </a:solidFill>
                        <a:latin typeface="Consolas"/>
                      </a:endParaRPr>
                    </a:p>
                  </a:txBody>
                  <a:tcPr anchor="ctr">
                    <a:lnL w="0">
                      <a:noFill/>
                    </a:lnL>
                    <a:lnR w="0">
                      <a:noFill/>
                    </a:lnR>
                    <a:lnT w="6350">
                      <a:solidFill>
                        <a:schemeClr val="tx1"/>
                      </a:solidFill>
                    </a:lnT>
                    <a:lnB w="6350">
                      <a:solidFill>
                        <a:schemeClr val="tx1"/>
                      </a:solidFill>
                    </a:lnB>
                  </a:tcPr>
                </a:tc>
                <a:tc>
                  <a:txBody>
                    <a:bodyPr/>
                    <a:lstStyle/>
                    <a:p>
                      <a:pPr algn="ctr"/>
                      <a:endParaRPr lang="en-US" sz="2000" noProof="0">
                        <a:latin typeface="Consolas"/>
                      </a:endParaRPr>
                    </a:p>
                  </a:txBody>
                  <a:tcPr anchor="ctr">
                    <a:lnL w="0">
                      <a:noFill/>
                    </a:lnL>
                    <a:lnR w="0">
                      <a:noFill/>
                    </a:lnR>
                    <a:lnT w="6350">
                      <a:solidFill>
                        <a:schemeClr val="tx1"/>
                      </a:solidFill>
                    </a:lnT>
                    <a:lnB w="6350">
                      <a:solidFill>
                        <a:schemeClr val="tx1"/>
                      </a:solidFill>
                    </a:lnB>
                  </a:tcPr>
                </a:tc>
                <a:tc>
                  <a:txBody>
                    <a:bodyPr/>
                    <a:lstStyle/>
                    <a:p>
                      <a:pPr algn="ctr"/>
                      <a:r>
                        <a:rPr lang="en-US" sz="2000" noProof="0">
                          <a:latin typeface="Consolas"/>
                        </a:rPr>
                        <a:t>X</a:t>
                      </a:r>
                      <a:endParaRPr lang="en-US" noProof="0"/>
                    </a:p>
                  </a:txBody>
                  <a:tcPr anchor="ctr">
                    <a:lnL w="0">
                      <a:noFill/>
                    </a:lnL>
                    <a:lnR w="0">
                      <a:noFill/>
                    </a:lnR>
                    <a:lnT w="6350">
                      <a:solidFill>
                        <a:schemeClr val="tx1"/>
                      </a:solidFill>
                    </a:lnT>
                    <a:lnB w="6350">
                      <a:solidFill>
                        <a:schemeClr val="tx1"/>
                      </a:solidFill>
                    </a:lnB>
                  </a:tcPr>
                </a:tc>
                <a:extLst>
                  <a:ext uri="{0D108BD9-81ED-4DB2-BD59-A6C34878D82A}">
                    <a16:rowId xmlns:a16="http://schemas.microsoft.com/office/drawing/2014/main" val="3157868462"/>
                  </a:ext>
                </a:extLst>
              </a:tr>
              <a:tr h="640080">
                <a:tc>
                  <a:txBody>
                    <a:bodyPr/>
                    <a:lstStyle/>
                    <a:p>
                      <a:pPr algn="l"/>
                      <a:r>
                        <a:rPr lang="en-US" sz="2000" noProof="0">
                          <a:latin typeface="Consolas"/>
                        </a:rPr>
                        <a:t>S</a:t>
                      </a:r>
                      <a:r>
                        <a:rPr lang="en-US" sz="2000" b="0" i="0" u="none" strike="noStrike" noProof="0">
                          <a:solidFill>
                            <a:schemeClr val="tx1">
                              <a:lumMod val="95000"/>
                              <a:lumOff val="5000"/>
                            </a:schemeClr>
                          </a:solidFill>
                          <a:latin typeface="Consolas"/>
                        </a:rPr>
                        <a:t>tructural integrity &amp; durability</a:t>
                      </a:r>
                      <a:endParaRPr lang="en-US" sz="2000" b="0" i="0" u="none" strike="noStrike" noProof="0">
                        <a:solidFill>
                          <a:srgbClr val="000000"/>
                        </a:solidFill>
                        <a:latin typeface="Consolas"/>
                      </a:endParaRPr>
                    </a:p>
                  </a:txBody>
                  <a:tcPr anchor="ctr">
                    <a:lnL w="0">
                      <a:noFill/>
                    </a:lnL>
                    <a:lnR w="0">
                      <a:noFill/>
                    </a:lnR>
                    <a:lnT w="6350">
                      <a:solidFill>
                        <a:schemeClr val="tx1"/>
                      </a:solidFill>
                    </a:lnT>
                    <a:lnB w="6350" cap="flat" cmpd="sng" algn="ctr">
                      <a:solidFill>
                        <a:schemeClr val="tx1"/>
                      </a:solidFill>
                      <a:prstDash val="solid"/>
                      <a:round/>
                      <a:headEnd type="none" w="med" len="med"/>
                      <a:tailEnd type="none" w="med" len="med"/>
                    </a:lnB>
                  </a:tcPr>
                </a:tc>
                <a:tc>
                  <a:txBody>
                    <a:bodyPr/>
                    <a:lstStyle/>
                    <a:p>
                      <a:pPr algn="ctr"/>
                      <a:endParaRPr lang="en-US" sz="2000" noProof="0">
                        <a:latin typeface="Consolas"/>
                      </a:endParaRPr>
                    </a:p>
                  </a:txBody>
                  <a:tcPr anchor="ctr">
                    <a:lnL w="0">
                      <a:noFill/>
                    </a:lnL>
                    <a:lnR w="0">
                      <a:noFill/>
                    </a:lnR>
                    <a:lnT w="6350">
                      <a:solidFill>
                        <a:schemeClr val="tx1"/>
                      </a:solidFill>
                    </a:lnT>
                    <a:lnB w="6350" cap="flat" cmpd="sng" algn="ctr">
                      <a:solidFill>
                        <a:schemeClr val="tx1"/>
                      </a:solidFill>
                      <a:prstDash val="solid"/>
                      <a:round/>
                      <a:headEnd type="none" w="med" len="med"/>
                      <a:tailEnd type="none" w="med" len="med"/>
                    </a:lnB>
                  </a:tcPr>
                </a:tc>
                <a:tc>
                  <a:txBody>
                    <a:bodyPr/>
                    <a:lstStyle/>
                    <a:p>
                      <a:pPr lvl="0" algn="ctr">
                        <a:buNone/>
                      </a:pPr>
                      <a:r>
                        <a:rPr lang="en-US" sz="2000" noProof="0">
                          <a:latin typeface="Consolas"/>
                        </a:rPr>
                        <a:t>X</a:t>
                      </a:r>
                      <a:endParaRPr lang="en-US" noProof="0"/>
                    </a:p>
                  </a:txBody>
                  <a:tcPr anchor="ctr">
                    <a:lnL w="0">
                      <a:noFill/>
                    </a:lnL>
                    <a:lnR w="0">
                      <a:noFill/>
                    </a:lnR>
                    <a:lnT w="6350">
                      <a:solidFill>
                        <a:schemeClr val="tx1"/>
                      </a:solid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8479640"/>
                  </a:ext>
                </a:extLst>
              </a:tr>
              <a:tr h="640080">
                <a:tc>
                  <a:txBody>
                    <a:bodyPr/>
                    <a:lstStyle/>
                    <a:p>
                      <a:pPr marL="0" marR="0" lvl="0" indent="0" algn="l">
                        <a:lnSpc>
                          <a:spcPct val="90000"/>
                        </a:lnSpc>
                        <a:spcBef>
                          <a:spcPts val="2200"/>
                        </a:spcBef>
                        <a:spcAft>
                          <a:spcPts val="0"/>
                        </a:spcAft>
                        <a:buNone/>
                      </a:pPr>
                      <a:r>
                        <a:rPr lang="en-US" sz="2000" b="0" i="0" u="none" strike="noStrike" noProof="0">
                          <a:solidFill>
                            <a:schemeClr val="tx1">
                              <a:lumMod val="95000"/>
                              <a:lumOff val="5000"/>
                            </a:schemeClr>
                          </a:solidFill>
                          <a:latin typeface="Consolas"/>
                        </a:rPr>
                        <a:t>Construction time</a:t>
                      </a:r>
                      <a:endParaRPr lang="en-US" sz="2000" noProof="0">
                        <a:latin typeface="Consolas"/>
                      </a:endParaRPr>
                    </a:p>
                  </a:txBody>
                  <a:tcPr anchor="ctr">
                    <a:lnL w="0">
                      <a:noFill/>
                    </a:lnL>
                    <a:lnR w="0">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noProof="0">
                        <a:latin typeface="Consolas"/>
                      </a:endParaRPr>
                    </a:p>
                  </a:txBody>
                  <a:tcPr anchor="ctr">
                    <a:lnL w="0">
                      <a:noFill/>
                    </a:lnL>
                    <a:lnR w="0">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noProof="0">
                          <a:latin typeface="Consolas"/>
                        </a:rPr>
                        <a:t>X</a:t>
                      </a:r>
                      <a:endParaRPr lang="en-US" noProof="0"/>
                    </a:p>
                  </a:txBody>
                  <a:tcPr anchor="ctr">
                    <a:lnL w="0">
                      <a:noFill/>
                    </a:lnL>
                    <a:lnR w="0">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1965129"/>
                  </a:ext>
                </a:extLst>
              </a:tr>
              <a:tr h="640080">
                <a:tc>
                  <a:txBody>
                    <a:bodyPr/>
                    <a:lstStyle/>
                    <a:p>
                      <a:pPr marL="0" lvl="0" indent="0" algn="l">
                        <a:lnSpc>
                          <a:spcPct val="90000"/>
                        </a:lnSpc>
                        <a:spcBef>
                          <a:spcPts val="2200"/>
                        </a:spcBef>
                        <a:spcAft>
                          <a:spcPts val="0"/>
                        </a:spcAft>
                        <a:buNone/>
                      </a:pPr>
                      <a:r>
                        <a:rPr lang="en-US" sz="2000" b="0" i="0" u="none" strike="noStrike" noProof="0">
                          <a:solidFill>
                            <a:schemeClr val="tx1">
                              <a:lumMod val="95000"/>
                              <a:lumOff val="5000"/>
                            </a:schemeClr>
                          </a:solidFill>
                          <a:latin typeface="Consolas"/>
                        </a:rPr>
                        <a:t>Logistical cost</a:t>
                      </a:r>
                      <a:endParaRPr lang="en-US" sz="2000" noProof="0">
                        <a:latin typeface="Consolas"/>
                      </a:endParaRPr>
                    </a:p>
                  </a:txBody>
                  <a:tcPr anchor="ctr">
                    <a:lnL w="0">
                      <a:noFill/>
                    </a:lnL>
                    <a:lnR w="0">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2000" noProof="0">
                        <a:latin typeface="Consolas"/>
                      </a:endParaRPr>
                    </a:p>
                  </a:txBody>
                  <a:tcPr anchor="ctr">
                    <a:lnL w="0">
                      <a:noFill/>
                    </a:lnL>
                    <a:lnR w="0">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2000" noProof="0">
                          <a:latin typeface="Consolas"/>
                        </a:rPr>
                        <a:t>X</a:t>
                      </a:r>
                      <a:endParaRPr lang="en-US" noProof="0"/>
                    </a:p>
                  </a:txBody>
                  <a:tcPr anchor="ctr">
                    <a:lnL w="0">
                      <a:noFill/>
                    </a:lnL>
                    <a:lnR w="0">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5395876"/>
                  </a:ext>
                </a:extLst>
              </a:tr>
            </a:tbl>
          </a:graphicData>
        </a:graphic>
      </p:graphicFrame>
      <p:pic>
        <p:nvPicPr>
          <p:cNvPr id="4" name="Picture 3" descr="A green check mark in a circle&#10;&#10;AI-generated content may be incorrect.">
            <a:extLst>
              <a:ext uri="{FF2B5EF4-FFF2-40B4-BE49-F238E27FC236}">
                <a16:creationId xmlns:a16="http://schemas.microsoft.com/office/drawing/2014/main" id="{A429DC86-6DBA-8F7E-A351-F5BA4411669D}"/>
              </a:ext>
            </a:extLst>
          </p:cNvPr>
          <p:cNvPicPr>
            <a:picLocks noChangeAspect="1"/>
          </p:cNvPicPr>
          <p:nvPr/>
        </p:nvPicPr>
        <p:blipFill>
          <a:blip r:embed="rId4"/>
          <a:stretch>
            <a:fillRect/>
          </a:stretch>
        </p:blipFill>
        <p:spPr>
          <a:xfrm>
            <a:off x="9915862" y="2228925"/>
            <a:ext cx="416560" cy="416560"/>
          </a:xfrm>
          <a:prstGeom prst="rect">
            <a:avLst/>
          </a:prstGeom>
        </p:spPr>
      </p:pic>
      <p:pic>
        <p:nvPicPr>
          <p:cNvPr id="5" name="Picture 4" descr="A green check mark in a circle&#10;&#10;AI-generated content may be incorrect.">
            <a:extLst>
              <a:ext uri="{FF2B5EF4-FFF2-40B4-BE49-F238E27FC236}">
                <a16:creationId xmlns:a16="http://schemas.microsoft.com/office/drawing/2014/main" id="{DAA040A4-2E48-CB6A-E429-2805A13A56D7}"/>
              </a:ext>
            </a:extLst>
          </p:cNvPr>
          <p:cNvPicPr>
            <a:picLocks noChangeAspect="1"/>
          </p:cNvPicPr>
          <p:nvPr/>
        </p:nvPicPr>
        <p:blipFill>
          <a:blip r:embed="rId4"/>
          <a:stretch>
            <a:fillRect/>
          </a:stretch>
        </p:blipFill>
        <p:spPr>
          <a:xfrm>
            <a:off x="7284421" y="2877132"/>
            <a:ext cx="416560" cy="416560"/>
          </a:xfrm>
          <a:prstGeom prst="rect">
            <a:avLst/>
          </a:prstGeom>
        </p:spPr>
      </p:pic>
      <p:pic>
        <p:nvPicPr>
          <p:cNvPr id="7" name="Picture 6" descr="A green check mark in a circle&#10;&#10;AI-generated content may be incorrect.">
            <a:extLst>
              <a:ext uri="{FF2B5EF4-FFF2-40B4-BE49-F238E27FC236}">
                <a16:creationId xmlns:a16="http://schemas.microsoft.com/office/drawing/2014/main" id="{052F0172-CBFD-E526-4E77-39F3D2413430}"/>
              </a:ext>
            </a:extLst>
          </p:cNvPr>
          <p:cNvPicPr>
            <a:picLocks noChangeAspect="1"/>
          </p:cNvPicPr>
          <p:nvPr/>
        </p:nvPicPr>
        <p:blipFill>
          <a:blip r:embed="rId4"/>
          <a:stretch>
            <a:fillRect/>
          </a:stretch>
        </p:blipFill>
        <p:spPr>
          <a:xfrm>
            <a:off x="9915862" y="3523033"/>
            <a:ext cx="416560" cy="416560"/>
          </a:xfrm>
          <a:prstGeom prst="rect">
            <a:avLst/>
          </a:prstGeom>
        </p:spPr>
      </p:pic>
      <p:pic>
        <p:nvPicPr>
          <p:cNvPr id="10" name="Picture 9" descr="A green check mark in a circle&#10;&#10;AI-generated content may be incorrect.">
            <a:extLst>
              <a:ext uri="{FF2B5EF4-FFF2-40B4-BE49-F238E27FC236}">
                <a16:creationId xmlns:a16="http://schemas.microsoft.com/office/drawing/2014/main" id="{96F09ED5-3ACB-E84D-C15B-8E1D38BE3ADB}"/>
              </a:ext>
            </a:extLst>
          </p:cNvPr>
          <p:cNvPicPr>
            <a:picLocks noChangeAspect="1"/>
          </p:cNvPicPr>
          <p:nvPr/>
        </p:nvPicPr>
        <p:blipFill>
          <a:blip r:embed="rId4"/>
          <a:stretch>
            <a:fillRect/>
          </a:stretch>
        </p:blipFill>
        <p:spPr>
          <a:xfrm>
            <a:off x="9915862" y="6074181"/>
            <a:ext cx="416560" cy="416560"/>
          </a:xfrm>
          <a:prstGeom prst="rect">
            <a:avLst/>
          </a:prstGeom>
        </p:spPr>
      </p:pic>
      <p:pic>
        <p:nvPicPr>
          <p:cNvPr id="11" name="Picture 10" descr="A green check mark in a circle&#10;&#10;AI-generated content may be incorrect.">
            <a:extLst>
              <a:ext uri="{FF2B5EF4-FFF2-40B4-BE49-F238E27FC236}">
                <a16:creationId xmlns:a16="http://schemas.microsoft.com/office/drawing/2014/main" id="{2B049841-3BCC-003C-9CF5-7BF8FAE8C4C3}"/>
              </a:ext>
            </a:extLst>
          </p:cNvPr>
          <p:cNvPicPr>
            <a:picLocks noChangeAspect="1"/>
          </p:cNvPicPr>
          <p:nvPr/>
        </p:nvPicPr>
        <p:blipFill>
          <a:blip r:embed="rId4"/>
          <a:stretch>
            <a:fillRect/>
          </a:stretch>
        </p:blipFill>
        <p:spPr>
          <a:xfrm>
            <a:off x="9915862" y="5431356"/>
            <a:ext cx="416560" cy="416560"/>
          </a:xfrm>
          <a:prstGeom prst="rect">
            <a:avLst/>
          </a:prstGeom>
        </p:spPr>
      </p:pic>
      <p:pic>
        <p:nvPicPr>
          <p:cNvPr id="12" name="Picture 11" descr="A green check mark in a circle&#10;&#10;AI-generated content may be incorrect.">
            <a:extLst>
              <a:ext uri="{FF2B5EF4-FFF2-40B4-BE49-F238E27FC236}">
                <a16:creationId xmlns:a16="http://schemas.microsoft.com/office/drawing/2014/main" id="{16FD891F-423D-207C-E461-348F197DC470}"/>
              </a:ext>
            </a:extLst>
          </p:cNvPr>
          <p:cNvPicPr>
            <a:picLocks noChangeAspect="1"/>
          </p:cNvPicPr>
          <p:nvPr/>
        </p:nvPicPr>
        <p:blipFill>
          <a:blip r:embed="rId4"/>
          <a:stretch>
            <a:fillRect/>
          </a:stretch>
        </p:blipFill>
        <p:spPr>
          <a:xfrm>
            <a:off x="9915862" y="4800039"/>
            <a:ext cx="416560" cy="416560"/>
          </a:xfrm>
          <a:prstGeom prst="rect">
            <a:avLst/>
          </a:prstGeom>
        </p:spPr>
      </p:pic>
      <p:pic>
        <p:nvPicPr>
          <p:cNvPr id="13" name="Picture 12" descr="A green check mark in a circle&#10;&#10;AI-generated content may be incorrect.">
            <a:extLst>
              <a:ext uri="{FF2B5EF4-FFF2-40B4-BE49-F238E27FC236}">
                <a16:creationId xmlns:a16="http://schemas.microsoft.com/office/drawing/2014/main" id="{5489B7BE-6660-32A3-D1F8-CD092FDC1F0E}"/>
              </a:ext>
            </a:extLst>
          </p:cNvPr>
          <p:cNvPicPr>
            <a:picLocks noChangeAspect="1"/>
          </p:cNvPicPr>
          <p:nvPr/>
        </p:nvPicPr>
        <p:blipFill>
          <a:blip r:embed="rId4"/>
          <a:stretch>
            <a:fillRect/>
          </a:stretch>
        </p:blipFill>
        <p:spPr>
          <a:xfrm>
            <a:off x="9915862" y="4154350"/>
            <a:ext cx="416560" cy="416560"/>
          </a:xfrm>
          <a:prstGeom prst="rect">
            <a:avLst/>
          </a:prstGeom>
        </p:spPr>
      </p:pic>
      <p:sp>
        <p:nvSpPr>
          <p:cNvPr id="8" name="Slide Number Placeholder 7">
            <a:extLst>
              <a:ext uri="{FF2B5EF4-FFF2-40B4-BE49-F238E27FC236}">
                <a16:creationId xmlns:a16="http://schemas.microsoft.com/office/drawing/2014/main" id="{E03F8173-7B93-941C-2527-58B1E678333D}"/>
              </a:ext>
            </a:extLst>
          </p:cNvPr>
          <p:cNvSpPr>
            <a:spLocks noGrp="1"/>
          </p:cNvSpPr>
          <p:nvPr>
            <p:ph type="sldNum" sz="quarter" idx="12"/>
          </p:nvPr>
        </p:nvSpPr>
        <p:spPr/>
        <p:txBody>
          <a:bodyPr/>
          <a:lstStyle/>
          <a:p>
            <a:fld id="{330EA680-D336-4FF7-8B7A-9848BB0A1C32}" type="slidenum">
              <a:rPr lang="en-US" noProof="0" smtClean="0"/>
              <a:t>33</a:t>
            </a:fld>
            <a:endParaRPr lang="en-US" noProof="0"/>
          </a:p>
        </p:txBody>
      </p:sp>
      <p:pic>
        <p:nvPicPr>
          <p:cNvPr id="9" name="Picture 8" descr="A cartoon of a cart&#10;&#10;AI-generated content may be incorrect.">
            <a:extLst>
              <a:ext uri="{FF2B5EF4-FFF2-40B4-BE49-F238E27FC236}">
                <a16:creationId xmlns:a16="http://schemas.microsoft.com/office/drawing/2014/main" id="{803C7074-91E1-8998-AB54-FA31C7A4B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8640" y="1544492"/>
            <a:ext cx="382737" cy="492945"/>
          </a:xfrm>
          <a:prstGeom prst="rect">
            <a:avLst/>
          </a:prstGeom>
        </p:spPr>
      </p:pic>
      <p:pic>
        <p:nvPicPr>
          <p:cNvPr id="14" name="Grafik 5" descr="Ein Bild, das Screenshot, Design enthält.&#10;&#10;KI-generierte Inhalte können fehlerhaft sein.">
            <a:extLst>
              <a:ext uri="{FF2B5EF4-FFF2-40B4-BE49-F238E27FC236}">
                <a16:creationId xmlns:a16="http://schemas.microsoft.com/office/drawing/2014/main" id="{71130530-483F-AAE1-2B12-93FEE6BEF547}"/>
              </a:ext>
            </a:extLst>
          </p:cNvPr>
          <p:cNvPicPr>
            <a:picLocks noChangeAspect="1"/>
          </p:cNvPicPr>
          <p:nvPr/>
        </p:nvPicPr>
        <p:blipFill>
          <a:blip r:embed="rId6">
            <a:extLst>
              <a:ext uri="{28A0092B-C50C-407E-A947-70E740481C1C}">
                <a14:useLocalDpi xmlns:a14="http://schemas.microsoft.com/office/drawing/2010/main" val="0"/>
              </a:ext>
            </a:extLst>
          </a:blip>
          <a:srcRect l="77878" t="42745" r="5809" b="42883"/>
          <a:stretch>
            <a:fillRect/>
          </a:stretch>
        </p:blipFill>
        <p:spPr>
          <a:xfrm>
            <a:off x="10664820" y="1544492"/>
            <a:ext cx="790878" cy="492945"/>
          </a:xfrm>
          <a:prstGeom prst="rect">
            <a:avLst/>
          </a:prstGeom>
        </p:spPr>
      </p:pic>
    </p:spTree>
    <p:extLst>
      <p:ext uri="{BB962C8B-B14F-4D97-AF65-F5344CB8AC3E}">
        <p14:creationId xmlns:p14="http://schemas.microsoft.com/office/powerpoint/2010/main" val="2312498389"/>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F5A8-ECC9-D426-B9C2-A56186953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D2450-4B22-3C80-50F9-51A1852DB32E}"/>
              </a:ext>
            </a:extLst>
          </p:cNvPr>
          <p:cNvSpPr>
            <a:spLocks noGrp="1"/>
          </p:cNvSpPr>
          <p:nvPr>
            <p:ph type="title"/>
          </p:nvPr>
        </p:nvSpPr>
        <p:spPr/>
        <p:txBody>
          <a:bodyPr>
            <a:normAutofit/>
          </a:bodyPr>
          <a:lstStyle/>
          <a:p>
            <a:r>
              <a:rPr lang="en-US" sz="5400" noProof="0">
                <a:latin typeface="Consolas"/>
              </a:rPr>
              <a:t>Habitat Shape</a:t>
            </a:r>
          </a:p>
        </p:txBody>
      </p:sp>
      <p:sp>
        <p:nvSpPr>
          <p:cNvPr id="4" name="Slide Number Placeholder 3">
            <a:extLst>
              <a:ext uri="{FF2B5EF4-FFF2-40B4-BE49-F238E27FC236}">
                <a16:creationId xmlns:a16="http://schemas.microsoft.com/office/drawing/2014/main" id="{D4DD2253-2DB9-7F48-AA6D-42BF68B316EF}"/>
              </a:ext>
            </a:extLst>
          </p:cNvPr>
          <p:cNvSpPr>
            <a:spLocks noGrp="1"/>
          </p:cNvSpPr>
          <p:nvPr>
            <p:ph type="sldNum" sz="quarter" idx="12"/>
          </p:nvPr>
        </p:nvSpPr>
        <p:spPr/>
        <p:txBody>
          <a:bodyPr/>
          <a:lstStyle/>
          <a:p>
            <a:fld id="{330EA680-D336-4FF7-8B7A-9848BB0A1C32}" type="slidenum">
              <a:rPr lang="en-US" noProof="0" smtClean="0"/>
              <a:pPr/>
              <a:t>34</a:t>
            </a:fld>
            <a:endParaRPr lang="en-US" noProof="0"/>
          </a:p>
        </p:txBody>
      </p:sp>
      <p:pic>
        <p:nvPicPr>
          <p:cNvPr id="14" name="Picture 13" descr="A white object with a round button&#10;&#10;AI-generated content may be incorrect.">
            <a:extLst>
              <a:ext uri="{FF2B5EF4-FFF2-40B4-BE49-F238E27FC236}">
                <a16:creationId xmlns:a16="http://schemas.microsoft.com/office/drawing/2014/main" id="{7C5FF726-85E5-5E24-732E-2B0DD9610B55}"/>
              </a:ext>
            </a:extLst>
          </p:cNvPr>
          <p:cNvPicPr>
            <a:picLocks noChangeAspect="1"/>
          </p:cNvPicPr>
          <p:nvPr/>
        </p:nvPicPr>
        <p:blipFill>
          <a:blip r:embed="rId3">
            <a:extLst>
              <a:ext uri="{28A0092B-C50C-407E-A947-70E740481C1C}">
                <a14:useLocalDpi xmlns:a14="http://schemas.microsoft.com/office/drawing/2010/main" val="0"/>
              </a:ext>
            </a:extLst>
          </a:blip>
          <a:srcRect l="6096" t="35269" r="5080" b="40501"/>
          <a:stretch>
            <a:fillRect/>
          </a:stretch>
        </p:blipFill>
        <p:spPr>
          <a:xfrm>
            <a:off x="2322615" y="1590066"/>
            <a:ext cx="7546770" cy="1455942"/>
          </a:xfrm>
          <a:prstGeom prst="rect">
            <a:avLst/>
          </a:prstGeom>
        </p:spPr>
      </p:pic>
      <p:cxnSp>
        <p:nvCxnSpPr>
          <p:cNvPr id="28" name="Straight Arrow Connector 27">
            <a:extLst>
              <a:ext uri="{FF2B5EF4-FFF2-40B4-BE49-F238E27FC236}">
                <a16:creationId xmlns:a16="http://schemas.microsoft.com/office/drawing/2014/main" id="{D02E2356-C1C8-F380-92FD-5021E2204F7F}"/>
              </a:ext>
            </a:extLst>
          </p:cNvPr>
          <p:cNvCxnSpPr>
            <a:cxnSpLocks/>
          </p:cNvCxnSpPr>
          <p:nvPr/>
        </p:nvCxnSpPr>
        <p:spPr>
          <a:xfrm>
            <a:off x="10373032" y="1690688"/>
            <a:ext cx="0" cy="135532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134ACFFC-45AD-1716-19A6-C478B01C1858}"/>
              </a:ext>
            </a:extLst>
          </p:cNvPr>
          <p:cNvCxnSpPr>
            <a:cxnSpLocks/>
          </p:cNvCxnSpPr>
          <p:nvPr/>
        </p:nvCxnSpPr>
        <p:spPr>
          <a:xfrm flipH="1">
            <a:off x="2322615" y="3159079"/>
            <a:ext cx="743836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D4006307-9690-B9DE-4B6B-60FCB7A93A71}"/>
              </a:ext>
            </a:extLst>
          </p:cNvPr>
          <p:cNvSpPr txBox="1"/>
          <p:nvPr/>
        </p:nvSpPr>
        <p:spPr>
          <a:xfrm>
            <a:off x="10461523" y="2123768"/>
            <a:ext cx="1042219" cy="369332"/>
          </a:xfrm>
          <a:prstGeom prst="rect">
            <a:avLst/>
          </a:prstGeom>
          <a:noFill/>
        </p:spPr>
        <p:txBody>
          <a:bodyPr wrap="square" rtlCol="0">
            <a:spAutoFit/>
          </a:bodyPr>
          <a:lstStyle/>
          <a:p>
            <a:r>
              <a:rPr lang="en-US" noProof="0"/>
              <a:t>3,8 m</a:t>
            </a:r>
          </a:p>
        </p:txBody>
      </p:sp>
      <p:sp>
        <p:nvSpPr>
          <p:cNvPr id="37" name="TextBox 36">
            <a:extLst>
              <a:ext uri="{FF2B5EF4-FFF2-40B4-BE49-F238E27FC236}">
                <a16:creationId xmlns:a16="http://schemas.microsoft.com/office/drawing/2014/main" id="{2766E045-71D5-6C95-A454-EE9CD961AA32}"/>
              </a:ext>
            </a:extLst>
          </p:cNvPr>
          <p:cNvSpPr txBox="1"/>
          <p:nvPr/>
        </p:nvSpPr>
        <p:spPr>
          <a:xfrm>
            <a:off x="5746955" y="3166364"/>
            <a:ext cx="1042219" cy="369332"/>
          </a:xfrm>
          <a:prstGeom prst="rect">
            <a:avLst/>
          </a:prstGeom>
          <a:noFill/>
        </p:spPr>
        <p:txBody>
          <a:bodyPr wrap="square" rtlCol="0">
            <a:spAutoFit/>
          </a:bodyPr>
          <a:lstStyle/>
          <a:p>
            <a:r>
              <a:rPr lang="en-US" noProof="0"/>
              <a:t>20 m</a:t>
            </a:r>
          </a:p>
        </p:txBody>
      </p:sp>
    </p:spTree>
    <p:extLst>
      <p:ext uri="{BB962C8B-B14F-4D97-AF65-F5344CB8AC3E}">
        <p14:creationId xmlns:p14="http://schemas.microsoft.com/office/powerpoint/2010/main" val="3819637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DE98-E7F3-9FA0-BF02-2E80FA16C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9D6EB-C67E-5711-B295-324208484B06}"/>
              </a:ext>
            </a:extLst>
          </p:cNvPr>
          <p:cNvSpPr>
            <a:spLocks noGrp="1"/>
          </p:cNvSpPr>
          <p:nvPr>
            <p:ph type="title"/>
          </p:nvPr>
        </p:nvSpPr>
        <p:spPr/>
        <p:txBody>
          <a:bodyPr>
            <a:normAutofit/>
          </a:bodyPr>
          <a:lstStyle/>
          <a:p>
            <a:r>
              <a:rPr lang="en-US" sz="5400" noProof="0">
                <a:latin typeface="Consolas"/>
              </a:rPr>
              <a:t>Habitat Shape</a:t>
            </a:r>
          </a:p>
        </p:txBody>
      </p:sp>
      <p:sp>
        <p:nvSpPr>
          <p:cNvPr id="4" name="Slide Number Placeholder 3">
            <a:extLst>
              <a:ext uri="{FF2B5EF4-FFF2-40B4-BE49-F238E27FC236}">
                <a16:creationId xmlns:a16="http://schemas.microsoft.com/office/drawing/2014/main" id="{54AAA3CA-0D64-BDC5-3E34-729502308C2B}"/>
              </a:ext>
            </a:extLst>
          </p:cNvPr>
          <p:cNvSpPr>
            <a:spLocks noGrp="1"/>
          </p:cNvSpPr>
          <p:nvPr>
            <p:ph type="sldNum" sz="quarter" idx="12"/>
          </p:nvPr>
        </p:nvSpPr>
        <p:spPr/>
        <p:txBody>
          <a:bodyPr/>
          <a:lstStyle/>
          <a:p>
            <a:fld id="{330EA680-D336-4FF7-8B7A-9848BB0A1C32}" type="slidenum">
              <a:rPr lang="en-US" noProof="0" smtClean="0"/>
              <a:pPr/>
              <a:t>35</a:t>
            </a:fld>
            <a:endParaRPr lang="en-US" noProof="0"/>
          </a:p>
        </p:txBody>
      </p:sp>
      <p:pic>
        <p:nvPicPr>
          <p:cNvPr id="14" name="Picture 13" descr="A white object with a round button&#10;&#10;AI-generated content may be incorrect.">
            <a:extLst>
              <a:ext uri="{FF2B5EF4-FFF2-40B4-BE49-F238E27FC236}">
                <a16:creationId xmlns:a16="http://schemas.microsoft.com/office/drawing/2014/main" id="{F4D15906-F046-B4BA-091E-C0469450B248}"/>
              </a:ext>
            </a:extLst>
          </p:cNvPr>
          <p:cNvPicPr>
            <a:picLocks noChangeAspect="1"/>
          </p:cNvPicPr>
          <p:nvPr/>
        </p:nvPicPr>
        <p:blipFill>
          <a:blip r:embed="rId3">
            <a:extLst>
              <a:ext uri="{28A0092B-C50C-407E-A947-70E740481C1C}">
                <a14:useLocalDpi xmlns:a14="http://schemas.microsoft.com/office/drawing/2010/main" val="0"/>
              </a:ext>
            </a:extLst>
          </a:blip>
          <a:srcRect l="6096" t="35269" r="5080" b="40501"/>
          <a:stretch>
            <a:fillRect/>
          </a:stretch>
        </p:blipFill>
        <p:spPr>
          <a:xfrm>
            <a:off x="2322615" y="1590066"/>
            <a:ext cx="7546770" cy="1455942"/>
          </a:xfrm>
          <a:prstGeom prst="rect">
            <a:avLst/>
          </a:prstGeom>
        </p:spPr>
      </p:pic>
      <p:sp>
        <p:nvSpPr>
          <p:cNvPr id="15" name="Content Placeholder 2">
            <a:extLst>
              <a:ext uri="{FF2B5EF4-FFF2-40B4-BE49-F238E27FC236}">
                <a16:creationId xmlns:a16="http://schemas.microsoft.com/office/drawing/2014/main" id="{D47C3C70-21F9-0168-8EC5-7A040339B660}"/>
              </a:ext>
            </a:extLst>
          </p:cNvPr>
          <p:cNvSpPr txBox="1">
            <a:spLocks/>
          </p:cNvSpPr>
          <p:nvPr/>
        </p:nvSpPr>
        <p:spPr>
          <a:xfrm>
            <a:off x="1300558" y="3682868"/>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Works in compression</a:t>
            </a:r>
          </a:p>
        </p:txBody>
      </p:sp>
      <p:cxnSp>
        <p:nvCxnSpPr>
          <p:cNvPr id="16" name="Straight Arrow Connector 3">
            <a:extLst>
              <a:ext uri="{FF2B5EF4-FFF2-40B4-BE49-F238E27FC236}">
                <a16:creationId xmlns:a16="http://schemas.microsoft.com/office/drawing/2014/main" id="{F079BDD7-F80A-84CC-0C92-AEC56E3E4701}"/>
              </a:ext>
            </a:extLst>
          </p:cNvPr>
          <p:cNvCxnSpPr>
            <a:cxnSpLocks/>
          </p:cNvCxnSpPr>
          <p:nvPr/>
        </p:nvCxnSpPr>
        <p:spPr>
          <a:xfrm>
            <a:off x="5821936" y="4039806"/>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7" name="Content Placeholder 2">
            <a:extLst>
              <a:ext uri="{FF2B5EF4-FFF2-40B4-BE49-F238E27FC236}">
                <a16:creationId xmlns:a16="http://schemas.microsoft.com/office/drawing/2014/main" id="{014338DE-D16C-80D2-F97C-60182385F612}"/>
              </a:ext>
            </a:extLst>
          </p:cNvPr>
          <p:cNvSpPr txBox="1">
            <a:spLocks/>
          </p:cNvSpPr>
          <p:nvPr/>
        </p:nvSpPr>
        <p:spPr>
          <a:xfrm>
            <a:off x="8531981" y="3798740"/>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Req 1</a:t>
            </a:r>
          </a:p>
        </p:txBody>
      </p:sp>
      <p:cxnSp>
        <p:nvCxnSpPr>
          <p:cNvPr id="28" name="Straight Arrow Connector 27">
            <a:extLst>
              <a:ext uri="{FF2B5EF4-FFF2-40B4-BE49-F238E27FC236}">
                <a16:creationId xmlns:a16="http://schemas.microsoft.com/office/drawing/2014/main" id="{FFDBA347-91F2-2DBB-3564-0AC6E9655063}"/>
              </a:ext>
            </a:extLst>
          </p:cNvPr>
          <p:cNvCxnSpPr>
            <a:cxnSpLocks/>
          </p:cNvCxnSpPr>
          <p:nvPr/>
        </p:nvCxnSpPr>
        <p:spPr>
          <a:xfrm>
            <a:off x="10373032" y="1690688"/>
            <a:ext cx="0" cy="135532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A5890A66-4D6A-2191-FFAE-AB246B52C0D2}"/>
              </a:ext>
            </a:extLst>
          </p:cNvPr>
          <p:cNvCxnSpPr>
            <a:cxnSpLocks/>
          </p:cNvCxnSpPr>
          <p:nvPr/>
        </p:nvCxnSpPr>
        <p:spPr>
          <a:xfrm flipH="1">
            <a:off x="2322615" y="3159079"/>
            <a:ext cx="743836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0DC394F0-21AC-C6D1-D202-C90C8816C8D9}"/>
              </a:ext>
            </a:extLst>
          </p:cNvPr>
          <p:cNvSpPr txBox="1"/>
          <p:nvPr/>
        </p:nvSpPr>
        <p:spPr>
          <a:xfrm>
            <a:off x="10461523" y="2123768"/>
            <a:ext cx="1042219" cy="369332"/>
          </a:xfrm>
          <a:prstGeom prst="rect">
            <a:avLst/>
          </a:prstGeom>
          <a:noFill/>
        </p:spPr>
        <p:txBody>
          <a:bodyPr wrap="square" rtlCol="0">
            <a:spAutoFit/>
          </a:bodyPr>
          <a:lstStyle/>
          <a:p>
            <a:r>
              <a:rPr lang="en-US" noProof="0"/>
              <a:t>3,8 m</a:t>
            </a:r>
          </a:p>
        </p:txBody>
      </p:sp>
      <p:sp>
        <p:nvSpPr>
          <p:cNvPr id="37" name="TextBox 36">
            <a:extLst>
              <a:ext uri="{FF2B5EF4-FFF2-40B4-BE49-F238E27FC236}">
                <a16:creationId xmlns:a16="http://schemas.microsoft.com/office/drawing/2014/main" id="{472FAB96-ACAA-6B80-0315-1B3F49A7A3DA}"/>
              </a:ext>
            </a:extLst>
          </p:cNvPr>
          <p:cNvSpPr txBox="1"/>
          <p:nvPr/>
        </p:nvSpPr>
        <p:spPr>
          <a:xfrm>
            <a:off x="5746955" y="3166364"/>
            <a:ext cx="1042219" cy="369332"/>
          </a:xfrm>
          <a:prstGeom prst="rect">
            <a:avLst/>
          </a:prstGeom>
          <a:noFill/>
        </p:spPr>
        <p:txBody>
          <a:bodyPr wrap="square" rtlCol="0">
            <a:spAutoFit/>
          </a:bodyPr>
          <a:lstStyle/>
          <a:p>
            <a:r>
              <a:rPr lang="en-US" noProof="0"/>
              <a:t>20 m</a:t>
            </a:r>
          </a:p>
        </p:txBody>
      </p:sp>
    </p:spTree>
    <p:extLst>
      <p:ext uri="{BB962C8B-B14F-4D97-AF65-F5344CB8AC3E}">
        <p14:creationId xmlns:p14="http://schemas.microsoft.com/office/powerpoint/2010/main" val="276211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00C23-52B0-59F4-D172-AE4AEC33A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86860B-9A0E-8294-3D15-26E832619676}"/>
              </a:ext>
            </a:extLst>
          </p:cNvPr>
          <p:cNvSpPr>
            <a:spLocks noGrp="1"/>
          </p:cNvSpPr>
          <p:nvPr>
            <p:ph type="title"/>
          </p:nvPr>
        </p:nvSpPr>
        <p:spPr/>
        <p:txBody>
          <a:bodyPr>
            <a:normAutofit/>
          </a:bodyPr>
          <a:lstStyle/>
          <a:p>
            <a:r>
              <a:rPr lang="en-US" sz="5400" noProof="0">
                <a:latin typeface="Consolas"/>
              </a:rPr>
              <a:t>Habitat Shape</a:t>
            </a:r>
          </a:p>
        </p:txBody>
      </p:sp>
      <p:sp>
        <p:nvSpPr>
          <p:cNvPr id="4" name="Slide Number Placeholder 3">
            <a:extLst>
              <a:ext uri="{FF2B5EF4-FFF2-40B4-BE49-F238E27FC236}">
                <a16:creationId xmlns:a16="http://schemas.microsoft.com/office/drawing/2014/main" id="{63562396-70D0-8AF3-2682-43E7F263B1B5}"/>
              </a:ext>
            </a:extLst>
          </p:cNvPr>
          <p:cNvSpPr>
            <a:spLocks noGrp="1"/>
          </p:cNvSpPr>
          <p:nvPr>
            <p:ph type="sldNum" sz="quarter" idx="12"/>
          </p:nvPr>
        </p:nvSpPr>
        <p:spPr/>
        <p:txBody>
          <a:bodyPr/>
          <a:lstStyle/>
          <a:p>
            <a:fld id="{330EA680-D336-4FF7-8B7A-9848BB0A1C32}" type="slidenum">
              <a:rPr lang="en-US" noProof="0" smtClean="0"/>
              <a:pPr/>
              <a:t>36</a:t>
            </a:fld>
            <a:endParaRPr lang="en-US" noProof="0"/>
          </a:p>
        </p:txBody>
      </p:sp>
      <p:sp>
        <p:nvSpPr>
          <p:cNvPr id="9" name="Content Placeholder 2">
            <a:extLst>
              <a:ext uri="{FF2B5EF4-FFF2-40B4-BE49-F238E27FC236}">
                <a16:creationId xmlns:a16="http://schemas.microsoft.com/office/drawing/2014/main" id="{D0AE0647-4195-847A-C92D-D2E68ABD8093}"/>
              </a:ext>
            </a:extLst>
          </p:cNvPr>
          <p:cNvSpPr txBox="1">
            <a:spLocks/>
          </p:cNvSpPr>
          <p:nvPr/>
        </p:nvSpPr>
        <p:spPr>
          <a:xfrm>
            <a:off x="1303788" y="4319728"/>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Maximum slope = 35</a:t>
            </a:r>
            <a:r>
              <a:rPr lang="en-US" sz="2000" noProof="0"/>
              <a:t>°</a:t>
            </a:r>
            <a:endParaRPr lang="en-US" sz="2000" noProof="0">
              <a:latin typeface="Consolas"/>
            </a:endParaRPr>
          </a:p>
        </p:txBody>
      </p:sp>
      <p:cxnSp>
        <p:nvCxnSpPr>
          <p:cNvPr id="10" name="Straight Arrow Connector 3">
            <a:extLst>
              <a:ext uri="{FF2B5EF4-FFF2-40B4-BE49-F238E27FC236}">
                <a16:creationId xmlns:a16="http://schemas.microsoft.com/office/drawing/2014/main" id="{7470E7C3-CF65-7137-7E61-9DA048B60E9E}"/>
              </a:ext>
            </a:extLst>
          </p:cNvPr>
          <p:cNvCxnSpPr>
            <a:cxnSpLocks/>
          </p:cNvCxnSpPr>
          <p:nvPr/>
        </p:nvCxnSpPr>
        <p:spPr>
          <a:xfrm>
            <a:off x="5821936" y="4710774"/>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1" name="Content Placeholder 2">
            <a:extLst>
              <a:ext uri="{FF2B5EF4-FFF2-40B4-BE49-F238E27FC236}">
                <a16:creationId xmlns:a16="http://schemas.microsoft.com/office/drawing/2014/main" id="{A051546D-2C62-A3F0-6252-EF127D0A7411}"/>
              </a:ext>
            </a:extLst>
          </p:cNvPr>
          <p:cNvSpPr txBox="1">
            <a:spLocks/>
          </p:cNvSpPr>
          <p:nvPr/>
        </p:nvSpPr>
        <p:spPr>
          <a:xfrm>
            <a:off x="8531981" y="4452280"/>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Req 2</a:t>
            </a:r>
          </a:p>
        </p:txBody>
      </p:sp>
      <p:pic>
        <p:nvPicPr>
          <p:cNvPr id="14" name="Picture 13" descr="A white object with a round button&#10;&#10;AI-generated content may be incorrect.">
            <a:extLst>
              <a:ext uri="{FF2B5EF4-FFF2-40B4-BE49-F238E27FC236}">
                <a16:creationId xmlns:a16="http://schemas.microsoft.com/office/drawing/2014/main" id="{F1D32C03-E5BD-4A51-C9A4-3D581541407E}"/>
              </a:ext>
            </a:extLst>
          </p:cNvPr>
          <p:cNvPicPr>
            <a:picLocks noChangeAspect="1"/>
          </p:cNvPicPr>
          <p:nvPr/>
        </p:nvPicPr>
        <p:blipFill>
          <a:blip r:embed="rId3">
            <a:extLst>
              <a:ext uri="{28A0092B-C50C-407E-A947-70E740481C1C}">
                <a14:useLocalDpi xmlns:a14="http://schemas.microsoft.com/office/drawing/2010/main" val="0"/>
              </a:ext>
            </a:extLst>
          </a:blip>
          <a:srcRect l="6096" t="35269" r="5080" b="40501"/>
          <a:stretch>
            <a:fillRect/>
          </a:stretch>
        </p:blipFill>
        <p:spPr>
          <a:xfrm>
            <a:off x="2322615" y="1590066"/>
            <a:ext cx="7546770" cy="1455942"/>
          </a:xfrm>
          <a:prstGeom prst="rect">
            <a:avLst/>
          </a:prstGeom>
        </p:spPr>
      </p:pic>
      <p:sp>
        <p:nvSpPr>
          <p:cNvPr id="15" name="Content Placeholder 2">
            <a:extLst>
              <a:ext uri="{FF2B5EF4-FFF2-40B4-BE49-F238E27FC236}">
                <a16:creationId xmlns:a16="http://schemas.microsoft.com/office/drawing/2014/main" id="{77BCA15C-8FA2-FDED-1915-419FAB4067E9}"/>
              </a:ext>
            </a:extLst>
          </p:cNvPr>
          <p:cNvSpPr txBox="1">
            <a:spLocks/>
          </p:cNvSpPr>
          <p:nvPr/>
        </p:nvSpPr>
        <p:spPr>
          <a:xfrm>
            <a:off x="1300558" y="3682868"/>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Works in compression</a:t>
            </a:r>
          </a:p>
        </p:txBody>
      </p:sp>
      <p:cxnSp>
        <p:nvCxnSpPr>
          <p:cNvPr id="16" name="Straight Arrow Connector 3">
            <a:extLst>
              <a:ext uri="{FF2B5EF4-FFF2-40B4-BE49-F238E27FC236}">
                <a16:creationId xmlns:a16="http://schemas.microsoft.com/office/drawing/2014/main" id="{CDCC31FC-31AB-D0B8-52A1-CE31F6F6D7FB}"/>
              </a:ext>
            </a:extLst>
          </p:cNvPr>
          <p:cNvCxnSpPr>
            <a:cxnSpLocks/>
          </p:cNvCxnSpPr>
          <p:nvPr/>
        </p:nvCxnSpPr>
        <p:spPr>
          <a:xfrm>
            <a:off x="5821936" y="4039806"/>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7" name="Content Placeholder 2">
            <a:extLst>
              <a:ext uri="{FF2B5EF4-FFF2-40B4-BE49-F238E27FC236}">
                <a16:creationId xmlns:a16="http://schemas.microsoft.com/office/drawing/2014/main" id="{B3BB3594-8980-F9CE-551A-92889F928EC0}"/>
              </a:ext>
            </a:extLst>
          </p:cNvPr>
          <p:cNvSpPr txBox="1">
            <a:spLocks/>
          </p:cNvSpPr>
          <p:nvPr/>
        </p:nvSpPr>
        <p:spPr>
          <a:xfrm>
            <a:off x="8531981" y="3798740"/>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1</a:t>
            </a:r>
          </a:p>
        </p:txBody>
      </p:sp>
      <p:sp>
        <p:nvSpPr>
          <p:cNvPr id="18" name="Content Placeholder 2">
            <a:extLst>
              <a:ext uri="{FF2B5EF4-FFF2-40B4-BE49-F238E27FC236}">
                <a16:creationId xmlns:a16="http://schemas.microsoft.com/office/drawing/2014/main" id="{8BF39990-B20C-7E1A-609B-7CD2B899639F}"/>
              </a:ext>
            </a:extLst>
          </p:cNvPr>
          <p:cNvSpPr txBox="1">
            <a:spLocks/>
          </p:cNvSpPr>
          <p:nvPr/>
        </p:nvSpPr>
        <p:spPr>
          <a:xfrm>
            <a:off x="1313480" y="5027775"/>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noProof="0">
              <a:latin typeface="Consolas"/>
            </a:endParaRPr>
          </a:p>
        </p:txBody>
      </p:sp>
      <p:cxnSp>
        <p:nvCxnSpPr>
          <p:cNvPr id="28" name="Straight Arrow Connector 27">
            <a:extLst>
              <a:ext uri="{FF2B5EF4-FFF2-40B4-BE49-F238E27FC236}">
                <a16:creationId xmlns:a16="http://schemas.microsoft.com/office/drawing/2014/main" id="{4059CA05-D141-FA83-1DCB-EFA72139C34C}"/>
              </a:ext>
            </a:extLst>
          </p:cNvPr>
          <p:cNvCxnSpPr>
            <a:cxnSpLocks/>
          </p:cNvCxnSpPr>
          <p:nvPr/>
        </p:nvCxnSpPr>
        <p:spPr>
          <a:xfrm>
            <a:off x="10373032" y="1690688"/>
            <a:ext cx="0" cy="135532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9E8321B0-21F2-EDF5-E2F2-739F423C16E8}"/>
              </a:ext>
            </a:extLst>
          </p:cNvPr>
          <p:cNvCxnSpPr>
            <a:cxnSpLocks/>
          </p:cNvCxnSpPr>
          <p:nvPr/>
        </p:nvCxnSpPr>
        <p:spPr>
          <a:xfrm flipH="1">
            <a:off x="2322615" y="3159079"/>
            <a:ext cx="743836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CA459F6A-B146-DE91-82B1-F820443B7587}"/>
              </a:ext>
            </a:extLst>
          </p:cNvPr>
          <p:cNvSpPr txBox="1"/>
          <p:nvPr/>
        </p:nvSpPr>
        <p:spPr>
          <a:xfrm>
            <a:off x="10461523" y="2123768"/>
            <a:ext cx="1042219" cy="369332"/>
          </a:xfrm>
          <a:prstGeom prst="rect">
            <a:avLst/>
          </a:prstGeom>
          <a:noFill/>
        </p:spPr>
        <p:txBody>
          <a:bodyPr wrap="square" rtlCol="0">
            <a:spAutoFit/>
          </a:bodyPr>
          <a:lstStyle/>
          <a:p>
            <a:r>
              <a:rPr lang="en-US" noProof="0"/>
              <a:t>3,8 m</a:t>
            </a:r>
          </a:p>
        </p:txBody>
      </p:sp>
      <p:sp>
        <p:nvSpPr>
          <p:cNvPr id="37" name="TextBox 36">
            <a:extLst>
              <a:ext uri="{FF2B5EF4-FFF2-40B4-BE49-F238E27FC236}">
                <a16:creationId xmlns:a16="http://schemas.microsoft.com/office/drawing/2014/main" id="{03B78659-714A-EACD-67A5-FA036CBA3310}"/>
              </a:ext>
            </a:extLst>
          </p:cNvPr>
          <p:cNvSpPr txBox="1"/>
          <p:nvPr/>
        </p:nvSpPr>
        <p:spPr>
          <a:xfrm>
            <a:off x="5746955" y="3166364"/>
            <a:ext cx="1042219" cy="369332"/>
          </a:xfrm>
          <a:prstGeom prst="rect">
            <a:avLst/>
          </a:prstGeom>
          <a:noFill/>
        </p:spPr>
        <p:txBody>
          <a:bodyPr wrap="square" rtlCol="0">
            <a:spAutoFit/>
          </a:bodyPr>
          <a:lstStyle/>
          <a:p>
            <a:r>
              <a:rPr lang="en-US" noProof="0"/>
              <a:t>20 m</a:t>
            </a:r>
          </a:p>
        </p:txBody>
      </p:sp>
    </p:spTree>
    <p:extLst>
      <p:ext uri="{BB962C8B-B14F-4D97-AF65-F5344CB8AC3E}">
        <p14:creationId xmlns:p14="http://schemas.microsoft.com/office/powerpoint/2010/main" val="4187663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D603-DB13-F3A9-33AC-7D547CE5B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9A6EA-466C-980E-EDDF-FA94E5E3EF58}"/>
              </a:ext>
            </a:extLst>
          </p:cNvPr>
          <p:cNvSpPr>
            <a:spLocks noGrp="1"/>
          </p:cNvSpPr>
          <p:nvPr>
            <p:ph type="title"/>
          </p:nvPr>
        </p:nvSpPr>
        <p:spPr/>
        <p:txBody>
          <a:bodyPr>
            <a:normAutofit/>
          </a:bodyPr>
          <a:lstStyle/>
          <a:p>
            <a:r>
              <a:rPr lang="en-US" sz="5400" noProof="0">
                <a:latin typeface="Consolas"/>
              </a:rPr>
              <a:t>Habitat Shape</a:t>
            </a:r>
          </a:p>
        </p:txBody>
      </p:sp>
      <p:sp>
        <p:nvSpPr>
          <p:cNvPr id="4" name="Slide Number Placeholder 3">
            <a:extLst>
              <a:ext uri="{FF2B5EF4-FFF2-40B4-BE49-F238E27FC236}">
                <a16:creationId xmlns:a16="http://schemas.microsoft.com/office/drawing/2014/main" id="{4EB7613A-F5C7-2952-BB03-793AAE4BA12F}"/>
              </a:ext>
            </a:extLst>
          </p:cNvPr>
          <p:cNvSpPr>
            <a:spLocks noGrp="1"/>
          </p:cNvSpPr>
          <p:nvPr>
            <p:ph type="sldNum" sz="quarter" idx="12"/>
          </p:nvPr>
        </p:nvSpPr>
        <p:spPr/>
        <p:txBody>
          <a:bodyPr/>
          <a:lstStyle/>
          <a:p>
            <a:fld id="{330EA680-D336-4FF7-8B7A-9848BB0A1C32}" type="slidenum">
              <a:rPr lang="en-US" noProof="0" smtClean="0"/>
              <a:pPr/>
              <a:t>37</a:t>
            </a:fld>
            <a:endParaRPr lang="en-US" noProof="0"/>
          </a:p>
        </p:txBody>
      </p:sp>
      <p:sp>
        <p:nvSpPr>
          <p:cNvPr id="9" name="Content Placeholder 2">
            <a:extLst>
              <a:ext uri="{FF2B5EF4-FFF2-40B4-BE49-F238E27FC236}">
                <a16:creationId xmlns:a16="http://schemas.microsoft.com/office/drawing/2014/main" id="{12E89AD2-6EC0-31E8-E2CD-A16AA0FEFB0F}"/>
              </a:ext>
            </a:extLst>
          </p:cNvPr>
          <p:cNvSpPr txBox="1">
            <a:spLocks/>
          </p:cNvSpPr>
          <p:nvPr/>
        </p:nvSpPr>
        <p:spPr>
          <a:xfrm>
            <a:off x="1303788" y="4319728"/>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Maximum slope = 35</a:t>
            </a:r>
            <a:r>
              <a:rPr lang="en-US" sz="2000" noProof="0">
                <a:solidFill>
                  <a:schemeClr val="bg1">
                    <a:lumMod val="65000"/>
                  </a:schemeClr>
                </a:solidFill>
              </a:rPr>
              <a:t>°</a:t>
            </a:r>
            <a:endParaRPr lang="en-US" sz="2000" noProof="0">
              <a:solidFill>
                <a:schemeClr val="bg1">
                  <a:lumMod val="65000"/>
                </a:schemeClr>
              </a:solidFill>
              <a:latin typeface="Consolas"/>
            </a:endParaRPr>
          </a:p>
        </p:txBody>
      </p:sp>
      <p:cxnSp>
        <p:nvCxnSpPr>
          <p:cNvPr id="10" name="Straight Arrow Connector 3">
            <a:extLst>
              <a:ext uri="{FF2B5EF4-FFF2-40B4-BE49-F238E27FC236}">
                <a16:creationId xmlns:a16="http://schemas.microsoft.com/office/drawing/2014/main" id="{A6B134C3-7998-9252-11C5-3688B8333EF0}"/>
              </a:ext>
            </a:extLst>
          </p:cNvPr>
          <p:cNvCxnSpPr>
            <a:cxnSpLocks/>
          </p:cNvCxnSpPr>
          <p:nvPr/>
        </p:nvCxnSpPr>
        <p:spPr>
          <a:xfrm>
            <a:off x="5821936" y="4710774"/>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1" name="Content Placeholder 2">
            <a:extLst>
              <a:ext uri="{FF2B5EF4-FFF2-40B4-BE49-F238E27FC236}">
                <a16:creationId xmlns:a16="http://schemas.microsoft.com/office/drawing/2014/main" id="{49F25A4D-65AD-699A-0B63-E111B0374122}"/>
              </a:ext>
            </a:extLst>
          </p:cNvPr>
          <p:cNvSpPr txBox="1">
            <a:spLocks/>
          </p:cNvSpPr>
          <p:nvPr/>
        </p:nvSpPr>
        <p:spPr>
          <a:xfrm>
            <a:off x="8531981" y="4452280"/>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2</a:t>
            </a:r>
          </a:p>
        </p:txBody>
      </p:sp>
      <p:pic>
        <p:nvPicPr>
          <p:cNvPr id="14" name="Picture 13" descr="A white object with a round button&#10;&#10;AI-generated content may be incorrect.">
            <a:extLst>
              <a:ext uri="{FF2B5EF4-FFF2-40B4-BE49-F238E27FC236}">
                <a16:creationId xmlns:a16="http://schemas.microsoft.com/office/drawing/2014/main" id="{0ADEBE56-EA56-AF82-4747-8D6C8267FA46}"/>
              </a:ext>
            </a:extLst>
          </p:cNvPr>
          <p:cNvPicPr>
            <a:picLocks noChangeAspect="1"/>
          </p:cNvPicPr>
          <p:nvPr/>
        </p:nvPicPr>
        <p:blipFill>
          <a:blip r:embed="rId3">
            <a:extLst>
              <a:ext uri="{28A0092B-C50C-407E-A947-70E740481C1C}">
                <a14:useLocalDpi xmlns:a14="http://schemas.microsoft.com/office/drawing/2010/main" val="0"/>
              </a:ext>
            </a:extLst>
          </a:blip>
          <a:srcRect l="6096" t="35269" r="5080" b="40501"/>
          <a:stretch>
            <a:fillRect/>
          </a:stretch>
        </p:blipFill>
        <p:spPr>
          <a:xfrm>
            <a:off x="2322615" y="1590066"/>
            <a:ext cx="7546770" cy="1455942"/>
          </a:xfrm>
          <a:prstGeom prst="rect">
            <a:avLst/>
          </a:prstGeom>
        </p:spPr>
      </p:pic>
      <p:sp>
        <p:nvSpPr>
          <p:cNvPr id="15" name="Content Placeholder 2">
            <a:extLst>
              <a:ext uri="{FF2B5EF4-FFF2-40B4-BE49-F238E27FC236}">
                <a16:creationId xmlns:a16="http://schemas.microsoft.com/office/drawing/2014/main" id="{B6BFEE41-7C9C-5801-E976-AFE85AA9B873}"/>
              </a:ext>
            </a:extLst>
          </p:cNvPr>
          <p:cNvSpPr txBox="1">
            <a:spLocks/>
          </p:cNvSpPr>
          <p:nvPr/>
        </p:nvSpPr>
        <p:spPr>
          <a:xfrm>
            <a:off x="1300558" y="3682868"/>
            <a:ext cx="3992568" cy="770274"/>
          </a:xfrm>
          <a:prstGeom prst="rect">
            <a:avLst/>
          </a:prstGeom>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Works in compression</a:t>
            </a:r>
          </a:p>
        </p:txBody>
      </p:sp>
      <p:cxnSp>
        <p:nvCxnSpPr>
          <p:cNvPr id="16" name="Straight Arrow Connector 3">
            <a:extLst>
              <a:ext uri="{FF2B5EF4-FFF2-40B4-BE49-F238E27FC236}">
                <a16:creationId xmlns:a16="http://schemas.microsoft.com/office/drawing/2014/main" id="{35C6CFCF-98BE-0E67-A868-073EAE21F47F}"/>
              </a:ext>
            </a:extLst>
          </p:cNvPr>
          <p:cNvCxnSpPr>
            <a:cxnSpLocks/>
          </p:cNvCxnSpPr>
          <p:nvPr/>
        </p:nvCxnSpPr>
        <p:spPr>
          <a:xfrm>
            <a:off x="5821936" y="4039806"/>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7" name="Content Placeholder 2">
            <a:extLst>
              <a:ext uri="{FF2B5EF4-FFF2-40B4-BE49-F238E27FC236}">
                <a16:creationId xmlns:a16="http://schemas.microsoft.com/office/drawing/2014/main" id="{A9D24E91-B431-17F1-A3BF-6E2209230CB9}"/>
              </a:ext>
            </a:extLst>
          </p:cNvPr>
          <p:cNvSpPr txBox="1">
            <a:spLocks/>
          </p:cNvSpPr>
          <p:nvPr/>
        </p:nvSpPr>
        <p:spPr>
          <a:xfrm>
            <a:off x="8531981" y="3798740"/>
            <a:ext cx="1248658" cy="538529"/>
          </a:xfrm>
          <a:prstGeom prst="rect">
            <a:avLst/>
          </a:prstGeom>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1</a:t>
            </a:r>
          </a:p>
        </p:txBody>
      </p:sp>
      <p:sp>
        <p:nvSpPr>
          <p:cNvPr id="18" name="Content Placeholder 2">
            <a:extLst>
              <a:ext uri="{FF2B5EF4-FFF2-40B4-BE49-F238E27FC236}">
                <a16:creationId xmlns:a16="http://schemas.microsoft.com/office/drawing/2014/main" id="{B25CC24A-7557-EC5A-0EE1-E5C3B99B8D9F}"/>
              </a:ext>
            </a:extLst>
          </p:cNvPr>
          <p:cNvSpPr txBox="1">
            <a:spLocks/>
          </p:cNvSpPr>
          <p:nvPr/>
        </p:nvSpPr>
        <p:spPr>
          <a:xfrm>
            <a:off x="1313480" y="5027775"/>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noProof="0">
              <a:latin typeface="Consolas"/>
            </a:endParaRPr>
          </a:p>
        </p:txBody>
      </p:sp>
      <p:cxnSp>
        <p:nvCxnSpPr>
          <p:cNvPr id="19" name="Straight Arrow Connector 3">
            <a:extLst>
              <a:ext uri="{FF2B5EF4-FFF2-40B4-BE49-F238E27FC236}">
                <a16:creationId xmlns:a16="http://schemas.microsoft.com/office/drawing/2014/main" id="{EC029BD7-6F5D-2248-739D-7A92C1F1034D}"/>
              </a:ext>
            </a:extLst>
          </p:cNvPr>
          <p:cNvCxnSpPr>
            <a:cxnSpLocks/>
          </p:cNvCxnSpPr>
          <p:nvPr/>
        </p:nvCxnSpPr>
        <p:spPr>
          <a:xfrm>
            <a:off x="5821936" y="5412912"/>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20" name="Content Placeholder 2">
            <a:extLst>
              <a:ext uri="{FF2B5EF4-FFF2-40B4-BE49-F238E27FC236}">
                <a16:creationId xmlns:a16="http://schemas.microsoft.com/office/drawing/2014/main" id="{C74BF4FD-DBE7-6318-92FA-CA5C50BC7014}"/>
              </a:ext>
            </a:extLst>
          </p:cNvPr>
          <p:cNvSpPr txBox="1">
            <a:spLocks/>
          </p:cNvSpPr>
          <p:nvPr/>
        </p:nvSpPr>
        <p:spPr>
          <a:xfrm>
            <a:off x="8531981" y="5180304"/>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Req 3</a:t>
            </a:r>
          </a:p>
        </p:txBody>
      </p:sp>
      <p:sp>
        <p:nvSpPr>
          <p:cNvPr id="21" name="Content Placeholder 2">
            <a:extLst>
              <a:ext uri="{FF2B5EF4-FFF2-40B4-BE49-F238E27FC236}">
                <a16:creationId xmlns:a16="http://schemas.microsoft.com/office/drawing/2014/main" id="{46141452-4622-5F8B-BF43-EBD4EE1992A8}"/>
              </a:ext>
            </a:extLst>
          </p:cNvPr>
          <p:cNvSpPr txBox="1">
            <a:spLocks/>
          </p:cNvSpPr>
          <p:nvPr/>
        </p:nvSpPr>
        <p:spPr>
          <a:xfrm>
            <a:off x="1323172" y="5027775"/>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Internal habitable </a:t>
            </a:r>
          </a:p>
          <a:p>
            <a:pPr marL="0" indent="0" algn="ctr">
              <a:spcBef>
                <a:spcPts val="0"/>
              </a:spcBef>
              <a:buNone/>
            </a:pPr>
            <a:r>
              <a:rPr lang="en-US" sz="2000" noProof="0">
                <a:latin typeface="Consolas"/>
              </a:rPr>
              <a:t>Volume = 120 m</a:t>
            </a:r>
            <a:r>
              <a:rPr lang="en-US" sz="2000" baseline="30000" noProof="0">
                <a:latin typeface="Consolas"/>
              </a:rPr>
              <a:t>3</a:t>
            </a:r>
          </a:p>
        </p:txBody>
      </p:sp>
      <p:cxnSp>
        <p:nvCxnSpPr>
          <p:cNvPr id="28" name="Straight Arrow Connector 27">
            <a:extLst>
              <a:ext uri="{FF2B5EF4-FFF2-40B4-BE49-F238E27FC236}">
                <a16:creationId xmlns:a16="http://schemas.microsoft.com/office/drawing/2014/main" id="{7DB2C5D4-CE1A-9300-5F12-11F8E1D778BC}"/>
              </a:ext>
            </a:extLst>
          </p:cNvPr>
          <p:cNvCxnSpPr>
            <a:cxnSpLocks/>
          </p:cNvCxnSpPr>
          <p:nvPr/>
        </p:nvCxnSpPr>
        <p:spPr>
          <a:xfrm>
            <a:off x="10373032" y="1690688"/>
            <a:ext cx="0" cy="135532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74108F42-53BF-B2D0-A3FB-18A6C7E00A73}"/>
              </a:ext>
            </a:extLst>
          </p:cNvPr>
          <p:cNvCxnSpPr>
            <a:cxnSpLocks/>
          </p:cNvCxnSpPr>
          <p:nvPr/>
        </p:nvCxnSpPr>
        <p:spPr>
          <a:xfrm flipH="1">
            <a:off x="2322615" y="3159079"/>
            <a:ext cx="743836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3A032293-546B-DA3C-8293-15F450E027E0}"/>
              </a:ext>
            </a:extLst>
          </p:cNvPr>
          <p:cNvSpPr txBox="1"/>
          <p:nvPr/>
        </p:nvSpPr>
        <p:spPr>
          <a:xfrm>
            <a:off x="10461523" y="2123768"/>
            <a:ext cx="1042219" cy="369332"/>
          </a:xfrm>
          <a:prstGeom prst="rect">
            <a:avLst/>
          </a:prstGeom>
          <a:noFill/>
        </p:spPr>
        <p:txBody>
          <a:bodyPr wrap="square" rtlCol="0">
            <a:spAutoFit/>
          </a:bodyPr>
          <a:lstStyle/>
          <a:p>
            <a:r>
              <a:rPr lang="en-US" noProof="0"/>
              <a:t>3,8 m</a:t>
            </a:r>
          </a:p>
        </p:txBody>
      </p:sp>
      <p:sp>
        <p:nvSpPr>
          <p:cNvPr id="37" name="TextBox 36">
            <a:extLst>
              <a:ext uri="{FF2B5EF4-FFF2-40B4-BE49-F238E27FC236}">
                <a16:creationId xmlns:a16="http://schemas.microsoft.com/office/drawing/2014/main" id="{70A9F16F-D14A-4662-6FB2-8E2F076EEA3C}"/>
              </a:ext>
            </a:extLst>
          </p:cNvPr>
          <p:cNvSpPr txBox="1"/>
          <p:nvPr/>
        </p:nvSpPr>
        <p:spPr>
          <a:xfrm>
            <a:off x="5746955" y="3166364"/>
            <a:ext cx="1042219" cy="369332"/>
          </a:xfrm>
          <a:prstGeom prst="rect">
            <a:avLst/>
          </a:prstGeom>
          <a:noFill/>
        </p:spPr>
        <p:txBody>
          <a:bodyPr wrap="square" rtlCol="0">
            <a:spAutoFit/>
          </a:bodyPr>
          <a:lstStyle/>
          <a:p>
            <a:r>
              <a:rPr lang="en-US" noProof="0"/>
              <a:t>20 m</a:t>
            </a:r>
          </a:p>
        </p:txBody>
      </p:sp>
    </p:spTree>
    <p:extLst>
      <p:ext uri="{BB962C8B-B14F-4D97-AF65-F5344CB8AC3E}">
        <p14:creationId xmlns:p14="http://schemas.microsoft.com/office/powerpoint/2010/main" val="1352627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29E9B-9A5C-3249-F28B-B81768139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17153-F769-82E3-4D69-06DBFAEA4B64}"/>
              </a:ext>
            </a:extLst>
          </p:cNvPr>
          <p:cNvSpPr>
            <a:spLocks noGrp="1"/>
          </p:cNvSpPr>
          <p:nvPr>
            <p:ph type="title"/>
          </p:nvPr>
        </p:nvSpPr>
        <p:spPr/>
        <p:txBody>
          <a:bodyPr>
            <a:normAutofit/>
          </a:bodyPr>
          <a:lstStyle/>
          <a:p>
            <a:r>
              <a:rPr lang="en-US" sz="5400" noProof="0">
                <a:latin typeface="Consolas"/>
              </a:rPr>
              <a:t>Habitat Shape</a:t>
            </a:r>
          </a:p>
        </p:txBody>
      </p:sp>
      <p:sp>
        <p:nvSpPr>
          <p:cNvPr id="4" name="Slide Number Placeholder 3">
            <a:extLst>
              <a:ext uri="{FF2B5EF4-FFF2-40B4-BE49-F238E27FC236}">
                <a16:creationId xmlns:a16="http://schemas.microsoft.com/office/drawing/2014/main" id="{D1EF87B6-F066-26A2-34FB-CBD12DE56C46}"/>
              </a:ext>
            </a:extLst>
          </p:cNvPr>
          <p:cNvSpPr>
            <a:spLocks noGrp="1"/>
          </p:cNvSpPr>
          <p:nvPr>
            <p:ph type="sldNum" sz="quarter" idx="12"/>
          </p:nvPr>
        </p:nvSpPr>
        <p:spPr/>
        <p:txBody>
          <a:bodyPr/>
          <a:lstStyle/>
          <a:p>
            <a:fld id="{330EA680-D336-4FF7-8B7A-9848BB0A1C32}" type="slidenum">
              <a:rPr lang="en-US" noProof="0" smtClean="0"/>
              <a:pPr/>
              <a:t>38</a:t>
            </a:fld>
            <a:endParaRPr lang="en-US" noProof="0"/>
          </a:p>
        </p:txBody>
      </p:sp>
      <p:sp>
        <p:nvSpPr>
          <p:cNvPr id="9" name="Content Placeholder 2">
            <a:extLst>
              <a:ext uri="{FF2B5EF4-FFF2-40B4-BE49-F238E27FC236}">
                <a16:creationId xmlns:a16="http://schemas.microsoft.com/office/drawing/2014/main" id="{C206F0E6-4C88-94BD-1608-834A13E0AAAD}"/>
              </a:ext>
            </a:extLst>
          </p:cNvPr>
          <p:cNvSpPr txBox="1">
            <a:spLocks/>
          </p:cNvSpPr>
          <p:nvPr/>
        </p:nvSpPr>
        <p:spPr>
          <a:xfrm>
            <a:off x="1303788" y="4319728"/>
            <a:ext cx="3992568" cy="770274"/>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Maximum slope = 35</a:t>
            </a:r>
            <a:r>
              <a:rPr lang="en-US" sz="2000" noProof="0">
                <a:solidFill>
                  <a:schemeClr val="bg1">
                    <a:lumMod val="65000"/>
                  </a:schemeClr>
                </a:solidFill>
              </a:rPr>
              <a:t>°</a:t>
            </a:r>
            <a:endParaRPr lang="en-US" sz="2000" noProof="0">
              <a:solidFill>
                <a:schemeClr val="bg1">
                  <a:lumMod val="65000"/>
                </a:schemeClr>
              </a:solidFill>
              <a:latin typeface="Consolas"/>
            </a:endParaRPr>
          </a:p>
        </p:txBody>
      </p:sp>
      <p:cxnSp>
        <p:nvCxnSpPr>
          <p:cNvPr id="10" name="Straight Arrow Connector 3">
            <a:extLst>
              <a:ext uri="{FF2B5EF4-FFF2-40B4-BE49-F238E27FC236}">
                <a16:creationId xmlns:a16="http://schemas.microsoft.com/office/drawing/2014/main" id="{09808730-0059-B96C-2DAF-215D97D5494A}"/>
              </a:ext>
            </a:extLst>
          </p:cNvPr>
          <p:cNvCxnSpPr>
            <a:cxnSpLocks/>
          </p:cNvCxnSpPr>
          <p:nvPr/>
        </p:nvCxnSpPr>
        <p:spPr>
          <a:xfrm>
            <a:off x="5821936" y="4710774"/>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1" name="Content Placeholder 2">
            <a:extLst>
              <a:ext uri="{FF2B5EF4-FFF2-40B4-BE49-F238E27FC236}">
                <a16:creationId xmlns:a16="http://schemas.microsoft.com/office/drawing/2014/main" id="{D6BACDB3-F0EC-9A1B-3D03-7189B2918DBF}"/>
              </a:ext>
            </a:extLst>
          </p:cNvPr>
          <p:cNvSpPr txBox="1">
            <a:spLocks/>
          </p:cNvSpPr>
          <p:nvPr/>
        </p:nvSpPr>
        <p:spPr>
          <a:xfrm>
            <a:off x="8531981" y="4452280"/>
            <a:ext cx="1248658" cy="538529"/>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2</a:t>
            </a:r>
          </a:p>
        </p:txBody>
      </p:sp>
      <p:pic>
        <p:nvPicPr>
          <p:cNvPr id="14" name="Picture 13" descr="A white object with a round button&#10;&#10;AI-generated content may be incorrect.">
            <a:extLst>
              <a:ext uri="{FF2B5EF4-FFF2-40B4-BE49-F238E27FC236}">
                <a16:creationId xmlns:a16="http://schemas.microsoft.com/office/drawing/2014/main" id="{D63522C2-165B-7596-C5C1-C757F88307FE}"/>
              </a:ext>
            </a:extLst>
          </p:cNvPr>
          <p:cNvPicPr>
            <a:picLocks noChangeAspect="1"/>
          </p:cNvPicPr>
          <p:nvPr/>
        </p:nvPicPr>
        <p:blipFill>
          <a:blip r:embed="rId4">
            <a:extLst>
              <a:ext uri="{28A0092B-C50C-407E-A947-70E740481C1C}">
                <a14:useLocalDpi xmlns:a14="http://schemas.microsoft.com/office/drawing/2010/main" val="0"/>
              </a:ext>
            </a:extLst>
          </a:blip>
          <a:srcRect l="6096" t="35269" r="5080" b="40501"/>
          <a:stretch>
            <a:fillRect/>
          </a:stretch>
        </p:blipFill>
        <p:spPr>
          <a:xfrm>
            <a:off x="2322615" y="1590066"/>
            <a:ext cx="7546770" cy="1455942"/>
          </a:xfrm>
          <a:prstGeom prst="rect">
            <a:avLst/>
          </a:prstGeom>
        </p:spPr>
      </p:pic>
      <p:sp>
        <p:nvSpPr>
          <p:cNvPr id="15" name="Content Placeholder 2">
            <a:extLst>
              <a:ext uri="{FF2B5EF4-FFF2-40B4-BE49-F238E27FC236}">
                <a16:creationId xmlns:a16="http://schemas.microsoft.com/office/drawing/2014/main" id="{7E3ACD7D-5E35-793F-62FC-238E5AC27325}"/>
              </a:ext>
            </a:extLst>
          </p:cNvPr>
          <p:cNvSpPr txBox="1">
            <a:spLocks/>
          </p:cNvSpPr>
          <p:nvPr/>
        </p:nvSpPr>
        <p:spPr>
          <a:xfrm>
            <a:off x="1300558" y="3682868"/>
            <a:ext cx="3992568" cy="770274"/>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Works in compression</a:t>
            </a:r>
          </a:p>
        </p:txBody>
      </p:sp>
      <p:cxnSp>
        <p:nvCxnSpPr>
          <p:cNvPr id="16" name="Straight Arrow Connector 3">
            <a:extLst>
              <a:ext uri="{FF2B5EF4-FFF2-40B4-BE49-F238E27FC236}">
                <a16:creationId xmlns:a16="http://schemas.microsoft.com/office/drawing/2014/main" id="{93ADFF5C-5125-C847-2259-8ABC1620980E}"/>
              </a:ext>
            </a:extLst>
          </p:cNvPr>
          <p:cNvCxnSpPr>
            <a:cxnSpLocks/>
          </p:cNvCxnSpPr>
          <p:nvPr/>
        </p:nvCxnSpPr>
        <p:spPr>
          <a:xfrm>
            <a:off x="5821936" y="4039806"/>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17" name="Content Placeholder 2">
            <a:extLst>
              <a:ext uri="{FF2B5EF4-FFF2-40B4-BE49-F238E27FC236}">
                <a16:creationId xmlns:a16="http://schemas.microsoft.com/office/drawing/2014/main" id="{92A2F2F8-5517-2D48-A540-47046B748FE2}"/>
              </a:ext>
            </a:extLst>
          </p:cNvPr>
          <p:cNvSpPr txBox="1">
            <a:spLocks/>
          </p:cNvSpPr>
          <p:nvPr/>
        </p:nvSpPr>
        <p:spPr>
          <a:xfrm>
            <a:off x="8531981" y="3798740"/>
            <a:ext cx="1248658" cy="538529"/>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1</a:t>
            </a:r>
          </a:p>
        </p:txBody>
      </p:sp>
      <p:sp>
        <p:nvSpPr>
          <p:cNvPr id="18" name="Content Placeholder 2">
            <a:extLst>
              <a:ext uri="{FF2B5EF4-FFF2-40B4-BE49-F238E27FC236}">
                <a16:creationId xmlns:a16="http://schemas.microsoft.com/office/drawing/2014/main" id="{E18F12DF-2680-4B39-8D9F-B6D90C6BE0B2}"/>
              </a:ext>
            </a:extLst>
          </p:cNvPr>
          <p:cNvSpPr txBox="1">
            <a:spLocks/>
          </p:cNvSpPr>
          <p:nvPr/>
        </p:nvSpPr>
        <p:spPr>
          <a:xfrm>
            <a:off x="1313480" y="5027775"/>
            <a:ext cx="3992568" cy="770274"/>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noProof="0">
              <a:solidFill>
                <a:schemeClr val="bg1">
                  <a:lumMod val="65000"/>
                </a:schemeClr>
              </a:solidFill>
              <a:latin typeface="Consolas"/>
            </a:endParaRPr>
          </a:p>
        </p:txBody>
      </p:sp>
      <p:cxnSp>
        <p:nvCxnSpPr>
          <p:cNvPr id="19" name="Straight Arrow Connector 3">
            <a:extLst>
              <a:ext uri="{FF2B5EF4-FFF2-40B4-BE49-F238E27FC236}">
                <a16:creationId xmlns:a16="http://schemas.microsoft.com/office/drawing/2014/main" id="{15137AE6-7CBF-321B-AED6-277671DC2C7A}"/>
              </a:ext>
            </a:extLst>
          </p:cNvPr>
          <p:cNvCxnSpPr>
            <a:cxnSpLocks/>
          </p:cNvCxnSpPr>
          <p:nvPr/>
        </p:nvCxnSpPr>
        <p:spPr>
          <a:xfrm>
            <a:off x="5821936" y="5412912"/>
            <a:ext cx="1728000" cy="0"/>
          </a:xfrm>
          <a:prstGeom prst="straightConnector1">
            <a:avLst/>
          </a:prstGeom>
          <a:ln w="31750" cap="flat" cmpd="sng" algn="ctr">
            <a:solidFill>
              <a:schemeClr val="bg1">
                <a:lumMod val="65000"/>
              </a:schemeClr>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20" name="Content Placeholder 2">
            <a:extLst>
              <a:ext uri="{FF2B5EF4-FFF2-40B4-BE49-F238E27FC236}">
                <a16:creationId xmlns:a16="http://schemas.microsoft.com/office/drawing/2014/main" id="{2E31C445-578B-C223-2CE0-573D283D8D19}"/>
              </a:ext>
            </a:extLst>
          </p:cNvPr>
          <p:cNvSpPr txBox="1">
            <a:spLocks/>
          </p:cNvSpPr>
          <p:nvPr/>
        </p:nvSpPr>
        <p:spPr>
          <a:xfrm>
            <a:off x="8531981" y="5180304"/>
            <a:ext cx="1248658" cy="538529"/>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Req 3</a:t>
            </a:r>
          </a:p>
        </p:txBody>
      </p:sp>
      <p:sp>
        <p:nvSpPr>
          <p:cNvPr id="21" name="Content Placeholder 2">
            <a:extLst>
              <a:ext uri="{FF2B5EF4-FFF2-40B4-BE49-F238E27FC236}">
                <a16:creationId xmlns:a16="http://schemas.microsoft.com/office/drawing/2014/main" id="{E62FC8F9-BE89-6CF4-EB4F-79E5E82F4FBF}"/>
              </a:ext>
            </a:extLst>
          </p:cNvPr>
          <p:cNvSpPr txBox="1">
            <a:spLocks/>
          </p:cNvSpPr>
          <p:nvPr/>
        </p:nvSpPr>
        <p:spPr>
          <a:xfrm>
            <a:off x="1323172" y="5027775"/>
            <a:ext cx="3992568" cy="770274"/>
          </a:xfrm>
          <a:prstGeom prst="rect">
            <a:avLst/>
          </a:prstGeom>
          <a:ln>
            <a:noFill/>
          </a:ln>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solidFill>
                  <a:schemeClr val="bg1">
                    <a:lumMod val="65000"/>
                  </a:schemeClr>
                </a:solidFill>
                <a:latin typeface="Consolas"/>
              </a:rPr>
              <a:t>Internal habitable </a:t>
            </a:r>
          </a:p>
          <a:p>
            <a:pPr marL="0" indent="0" algn="ctr">
              <a:spcBef>
                <a:spcPts val="0"/>
              </a:spcBef>
              <a:buNone/>
            </a:pPr>
            <a:r>
              <a:rPr lang="en-US" sz="2000" noProof="0">
                <a:solidFill>
                  <a:schemeClr val="bg1">
                    <a:lumMod val="65000"/>
                  </a:schemeClr>
                </a:solidFill>
                <a:latin typeface="Consolas"/>
              </a:rPr>
              <a:t>Volume = 120 m</a:t>
            </a:r>
            <a:r>
              <a:rPr lang="en-US" sz="2000" baseline="30000" noProof="0">
                <a:solidFill>
                  <a:schemeClr val="bg1">
                    <a:lumMod val="65000"/>
                  </a:schemeClr>
                </a:solidFill>
                <a:latin typeface="Consolas"/>
              </a:rPr>
              <a:t>3</a:t>
            </a:r>
          </a:p>
        </p:txBody>
      </p:sp>
      <p:sp>
        <p:nvSpPr>
          <p:cNvPr id="23" name="Content Placeholder 2">
            <a:extLst>
              <a:ext uri="{FF2B5EF4-FFF2-40B4-BE49-F238E27FC236}">
                <a16:creationId xmlns:a16="http://schemas.microsoft.com/office/drawing/2014/main" id="{8DABEC71-8803-FAC7-9787-BD40525983D9}"/>
              </a:ext>
            </a:extLst>
          </p:cNvPr>
          <p:cNvSpPr txBox="1">
            <a:spLocks/>
          </p:cNvSpPr>
          <p:nvPr/>
        </p:nvSpPr>
        <p:spPr>
          <a:xfrm>
            <a:off x="1298942" y="5798049"/>
            <a:ext cx="3992568" cy="770274"/>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Minimum wall</a:t>
            </a:r>
          </a:p>
          <a:p>
            <a:pPr marL="0" indent="0" algn="ctr">
              <a:spcBef>
                <a:spcPts val="0"/>
              </a:spcBef>
              <a:buNone/>
            </a:pPr>
            <a:r>
              <a:rPr lang="en-US" sz="2000" noProof="0">
                <a:latin typeface="Consolas"/>
              </a:rPr>
              <a:t>Thickness = 54 cm</a:t>
            </a:r>
            <a:endParaRPr lang="en-US" sz="2000" baseline="30000" noProof="0">
              <a:latin typeface="Consolas"/>
            </a:endParaRPr>
          </a:p>
        </p:txBody>
      </p:sp>
      <p:cxnSp>
        <p:nvCxnSpPr>
          <p:cNvPr id="25" name="Straight Arrow Connector 3">
            <a:extLst>
              <a:ext uri="{FF2B5EF4-FFF2-40B4-BE49-F238E27FC236}">
                <a16:creationId xmlns:a16="http://schemas.microsoft.com/office/drawing/2014/main" id="{E4AE230E-EBCB-1660-B4A6-A890DFEB64EB}"/>
              </a:ext>
            </a:extLst>
          </p:cNvPr>
          <p:cNvCxnSpPr>
            <a:cxnSpLocks/>
          </p:cNvCxnSpPr>
          <p:nvPr/>
        </p:nvCxnSpPr>
        <p:spPr>
          <a:xfrm>
            <a:off x="5821936" y="6142811"/>
            <a:ext cx="1728000"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26" name="Content Placeholder 2">
            <a:extLst>
              <a:ext uri="{FF2B5EF4-FFF2-40B4-BE49-F238E27FC236}">
                <a16:creationId xmlns:a16="http://schemas.microsoft.com/office/drawing/2014/main" id="{821E0E9D-E6AE-2582-CA5D-F14EB58D1806}"/>
              </a:ext>
            </a:extLst>
          </p:cNvPr>
          <p:cNvSpPr txBox="1">
            <a:spLocks/>
          </p:cNvSpPr>
          <p:nvPr/>
        </p:nvSpPr>
        <p:spPr>
          <a:xfrm>
            <a:off x="8531981" y="5913921"/>
            <a:ext cx="1248658" cy="538529"/>
          </a:xfrm>
          <a:prstGeom prst="rect">
            <a:avLst/>
          </a:prstGeom>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noProof="0">
                <a:latin typeface="Consolas"/>
              </a:rPr>
              <a:t>Req 4</a:t>
            </a:r>
          </a:p>
        </p:txBody>
      </p:sp>
      <p:cxnSp>
        <p:nvCxnSpPr>
          <p:cNvPr id="28" name="Straight Arrow Connector 27">
            <a:extLst>
              <a:ext uri="{FF2B5EF4-FFF2-40B4-BE49-F238E27FC236}">
                <a16:creationId xmlns:a16="http://schemas.microsoft.com/office/drawing/2014/main" id="{CBEBBBD2-7D5F-AFFD-2B67-768757E41917}"/>
              </a:ext>
            </a:extLst>
          </p:cNvPr>
          <p:cNvCxnSpPr>
            <a:cxnSpLocks/>
          </p:cNvCxnSpPr>
          <p:nvPr/>
        </p:nvCxnSpPr>
        <p:spPr>
          <a:xfrm>
            <a:off x="10373032" y="1690688"/>
            <a:ext cx="0" cy="135532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1B6674D5-3405-A55B-2C23-84DD6623AAFF}"/>
              </a:ext>
            </a:extLst>
          </p:cNvPr>
          <p:cNvCxnSpPr>
            <a:cxnSpLocks/>
          </p:cNvCxnSpPr>
          <p:nvPr/>
        </p:nvCxnSpPr>
        <p:spPr>
          <a:xfrm flipH="1">
            <a:off x="2322615" y="3159079"/>
            <a:ext cx="743836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64D73B54-98CC-3AD0-C781-ADA279B5DBA5}"/>
              </a:ext>
            </a:extLst>
          </p:cNvPr>
          <p:cNvSpPr txBox="1"/>
          <p:nvPr/>
        </p:nvSpPr>
        <p:spPr>
          <a:xfrm>
            <a:off x="10461523" y="2123768"/>
            <a:ext cx="1042219" cy="369332"/>
          </a:xfrm>
          <a:prstGeom prst="rect">
            <a:avLst/>
          </a:prstGeom>
          <a:noFill/>
        </p:spPr>
        <p:txBody>
          <a:bodyPr wrap="square" rtlCol="0">
            <a:spAutoFit/>
          </a:bodyPr>
          <a:lstStyle/>
          <a:p>
            <a:r>
              <a:rPr lang="en-US" noProof="0"/>
              <a:t>3,8 m</a:t>
            </a:r>
          </a:p>
        </p:txBody>
      </p:sp>
      <p:sp>
        <p:nvSpPr>
          <p:cNvPr id="37" name="TextBox 36">
            <a:extLst>
              <a:ext uri="{FF2B5EF4-FFF2-40B4-BE49-F238E27FC236}">
                <a16:creationId xmlns:a16="http://schemas.microsoft.com/office/drawing/2014/main" id="{E493F42F-CDDA-60CD-B4A4-98827863474A}"/>
              </a:ext>
            </a:extLst>
          </p:cNvPr>
          <p:cNvSpPr txBox="1"/>
          <p:nvPr/>
        </p:nvSpPr>
        <p:spPr>
          <a:xfrm>
            <a:off x="5746955" y="3166364"/>
            <a:ext cx="1042219" cy="369332"/>
          </a:xfrm>
          <a:prstGeom prst="rect">
            <a:avLst/>
          </a:prstGeom>
          <a:noFill/>
        </p:spPr>
        <p:txBody>
          <a:bodyPr wrap="square" rtlCol="0">
            <a:spAutoFit/>
          </a:bodyPr>
          <a:lstStyle/>
          <a:p>
            <a:r>
              <a:rPr lang="en-US" noProof="0"/>
              <a:t>20 m</a:t>
            </a:r>
          </a:p>
        </p:txBody>
      </p:sp>
    </p:spTree>
    <p:extLst>
      <p:ext uri="{BB962C8B-B14F-4D97-AF65-F5344CB8AC3E}">
        <p14:creationId xmlns:p14="http://schemas.microsoft.com/office/powerpoint/2010/main" val="200036336"/>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D90F-2F22-BBB7-2450-B0EFACC74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3AED2-6765-0E96-2685-7106EC1EC738}"/>
              </a:ext>
            </a:extLst>
          </p:cNvPr>
          <p:cNvSpPr>
            <a:spLocks noGrp="1"/>
          </p:cNvSpPr>
          <p:nvPr>
            <p:ph type="title"/>
          </p:nvPr>
        </p:nvSpPr>
        <p:spPr/>
        <p:txBody>
          <a:bodyPr>
            <a:normAutofit/>
          </a:bodyPr>
          <a:lstStyle/>
          <a:p>
            <a:r>
              <a:rPr lang="en-US" sz="5400" noProof="0">
                <a:latin typeface="Consolas"/>
              </a:rPr>
              <a:t>System Overview</a:t>
            </a:r>
          </a:p>
        </p:txBody>
      </p:sp>
      <p:sp>
        <p:nvSpPr>
          <p:cNvPr id="4" name="Slide Number Placeholder 3">
            <a:extLst>
              <a:ext uri="{FF2B5EF4-FFF2-40B4-BE49-F238E27FC236}">
                <a16:creationId xmlns:a16="http://schemas.microsoft.com/office/drawing/2014/main" id="{41FA4C31-1880-0593-ED28-CADC84C4B8F2}"/>
              </a:ext>
            </a:extLst>
          </p:cNvPr>
          <p:cNvSpPr>
            <a:spLocks noGrp="1"/>
          </p:cNvSpPr>
          <p:nvPr>
            <p:ph type="sldNum" sz="quarter" idx="12"/>
          </p:nvPr>
        </p:nvSpPr>
        <p:spPr/>
        <p:txBody>
          <a:bodyPr/>
          <a:lstStyle/>
          <a:p>
            <a:fld id="{330EA680-D336-4FF7-8B7A-9848BB0A1C32}" type="slidenum">
              <a:rPr lang="en-US" noProof="0" smtClean="0"/>
              <a:pPr/>
              <a:t>39</a:t>
            </a:fld>
            <a:endParaRPr lang="en-US" noProof="0"/>
          </a:p>
        </p:txBody>
      </p:sp>
      <p:pic>
        <p:nvPicPr>
          <p:cNvPr id="5" name="Picture 4" descr="A white rectangular object with black text&#10;&#10;AI-generated content may be incorrect.">
            <a:extLst>
              <a:ext uri="{FF2B5EF4-FFF2-40B4-BE49-F238E27FC236}">
                <a16:creationId xmlns:a16="http://schemas.microsoft.com/office/drawing/2014/main" id="{BB2F973A-BBAC-66B7-B4CD-016CE7969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30" y="2057373"/>
            <a:ext cx="10659717" cy="3708000"/>
          </a:xfrm>
          <a:prstGeom prst="rect">
            <a:avLst/>
          </a:prstGeom>
        </p:spPr>
      </p:pic>
      <p:pic>
        <p:nvPicPr>
          <p:cNvPr id="24" name="Picture 23" descr="A close-up of a sign&#10;&#10;AI-generated content may be incorrect.">
            <a:extLst>
              <a:ext uri="{FF2B5EF4-FFF2-40B4-BE49-F238E27FC236}">
                <a16:creationId xmlns:a16="http://schemas.microsoft.com/office/drawing/2014/main" id="{98C4D8C5-B951-90AA-C2AD-C5ED1E08F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Tree>
    <p:extLst>
      <p:ext uri="{BB962C8B-B14F-4D97-AF65-F5344CB8AC3E}">
        <p14:creationId xmlns:p14="http://schemas.microsoft.com/office/powerpoint/2010/main" val="170345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5CE25-87A9-205E-AC2D-FDC143CA1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09DC6-02EA-78D8-7349-489DC9B18A71}"/>
              </a:ext>
            </a:extLst>
          </p:cNvPr>
          <p:cNvSpPr>
            <a:spLocks noGrp="1"/>
          </p:cNvSpPr>
          <p:nvPr>
            <p:ph type="title"/>
          </p:nvPr>
        </p:nvSpPr>
        <p:spPr/>
        <p:txBody>
          <a:bodyPr>
            <a:normAutofit/>
          </a:bodyPr>
          <a:lstStyle/>
          <a:p>
            <a:r>
              <a:rPr lang="en-US" sz="5400" noProof="0">
                <a:latin typeface="Consolas"/>
              </a:rPr>
              <a:t>Hazards</a:t>
            </a:r>
          </a:p>
        </p:txBody>
      </p:sp>
      <p:pic>
        <p:nvPicPr>
          <p:cNvPr id="4" name="Picture 3" descr="A graph of a temperature variation&#10;&#10;AI-generated content may be incorrect.">
            <a:extLst>
              <a:ext uri="{FF2B5EF4-FFF2-40B4-BE49-F238E27FC236}">
                <a16:creationId xmlns:a16="http://schemas.microsoft.com/office/drawing/2014/main" id="{DFCB4EA1-CAEB-E8B5-1701-62EF68C89C33}"/>
              </a:ext>
            </a:extLst>
          </p:cNvPr>
          <p:cNvPicPr>
            <a:picLocks noChangeAspect="1"/>
          </p:cNvPicPr>
          <p:nvPr/>
        </p:nvPicPr>
        <p:blipFill>
          <a:blip r:embed="rId3"/>
          <a:stretch>
            <a:fillRect/>
          </a:stretch>
        </p:blipFill>
        <p:spPr>
          <a:xfrm>
            <a:off x="6193551" y="1210452"/>
            <a:ext cx="5948083" cy="4431826"/>
          </a:xfrm>
          <a:prstGeom prst="rect">
            <a:avLst/>
          </a:prstGeom>
        </p:spPr>
      </p:pic>
      <p:sp>
        <p:nvSpPr>
          <p:cNvPr id="16" name="Content Placeholder 2">
            <a:extLst>
              <a:ext uri="{FF2B5EF4-FFF2-40B4-BE49-F238E27FC236}">
                <a16:creationId xmlns:a16="http://schemas.microsoft.com/office/drawing/2014/main" id="{CC31139B-4061-754E-ADF3-BF30340AC733}"/>
              </a:ext>
            </a:extLst>
          </p:cNvPr>
          <p:cNvSpPr>
            <a:spLocks noGrp="1"/>
          </p:cNvSpPr>
          <p:nvPr>
            <p:ph idx="1"/>
          </p:nvPr>
        </p:nvSpPr>
        <p:spPr>
          <a:xfrm>
            <a:off x="838200" y="1825625"/>
            <a:ext cx="4790017" cy="943505"/>
          </a:xfrm>
        </p:spPr>
        <p:txBody>
          <a:bodyPr vert="horz" lIns="91440" tIns="45720" rIns="91440" bIns="45720" rtlCol="0" anchor="t">
            <a:normAutofit/>
          </a:bodyPr>
          <a:lstStyle/>
          <a:p>
            <a:pPr marL="0" indent="0">
              <a:spcBef>
                <a:spcPts val="4000"/>
              </a:spcBef>
              <a:buNone/>
            </a:pPr>
            <a:r>
              <a:rPr lang="en-US" sz="2400" noProof="0">
                <a:latin typeface="Consolas"/>
              </a:rPr>
              <a:t>Temperature (100 – 375) [K]</a:t>
            </a:r>
          </a:p>
          <a:p>
            <a:pPr marL="0" indent="0">
              <a:buNone/>
            </a:pPr>
            <a:endParaRPr lang="en-US" sz="2400" noProof="0">
              <a:latin typeface="Consolas"/>
            </a:endParaRPr>
          </a:p>
          <a:p>
            <a:endParaRPr lang="en-US" sz="2400" noProof="0">
              <a:latin typeface="Consolas"/>
            </a:endParaRPr>
          </a:p>
        </p:txBody>
      </p:sp>
      <p:sp>
        <p:nvSpPr>
          <p:cNvPr id="3" name="Slide Number Placeholder 2">
            <a:extLst>
              <a:ext uri="{FF2B5EF4-FFF2-40B4-BE49-F238E27FC236}">
                <a16:creationId xmlns:a16="http://schemas.microsoft.com/office/drawing/2014/main" id="{9C6F41A2-BDC1-D185-54AA-BBF53F8564E3}"/>
              </a:ext>
            </a:extLst>
          </p:cNvPr>
          <p:cNvSpPr>
            <a:spLocks noGrp="1"/>
          </p:cNvSpPr>
          <p:nvPr>
            <p:ph type="sldNum" sz="quarter" idx="12"/>
          </p:nvPr>
        </p:nvSpPr>
        <p:spPr/>
        <p:txBody>
          <a:bodyPr/>
          <a:lstStyle/>
          <a:p>
            <a:fld id="{330EA680-D336-4FF7-8B7A-9848BB0A1C32}" type="slidenum">
              <a:rPr lang="en-US" noProof="0" smtClean="0"/>
              <a:t>4</a:t>
            </a:fld>
            <a:endParaRPr lang="en-US" noProof="0"/>
          </a:p>
        </p:txBody>
      </p:sp>
      <p:sp>
        <p:nvSpPr>
          <p:cNvPr id="5" name="TextBox 4">
            <a:extLst>
              <a:ext uri="{FF2B5EF4-FFF2-40B4-BE49-F238E27FC236}">
                <a16:creationId xmlns:a16="http://schemas.microsoft.com/office/drawing/2014/main" id="{29273F3B-A1FF-6E19-7BEA-13FC8B6884E0}"/>
              </a:ext>
            </a:extLst>
          </p:cNvPr>
          <p:cNvSpPr txBox="1"/>
          <p:nvPr/>
        </p:nvSpPr>
        <p:spPr>
          <a:xfrm>
            <a:off x="6398149" y="5863059"/>
            <a:ext cx="55603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noProof="0">
                <a:latin typeface="Consolas"/>
                <a:ea typeface="+mn-lt"/>
                <a:cs typeface="+mn-lt"/>
              </a:rPr>
              <a:t>Chen, M. et al. (2018). AIAA SPACE Forum, Orlando, FL. DOI: </a:t>
            </a:r>
            <a:r>
              <a:rPr lang="en-US" sz="1000" i="1" noProof="0">
                <a:latin typeface="Consolas"/>
                <a:ea typeface="+mn-lt"/>
                <a:cs typeface="+mn-lt"/>
                <a:hlinkClick r:id="rId4"/>
              </a:rPr>
              <a:t>10.2514/6.2018-5109</a:t>
            </a:r>
            <a:endParaRPr lang="en-US" sz="1000" i="1" noProof="0">
              <a:latin typeface="Consolas"/>
            </a:endParaRPr>
          </a:p>
        </p:txBody>
      </p:sp>
    </p:spTree>
    <p:extLst>
      <p:ext uri="{BB962C8B-B14F-4D97-AF65-F5344CB8AC3E}">
        <p14:creationId xmlns:p14="http://schemas.microsoft.com/office/powerpoint/2010/main" val="61560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4DCEA8-683F-EC85-54C8-45C13DB0E836}"/>
              </a:ext>
            </a:extLst>
          </p:cNvPr>
          <p:cNvSpPr>
            <a:spLocks noGrp="1"/>
          </p:cNvSpPr>
          <p:nvPr>
            <p:ph type="sldNum" sz="quarter" idx="12"/>
          </p:nvPr>
        </p:nvSpPr>
        <p:spPr/>
        <p:txBody>
          <a:bodyPr/>
          <a:lstStyle/>
          <a:p>
            <a:fld id="{330EA680-D336-4FF7-8B7A-9848BB0A1C32}" type="slidenum">
              <a:rPr lang="en-US" noProof="0" smtClean="0"/>
              <a:pPr/>
              <a:t>40</a:t>
            </a:fld>
            <a:endParaRPr lang="en-US" noProof="0"/>
          </a:p>
        </p:txBody>
      </p:sp>
      <p:pic>
        <p:nvPicPr>
          <p:cNvPr id="22" name="Picture 21" descr="A close-up of a computer screen&#10;&#10;AI-generated content may be incorrect.">
            <a:extLst>
              <a:ext uri="{FF2B5EF4-FFF2-40B4-BE49-F238E27FC236}">
                <a16:creationId xmlns:a16="http://schemas.microsoft.com/office/drawing/2014/main" id="{9CBA0FD5-001A-54E4-3389-65389856E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0660730" cy="3708352"/>
          </a:xfrm>
          <a:prstGeom prst="rect">
            <a:avLst/>
          </a:prstGeom>
        </p:spPr>
      </p:pic>
      <p:pic>
        <p:nvPicPr>
          <p:cNvPr id="24" name="Picture 23" descr="A close-up of a sign&#10;&#10;AI-generated content may be incorrect.">
            <a:extLst>
              <a:ext uri="{FF2B5EF4-FFF2-40B4-BE49-F238E27FC236}">
                <a16:creationId xmlns:a16="http://schemas.microsoft.com/office/drawing/2014/main" id="{32C118E7-B4B8-68F3-2F7D-73C6E5521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
        <p:nvSpPr>
          <p:cNvPr id="9" name="Title 1">
            <a:extLst>
              <a:ext uri="{FF2B5EF4-FFF2-40B4-BE49-F238E27FC236}">
                <a16:creationId xmlns:a16="http://schemas.microsoft.com/office/drawing/2014/main" id="{A78A81C5-39A8-97EB-7FD7-CBAB8759D991}"/>
              </a:ext>
            </a:extLst>
          </p:cNvPr>
          <p:cNvSpPr>
            <a:spLocks noGrp="1"/>
          </p:cNvSpPr>
          <p:nvPr>
            <p:ph type="title"/>
          </p:nvPr>
        </p:nvSpPr>
        <p:spPr>
          <a:xfrm>
            <a:off x="838200" y="365125"/>
            <a:ext cx="10515600" cy="1325563"/>
          </a:xfrm>
        </p:spPr>
        <p:txBody>
          <a:bodyPr>
            <a:normAutofit/>
          </a:bodyPr>
          <a:lstStyle/>
          <a:p>
            <a:r>
              <a:rPr lang="en-US" sz="5400" noProof="0">
                <a:latin typeface="Consolas"/>
              </a:rPr>
              <a:t>System Overview</a:t>
            </a:r>
          </a:p>
        </p:txBody>
      </p:sp>
    </p:spTree>
    <p:extLst>
      <p:ext uri="{BB962C8B-B14F-4D97-AF65-F5344CB8AC3E}">
        <p14:creationId xmlns:p14="http://schemas.microsoft.com/office/powerpoint/2010/main" val="4203722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D3DB-C2E7-D601-7A83-BD42621E7D7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B490A-F1C8-070B-7CC1-B62F28414237}"/>
              </a:ext>
            </a:extLst>
          </p:cNvPr>
          <p:cNvSpPr>
            <a:spLocks noGrp="1"/>
          </p:cNvSpPr>
          <p:nvPr>
            <p:ph type="sldNum" sz="quarter" idx="12"/>
          </p:nvPr>
        </p:nvSpPr>
        <p:spPr/>
        <p:txBody>
          <a:bodyPr/>
          <a:lstStyle/>
          <a:p>
            <a:fld id="{330EA680-D336-4FF7-8B7A-9848BB0A1C32}" type="slidenum">
              <a:rPr lang="en-US" noProof="0" smtClean="0"/>
              <a:pPr/>
              <a:t>41</a:t>
            </a:fld>
            <a:endParaRPr lang="en-US" noProof="0"/>
          </a:p>
        </p:txBody>
      </p:sp>
      <p:pic>
        <p:nvPicPr>
          <p:cNvPr id="8" name="Picture 7" descr="A screenshot of a diagram&#10;&#10;AI-generated content may be incorrect.">
            <a:extLst>
              <a:ext uri="{FF2B5EF4-FFF2-40B4-BE49-F238E27FC236}">
                <a16:creationId xmlns:a16="http://schemas.microsoft.com/office/drawing/2014/main" id="{83B99052-643E-2456-79D2-026FC7228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0659717" cy="3708000"/>
          </a:xfrm>
          <a:prstGeom prst="rect">
            <a:avLst/>
          </a:prstGeom>
        </p:spPr>
      </p:pic>
      <p:pic>
        <p:nvPicPr>
          <p:cNvPr id="10" name="Picture 9" descr="A close-up of a sign&#10;&#10;AI-generated content may be incorrect.">
            <a:extLst>
              <a:ext uri="{FF2B5EF4-FFF2-40B4-BE49-F238E27FC236}">
                <a16:creationId xmlns:a16="http://schemas.microsoft.com/office/drawing/2014/main" id="{F9D7148E-984E-263B-4397-C000D182D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
        <p:nvSpPr>
          <p:cNvPr id="5" name="Titel 4">
            <a:extLst>
              <a:ext uri="{FF2B5EF4-FFF2-40B4-BE49-F238E27FC236}">
                <a16:creationId xmlns:a16="http://schemas.microsoft.com/office/drawing/2014/main" id="{68EFFF9F-3464-1905-7DFD-B0B964AE9EDD}"/>
              </a:ext>
            </a:extLst>
          </p:cNvPr>
          <p:cNvSpPr>
            <a:spLocks noGrp="1"/>
          </p:cNvSpPr>
          <p:nvPr>
            <p:ph type="title"/>
          </p:nvPr>
        </p:nvSpPr>
        <p:spPr/>
        <p:txBody>
          <a:bodyPr/>
          <a:lstStyle/>
          <a:p>
            <a:r>
              <a:rPr lang="en-US" sz="5400" noProof="0">
                <a:latin typeface="Consolas"/>
              </a:rPr>
              <a:t>System Overview</a:t>
            </a:r>
          </a:p>
        </p:txBody>
      </p:sp>
    </p:spTree>
    <p:extLst>
      <p:ext uri="{BB962C8B-B14F-4D97-AF65-F5344CB8AC3E}">
        <p14:creationId xmlns:p14="http://schemas.microsoft.com/office/powerpoint/2010/main" val="2026191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BD35-ABAE-169D-D004-B2145B83F1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123B99-802A-1C0F-53B5-79704FD8C5D0}"/>
              </a:ext>
            </a:extLst>
          </p:cNvPr>
          <p:cNvSpPr>
            <a:spLocks noGrp="1"/>
          </p:cNvSpPr>
          <p:nvPr>
            <p:ph type="sldNum" sz="quarter" idx="12"/>
          </p:nvPr>
        </p:nvSpPr>
        <p:spPr/>
        <p:txBody>
          <a:bodyPr/>
          <a:lstStyle/>
          <a:p>
            <a:fld id="{330EA680-D336-4FF7-8B7A-9848BB0A1C32}" type="slidenum">
              <a:rPr lang="en-US" noProof="0" smtClean="0"/>
              <a:pPr/>
              <a:t>42</a:t>
            </a:fld>
            <a:endParaRPr lang="en-US" noProof="0"/>
          </a:p>
        </p:txBody>
      </p:sp>
      <p:pic>
        <p:nvPicPr>
          <p:cNvPr id="8" name="Picture 7" descr="A diagram of a diagram&#10;&#10;AI-generated content may be incorrect.">
            <a:extLst>
              <a:ext uri="{FF2B5EF4-FFF2-40B4-BE49-F238E27FC236}">
                <a16:creationId xmlns:a16="http://schemas.microsoft.com/office/drawing/2014/main" id="{EDAE4AEA-046D-71BE-3991-8AF7A5CC5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0659717" cy="3708000"/>
          </a:xfrm>
          <a:prstGeom prst="rect">
            <a:avLst/>
          </a:prstGeom>
        </p:spPr>
      </p:pic>
      <p:pic>
        <p:nvPicPr>
          <p:cNvPr id="10" name="Picture 9" descr="A close-up of a sign&#10;&#10;AI-generated content may be incorrect.">
            <a:extLst>
              <a:ext uri="{FF2B5EF4-FFF2-40B4-BE49-F238E27FC236}">
                <a16:creationId xmlns:a16="http://schemas.microsoft.com/office/drawing/2014/main" id="{F80B2F69-93E5-FF48-EB26-3A9D91E09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
        <p:nvSpPr>
          <p:cNvPr id="5" name="Titel 4">
            <a:extLst>
              <a:ext uri="{FF2B5EF4-FFF2-40B4-BE49-F238E27FC236}">
                <a16:creationId xmlns:a16="http://schemas.microsoft.com/office/drawing/2014/main" id="{41C28DC2-E936-14CF-CE3C-277FFF7C236A}"/>
              </a:ext>
            </a:extLst>
          </p:cNvPr>
          <p:cNvSpPr>
            <a:spLocks noGrp="1"/>
          </p:cNvSpPr>
          <p:nvPr>
            <p:ph type="title"/>
          </p:nvPr>
        </p:nvSpPr>
        <p:spPr/>
        <p:txBody>
          <a:bodyPr/>
          <a:lstStyle/>
          <a:p>
            <a:r>
              <a:rPr lang="en-US" sz="5400" noProof="0">
                <a:latin typeface="Consolas"/>
              </a:rPr>
              <a:t>System Overview</a:t>
            </a:r>
          </a:p>
        </p:txBody>
      </p:sp>
    </p:spTree>
    <p:extLst>
      <p:ext uri="{BB962C8B-B14F-4D97-AF65-F5344CB8AC3E}">
        <p14:creationId xmlns:p14="http://schemas.microsoft.com/office/powerpoint/2010/main" val="3150422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C72D-AD72-FC4E-6206-0E47C07052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779B2-D022-CA37-1493-D3E4D0866207}"/>
              </a:ext>
            </a:extLst>
          </p:cNvPr>
          <p:cNvSpPr>
            <a:spLocks noGrp="1"/>
          </p:cNvSpPr>
          <p:nvPr>
            <p:ph type="sldNum" sz="quarter" idx="12"/>
          </p:nvPr>
        </p:nvSpPr>
        <p:spPr/>
        <p:txBody>
          <a:bodyPr/>
          <a:lstStyle/>
          <a:p>
            <a:fld id="{330EA680-D336-4FF7-8B7A-9848BB0A1C32}" type="slidenum">
              <a:rPr lang="en-US" noProof="0" smtClean="0"/>
              <a:pPr/>
              <a:t>43</a:t>
            </a:fld>
            <a:endParaRPr lang="en-US" noProof="0"/>
          </a:p>
        </p:txBody>
      </p:sp>
      <p:pic>
        <p:nvPicPr>
          <p:cNvPr id="8" name="Picture 7" descr="A diagram of a flowchart&#10;&#10;AI-generated content may be incorrect.">
            <a:extLst>
              <a:ext uri="{FF2B5EF4-FFF2-40B4-BE49-F238E27FC236}">
                <a16:creationId xmlns:a16="http://schemas.microsoft.com/office/drawing/2014/main" id="{0AD5B8D2-A176-FBED-A60E-0988D9157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0659717" cy="3708000"/>
          </a:xfrm>
          <a:prstGeom prst="rect">
            <a:avLst/>
          </a:prstGeom>
        </p:spPr>
      </p:pic>
      <p:pic>
        <p:nvPicPr>
          <p:cNvPr id="10" name="Picture 9" descr="A close-up of a sign&#10;&#10;AI-generated content may be incorrect.">
            <a:extLst>
              <a:ext uri="{FF2B5EF4-FFF2-40B4-BE49-F238E27FC236}">
                <a16:creationId xmlns:a16="http://schemas.microsoft.com/office/drawing/2014/main" id="{C51F1F94-9726-CEBF-2CD8-B8FE936DE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
        <p:nvSpPr>
          <p:cNvPr id="5" name="Titel 4">
            <a:extLst>
              <a:ext uri="{FF2B5EF4-FFF2-40B4-BE49-F238E27FC236}">
                <a16:creationId xmlns:a16="http://schemas.microsoft.com/office/drawing/2014/main" id="{671D93A3-C837-CAC9-4D3A-7137D8921DAD}"/>
              </a:ext>
            </a:extLst>
          </p:cNvPr>
          <p:cNvSpPr>
            <a:spLocks noGrp="1"/>
          </p:cNvSpPr>
          <p:nvPr>
            <p:ph type="title"/>
          </p:nvPr>
        </p:nvSpPr>
        <p:spPr/>
        <p:txBody>
          <a:bodyPr/>
          <a:lstStyle/>
          <a:p>
            <a:r>
              <a:rPr lang="en-US" sz="5400" noProof="0">
                <a:latin typeface="Consolas"/>
              </a:rPr>
              <a:t>System Overview</a:t>
            </a:r>
          </a:p>
        </p:txBody>
      </p:sp>
    </p:spTree>
    <p:extLst>
      <p:ext uri="{BB962C8B-B14F-4D97-AF65-F5344CB8AC3E}">
        <p14:creationId xmlns:p14="http://schemas.microsoft.com/office/powerpoint/2010/main" val="1692250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3CF18-BB8B-F6BE-D101-7D3BE31951E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8580FC-0CA5-EDF4-0512-25A211EBBD43}"/>
              </a:ext>
            </a:extLst>
          </p:cNvPr>
          <p:cNvSpPr>
            <a:spLocks noGrp="1"/>
          </p:cNvSpPr>
          <p:nvPr>
            <p:ph type="sldNum" sz="quarter" idx="12"/>
          </p:nvPr>
        </p:nvSpPr>
        <p:spPr/>
        <p:txBody>
          <a:bodyPr/>
          <a:lstStyle/>
          <a:p>
            <a:fld id="{330EA680-D336-4FF7-8B7A-9848BB0A1C32}" type="slidenum">
              <a:rPr lang="en-US" noProof="0" smtClean="0"/>
              <a:pPr/>
              <a:t>44</a:t>
            </a:fld>
            <a:endParaRPr lang="en-US" noProof="0"/>
          </a:p>
        </p:txBody>
      </p:sp>
      <p:pic>
        <p:nvPicPr>
          <p:cNvPr id="8" name="Picture 7" descr="A diagram of a system&#10;&#10;AI-generated content may be incorrect.">
            <a:extLst>
              <a:ext uri="{FF2B5EF4-FFF2-40B4-BE49-F238E27FC236}">
                <a16:creationId xmlns:a16="http://schemas.microsoft.com/office/drawing/2014/main" id="{D515D089-9CBC-D63D-956B-895AD5A4045A}"/>
              </a:ext>
            </a:extLst>
          </p:cNvPr>
          <p:cNvPicPr>
            <a:picLocks noChangeAspect="1"/>
          </p:cNvPicPr>
          <p:nvPr/>
        </p:nvPicPr>
        <p:blipFill>
          <a:blip r:embed="rId2"/>
          <a:stretch>
            <a:fillRect/>
          </a:stretch>
        </p:blipFill>
        <p:spPr>
          <a:xfrm>
            <a:off x="676530" y="2057373"/>
            <a:ext cx="10659717" cy="3708000"/>
          </a:xfrm>
          <a:prstGeom prst="rect">
            <a:avLst/>
          </a:prstGeom>
        </p:spPr>
      </p:pic>
      <p:pic>
        <p:nvPicPr>
          <p:cNvPr id="10" name="Picture 9" descr="A close-up of a sign&#10;&#10;AI-generated content may be incorrect.">
            <a:extLst>
              <a:ext uri="{FF2B5EF4-FFF2-40B4-BE49-F238E27FC236}">
                <a16:creationId xmlns:a16="http://schemas.microsoft.com/office/drawing/2014/main" id="{2E78D847-45CD-826D-C096-C55A8B09F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 y="2057373"/>
            <a:ext cx="1439440" cy="652410"/>
          </a:xfrm>
          <a:prstGeom prst="rect">
            <a:avLst/>
          </a:prstGeom>
        </p:spPr>
      </p:pic>
      <p:sp>
        <p:nvSpPr>
          <p:cNvPr id="5" name="Titel 4">
            <a:extLst>
              <a:ext uri="{FF2B5EF4-FFF2-40B4-BE49-F238E27FC236}">
                <a16:creationId xmlns:a16="http://schemas.microsoft.com/office/drawing/2014/main" id="{56BF0DE9-B50F-6753-0C37-372E1D1A2F70}"/>
              </a:ext>
            </a:extLst>
          </p:cNvPr>
          <p:cNvSpPr>
            <a:spLocks noGrp="1"/>
          </p:cNvSpPr>
          <p:nvPr>
            <p:ph type="title"/>
          </p:nvPr>
        </p:nvSpPr>
        <p:spPr/>
        <p:txBody>
          <a:bodyPr/>
          <a:lstStyle/>
          <a:p>
            <a:r>
              <a:rPr lang="en-US" sz="5400" noProof="0">
                <a:latin typeface="Consolas"/>
              </a:rPr>
              <a:t>System Overview</a:t>
            </a:r>
          </a:p>
        </p:txBody>
      </p:sp>
    </p:spTree>
    <p:extLst>
      <p:ext uri="{BB962C8B-B14F-4D97-AF65-F5344CB8AC3E}">
        <p14:creationId xmlns:p14="http://schemas.microsoft.com/office/powerpoint/2010/main" val="221141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C595-4206-EF99-A07F-39ABFF074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747A5-D354-7633-4E96-611556947391}"/>
              </a:ext>
            </a:extLst>
          </p:cNvPr>
          <p:cNvSpPr>
            <a:spLocks noGrp="1"/>
          </p:cNvSpPr>
          <p:nvPr>
            <p:ph type="title"/>
          </p:nvPr>
        </p:nvSpPr>
        <p:spPr/>
        <p:txBody>
          <a:bodyPr/>
          <a:lstStyle/>
          <a:p>
            <a:r>
              <a:rPr lang="en-US" sz="5400" noProof="0">
                <a:latin typeface="Consolas"/>
              </a:rPr>
              <a:t>Robot Types &amp; Systems</a:t>
            </a:r>
            <a:endParaRPr lang="en-US" noProof="0"/>
          </a:p>
        </p:txBody>
      </p:sp>
      <p:sp>
        <p:nvSpPr>
          <p:cNvPr id="4" name="Slide Number Placeholder 3">
            <a:extLst>
              <a:ext uri="{FF2B5EF4-FFF2-40B4-BE49-F238E27FC236}">
                <a16:creationId xmlns:a16="http://schemas.microsoft.com/office/drawing/2014/main" id="{1B055059-FD90-1321-F97F-56953139CD71}"/>
              </a:ext>
            </a:extLst>
          </p:cNvPr>
          <p:cNvSpPr>
            <a:spLocks noGrp="1"/>
          </p:cNvSpPr>
          <p:nvPr>
            <p:ph type="sldNum" sz="quarter" idx="12"/>
          </p:nvPr>
        </p:nvSpPr>
        <p:spPr/>
        <p:txBody>
          <a:bodyPr/>
          <a:lstStyle/>
          <a:p>
            <a:fld id="{330EA680-D336-4FF7-8B7A-9848BB0A1C32}" type="slidenum">
              <a:rPr lang="en-US" noProof="0" smtClean="0"/>
              <a:pPr/>
              <a:t>45</a:t>
            </a:fld>
            <a:endParaRPr lang="en-US" noProof="0"/>
          </a:p>
        </p:txBody>
      </p:sp>
      <p:pic>
        <p:nvPicPr>
          <p:cNvPr id="3" name="Picture 2" descr="A robot on a dirt surface&#10;&#10;AI-generated content may be incorrect.">
            <a:extLst>
              <a:ext uri="{FF2B5EF4-FFF2-40B4-BE49-F238E27FC236}">
                <a16:creationId xmlns:a16="http://schemas.microsoft.com/office/drawing/2014/main" id="{09046B77-DF90-011C-877E-192B33292454}"/>
              </a:ext>
            </a:extLst>
          </p:cNvPr>
          <p:cNvPicPr>
            <a:picLocks noChangeAspect="1"/>
          </p:cNvPicPr>
          <p:nvPr/>
        </p:nvPicPr>
        <p:blipFill>
          <a:blip r:embed="rId4"/>
          <a:stretch>
            <a:fillRect/>
          </a:stretch>
        </p:blipFill>
        <p:spPr>
          <a:xfrm>
            <a:off x="845821" y="2416548"/>
            <a:ext cx="5261819" cy="3507934"/>
          </a:xfrm>
          <a:prstGeom prst="rect">
            <a:avLst/>
          </a:prstGeom>
        </p:spPr>
      </p:pic>
      <p:graphicFrame>
        <p:nvGraphicFramePr>
          <p:cNvPr id="8" name="Tabel 7">
            <a:extLst>
              <a:ext uri="{FF2B5EF4-FFF2-40B4-BE49-F238E27FC236}">
                <a16:creationId xmlns:a16="http://schemas.microsoft.com/office/drawing/2014/main" id="{4768FDC2-619A-B22D-493D-7EFC7B5AA556}"/>
              </a:ext>
            </a:extLst>
          </p:cNvPr>
          <p:cNvGraphicFramePr>
            <a:graphicFrameLocks noGrp="1"/>
          </p:cNvGraphicFramePr>
          <p:nvPr>
            <p:extLst>
              <p:ext uri="{D42A27DB-BD31-4B8C-83A1-F6EECF244321}">
                <p14:modId xmlns:p14="http://schemas.microsoft.com/office/powerpoint/2010/main" val="3046664782"/>
              </p:ext>
            </p:extLst>
          </p:nvPr>
        </p:nvGraphicFramePr>
        <p:xfrm>
          <a:off x="6643834" y="2431499"/>
          <a:ext cx="4585093" cy="2620295"/>
        </p:xfrm>
        <a:graphic>
          <a:graphicData uri="http://schemas.openxmlformats.org/drawingml/2006/table">
            <a:tbl>
              <a:tblPr bandRow="1">
                <a:tableStyleId>{5C22544A-7EE6-4342-B048-85BDC9FD1C3A}</a:tableStyleId>
              </a:tblPr>
              <a:tblGrid>
                <a:gridCol w="2783808">
                  <a:extLst>
                    <a:ext uri="{9D8B030D-6E8A-4147-A177-3AD203B41FA5}">
                      <a16:colId xmlns:a16="http://schemas.microsoft.com/office/drawing/2014/main" val="1500327845"/>
                    </a:ext>
                  </a:extLst>
                </a:gridCol>
                <a:gridCol w="1801285">
                  <a:extLst>
                    <a:ext uri="{9D8B030D-6E8A-4147-A177-3AD203B41FA5}">
                      <a16:colId xmlns:a16="http://schemas.microsoft.com/office/drawing/2014/main" val="3900943298"/>
                    </a:ext>
                  </a:extLst>
                </a:gridCol>
              </a:tblGrid>
              <a:tr h="524059">
                <a:tc>
                  <a:txBody>
                    <a:bodyPr/>
                    <a:lstStyle/>
                    <a:p>
                      <a:pPr algn="l" fontAlgn="ctr">
                        <a:buNone/>
                      </a:pPr>
                      <a:r>
                        <a:rPr lang="en-US" sz="2000" noProof="0">
                          <a:latin typeface="Consolas"/>
                        </a:rPr>
                        <a:t>Number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12 [-]</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32019"/>
                  </a:ext>
                </a:extLst>
              </a:tr>
              <a:tr h="524059">
                <a:tc>
                  <a:txBody>
                    <a:bodyPr/>
                    <a:lstStyle/>
                    <a:p>
                      <a:pPr algn="l" fontAlgn="ctr">
                        <a:buNone/>
                      </a:pPr>
                      <a:r>
                        <a:rPr lang="en-US" sz="2000" noProof="0">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30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524059">
                <a:tc>
                  <a:txBody>
                    <a:bodyPr/>
                    <a:lstStyle/>
                    <a:p>
                      <a:pPr algn="l" fontAlgn="ctr">
                        <a:buNone/>
                      </a:pPr>
                      <a:r>
                        <a:rPr lang="en-US" sz="2000" noProof="0">
                          <a:latin typeface="Consolas"/>
                        </a:rPr>
                        <a:t>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2000" noProof="0">
                          <a:effectLst/>
                          <a:latin typeface="Consolas"/>
                        </a:rPr>
                        <a:t>0,3 [m/s]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524059">
                <a:tc>
                  <a:txBody>
                    <a:bodyPr/>
                    <a:lstStyle/>
                    <a:p>
                      <a:pPr algn="l" fontAlgn="ctr">
                        <a:buNone/>
                      </a:pPr>
                      <a:r>
                        <a:rPr lang="en-US" sz="2000" noProof="0">
                          <a:latin typeface="Consolas"/>
                        </a:rPr>
                        <a:t>Capacity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30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524059">
                <a:tc>
                  <a:txBody>
                    <a:bodyPr/>
                    <a:lstStyle/>
                    <a:p>
                      <a:pPr algn="l" fontAlgn="ctr">
                        <a:buNone/>
                      </a:pPr>
                      <a:r>
                        <a:rPr lang="en-US" sz="2000" noProof="0">
                          <a:latin typeface="Consolas"/>
                        </a:rPr>
                        <a:t>Energy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Battery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215434000"/>
                  </a:ext>
                </a:extLst>
              </a:tr>
            </a:tbl>
          </a:graphicData>
        </a:graphic>
      </p:graphicFrame>
      <p:sp>
        <p:nvSpPr>
          <p:cNvPr id="10" name="Content Placeholder 2">
            <a:extLst>
              <a:ext uri="{FF2B5EF4-FFF2-40B4-BE49-F238E27FC236}">
                <a16:creationId xmlns:a16="http://schemas.microsoft.com/office/drawing/2014/main" id="{A421EE9F-7457-703E-9B7A-9262B3E78840}"/>
              </a:ext>
            </a:extLst>
          </p:cNvPr>
          <p:cNvSpPr txBox="1">
            <a:spLocks/>
          </p:cNvSpPr>
          <p:nvPr/>
        </p:nvSpPr>
        <p:spPr>
          <a:xfrm>
            <a:off x="841894" y="1684346"/>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Collector – depositor – waste management</a:t>
            </a:r>
            <a:endParaRPr lang="en-US" noProof="0"/>
          </a:p>
        </p:txBody>
      </p:sp>
      <p:sp>
        <p:nvSpPr>
          <p:cNvPr id="5" name="TextBox 3">
            <a:extLst>
              <a:ext uri="{FF2B5EF4-FFF2-40B4-BE49-F238E27FC236}">
                <a16:creationId xmlns:a16="http://schemas.microsoft.com/office/drawing/2014/main" id="{9D0F3A0E-4B75-E4E3-CC73-6DD30DFDF2FC}"/>
              </a:ext>
            </a:extLst>
          </p:cNvPr>
          <p:cNvSpPr txBox="1"/>
          <p:nvPr/>
        </p:nvSpPr>
        <p:spPr>
          <a:xfrm>
            <a:off x="849243" y="5927292"/>
            <a:ext cx="2132930"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noProof="0">
                <a:latin typeface="Consolas"/>
              </a:rPr>
              <a:t>Image credits: NASA</a:t>
            </a:r>
          </a:p>
        </p:txBody>
      </p:sp>
      <p:pic>
        <p:nvPicPr>
          <p:cNvPr id="6" name="Grafik 8" descr="Ein Bild, das Screenshot, Design enthält.&#10;&#10;KI-generierte Inhalte können fehlerhaft sein.">
            <a:extLst>
              <a:ext uri="{FF2B5EF4-FFF2-40B4-BE49-F238E27FC236}">
                <a16:creationId xmlns:a16="http://schemas.microsoft.com/office/drawing/2014/main" id="{4EF8E61F-3FC0-F0B5-5B45-BC51CE588875}"/>
              </a:ext>
            </a:extLst>
          </p:cNvPr>
          <p:cNvPicPr>
            <a:picLocks noChangeAspect="1"/>
          </p:cNvPicPr>
          <p:nvPr/>
        </p:nvPicPr>
        <p:blipFill>
          <a:blip r:embed="rId5">
            <a:extLst>
              <a:ext uri="{28A0092B-C50C-407E-A947-70E740481C1C}">
                <a14:useLocalDpi xmlns:a14="http://schemas.microsoft.com/office/drawing/2010/main" val="0"/>
              </a:ext>
            </a:extLst>
          </a:blip>
          <a:srcRect l="39683" t="45178" r="44911" b="43593"/>
          <a:stretch>
            <a:fillRect/>
          </a:stretch>
        </p:blipFill>
        <p:spPr>
          <a:xfrm>
            <a:off x="9614508" y="1263601"/>
            <a:ext cx="1608048" cy="840345"/>
          </a:xfrm>
          <a:prstGeom prst="rect">
            <a:avLst/>
          </a:prstGeom>
        </p:spPr>
      </p:pic>
    </p:spTree>
    <p:extLst>
      <p:ext uri="{BB962C8B-B14F-4D97-AF65-F5344CB8AC3E}">
        <p14:creationId xmlns:p14="http://schemas.microsoft.com/office/powerpoint/2010/main" val="195894317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38141-7898-C78C-7781-B8A276037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D54D2-E971-C785-2B05-82186B2A6F16}"/>
              </a:ext>
            </a:extLst>
          </p:cNvPr>
          <p:cNvSpPr>
            <a:spLocks noGrp="1"/>
          </p:cNvSpPr>
          <p:nvPr>
            <p:ph type="title"/>
          </p:nvPr>
        </p:nvSpPr>
        <p:spPr/>
        <p:txBody>
          <a:bodyPr/>
          <a:lstStyle/>
          <a:p>
            <a:r>
              <a:rPr lang="en-US" sz="5400" noProof="0">
                <a:latin typeface="Consolas"/>
              </a:rPr>
              <a:t>Robot Types &amp; Systems</a:t>
            </a:r>
            <a:endParaRPr lang="en-US" noProof="0"/>
          </a:p>
        </p:txBody>
      </p:sp>
      <p:sp>
        <p:nvSpPr>
          <p:cNvPr id="4" name="Slide Number Placeholder 3">
            <a:extLst>
              <a:ext uri="{FF2B5EF4-FFF2-40B4-BE49-F238E27FC236}">
                <a16:creationId xmlns:a16="http://schemas.microsoft.com/office/drawing/2014/main" id="{352937D1-6659-9951-2171-E54491DDED02}"/>
              </a:ext>
            </a:extLst>
          </p:cNvPr>
          <p:cNvSpPr>
            <a:spLocks noGrp="1"/>
          </p:cNvSpPr>
          <p:nvPr>
            <p:ph type="sldNum" sz="quarter" idx="12"/>
          </p:nvPr>
        </p:nvSpPr>
        <p:spPr/>
        <p:txBody>
          <a:bodyPr/>
          <a:lstStyle/>
          <a:p>
            <a:fld id="{330EA680-D336-4FF7-8B7A-9848BB0A1C32}" type="slidenum">
              <a:rPr lang="en-US" noProof="0" smtClean="0"/>
              <a:pPr/>
              <a:t>46</a:t>
            </a:fld>
            <a:endParaRPr lang="en-US" noProof="0"/>
          </a:p>
        </p:txBody>
      </p:sp>
      <p:pic>
        <p:nvPicPr>
          <p:cNvPr id="5" name="Picture 4" descr="Diagram of a grain sieve&#10;&#10;AI-generated content may be incorrect.">
            <a:extLst>
              <a:ext uri="{FF2B5EF4-FFF2-40B4-BE49-F238E27FC236}">
                <a16:creationId xmlns:a16="http://schemas.microsoft.com/office/drawing/2014/main" id="{08CAC212-C751-7BD4-4BDB-155D8D3DCABD}"/>
              </a:ext>
            </a:extLst>
          </p:cNvPr>
          <p:cNvPicPr>
            <a:picLocks noChangeAspect="1"/>
          </p:cNvPicPr>
          <p:nvPr/>
        </p:nvPicPr>
        <p:blipFill>
          <a:blip r:embed="rId3"/>
          <a:srcRect l="2634" t="4012" b="11203"/>
          <a:stretch>
            <a:fillRect/>
          </a:stretch>
        </p:blipFill>
        <p:spPr>
          <a:xfrm>
            <a:off x="845910" y="2428870"/>
            <a:ext cx="5251818" cy="3560598"/>
          </a:xfrm>
          <a:prstGeom prst="rect">
            <a:avLst/>
          </a:prstGeom>
        </p:spPr>
      </p:pic>
      <p:sp>
        <p:nvSpPr>
          <p:cNvPr id="10" name="Content Placeholder 2">
            <a:extLst>
              <a:ext uri="{FF2B5EF4-FFF2-40B4-BE49-F238E27FC236}">
                <a16:creationId xmlns:a16="http://schemas.microsoft.com/office/drawing/2014/main" id="{CF8361FE-9A9D-A080-CBB1-8FD18A4A6BA6}"/>
              </a:ext>
            </a:extLst>
          </p:cNvPr>
          <p:cNvSpPr txBox="1">
            <a:spLocks/>
          </p:cNvSpPr>
          <p:nvPr/>
        </p:nvSpPr>
        <p:spPr>
          <a:xfrm>
            <a:off x="841894" y="1684346"/>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Processing machine</a:t>
            </a:r>
            <a:endParaRPr lang="en-US" noProof="0"/>
          </a:p>
        </p:txBody>
      </p:sp>
      <p:sp>
        <p:nvSpPr>
          <p:cNvPr id="3" name="TextBox 2">
            <a:extLst>
              <a:ext uri="{FF2B5EF4-FFF2-40B4-BE49-F238E27FC236}">
                <a16:creationId xmlns:a16="http://schemas.microsoft.com/office/drawing/2014/main" id="{A0693451-4767-00BD-0832-E90BD38819F9}"/>
              </a:ext>
            </a:extLst>
          </p:cNvPr>
          <p:cNvSpPr txBox="1"/>
          <p:nvPr/>
        </p:nvSpPr>
        <p:spPr>
          <a:xfrm>
            <a:off x="761967" y="5984914"/>
            <a:ext cx="526288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noProof="0">
                <a:latin typeface="Consolas"/>
              </a:rPr>
              <a:t>Dreyer, C. B., Walton, O., &amp; Riedel, E. P. (2012). Centrifugal Sieve for Size-Segregation and Beneficiation of Regolith. Earth and Space 2012, ASCE. DOI: 10.1061/9780784412190.004</a:t>
            </a:r>
          </a:p>
        </p:txBody>
      </p:sp>
      <p:pic>
        <p:nvPicPr>
          <p:cNvPr id="6" name="Grafik 10" descr="Ein Bild, das Screenshot, Design enthält.&#10;&#10;KI-generierte Inhalte können fehlerhaft sein.">
            <a:extLst>
              <a:ext uri="{FF2B5EF4-FFF2-40B4-BE49-F238E27FC236}">
                <a16:creationId xmlns:a16="http://schemas.microsoft.com/office/drawing/2014/main" id="{532D0371-F59C-398B-5F66-4D0954F0E950}"/>
              </a:ext>
            </a:extLst>
          </p:cNvPr>
          <p:cNvPicPr>
            <a:picLocks noChangeAspect="1"/>
          </p:cNvPicPr>
          <p:nvPr/>
        </p:nvPicPr>
        <p:blipFill>
          <a:blip r:embed="rId4">
            <a:extLst>
              <a:ext uri="{28A0092B-C50C-407E-A947-70E740481C1C}">
                <a14:useLocalDpi xmlns:a14="http://schemas.microsoft.com/office/drawing/2010/main" val="0"/>
              </a:ext>
            </a:extLst>
          </a:blip>
          <a:srcRect l="8408" t="41879" r="79730" b="43592"/>
          <a:stretch>
            <a:fillRect/>
          </a:stretch>
        </p:blipFill>
        <p:spPr>
          <a:xfrm>
            <a:off x="10406784" y="1260076"/>
            <a:ext cx="898411" cy="845876"/>
          </a:xfrm>
          <a:prstGeom prst="rect">
            <a:avLst/>
          </a:prstGeom>
        </p:spPr>
      </p:pic>
      <p:graphicFrame>
        <p:nvGraphicFramePr>
          <p:cNvPr id="12" name="Tabel 11">
            <a:extLst>
              <a:ext uri="{FF2B5EF4-FFF2-40B4-BE49-F238E27FC236}">
                <a16:creationId xmlns:a16="http://schemas.microsoft.com/office/drawing/2014/main" id="{F54DA2B7-2FC8-AD3E-2765-CA6E686F4F28}"/>
              </a:ext>
            </a:extLst>
          </p:cNvPr>
          <p:cNvGraphicFramePr>
            <a:graphicFrameLocks noGrp="1"/>
          </p:cNvGraphicFramePr>
          <p:nvPr>
            <p:extLst>
              <p:ext uri="{D42A27DB-BD31-4B8C-83A1-F6EECF244321}">
                <p14:modId xmlns:p14="http://schemas.microsoft.com/office/powerpoint/2010/main" val="2280326068"/>
              </p:ext>
            </p:extLst>
          </p:nvPr>
        </p:nvGraphicFramePr>
        <p:xfrm>
          <a:off x="6643834" y="2431499"/>
          <a:ext cx="4585093" cy="2620295"/>
        </p:xfrm>
        <a:graphic>
          <a:graphicData uri="http://schemas.openxmlformats.org/drawingml/2006/table">
            <a:tbl>
              <a:tblPr bandRow="1">
                <a:tableStyleId>{5C22544A-7EE6-4342-B048-85BDC9FD1C3A}</a:tableStyleId>
              </a:tblPr>
              <a:tblGrid>
                <a:gridCol w="2783808">
                  <a:extLst>
                    <a:ext uri="{9D8B030D-6E8A-4147-A177-3AD203B41FA5}">
                      <a16:colId xmlns:a16="http://schemas.microsoft.com/office/drawing/2014/main" val="1500327845"/>
                    </a:ext>
                  </a:extLst>
                </a:gridCol>
                <a:gridCol w="1801285">
                  <a:extLst>
                    <a:ext uri="{9D8B030D-6E8A-4147-A177-3AD203B41FA5}">
                      <a16:colId xmlns:a16="http://schemas.microsoft.com/office/drawing/2014/main" val="3900943298"/>
                    </a:ext>
                  </a:extLst>
                </a:gridCol>
              </a:tblGrid>
              <a:tr h="524059">
                <a:tc>
                  <a:txBody>
                    <a:bodyPr/>
                    <a:lstStyle/>
                    <a:p>
                      <a:pPr algn="l" fontAlgn="ctr">
                        <a:buNone/>
                      </a:pPr>
                      <a:r>
                        <a:rPr lang="en-US" sz="2000" noProof="0">
                          <a:latin typeface="Consolas"/>
                        </a:rPr>
                        <a:t>Number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2 [-]</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32019"/>
                  </a:ext>
                </a:extLst>
              </a:tr>
              <a:tr h="524059">
                <a:tc>
                  <a:txBody>
                    <a:bodyPr/>
                    <a:lstStyle/>
                    <a:p>
                      <a:pPr algn="l" fontAlgn="ctr">
                        <a:buNone/>
                      </a:pPr>
                      <a:r>
                        <a:rPr lang="en-US" sz="2000" noProof="0">
                          <a:latin typeface="Consolas"/>
                        </a:rPr>
                        <a:t>Output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150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524059">
                <a:tc>
                  <a:txBody>
                    <a:bodyPr/>
                    <a:lstStyle/>
                    <a:p>
                      <a:pPr algn="l" fontAlgn="ctr">
                        <a:buNone/>
                      </a:pPr>
                      <a:r>
                        <a:rPr lang="en-US" sz="2000" noProof="0">
                          <a:latin typeface="Consolas"/>
                        </a:rPr>
                        <a:t>Input buffer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2000" noProof="0">
                          <a:effectLst/>
                          <a:latin typeface="Consolas"/>
                        </a:rPr>
                        <a:t>750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524059">
                <a:tc>
                  <a:txBody>
                    <a:bodyPr/>
                    <a:lstStyle/>
                    <a:p>
                      <a:pPr algn="l" fontAlgn="ctr">
                        <a:buNone/>
                      </a:pPr>
                      <a:r>
                        <a:rPr lang="en-US" sz="2000" noProof="0">
                          <a:latin typeface="Consolas"/>
                        </a:rPr>
                        <a:t>Output buffer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750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524059">
                <a:tc>
                  <a:txBody>
                    <a:bodyPr/>
                    <a:lstStyle/>
                    <a:p>
                      <a:pPr algn="l" fontAlgn="ctr">
                        <a:buNone/>
                      </a:pPr>
                      <a:r>
                        <a:rPr lang="en-US" sz="2000" noProof="0">
                          <a:latin typeface="Consolas"/>
                        </a:rPr>
                        <a:t>Energy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Plugged-in</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215434000"/>
                  </a:ext>
                </a:extLst>
              </a:tr>
            </a:tbl>
          </a:graphicData>
        </a:graphic>
      </p:graphicFrame>
    </p:spTree>
    <p:extLst>
      <p:ext uri="{BB962C8B-B14F-4D97-AF65-F5344CB8AC3E}">
        <p14:creationId xmlns:p14="http://schemas.microsoft.com/office/powerpoint/2010/main" val="1900549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B8AA-3701-74E5-457A-16CA7DD8A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4AB7C-D99D-46F2-AE8B-B26E03B6085B}"/>
              </a:ext>
            </a:extLst>
          </p:cNvPr>
          <p:cNvSpPr>
            <a:spLocks noGrp="1"/>
          </p:cNvSpPr>
          <p:nvPr>
            <p:ph type="title"/>
          </p:nvPr>
        </p:nvSpPr>
        <p:spPr/>
        <p:txBody>
          <a:bodyPr/>
          <a:lstStyle/>
          <a:p>
            <a:r>
              <a:rPr lang="en-US" sz="5400" noProof="0">
                <a:latin typeface="Consolas"/>
              </a:rPr>
              <a:t>Robot Types &amp; Systems</a:t>
            </a:r>
            <a:endParaRPr lang="en-US" noProof="0"/>
          </a:p>
        </p:txBody>
      </p:sp>
      <p:sp>
        <p:nvSpPr>
          <p:cNvPr id="4" name="Slide Number Placeholder 3">
            <a:extLst>
              <a:ext uri="{FF2B5EF4-FFF2-40B4-BE49-F238E27FC236}">
                <a16:creationId xmlns:a16="http://schemas.microsoft.com/office/drawing/2014/main" id="{97214FBB-7F18-A703-90F9-157EC91AA164}"/>
              </a:ext>
            </a:extLst>
          </p:cNvPr>
          <p:cNvSpPr>
            <a:spLocks noGrp="1"/>
          </p:cNvSpPr>
          <p:nvPr>
            <p:ph type="sldNum" sz="quarter" idx="12"/>
          </p:nvPr>
        </p:nvSpPr>
        <p:spPr/>
        <p:txBody>
          <a:bodyPr/>
          <a:lstStyle/>
          <a:p>
            <a:fld id="{330EA680-D336-4FF7-8B7A-9848BB0A1C32}" type="slidenum">
              <a:rPr lang="en-US" noProof="0" smtClean="0"/>
              <a:pPr/>
              <a:t>47</a:t>
            </a:fld>
            <a:endParaRPr lang="en-US" noProof="0"/>
          </a:p>
        </p:txBody>
      </p:sp>
      <p:sp>
        <p:nvSpPr>
          <p:cNvPr id="10" name="Content Placeholder 2">
            <a:extLst>
              <a:ext uri="{FF2B5EF4-FFF2-40B4-BE49-F238E27FC236}">
                <a16:creationId xmlns:a16="http://schemas.microsoft.com/office/drawing/2014/main" id="{C2C8A2CE-19BF-8FF2-7E19-16935B75294B}"/>
              </a:ext>
            </a:extLst>
          </p:cNvPr>
          <p:cNvSpPr txBox="1">
            <a:spLocks/>
          </p:cNvSpPr>
          <p:nvPr/>
        </p:nvSpPr>
        <p:spPr>
          <a:xfrm>
            <a:off x="841894" y="1684346"/>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Flattening Robot</a:t>
            </a:r>
            <a:endParaRPr lang="en-US" noProof="0"/>
          </a:p>
        </p:txBody>
      </p:sp>
      <p:sp>
        <p:nvSpPr>
          <p:cNvPr id="3" name="TextBox 2">
            <a:extLst>
              <a:ext uri="{FF2B5EF4-FFF2-40B4-BE49-F238E27FC236}">
                <a16:creationId xmlns:a16="http://schemas.microsoft.com/office/drawing/2014/main" id="{C2FC9903-560D-ABF2-6CDD-332F8B3CEA6A}"/>
              </a:ext>
            </a:extLst>
          </p:cNvPr>
          <p:cNvSpPr txBox="1"/>
          <p:nvPr/>
        </p:nvSpPr>
        <p:spPr>
          <a:xfrm>
            <a:off x="847999" y="6021785"/>
            <a:ext cx="52628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noProof="0">
                <a:latin typeface="Consolas"/>
              </a:rPr>
              <a:t>Lee, R., Younes, B., </a:t>
            </a:r>
            <a:r>
              <a:rPr lang="en-US" sz="1000" i="1" noProof="0" err="1">
                <a:latin typeface="Consolas"/>
              </a:rPr>
              <a:t>Pletta</a:t>
            </a:r>
            <a:r>
              <a:rPr lang="en-US" sz="1000" i="1" noProof="0">
                <a:latin typeface="Consolas"/>
              </a:rPr>
              <a:t>, A., Harrington, J., Wong, R. Q., &amp; Whittaker, W. R. (2023). </a:t>
            </a:r>
            <a:r>
              <a:rPr lang="en-US" sz="1000" i="1" noProof="0" err="1">
                <a:latin typeface="Consolas"/>
              </a:rPr>
              <a:t>CraterGrader</a:t>
            </a:r>
            <a:r>
              <a:rPr lang="en-US" sz="1000" i="1" noProof="0">
                <a:latin typeface="Consolas"/>
              </a:rPr>
              <a:t>: Autonomous robotic terrain manipulation for lunar site preparation and earthmoving. </a:t>
            </a:r>
            <a:r>
              <a:rPr lang="en-US" sz="1000" i="1" noProof="0" err="1">
                <a:latin typeface="Consolas"/>
              </a:rPr>
              <a:t>arXiv</a:t>
            </a:r>
            <a:r>
              <a:rPr lang="en-US" sz="1000" i="1" noProof="0">
                <a:latin typeface="Consolas"/>
              </a:rPr>
              <a:t>, abs/2311.01697. URL: </a:t>
            </a:r>
            <a:r>
              <a:rPr lang="en-US" sz="1000" i="1" noProof="0">
                <a:latin typeface="Consolas"/>
                <a:hlinkClick r:id="rId3">
                  <a:extLst>
                    <a:ext uri="{A12FA001-AC4F-418D-AE19-62706E023703}">
                      <ahyp:hlinkClr xmlns:ahyp="http://schemas.microsoft.com/office/drawing/2018/hyperlinkcolor" val="tx"/>
                    </a:ext>
                  </a:extLst>
                </a:hlinkClick>
              </a:rPr>
              <a:t>https://api.semanticscholar.org/CorpusID:265019081</a:t>
            </a:r>
            <a:endParaRPr lang="en-US" sz="1000" i="1" noProof="0">
              <a:latin typeface="Consolas"/>
            </a:endParaRPr>
          </a:p>
        </p:txBody>
      </p:sp>
      <p:pic>
        <p:nvPicPr>
          <p:cNvPr id="6" name="Picture 5" descr="A robot on wheels in sand&#10;&#10;AI-generated content may be incorrect.">
            <a:extLst>
              <a:ext uri="{FF2B5EF4-FFF2-40B4-BE49-F238E27FC236}">
                <a16:creationId xmlns:a16="http://schemas.microsoft.com/office/drawing/2014/main" id="{80F24199-6AB5-B25E-9D4F-DCE829019B66}"/>
              </a:ext>
            </a:extLst>
          </p:cNvPr>
          <p:cNvPicPr>
            <a:picLocks noChangeAspect="1"/>
          </p:cNvPicPr>
          <p:nvPr/>
        </p:nvPicPr>
        <p:blipFill>
          <a:blip r:embed="rId4"/>
          <a:srcRect l="1467" t="1576" r="2306" b="3235"/>
          <a:stretch>
            <a:fillRect/>
          </a:stretch>
        </p:blipFill>
        <p:spPr>
          <a:xfrm>
            <a:off x="842144" y="2416703"/>
            <a:ext cx="4642447" cy="3566014"/>
          </a:xfrm>
          <a:prstGeom prst="rect">
            <a:avLst/>
          </a:prstGeom>
        </p:spPr>
      </p:pic>
      <p:pic>
        <p:nvPicPr>
          <p:cNvPr id="5" name="Grafik 7" descr="Ein Bild, das Screenshot, Design enthält.&#10;&#10;KI-generierte Inhalte können fehlerhaft sein.">
            <a:extLst>
              <a:ext uri="{FF2B5EF4-FFF2-40B4-BE49-F238E27FC236}">
                <a16:creationId xmlns:a16="http://schemas.microsoft.com/office/drawing/2014/main" id="{EEB615D6-2E77-522D-88AC-96F7D95C6C63}"/>
              </a:ext>
            </a:extLst>
          </p:cNvPr>
          <p:cNvPicPr>
            <a:picLocks noChangeAspect="1"/>
          </p:cNvPicPr>
          <p:nvPr/>
        </p:nvPicPr>
        <p:blipFill>
          <a:blip r:embed="rId5">
            <a:extLst>
              <a:ext uri="{28A0092B-C50C-407E-A947-70E740481C1C}">
                <a14:useLocalDpi xmlns:a14="http://schemas.microsoft.com/office/drawing/2010/main" val="0"/>
              </a:ext>
            </a:extLst>
          </a:blip>
          <a:srcRect l="59729" t="48610" r="27864" b="43586"/>
          <a:stretch>
            <a:fillRect/>
          </a:stretch>
        </p:blipFill>
        <p:spPr>
          <a:xfrm>
            <a:off x="9428902" y="1261617"/>
            <a:ext cx="1826396" cy="849320"/>
          </a:xfrm>
          <a:prstGeom prst="rect">
            <a:avLst/>
          </a:prstGeom>
        </p:spPr>
      </p:pic>
      <p:graphicFrame>
        <p:nvGraphicFramePr>
          <p:cNvPr id="12" name="Tabel 11">
            <a:extLst>
              <a:ext uri="{FF2B5EF4-FFF2-40B4-BE49-F238E27FC236}">
                <a16:creationId xmlns:a16="http://schemas.microsoft.com/office/drawing/2014/main" id="{5D56D70F-C285-CC5C-4920-700E75F3E267}"/>
              </a:ext>
            </a:extLst>
          </p:cNvPr>
          <p:cNvGraphicFramePr>
            <a:graphicFrameLocks noGrp="1"/>
          </p:cNvGraphicFramePr>
          <p:nvPr>
            <p:extLst>
              <p:ext uri="{D42A27DB-BD31-4B8C-83A1-F6EECF244321}">
                <p14:modId xmlns:p14="http://schemas.microsoft.com/office/powerpoint/2010/main" val="2069900832"/>
              </p:ext>
            </p:extLst>
          </p:nvPr>
        </p:nvGraphicFramePr>
        <p:xfrm>
          <a:off x="6643834" y="2431499"/>
          <a:ext cx="4585093" cy="2096236"/>
        </p:xfrm>
        <a:graphic>
          <a:graphicData uri="http://schemas.openxmlformats.org/drawingml/2006/table">
            <a:tbl>
              <a:tblPr bandRow="1">
                <a:tableStyleId>{5C22544A-7EE6-4342-B048-85BDC9FD1C3A}</a:tableStyleId>
              </a:tblPr>
              <a:tblGrid>
                <a:gridCol w="2783808">
                  <a:extLst>
                    <a:ext uri="{9D8B030D-6E8A-4147-A177-3AD203B41FA5}">
                      <a16:colId xmlns:a16="http://schemas.microsoft.com/office/drawing/2014/main" val="1500327845"/>
                    </a:ext>
                  </a:extLst>
                </a:gridCol>
                <a:gridCol w="1801285">
                  <a:extLst>
                    <a:ext uri="{9D8B030D-6E8A-4147-A177-3AD203B41FA5}">
                      <a16:colId xmlns:a16="http://schemas.microsoft.com/office/drawing/2014/main" val="3900943298"/>
                    </a:ext>
                  </a:extLst>
                </a:gridCol>
              </a:tblGrid>
              <a:tr h="524059">
                <a:tc>
                  <a:txBody>
                    <a:bodyPr/>
                    <a:lstStyle/>
                    <a:p>
                      <a:pPr algn="l" fontAlgn="ctr">
                        <a:buNone/>
                      </a:pPr>
                      <a:r>
                        <a:rPr lang="en-US" sz="2000" noProof="0">
                          <a:latin typeface="Consolas"/>
                        </a:rPr>
                        <a:t>Number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5 [-]</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32019"/>
                  </a:ext>
                </a:extLst>
              </a:tr>
              <a:tr h="524059">
                <a:tc>
                  <a:txBody>
                    <a:bodyPr/>
                    <a:lstStyle/>
                    <a:p>
                      <a:pPr algn="l" fontAlgn="ctr">
                        <a:buNone/>
                      </a:pPr>
                      <a:r>
                        <a:rPr lang="en-US" sz="2000" noProof="0">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25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524059">
                <a:tc>
                  <a:txBody>
                    <a:bodyPr/>
                    <a:lstStyle/>
                    <a:p>
                      <a:pPr algn="l" fontAlgn="ctr">
                        <a:buNone/>
                      </a:pPr>
                      <a:r>
                        <a:rPr lang="en-US" sz="2000" noProof="0">
                          <a:latin typeface="Consolas"/>
                        </a:rPr>
                        <a:t>Capacity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2000" noProof="0">
                          <a:effectLst/>
                          <a:latin typeface="Consolas"/>
                        </a:rPr>
                        <a:t>50 [</a:t>
                      </a:r>
                      <a:r>
                        <a:rPr lang="en-US" sz="2000" b="0" i="0" u="none" strike="noStrike" noProof="0">
                          <a:solidFill>
                            <a:srgbClr val="000000"/>
                          </a:solidFill>
                          <a:effectLst/>
                          <a:latin typeface="Consolas"/>
                        </a:rPr>
                        <a:t>m²/h</a:t>
                      </a:r>
                      <a:r>
                        <a:rPr lang="en-US" sz="2000"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524059">
                <a:tc>
                  <a:txBody>
                    <a:bodyPr/>
                    <a:lstStyle/>
                    <a:p>
                      <a:pPr algn="l" fontAlgn="ctr">
                        <a:buNone/>
                      </a:pPr>
                      <a:r>
                        <a:rPr lang="en-US" sz="2000" noProof="0">
                          <a:latin typeface="Consolas"/>
                        </a:rPr>
                        <a:t>Energy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Battery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215434000"/>
                  </a:ext>
                </a:extLst>
              </a:tr>
            </a:tbl>
          </a:graphicData>
        </a:graphic>
      </p:graphicFrame>
    </p:spTree>
    <p:extLst>
      <p:ext uri="{BB962C8B-B14F-4D97-AF65-F5344CB8AC3E}">
        <p14:creationId xmlns:p14="http://schemas.microsoft.com/office/powerpoint/2010/main" val="2134725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62C0-889B-BA68-4DD1-6059086EB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1C74D-B9DD-BBAF-68AE-B82AF7623ECB}"/>
              </a:ext>
            </a:extLst>
          </p:cNvPr>
          <p:cNvSpPr>
            <a:spLocks noGrp="1"/>
          </p:cNvSpPr>
          <p:nvPr>
            <p:ph type="title"/>
          </p:nvPr>
        </p:nvSpPr>
        <p:spPr/>
        <p:txBody>
          <a:bodyPr/>
          <a:lstStyle/>
          <a:p>
            <a:r>
              <a:rPr lang="en-US" sz="5400" noProof="0">
                <a:latin typeface="Consolas"/>
              </a:rPr>
              <a:t>Robot Types &amp; Systems</a:t>
            </a:r>
            <a:endParaRPr lang="en-US" noProof="0"/>
          </a:p>
        </p:txBody>
      </p:sp>
      <p:sp>
        <p:nvSpPr>
          <p:cNvPr id="4" name="Slide Number Placeholder 3">
            <a:extLst>
              <a:ext uri="{FF2B5EF4-FFF2-40B4-BE49-F238E27FC236}">
                <a16:creationId xmlns:a16="http://schemas.microsoft.com/office/drawing/2014/main" id="{FB98FDDC-3AEA-D9EC-3B64-FD61B0255800}"/>
              </a:ext>
            </a:extLst>
          </p:cNvPr>
          <p:cNvSpPr>
            <a:spLocks noGrp="1"/>
          </p:cNvSpPr>
          <p:nvPr>
            <p:ph type="sldNum" sz="quarter" idx="12"/>
          </p:nvPr>
        </p:nvSpPr>
        <p:spPr/>
        <p:txBody>
          <a:bodyPr/>
          <a:lstStyle/>
          <a:p>
            <a:fld id="{330EA680-D336-4FF7-8B7A-9848BB0A1C32}" type="slidenum">
              <a:rPr lang="en-US" noProof="0" smtClean="0"/>
              <a:pPr/>
              <a:t>48</a:t>
            </a:fld>
            <a:endParaRPr lang="en-US" noProof="0"/>
          </a:p>
        </p:txBody>
      </p:sp>
      <p:sp>
        <p:nvSpPr>
          <p:cNvPr id="10" name="Content Placeholder 2">
            <a:extLst>
              <a:ext uri="{FF2B5EF4-FFF2-40B4-BE49-F238E27FC236}">
                <a16:creationId xmlns:a16="http://schemas.microsoft.com/office/drawing/2014/main" id="{00609C98-E698-DB48-B972-B4ABC778A766}"/>
              </a:ext>
            </a:extLst>
          </p:cNvPr>
          <p:cNvSpPr txBox="1">
            <a:spLocks/>
          </p:cNvSpPr>
          <p:nvPr/>
        </p:nvSpPr>
        <p:spPr>
          <a:xfrm>
            <a:off x="841894" y="1684346"/>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Melting Robot</a:t>
            </a:r>
            <a:endParaRPr lang="en-US" noProof="0"/>
          </a:p>
        </p:txBody>
      </p:sp>
      <p:pic>
        <p:nvPicPr>
          <p:cNvPr id="5" name="Picture 4" descr="Robots with wheels on sand&#10;&#10;AI-generated content may be incorrect.">
            <a:extLst>
              <a:ext uri="{FF2B5EF4-FFF2-40B4-BE49-F238E27FC236}">
                <a16:creationId xmlns:a16="http://schemas.microsoft.com/office/drawing/2014/main" id="{610BE831-300B-0BC9-DFB8-60E57F5DF480}"/>
              </a:ext>
            </a:extLst>
          </p:cNvPr>
          <p:cNvPicPr>
            <a:picLocks noChangeAspect="1"/>
          </p:cNvPicPr>
          <p:nvPr/>
        </p:nvPicPr>
        <p:blipFill>
          <a:blip r:embed="rId3"/>
          <a:srcRect l="12402" t="-671" r="11110" b="-336"/>
          <a:stretch>
            <a:fillRect/>
          </a:stretch>
        </p:blipFill>
        <p:spPr>
          <a:xfrm>
            <a:off x="842144" y="2425712"/>
            <a:ext cx="5084900" cy="3056689"/>
          </a:xfrm>
          <a:prstGeom prst="rect">
            <a:avLst/>
          </a:prstGeom>
        </p:spPr>
      </p:pic>
      <p:sp>
        <p:nvSpPr>
          <p:cNvPr id="7" name="TextBox 3">
            <a:extLst>
              <a:ext uri="{FF2B5EF4-FFF2-40B4-BE49-F238E27FC236}">
                <a16:creationId xmlns:a16="http://schemas.microsoft.com/office/drawing/2014/main" id="{E2D84329-BDF2-8C5D-C0C4-F37F405A3CFE}"/>
              </a:ext>
            </a:extLst>
          </p:cNvPr>
          <p:cNvSpPr txBox="1"/>
          <p:nvPr/>
        </p:nvSpPr>
        <p:spPr>
          <a:xfrm>
            <a:off x="840033" y="5486328"/>
            <a:ext cx="2132930"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noProof="0">
                <a:latin typeface="Consolas"/>
              </a:rPr>
              <a:t>Image credits: GITAI</a:t>
            </a:r>
          </a:p>
        </p:txBody>
      </p:sp>
      <p:pic>
        <p:nvPicPr>
          <p:cNvPr id="3" name="Grafik 5" descr="Ein Bild, das Screenshot, Design enthält.&#10;&#10;KI-generierte Inhalte können fehlerhaft sein.">
            <a:extLst>
              <a:ext uri="{FF2B5EF4-FFF2-40B4-BE49-F238E27FC236}">
                <a16:creationId xmlns:a16="http://schemas.microsoft.com/office/drawing/2014/main" id="{82606053-9B45-6E36-BEBC-637A88404EB7}"/>
              </a:ext>
            </a:extLst>
          </p:cNvPr>
          <p:cNvPicPr>
            <a:picLocks noChangeAspect="1"/>
          </p:cNvPicPr>
          <p:nvPr/>
        </p:nvPicPr>
        <p:blipFill>
          <a:blip r:embed="rId4">
            <a:extLst>
              <a:ext uri="{28A0092B-C50C-407E-A947-70E740481C1C}">
                <a14:useLocalDpi xmlns:a14="http://schemas.microsoft.com/office/drawing/2010/main" val="0"/>
              </a:ext>
            </a:extLst>
          </a:blip>
          <a:srcRect l="78712" t="44360" r="6655" b="43726"/>
          <a:stretch>
            <a:fillRect/>
          </a:stretch>
        </p:blipFill>
        <p:spPr>
          <a:xfrm>
            <a:off x="9838197" y="1275741"/>
            <a:ext cx="1418102" cy="835686"/>
          </a:xfrm>
          <a:prstGeom prst="rect">
            <a:avLst/>
          </a:prstGeom>
        </p:spPr>
      </p:pic>
      <p:graphicFrame>
        <p:nvGraphicFramePr>
          <p:cNvPr id="13" name="Tabel 12">
            <a:extLst>
              <a:ext uri="{FF2B5EF4-FFF2-40B4-BE49-F238E27FC236}">
                <a16:creationId xmlns:a16="http://schemas.microsoft.com/office/drawing/2014/main" id="{EED58928-9D9A-0D49-B616-FDD0E757F2A4}"/>
              </a:ext>
            </a:extLst>
          </p:cNvPr>
          <p:cNvGraphicFramePr>
            <a:graphicFrameLocks noGrp="1"/>
          </p:cNvGraphicFramePr>
          <p:nvPr>
            <p:extLst>
              <p:ext uri="{D42A27DB-BD31-4B8C-83A1-F6EECF244321}">
                <p14:modId xmlns:p14="http://schemas.microsoft.com/office/powerpoint/2010/main" val="2152694924"/>
              </p:ext>
            </p:extLst>
          </p:nvPr>
        </p:nvGraphicFramePr>
        <p:xfrm>
          <a:off x="6643834" y="2431499"/>
          <a:ext cx="4585093" cy="2096236"/>
        </p:xfrm>
        <a:graphic>
          <a:graphicData uri="http://schemas.openxmlformats.org/drawingml/2006/table">
            <a:tbl>
              <a:tblPr bandRow="1">
                <a:tableStyleId>{5C22544A-7EE6-4342-B048-85BDC9FD1C3A}</a:tableStyleId>
              </a:tblPr>
              <a:tblGrid>
                <a:gridCol w="2783808">
                  <a:extLst>
                    <a:ext uri="{9D8B030D-6E8A-4147-A177-3AD203B41FA5}">
                      <a16:colId xmlns:a16="http://schemas.microsoft.com/office/drawing/2014/main" val="1500327845"/>
                    </a:ext>
                  </a:extLst>
                </a:gridCol>
                <a:gridCol w="1801285">
                  <a:extLst>
                    <a:ext uri="{9D8B030D-6E8A-4147-A177-3AD203B41FA5}">
                      <a16:colId xmlns:a16="http://schemas.microsoft.com/office/drawing/2014/main" val="3900943298"/>
                    </a:ext>
                  </a:extLst>
                </a:gridCol>
              </a:tblGrid>
              <a:tr h="524059">
                <a:tc>
                  <a:txBody>
                    <a:bodyPr/>
                    <a:lstStyle/>
                    <a:p>
                      <a:pPr algn="l" fontAlgn="ctr">
                        <a:buNone/>
                      </a:pPr>
                      <a:r>
                        <a:rPr lang="en-US" sz="2000" noProof="0">
                          <a:latin typeface="Consolas"/>
                        </a:rPr>
                        <a:t>Number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5 [-]</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32019"/>
                  </a:ext>
                </a:extLst>
              </a:tr>
              <a:tr h="524059">
                <a:tc>
                  <a:txBody>
                    <a:bodyPr/>
                    <a:lstStyle/>
                    <a:p>
                      <a:pPr algn="l" fontAlgn="ctr">
                        <a:buNone/>
                      </a:pPr>
                      <a:r>
                        <a:rPr lang="en-US" sz="2000" noProof="0">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330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524059">
                <a:tc>
                  <a:txBody>
                    <a:bodyPr/>
                    <a:lstStyle/>
                    <a:p>
                      <a:pPr algn="l" fontAlgn="ctr">
                        <a:buNone/>
                      </a:pPr>
                      <a:r>
                        <a:rPr lang="en-US" sz="2000" noProof="0">
                          <a:latin typeface="Consolas"/>
                        </a:rPr>
                        <a:t>Printing speed</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2000" noProof="0">
                          <a:effectLst/>
                          <a:latin typeface="Consolas"/>
                        </a:rPr>
                        <a:t>1,725 [L</a:t>
                      </a:r>
                      <a:r>
                        <a:rPr lang="en-US" sz="2000" b="0" i="0" u="none" strike="noStrike" noProof="0">
                          <a:solidFill>
                            <a:srgbClr val="000000"/>
                          </a:solidFill>
                          <a:effectLst/>
                          <a:latin typeface="Consolas"/>
                        </a:rPr>
                        <a:t>/h</a:t>
                      </a:r>
                      <a:r>
                        <a:rPr lang="en-US" sz="2000"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524059">
                <a:tc>
                  <a:txBody>
                    <a:bodyPr/>
                    <a:lstStyle/>
                    <a:p>
                      <a:pPr algn="l" fontAlgn="ctr">
                        <a:buNone/>
                      </a:pPr>
                      <a:r>
                        <a:rPr lang="en-US" sz="2000" noProof="0">
                          <a:latin typeface="Consolas"/>
                        </a:rPr>
                        <a:t>Energy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Plugged-in</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215434000"/>
                  </a:ext>
                </a:extLst>
              </a:tr>
            </a:tbl>
          </a:graphicData>
        </a:graphic>
      </p:graphicFrame>
    </p:spTree>
    <p:extLst>
      <p:ext uri="{BB962C8B-B14F-4D97-AF65-F5344CB8AC3E}">
        <p14:creationId xmlns:p14="http://schemas.microsoft.com/office/powerpoint/2010/main" val="396254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6435A-7051-281E-288D-2BD9210DA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FC154-24FA-1177-287D-5F0D41F6E2C3}"/>
              </a:ext>
            </a:extLst>
          </p:cNvPr>
          <p:cNvSpPr>
            <a:spLocks noGrp="1"/>
          </p:cNvSpPr>
          <p:nvPr>
            <p:ph type="title"/>
          </p:nvPr>
        </p:nvSpPr>
        <p:spPr/>
        <p:txBody>
          <a:bodyPr/>
          <a:lstStyle/>
          <a:p>
            <a:r>
              <a:rPr lang="en-US" sz="5400" noProof="0">
                <a:latin typeface="Consolas"/>
              </a:rPr>
              <a:t>Robot Types &amp; Systems</a:t>
            </a:r>
            <a:endParaRPr lang="en-US" noProof="0"/>
          </a:p>
        </p:txBody>
      </p:sp>
      <p:sp>
        <p:nvSpPr>
          <p:cNvPr id="4" name="Slide Number Placeholder 3">
            <a:extLst>
              <a:ext uri="{FF2B5EF4-FFF2-40B4-BE49-F238E27FC236}">
                <a16:creationId xmlns:a16="http://schemas.microsoft.com/office/drawing/2014/main" id="{9B931930-7A9A-4BAD-A18F-82FECC573F9A}"/>
              </a:ext>
            </a:extLst>
          </p:cNvPr>
          <p:cNvSpPr>
            <a:spLocks noGrp="1"/>
          </p:cNvSpPr>
          <p:nvPr>
            <p:ph type="sldNum" sz="quarter" idx="12"/>
          </p:nvPr>
        </p:nvSpPr>
        <p:spPr/>
        <p:txBody>
          <a:bodyPr/>
          <a:lstStyle/>
          <a:p>
            <a:fld id="{330EA680-D336-4FF7-8B7A-9848BB0A1C32}" type="slidenum">
              <a:rPr lang="en-US" noProof="0" smtClean="0"/>
              <a:pPr/>
              <a:t>49</a:t>
            </a:fld>
            <a:endParaRPr lang="en-US" noProof="0"/>
          </a:p>
        </p:txBody>
      </p:sp>
      <p:sp>
        <p:nvSpPr>
          <p:cNvPr id="10" name="Content Placeholder 2">
            <a:extLst>
              <a:ext uri="{FF2B5EF4-FFF2-40B4-BE49-F238E27FC236}">
                <a16:creationId xmlns:a16="http://schemas.microsoft.com/office/drawing/2014/main" id="{B980A57D-9162-7E49-EC1A-9E521A67B3AB}"/>
              </a:ext>
            </a:extLst>
          </p:cNvPr>
          <p:cNvSpPr txBox="1">
            <a:spLocks/>
          </p:cNvSpPr>
          <p:nvPr/>
        </p:nvSpPr>
        <p:spPr>
          <a:xfrm>
            <a:off x="841894" y="1684346"/>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Charging Station</a:t>
            </a:r>
            <a:endParaRPr lang="en-US" noProof="0"/>
          </a:p>
        </p:txBody>
      </p:sp>
      <p:pic>
        <p:nvPicPr>
          <p:cNvPr id="6" name="Picture 5" descr="A machine in a factory&#10;&#10;AI-generated content may be incorrect.">
            <a:extLst>
              <a:ext uri="{FF2B5EF4-FFF2-40B4-BE49-F238E27FC236}">
                <a16:creationId xmlns:a16="http://schemas.microsoft.com/office/drawing/2014/main" id="{1612C639-D089-2D41-E770-70D091DFE51F}"/>
              </a:ext>
            </a:extLst>
          </p:cNvPr>
          <p:cNvPicPr>
            <a:picLocks noChangeAspect="1"/>
          </p:cNvPicPr>
          <p:nvPr/>
        </p:nvPicPr>
        <p:blipFill>
          <a:blip r:embed="rId3">
            <a:extLst>
              <a:ext uri="{28A0092B-C50C-407E-A947-70E740481C1C}">
                <a14:useLocalDpi xmlns:a14="http://schemas.microsoft.com/office/drawing/2010/main" val="0"/>
              </a:ext>
            </a:extLst>
          </a:blip>
          <a:srcRect l="6475" t="1991" r="13933" b="10038"/>
          <a:stretch>
            <a:fillRect/>
          </a:stretch>
        </p:blipFill>
        <p:spPr>
          <a:xfrm>
            <a:off x="836168" y="2421667"/>
            <a:ext cx="4553958" cy="3355609"/>
          </a:xfrm>
          <a:prstGeom prst="rect">
            <a:avLst/>
          </a:prstGeom>
        </p:spPr>
      </p:pic>
      <p:sp>
        <p:nvSpPr>
          <p:cNvPr id="8" name="TextBox 3">
            <a:extLst>
              <a:ext uri="{FF2B5EF4-FFF2-40B4-BE49-F238E27FC236}">
                <a16:creationId xmlns:a16="http://schemas.microsoft.com/office/drawing/2014/main" id="{107D2490-4572-245E-BAED-89B6A037B187}"/>
              </a:ext>
            </a:extLst>
          </p:cNvPr>
          <p:cNvSpPr txBox="1"/>
          <p:nvPr/>
        </p:nvSpPr>
        <p:spPr>
          <a:xfrm>
            <a:off x="836168" y="5793594"/>
            <a:ext cx="2921304"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noProof="0">
                <a:latin typeface="Consolas"/>
              </a:rPr>
              <a:t>Image credits: Astrobotic</a:t>
            </a:r>
          </a:p>
        </p:txBody>
      </p:sp>
      <p:pic>
        <p:nvPicPr>
          <p:cNvPr id="3" name="Grafik 9" descr="Ein Bild, das Screenshot, Design enthält.&#10;&#10;KI-generierte Inhalte können fehlerhaft sein.">
            <a:extLst>
              <a:ext uri="{FF2B5EF4-FFF2-40B4-BE49-F238E27FC236}">
                <a16:creationId xmlns:a16="http://schemas.microsoft.com/office/drawing/2014/main" id="{5E7E44CD-B8EE-5B99-6F77-F6FDDA96CCB5}"/>
              </a:ext>
            </a:extLst>
          </p:cNvPr>
          <p:cNvPicPr>
            <a:picLocks noChangeAspect="1"/>
          </p:cNvPicPr>
          <p:nvPr/>
        </p:nvPicPr>
        <p:blipFill>
          <a:blip r:embed="rId4">
            <a:extLst>
              <a:ext uri="{28A0092B-C50C-407E-A947-70E740481C1C}">
                <a14:useLocalDpi xmlns:a14="http://schemas.microsoft.com/office/drawing/2010/main" val="0"/>
              </a:ext>
            </a:extLst>
          </a:blip>
          <a:srcRect l="24641" t="46524" r="66440" b="43422"/>
          <a:stretch>
            <a:fillRect/>
          </a:stretch>
        </p:blipFill>
        <p:spPr>
          <a:xfrm>
            <a:off x="10200558" y="1265657"/>
            <a:ext cx="1030568" cy="845452"/>
          </a:xfrm>
          <a:prstGeom prst="rect">
            <a:avLst/>
          </a:prstGeom>
        </p:spPr>
      </p:pic>
      <p:graphicFrame>
        <p:nvGraphicFramePr>
          <p:cNvPr id="9" name="Tabel 8">
            <a:extLst>
              <a:ext uri="{FF2B5EF4-FFF2-40B4-BE49-F238E27FC236}">
                <a16:creationId xmlns:a16="http://schemas.microsoft.com/office/drawing/2014/main" id="{30C70548-8218-107A-00BF-C3C27C599984}"/>
              </a:ext>
            </a:extLst>
          </p:cNvPr>
          <p:cNvGraphicFramePr>
            <a:graphicFrameLocks noGrp="1"/>
          </p:cNvGraphicFramePr>
          <p:nvPr>
            <p:extLst>
              <p:ext uri="{D42A27DB-BD31-4B8C-83A1-F6EECF244321}">
                <p14:modId xmlns:p14="http://schemas.microsoft.com/office/powerpoint/2010/main" val="28643446"/>
              </p:ext>
            </p:extLst>
          </p:nvPr>
        </p:nvGraphicFramePr>
        <p:xfrm>
          <a:off x="6643834" y="2431499"/>
          <a:ext cx="4585093" cy="2096236"/>
        </p:xfrm>
        <a:graphic>
          <a:graphicData uri="http://schemas.openxmlformats.org/drawingml/2006/table">
            <a:tbl>
              <a:tblPr bandRow="1">
                <a:tableStyleId>{5C22544A-7EE6-4342-B048-85BDC9FD1C3A}</a:tableStyleId>
              </a:tblPr>
              <a:tblGrid>
                <a:gridCol w="2783808">
                  <a:extLst>
                    <a:ext uri="{9D8B030D-6E8A-4147-A177-3AD203B41FA5}">
                      <a16:colId xmlns:a16="http://schemas.microsoft.com/office/drawing/2014/main" val="1500327845"/>
                    </a:ext>
                  </a:extLst>
                </a:gridCol>
                <a:gridCol w="1801285">
                  <a:extLst>
                    <a:ext uri="{9D8B030D-6E8A-4147-A177-3AD203B41FA5}">
                      <a16:colId xmlns:a16="http://schemas.microsoft.com/office/drawing/2014/main" val="3900943298"/>
                    </a:ext>
                  </a:extLst>
                </a:gridCol>
              </a:tblGrid>
              <a:tr h="524059">
                <a:tc>
                  <a:txBody>
                    <a:bodyPr/>
                    <a:lstStyle/>
                    <a:p>
                      <a:pPr algn="l" fontAlgn="ctr">
                        <a:buNone/>
                      </a:pPr>
                      <a:r>
                        <a:rPr lang="en-US" sz="2000" noProof="0">
                          <a:latin typeface="Consolas"/>
                        </a:rPr>
                        <a:t>Number</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8 [-]</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0432019"/>
                  </a:ext>
                </a:extLst>
              </a:tr>
              <a:tr h="524059">
                <a:tc>
                  <a:txBody>
                    <a:bodyPr/>
                    <a:lstStyle/>
                    <a:p>
                      <a:pPr algn="l" fontAlgn="ctr">
                        <a:buNone/>
                      </a:pPr>
                      <a:r>
                        <a:rPr lang="en-US" sz="2000" noProof="0">
                          <a:latin typeface="Consolas"/>
                        </a:rPr>
                        <a:t>Weight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2,9 [kg]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524059">
                <a:tc>
                  <a:txBody>
                    <a:bodyPr/>
                    <a:lstStyle/>
                    <a:p>
                      <a:pPr algn="l" fontAlgn="ctr">
                        <a:buNone/>
                      </a:pPr>
                      <a:r>
                        <a:rPr lang="en-US" sz="2000" noProof="0">
                          <a:latin typeface="Consolas"/>
                        </a:rPr>
                        <a:t>Capacity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2000" noProof="0">
                          <a:effectLst/>
                          <a:latin typeface="Consolas"/>
                        </a:rPr>
                        <a:t>400 [W]</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524059">
                <a:tc>
                  <a:txBody>
                    <a:bodyPr/>
                    <a:lstStyle/>
                    <a:p>
                      <a:pPr algn="l" fontAlgn="ctr">
                        <a:buNone/>
                      </a:pPr>
                      <a:r>
                        <a:rPr lang="en-US" sz="2000" noProof="0">
                          <a:latin typeface="Consolas"/>
                        </a:rPr>
                        <a:t>Energy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lnSpc>
                          <a:spcPts val="1350"/>
                        </a:lnSpc>
                        <a:buNone/>
                      </a:pPr>
                      <a:r>
                        <a:rPr lang="en-US" sz="2000" noProof="0">
                          <a:effectLst/>
                          <a:latin typeface="Consolas"/>
                        </a:rPr>
                        <a:t>Plugged-in</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215434000"/>
                  </a:ext>
                </a:extLst>
              </a:tr>
            </a:tbl>
          </a:graphicData>
        </a:graphic>
      </p:graphicFrame>
    </p:spTree>
    <p:extLst>
      <p:ext uri="{BB962C8B-B14F-4D97-AF65-F5344CB8AC3E}">
        <p14:creationId xmlns:p14="http://schemas.microsoft.com/office/powerpoint/2010/main" val="373200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1823-B9A2-0116-FA12-087C81D10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14D96-193A-B482-EB2F-1AB9ACFDED62}"/>
              </a:ext>
            </a:extLst>
          </p:cNvPr>
          <p:cNvSpPr>
            <a:spLocks noGrp="1"/>
          </p:cNvSpPr>
          <p:nvPr>
            <p:ph type="title"/>
          </p:nvPr>
        </p:nvSpPr>
        <p:spPr/>
        <p:txBody>
          <a:bodyPr>
            <a:normAutofit/>
          </a:bodyPr>
          <a:lstStyle/>
          <a:p>
            <a:r>
              <a:rPr lang="en-US" sz="5400" noProof="0">
                <a:latin typeface="Consolas"/>
              </a:rPr>
              <a:t>Hazards</a:t>
            </a:r>
          </a:p>
        </p:txBody>
      </p:sp>
      <p:pic>
        <p:nvPicPr>
          <p:cNvPr id="6" name="Picture 5" descr="A screenshot of a computer screen&#10;&#10;AI-generated content may be incorrect.">
            <a:extLst>
              <a:ext uri="{FF2B5EF4-FFF2-40B4-BE49-F238E27FC236}">
                <a16:creationId xmlns:a16="http://schemas.microsoft.com/office/drawing/2014/main" id="{F3D63C77-B92F-3A55-5C15-C3B5860CEFE2}"/>
              </a:ext>
            </a:extLst>
          </p:cNvPr>
          <p:cNvPicPr>
            <a:picLocks noChangeAspect="1"/>
          </p:cNvPicPr>
          <p:nvPr/>
        </p:nvPicPr>
        <p:blipFill>
          <a:blip r:embed="rId3">
            <a:extLst>
              <a:ext uri="{28A0092B-C50C-407E-A947-70E740481C1C}">
                <a14:useLocalDpi xmlns:a14="http://schemas.microsoft.com/office/drawing/2010/main" val="0"/>
              </a:ext>
            </a:extLst>
          </a:blip>
          <a:srcRect r="10062"/>
          <a:stretch>
            <a:fillRect/>
          </a:stretch>
        </p:blipFill>
        <p:spPr>
          <a:xfrm>
            <a:off x="8442396" y="0"/>
            <a:ext cx="3758586" cy="6858000"/>
          </a:xfrm>
          <a:prstGeom prst="rect">
            <a:avLst/>
          </a:prstGeom>
        </p:spPr>
      </p:pic>
      <p:sp>
        <p:nvSpPr>
          <p:cNvPr id="12" name="Content Placeholder 2">
            <a:extLst>
              <a:ext uri="{FF2B5EF4-FFF2-40B4-BE49-F238E27FC236}">
                <a16:creationId xmlns:a16="http://schemas.microsoft.com/office/drawing/2014/main" id="{11E8A33C-C006-5229-08AF-505F127BEE98}"/>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spcBef>
                <a:spcPts val="4000"/>
              </a:spcBef>
              <a:buNone/>
            </a:pPr>
            <a:r>
              <a:rPr lang="en-US" sz="2400" noProof="0">
                <a:solidFill>
                  <a:schemeClr val="bg1">
                    <a:lumMod val="65000"/>
                  </a:schemeClr>
                </a:solidFill>
                <a:latin typeface="Consolas"/>
              </a:rPr>
              <a:t>Temperature</a:t>
            </a:r>
          </a:p>
          <a:p>
            <a:pPr marL="0" indent="0">
              <a:spcBef>
                <a:spcPts val="4000"/>
              </a:spcBef>
              <a:buNone/>
            </a:pPr>
            <a:r>
              <a:rPr lang="en-US" sz="2400" noProof="0">
                <a:latin typeface="Consolas"/>
              </a:rPr>
              <a:t>Radiation (ISS: 190 | Moon: 500 ) [mSv/year]</a:t>
            </a:r>
          </a:p>
          <a:p>
            <a:pPr marL="0" indent="0">
              <a:spcBef>
                <a:spcPts val="4000"/>
              </a:spcBef>
              <a:buNone/>
            </a:pPr>
            <a:endParaRPr lang="en-US" sz="2400" noProof="0">
              <a:latin typeface="Consolas"/>
              <a:ea typeface="Calibri"/>
              <a:cs typeface="Calibri"/>
            </a:endParaRPr>
          </a:p>
          <a:p>
            <a:pPr marL="0" indent="0">
              <a:buNone/>
            </a:pPr>
            <a:endParaRPr lang="en-US" sz="2400" noProof="0">
              <a:latin typeface="Consolas"/>
            </a:endParaRPr>
          </a:p>
          <a:p>
            <a:endParaRPr lang="en-US" sz="2400" noProof="0">
              <a:latin typeface="Consolas"/>
            </a:endParaRPr>
          </a:p>
        </p:txBody>
      </p:sp>
      <p:sp>
        <p:nvSpPr>
          <p:cNvPr id="3" name="Slide Number Placeholder 2">
            <a:extLst>
              <a:ext uri="{FF2B5EF4-FFF2-40B4-BE49-F238E27FC236}">
                <a16:creationId xmlns:a16="http://schemas.microsoft.com/office/drawing/2014/main" id="{7FCB8029-7980-3496-5F9F-094C85D445EB}"/>
              </a:ext>
            </a:extLst>
          </p:cNvPr>
          <p:cNvSpPr>
            <a:spLocks noGrp="1"/>
          </p:cNvSpPr>
          <p:nvPr>
            <p:ph type="sldNum" sz="quarter" idx="12"/>
          </p:nvPr>
        </p:nvSpPr>
        <p:spPr/>
        <p:txBody>
          <a:bodyPr/>
          <a:lstStyle/>
          <a:p>
            <a:fld id="{330EA680-D336-4FF7-8B7A-9848BB0A1C32}" type="slidenum">
              <a:rPr lang="en-US" noProof="0" smtClean="0"/>
              <a:t>5</a:t>
            </a:fld>
            <a:endParaRPr lang="en-US" noProof="0"/>
          </a:p>
        </p:txBody>
      </p:sp>
      <p:sp>
        <p:nvSpPr>
          <p:cNvPr id="4" name="TextBox 3">
            <a:extLst>
              <a:ext uri="{FF2B5EF4-FFF2-40B4-BE49-F238E27FC236}">
                <a16:creationId xmlns:a16="http://schemas.microsoft.com/office/drawing/2014/main" id="{34089057-0869-E96C-66D8-F1C7B76FA603}"/>
              </a:ext>
            </a:extLst>
          </p:cNvPr>
          <p:cNvSpPr txBox="1"/>
          <p:nvPr/>
        </p:nvSpPr>
        <p:spPr>
          <a:xfrm>
            <a:off x="10620180" y="134743"/>
            <a:ext cx="3130457" cy="246221"/>
          </a:xfrm>
          <a:prstGeom prst="rect">
            <a:avLst/>
          </a:prstGeom>
          <a:noFill/>
        </p:spPr>
        <p:txBody>
          <a:bodyPr wrap="square" lIns="91440" tIns="45720" rIns="91440" bIns="45720" rtlCol="0" anchor="t">
            <a:spAutoFit/>
          </a:bodyPr>
          <a:lstStyle/>
          <a:p>
            <a:r>
              <a:rPr lang="en-US" sz="1000" i="1" noProof="0">
                <a:solidFill>
                  <a:schemeClr val="bg1"/>
                </a:solidFill>
                <a:latin typeface="Consolas"/>
              </a:rPr>
              <a:t>Image credits: ESA</a:t>
            </a:r>
            <a:endParaRPr lang="en-US" i="1" noProof="0">
              <a:solidFill>
                <a:schemeClr val="bg1"/>
              </a:solidFill>
            </a:endParaRPr>
          </a:p>
        </p:txBody>
      </p:sp>
      <p:sp>
        <p:nvSpPr>
          <p:cNvPr id="7" name="TextBox 3">
            <a:extLst>
              <a:ext uri="{FF2B5EF4-FFF2-40B4-BE49-F238E27FC236}">
                <a16:creationId xmlns:a16="http://schemas.microsoft.com/office/drawing/2014/main" id="{D3732096-2A16-9FED-3BE5-8699DDB5345F}"/>
              </a:ext>
            </a:extLst>
          </p:cNvPr>
          <p:cNvSpPr txBox="1"/>
          <p:nvPr/>
        </p:nvSpPr>
        <p:spPr>
          <a:xfrm>
            <a:off x="837529" y="3463010"/>
            <a:ext cx="64529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noProof="0">
                <a:latin typeface="Consolas"/>
                <a:ea typeface="+mn-lt"/>
                <a:cs typeface="+mn-lt"/>
              </a:rPr>
              <a:t>Astronaut career limit: 600 mSv</a:t>
            </a:r>
          </a:p>
        </p:txBody>
      </p:sp>
    </p:spTree>
    <p:extLst>
      <p:ext uri="{BB962C8B-B14F-4D97-AF65-F5344CB8AC3E}">
        <p14:creationId xmlns:p14="http://schemas.microsoft.com/office/powerpoint/2010/main" val="2305900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2BB40D-9949-F8CA-27E6-7CE2B8A1F0C3}"/>
              </a:ext>
            </a:extLst>
          </p:cNvPr>
          <p:cNvSpPr>
            <a:spLocks noGrp="1"/>
          </p:cNvSpPr>
          <p:nvPr>
            <p:ph type="sldNum" sz="quarter" idx="12"/>
          </p:nvPr>
        </p:nvSpPr>
        <p:spPr/>
        <p:txBody>
          <a:bodyPr/>
          <a:lstStyle/>
          <a:p>
            <a:fld id="{330EA680-D336-4FF7-8B7A-9848BB0A1C32}" type="slidenum">
              <a:rPr lang="en-US" noProof="0" smtClean="0"/>
              <a:pPr/>
              <a:t>50</a:t>
            </a:fld>
            <a:endParaRPr lang="en-US" noProof="0"/>
          </a:p>
        </p:txBody>
      </p:sp>
      <p:sp>
        <p:nvSpPr>
          <p:cNvPr id="5" name="Title 1">
            <a:extLst>
              <a:ext uri="{FF2B5EF4-FFF2-40B4-BE49-F238E27FC236}">
                <a16:creationId xmlns:a16="http://schemas.microsoft.com/office/drawing/2014/main" id="{A15BF135-4C72-A566-A7DB-D99C749AD9B6}"/>
              </a:ext>
            </a:extLst>
          </p:cNvPr>
          <p:cNvSpPr>
            <a:spLocks noGrp="1"/>
          </p:cNvSpPr>
          <p:nvPr>
            <p:ph type="title"/>
          </p:nvPr>
        </p:nvSpPr>
        <p:spPr>
          <a:xfrm>
            <a:off x="838200" y="365125"/>
            <a:ext cx="10515600" cy="1325563"/>
          </a:xfrm>
        </p:spPr>
        <p:txBody>
          <a:bodyPr/>
          <a:lstStyle/>
          <a:p>
            <a:r>
              <a:rPr lang="en-US" sz="5400" noProof="0">
                <a:latin typeface="Consolas"/>
              </a:rPr>
              <a:t>Construction Process</a:t>
            </a:r>
            <a:endParaRPr lang="en-US" noProof="0"/>
          </a:p>
        </p:txBody>
      </p:sp>
      <p:sp>
        <p:nvSpPr>
          <p:cNvPr id="6" name="Content Placeholder 2">
            <a:extLst>
              <a:ext uri="{FF2B5EF4-FFF2-40B4-BE49-F238E27FC236}">
                <a16:creationId xmlns:a16="http://schemas.microsoft.com/office/drawing/2014/main" id="{35B1B7F1-93CE-D3B1-BA27-21331E09385A}"/>
              </a:ext>
            </a:extLst>
          </p:cNvPr>
          <p:cNvSpPr txBox="1">
            <a:spLocks/>
          </p:cNvSpPr>
          <p:nvPr/>
        </p:nvSpPr>
        <p:spPr>
          <a:xfrm>
            <a:off x="841894" y="1986904"/>
            <a:ext cx="8161143"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Preparation mission</a:t>
            </a:r>
            <a:endParaRPr lang="en-US" noProof="0">
              <a:latin typeface="Aptos" panose="020B0004020202020204"/>
            </a:endParaRPr>
          </a:p>
          <a:p>
            <a:pPr marL="0" indent="0">
              <a:buNone/>
            </a:pPr>
            <a:endParaRPr lang="en-US" noProof="0">
              <a:latin typeface="Consolas"/>
            </a:endParaRPr>
          </a:p>
        </p:txBody>
      </p:sp>
    </p:spTree>
    <p:extLst>
      <p:ext uri="{BB962C8B-B14F-4D97-AF65-F5344CB8AC3E}">
        <p14:creationId xmlns:p14="http://schemas.microsoft.com/office/powerpoint/2010/main" val="3875605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3C84D-AF2F-CE99-5ABE-D4C7868B79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A243C-CFDC-F706-FF2B-86A004702CEB}"/>
              </a:ext>
            </a:extLst>
          </p:cNvPr>
          <p:cNvSpPr>
            <a:spLocks noGrp="1"/>
          </p:cNvSpPr>
          <p:nvPr>
            <p:ph type="sldNum" sz="quarter" idx="12"/>
          </p:nvPr>
        </p:nvSpPr>
        <p:spPr/>
        <p:txBody>
          <a:bodyPr/>
          <a:lstStyle/>
          <a:p>
            <a:fld id="{330EA680-D336-4FF7-8B7A-9848BB0A1C32}" type="slidenum">
              <a:rPr lang="en-US" noProof="0" smtClean="0"/>
              <a:pPr/>
              <a:t>51</a:t>
            </a:fld>
            <a:endParaRPr lang="en-US" noProof="0"/>
          </a:p>
        </p:txBody>
      </p:sp>
      <p:sp>
        <p:nvSpPr>
          <p:cNvPr id="5" name="Title 1">
            <a:extLst>
              <a:ext uri="{FF2B5EF4-FFF2-40B4-BE49-F238E27FC236}">
                <a16:creationId xmlns:a16="http://schemas.microsoft.com/office/drawing/2014/main" id="{2C7CB9D4-1CE7-E4C4-53D0-61318DD8C953}"/>
              </a:ext>
            </a:extLst>
          </p:cNvPr>
          <p:cNvSpPr>
            <a:spLocks noGrp="1"/>
          </p:cNvSpPr>
          <p:nvPr>
            <p:ph type="title"/>
          </p:nvPr>
        </p:nvSpPr>
        <p:spPr>
          <a:xfrm>
            <a:off x="838200" y="365125"/>
            <a:ext cx="10515600" cy="1325563"/>
          </a:xfrm>
        </p:spPr>
        <p:txBody>
          <a:bodyPr/>
          <a:lstStyle/>
          <a:p>
            <a:r>
              <a:rPr lang="en-US" sz="5400" noProof="0">
                <a:latin typeface="Consolas"/>
              </a:rPr>
              <a:t>Construction Process</a:t>
            </a:r>
            <a:endParaRPr lang="en-US" noProof="0"/>
          </a:p>
        </p:txBody>
      </p:sp>
      <p:sp>
        <p:nvSpPr>
          <p:cNvPr id="6" name="Content Placeholder 2">
            <a:extLst>
              <a:ext uri="{FF2B5EF4-FFF2-40B4-BE49-F238E27FC236}">
                <a16:creationId xmlns:a16="http://schemas.microsoft.com/office/drawing/2014/main" id="{6BF41C84-F501-929E-5901-06F5B0D42DAA}"/>
              </a:ext>
            </a:extLst>
          </p:cNvPr>
          <p:cNvSpPr txBox="1">
            <a:spLocks/>
          </p:cNvSpPr>
          <p:nvPr/>
        </p:nvSpPr>
        <p:spPr>
          <a:xfrm>
            <a:off x="841894" y="1986904"/>
            <a:ext cx="8161143"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solidFill>
                  <a:schemeClr val="bg1">
                    <a:lumMod val="65000"/>
                  </a:schemeClr>
                </a:solidFill>
                <a:latin typeface="Consolas"/>
              </a:rPr>
              <a:t>Preparation mission</a:t>
            </a:r>
            <a:endParaRPr lang="en-US" noProof="0">
              <a:solidFill>
                <a:schemeClr val="bg1">
                  <a:lumMod val="65000"/>
                </a:schemeClr>
              </a:solidFill>
              <a:latin typeface="Aptos"/>
            </a:endParaRPr>
          </a:p>
          <a:p>
            <a:pPr marL="0" indent="0">
              <a:buNone/>
            </a:pPr>
            <a:endParaRPr lang="en-US" noProof="0">
              <a:latin typeface="Consolas"/>
            </a:endParaRPr>
          </a:p>
          <a:p>
            <a:pPr marL="0" indent="0">
              <a:buNone/>
            </a:pPr>
            <a:r>
              <a:rPr lang="en-US" noProof="0">
                <a:latin typeface="Consolas"/>
              </a:rPr>
              <a:t>Construction mission</a:t>
            </a:r>
            <a:endParaRPr lang="en-US" noProof="0"/>
          </a:p>
        </p:txBody>
      </p:sp>
    </p:spTree>
    <p:extLst>
      <p:ext uri="{BB962C8B-B14F-4D97-AF65-F5344CB8AC3E}">
        <p14:creationId xmlns:p14="http://schemas.microsoft.com/office/powerpoint/2010/main" val="2966235059"/>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Wasser, Screenshot, Himmel, Landschaft enthält.&#10;&#10;KI-generierte Inhalte können fehlerhaft sein.">
            <a:extLst>
              <a:ext uri="{FF2B5EF4-FFF2-40B4-BE49-F238E27FC236}">
                <a16:creationId xmlns:a16="http://schemas.microsoft.com/office/drawing/2014/main" id="{50958112-ACB2-227E-BBBB-F55E91322E10}"/>
              </a:ext>
            </a:extLst>
          </p:cNvPr>
          <p:cNvPicPr>
            <a:picLocks noChangeAspect="1"/>
          </p:cNvPicPr>
          <p:nvPr/>
        </p:nvPicPr>
        <p:blipFill>
          <a:blip r:embed="rId3">
            <a:extLst>
              <a:ext uri="{28A0092B-C50C-407E-A947-70E740481C1C}">
                <a14:useLocalDpi xmlns:a14="http://schemas.microsoft.com/office/drawing/2010/main" val="0"/>
              </a:ext>
            </a:extLst>
          </a:blip>
          <a:srcRect l="1622" t="19556" r="1536" b="3397"/>
          <a:stretch>
            <a:fillRect/>
          </a:stretch>
        </p:blipFill>
        <p:spPr>
          <a:xfrm>
            <a:off x="3197" y="2352"/>
            <a:ext cx="12196311" cy="6864973"/>
          </a:xfrm>
          <a:prstGeom prst="rect">
            <a:avLst/>
          </a:prstGeom>
        </p:spPr>
      </p:pic>
      <p:sp>
        <p:nvSpPr>
          <p:cNvPr id="4" name="Foliennummernplatzhalter 3">
            <a:extLst>
              <a:ext uri="{FF2B5EF4-FFF2-40B4-BE49-F238E27FC236}">
                <a16:creationId xmlns:a16="http://schemas.microsoft.com/office/drawing/2014/main" id="{5DEF53FB-07DF-6957-5BFE-D9AB915CF9F7}"/>
              </a:ext>
            </a:extLst>
          </p:cNvPr>
          <p:cNvSpPr>
            <a:spLocks noGrp="1"/>
          </p:cNvSpPr>
          <p:nvPr>
            <p:ph type="sldNum" sz="quarter" idx="12"/>
          </p:nvPr>
        </p:nvSpPr>
        <p:spPr/>
        <p:txBody>
          <a:bodyPr/>
          <a:lstStyle/>
          <a:p>
            <a:fld id="{330EA680-D336-4FF7-8B7A-9848BB0A1C32}" type="slidenum">
              <a:rPr lang="en-US" noProof="0" smtClean="0"/>
              <a:pPr/>
              <a:t>52</a:t>
            </a:fld>
            <a:endParaRPr lang="en-US" noProof="0"/>
          </a:p>
        </p:txBody>
      </p:sp>
      <p:sp>
        <p:nvSpPr>
          <p:cNvPr id="3" name="Title 1">
            <a:extLst>
              <a:ext uri="{FF2B5EF4-FFF2-40B4-BE49-F238E27FC236}">
                <a16:creationId xmlns:a16="http://schemas.microsoft.com/office/drawing/2014/main" id="{F812C229-C1AE-9590-D637-C9213A5AD8E6}"/>
              </a:ext>
            </a:extLst>
          </p:cNvPr>
          <p:cNvSpPr>
            <a:spLocks noGrp="1"/>
          </p:cNvSpPr>
          <p:nvPr>
            <p:ph type="title"/>
          </p:nvPr>
        </p:nvSpPr>
        <p:spPr>
          <a:xfrm>
            <a:off x="838200" y="365125"/>
            <a:ext cx="10515600" cy="1325563"/>
          </a:xfrm>
        </p:spPr>
        <p:txBody>
          <a:bodyPr>
            <a:normAutofit/>
          </a:bodyPr>
          <a:lstStyle/>
          <a:p>
            <a:r>
              <a:rPr lang="en-US" sz="5400" noProof="0">
                <a:latin typeface="Consolas"/>
              </a:rPr>
              <a:t>Preparation Mission</a:t>
            </a:r>
            <a:endParaRPr lang="en-US" sz="5400" noProof="0"/>
          </a:p>
        </p:txBody>
      </p:sp>
    </p:spTree>
    <p:extLst>
      <p:ext uri="{BB962C8B-B14F-4D97-AF65-F5344CB8AC3E}">
        <p14:creationId xmlns:p14="http://schemas.microsoft.com/office/powerpoint/2010/main" val="1295484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1B01-EC71-D0E6-73D4-6CD892BDCF14}"/>
            </a:ext>
          </a:extLst>
        </p:cNvPr>
        <p:cNvGrpSpPr/>
        <p:nvPr/>
      </p:nvGrpSpPr>
      <p:grpSpPr>
        <a:xfrm>
          <a:off x="0" y="0"/>
          <a:ext cx="0" cy="0"/>
          <a:chOff x="0" y="0"/>
          <a:chExt cx="0" cy="0"/>
        </a:xfrm>
      </p:grpSpPr>
      <p:pic>
        <p:nvPicPr>
          <p:cNvPr id="6" name="Grafik 5" descr="Ein Bild, das Wasser, Screenshot, Himmel, Landschaft enthält.&#10;&#10;KI-generierte Inhalte können fehlerhaft sein.">
            <a:extLst>
              <a:ext uri="{FF2B5EF4-FFF2-40B4-BE49-F238E27FC236}">
                <a16:creationId xmlns:a16="http://schemas.microsoft.com/office/drawing/2014/main" id="{7DF76B73-7FA0-31D6-9F63-D441CDEE08A8}"/>
              </a:ext>
            </a:extLst>
          </p:cNvPr>
          <p:cNvPicPr>
            <a:picLocks noChangeAspect="1"/>
          </p:cNvPicPr>
          <p:nvPr/>
        </p:nvPicPr>
        <p:blipFill>
          <a:blip r:embed="rId3">
            <a:extLst>
              <a:ext uri="{28A0092B-C50C-407E-A947-70E740481C1C}">
                <a14:useLocalDpi xmlns:a14="http://schemas.microsoft.com/office/drawing/2010/main" val="0"/>
              </a:ext>
            </a:extLst>
          </a:blip>
          <a:srcRect l="1622" t="19556" r="1536" b="3397"/>
          <a:stretch>
            <a:fillRect/>
          </a:stretch>
        </p:blipFill>
        <p:spPr>
          <a:xfrm>
            <a:off x="3197" y="2352"/>
            <a:ext cx="12196311" cy="6864973"/>
          </a:xfrm>
          <a:prstGeom prst="rect">
            <a:avLst/>
          </a:prstGeom>
        </p:spPr>
      </p:pic>
      <p:sp>
        <p:nvSpPr>
          <p:cNvPr id="4" name="Foliennummernplatzhalter 3">
            <a:extLst>
              <a:ext uri="{FF2B5EF4-FFF2-40B4-BE49-F238E27FC236}">
                <a16:creationId xmlns:a16="http://schemas.microsoft.com/office/drawing/2014/main" id="{D2D8E25A-6496-D51F-37D9-5B3ED77C9E69}"/>
              </a:ext>
            </a:extLst>
          </p:cNvPr>
          <p:cNvSpPr>
            <a:spLocks noGrp="1"/>
          </p:cNvSpPr>
          <p:nvPr>
            <p:ph type="sldNum" sz="quarter" idx="12"/>
          </p:nvPr>
        </p:nvSpPr>
        <p:spPr/>
        <p:txBody>
          <a:bodyPr/>
          <a:lstStyle/>
          <a:p>
            <a:fld id="{330EA680-D336-4FF7-8B7A-9848BB0A1C32}" type="slidenum">
              <a:rPr lang="en-US" noProof="0" smtClean="0"/>
              <a:pPr/>
              <a:t>53</a:t>
            </a:fld>
            <a:endParaRPr lang="en-US" noProof="0"/>
          </a:p>
        </p:txBody>
      </p:sp>
      <p:sp>
        <p:nvSpPr>
          <p:cNvPr id="3" name="Title 1">
            <a:extLst>
              <a:ext uri="{FF2B5EF4-FFF2-40B4-BE49-F238E27FC236}">
                <a16:creationId xmlns:a16="http://schemas.microsoft.com/office/drawing/2014/main" id="{954F3DCD-80C8-8C96-50C2-54D9004B0AED}"/>
              </a:ext>
            </a:extLst>
          </p:cNvPr>
          <p:cNvSpPr>
            <a:spLocks noGrp="1"/>
          </p:cNvSpPr>
          <p:nvPr>
            <p:ph type="title"/>
          </p:nvPr>
        </p:nvSpPr>
        <p:spPr>
          <a:xfrm>
            <a:off x="838200" y="365125"/>
            <a:ext cx="10515600" cy="1325563"/>
          </a:xfrm>
        </p:spPr>
        <p:txBody>
          <a:bodyPr>
            <a:normAutofit/>
          </a:bodyPr>
          <a:lstStyle/>
          <a:p>
            <a:r>
              <a:rPr lang="en-US" sz="5400" noProof="0">
                <a:latin typeface="Consolas"/>
              </a:rPr>
              <a:t>Power setup</a:t>
            </a:r>
            <a:endParaRPr lang="en-US" noProof="0"/>
          </a:p>
        </p:txBody>
      </p:sp>
      <p:sp>
        <p:nvSpPr>
          <p:cNvPr id="7" name="Content Placeholder 2">
            <a:extLst>
              <a:ext uri="{FF2B5EF4-FFF2-40B4-BE49-F238E27FC236}">
                <a16:creationId xmlns:a16="http://schemas.microsoft.com/office/drawing/2014/main" id="{E641E325-9987-5EF5-AA48-98484507C825}"/>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 Solar panels</a:t>
            </a:r>
            <a:endParaRPr lang="en-US" noProof="0"/>
          </a:p>
        </p:txBody>
      </p:sp>
    </p:spTree>
    <p:extLst>
      <p:ext uri="{BB962C8B-B14F-4D97-AF65-F5344CB8AC3E}">
        <p14:creationId xmlns:p14="http://schemas.microsoft.com/office/powerpoint/2010/main" val="1401380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14AE-2703-98F0-9356-21E910525130}"/>
            </a:ext>
          </a:extLst>
        </p:cNvPr>
        <p:cNvGrpSpPr/>
        <p:nvPr/>
      </p:nvGrpSpPr>
      <p:grpSpPr>
        <a:xfrm>
          <a:off x="0" y="0"/>
          <a:ext cx="0" cy="0"/>
          <a:chOff x="0" y="0"/>
          <a:chExt cx="0" cy="0"/>
        </a:xfrm>
      </p:grpSpPr>
      <p:pic>
        <p:nvPicPr>
          <p:cNvPr id="6" name="Grafik 5" descr="Ein Bild, das Wasser, Screenshot, Himmel, Landschaft enthält.&#10;&#10;KI-generierte Inhalte können fehlerhaft sein.">
            <a:extLst>
              <a:ext uri="{FF2B5EF4-FFF2-40B4-BE49-F238E27FC236}">
                <a16:creationId xmlns:a16="http://schemas.microsoft.com/office/drawing/2014/main" id="{6FCEF893-9AF8-861D-E7DD-C801A6B3DE98}"/>
              </a:ext>
            </a:extLst>
          </p:cNvPr>
          <p:cNvPicPr>
            <a:picLocks noChangeAspect="1"/>
          </p:cNvPicPr>
          <p:nvPr/>
        </p:nvPicPr>
        <p:blipFill>
          <a:blip r:embed="rId2">
            <a:extLst>
              <a:ext uri="{28A0092B-C50C-407E-A947-70E740481C1C}">
                <a14:useLocalDpi xmlns:a14="http://schemas.microsoft.com/office/drawing/2010/main" val="0"/>
              </a:ext>
            </a:extLst>
          </a:blip>
          <a:srcRect l="1622" t="19556" r="1536" b="3397"/>
          <a:stretch>
            <a:fillRect/>
          </a:stretch>
        </p:blipFill>
        <p:spPr>
          <a:xfrm>
            <a:off x="3197" y="2352"/>
            <a:ext cx="12196311" cy="6864973"/>
          </a:xfrm>
          <a:prstGeom prst="rect">
            <a:avLst/>
          </a:prstGeom>
        </p:spPr>
      </p:pic>
      <p:sp>
        <p:nvSpPr>
          <p:cNvPr id="4" name="Foliennummernplatzhalter 3">
            <a:extLst>
              <a:ext uri="{FF2B5EF4-FFF2-40B4-BE49-F238E27FC236}">
                <a16:creationId xmlns:a16="http://schemas.microsoft.com/office/drawing/2014/main" id="{5311ACD2-A358-D604-0251-A48A111E270F}"/>
              </a:ext>
            </a:extLst>
          </p:cNvPr>
          <p:cNvSpPr>
            <a:spLocks noGrp="1"/>
          </p:cNvSpPr>
          <p:nvPr>
            <p:ph type="sldNum" sz="quarter" idx="12"/>
          </p:nvPr>
        </p:nvSpPr>
        <p:spPr/>
        <p:txBody>
          <a:bodyPr/>
          <a:lstStyle/>
          <a:p>
            <a:fld id="{330EA680-D336-4FF7-8B7A-9848BB0A1C32}" type="slidenum">
              <a:rPr lang="en-US" noProof="0" smtClean="0"/>
              <a:pPr/>
              <a:t>54</a:t>
            </a:fld>
            <a:endParaRPr lang="en-US" noProof="0"/>
          </a:p>
        </p:txBody>
      </p:sp>
      <p:sp>
        <p:nvSpPr>
          <p:cNvPr id="7" name="Content Placeholder 2">
            <a:extLst>
              <a:ext uri="{FF2B5EF4-FFF2-40B4-BE49-F238E27FC236}">
                <a16:creationId xmlns:a16="http://schemas.microsoft.com/office/drawing/2014/main" id="{06F1F68A-5E5D-07F2-C6A0-50DCBBA9DE9C}"/>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2: Power distribution system</a:t>
            </a:r>
            <a:endParaRPr lang="en-US" noProof="0"/>
          </a:p>
        </p:txBody>
      </p:sp>
      <p:sp>
        <p:nvSpPr>
          <p:cNvPr id="9" name="Title 1">
            <a:extLst>
              <a:ext uri="{FF2B5EF4-FFF2-40B4-BE49-F238E27FC236}">
                <a16:creationId xmlns:a16="http://schemas.microsoft.com/office/drawing/2014/main" id="{6C65052C-CEF8-74B5-0981-AEEC4A662266}"/>
              </a:ext>
            </a:extLst>
          </p:cNvPr>
          <p:cNvSpPr>
            <a:spLocks noGrp="1"/>
          </p:cNvSpPr>
          <p:nvPr>
            <p:ph type="title"/>
          </p:nvPr>
        </p:nvSpPr>
        <p:spPr>
          <a:xfrm>
            <a:off x="838200" y="365125"/>
            <a:ext cx="10515600" cy="1325563"/>
          </a:xfrm>
        </p:spPr>
        <p:txBody>
          <a:bodyPr>
            <a:normAutofit/>
          </a:bodyPr>
          <a:lstStyle/>
          <a:p>
            <a:r>
              <a:rPr lang="en-US" sz="5400" noProof="0">
                <a:latin typeface="Consolas"/>
              </a:rPr>
              <a:t>Power setup</a:t>
            </a:r>
            <a:endParaRPr lang="en-US" noProof="0"/>
          </a:p>
        </p:txBody>
      </p:sp>
    </p:spTree>
    <p:extLst>
      <p:ext uri="{BB962C8B-B14F-4D97-AF65-F5344CB8AC3E}">
        <p14:creationId xmlns:p14="http://schemas.microsoft.com/office/powerpoint/2010/main" val="218708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73C1-B181-8FB3-4EFC-941062864437}"/>
            </a:ext>
          </a:extLst>
        </p:cNvPr>
        <p:cNvGrpSpPr/>
        <p:nvPr/>
      </p:nvGrpSpPr>
      <p:grpSpPr>
        <a:xfrm>
          <a:off x="0" y="0"/>
          <a:ext cx="0" cy="0"/>
          <a:chOff x="0" y="0"/>
          <a:chExt cx="0" cy="0"/>
        </a:xfrm>
      </p:grpSpPr>
      <p:pic>
        <p:nvPicPr>
          <p:cNvPr id="6" name="Grafik 5" descr="Ein Bild, das Wasser, Screenshot, Himmel, Landschaft enthält.&#10;&#10;KI-generierte Inhalte können fehlerhaft sein.">
            <a:extLst>
              <a:ext uri="{FF2B5EF4-FFF2-40B4-BE49-F238E27FC236}">
                <a16:creationId xmlns:a16="http://schemas.microsoft.com/office/drawing/2014/main" id="{929CF0DB-B99D-9473-5D6A-91FEFD9DD4C1}"/>
              </a:ext>
            </a:extLst>
          </p:cNvPr>
          <p:cNvPicPr>
            <a:picLocks noChangeAspect="1"/>
          </p:cNvPicPr>
          <p:nvPr/>
        </p:nvPicPr>
        <p:blipFill>
          <a:blip r:embed="rId3">
            <a:extLst>
              <a:ext uri="{28A0092B-C50C-407E-A947-70E740481C1C}">
                <a14:useLocalDpi xmlns:a14="http://schemas.microsoft.com/office/drawing/2010/main" val="0"/>
              </a:ext>
            </a:extLst>
          </a:blip>
          <a:srcRect l="1622" t="19556" r="1536" b="3397"/>
          <a:stretch>
            <a:fillRect/>
          </a:stretch>
        </p:blipFill>
        <p:spPr>
          <a:xfrm>
            <a:off x="3197" y="2352"/>
            <a:ext cx="12196311" cy="6864973"/>
          </a:xfrm>
          <a:prstGeom prst="rect">
            <a:avLst/>
          </a:prstGeom>
        </p:spPr>
      </p:pic>
      <p:sp>
        <p:nvSpPr>
          <p:cNvPr id="4" name="Foliennummernplatzhalter 3">
            <a:extLst>
              <a:ext uri="{FF2B5EF4-FFF2-40B4-BE49-F238E27FC236}">
                <a16:creationId xmlns:a16="http://schemas.microsoft.com/office/drawing/2014/main" id="{A45FF011-9551-3986-99E8-590BD5B111AE}"/>
              </a:ext>
            </a:extLst>
          </p:cNvPr>
          <p:cNvSpPr>
            <a:spLocks noGrp="1"/>
          </p:cNvSpPr>
          <p:nvPr>
            <p:ph type="sldNum" sz="quarter" idx="12"/>
          </p:nvPr>
        </p:nvSpPr>
        <p:spPr/>
        <p:txBody>
          <a:bodyPr/>
          <a:lstStyle/>
          <a:p>
            <a:fld id="{330EA680-D336-4FF7-8B7A-9848BB0A1C32}" type="slidenum">
              <a:rPr lang="en-US" noProof="0" smtClean="0"/>
              <a:pPr/>
              <a:t>55</a:t>
            </a:fld>
            <a:endParaRPr lang="en-US" noProof="0"/>
          </a:p>
        </p:txBody>
      </p:sp>
      <p:sp>
        <p:nvSpPr>
          <p:cNvPr id="3" name="Title 1">
            <a:extLst>
              <a:ext uri="{FF2B5EF4-FFF2-40B4-BE49-F238E27FC236}">
                <a16:creationId xmlns:a16="http://schemas.microsoft.com/office/drawing/2014/main" id="{2D0E246F-6229-1619-E8DE-6B63B430E816}"/>
              </a:ext>
            </a:extLst>
          </p:cNvPr>
          <p:cNvSpPr>
            <a:spLocks noGrp="1"/>
          </p:cNvSpPr>
          <p:nvPr>
            <p:ph type="title"/>
          </p:nvPr>
        </p:nvSpPr>
        <p:spPr>
          <a:xfrm>
            <a:off x="838200" y="365125"/>
            <a:ext cx="10515600" cy="1325563"/>
          </a:xfrm>
        </p:spPr>
        <p:txBody>
          <a:bodyPr/>
          <a:lstStyle/>
          <a:p>
            <a:r>
              <a:rPr lang="en-US" sz="5400" noProof="0">
                <a:latin typeface="Consolas"/>
              </a:rPr>
              <a:t>Power setup</a:t>
            </a:r>
            <a:endParaRPr lang="en-US" noProof="0"/>
          </a:p>
        </p:txBody>
      </p:sp>
      <p:sp>
        <p:nvSpPr>
          <p:cNvPr id="7" name="Content Placeholder 2">
            <a:extLst>
              <a:ext uri="{FF2B5EF4-FFF2-40B4-BE49-F238E27FC236}">
                <a16:creationId xmlns:a16="http://schemas.microsoft.com/office/drawing/2014/main" id="{19BCA8D8-FC08-8FF9-36B8-A3C3EE3A3930}"/>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3: Testing</a:t>
            </a:r>
            <a:endParaRPr lang="en-US" noProof="0"/>
          </a:p>
        </p:txBody>
      </p:sp>
    </p:spTree>
    <p:extLst>
      <p:ext uri="{BB962C8B-B14F-4D97-AF65-F5344CB8AC3E}">
        <p14:creationId xmlns:p14="http://schemas.microsoft.com/office/powerpoint/2010/main" val="19832288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42F6F-EEDF-F529-D634-1176E9DB338F}"/>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0824CEF3-AFA5-E818-163A-389AF5E674F4}"/>
              </a:ext>
            </a:extLst>
          </p:cNvPr>
          <p:cNvPicPr>
            <a:picLocks noChangeAspect="1"/>
          </p:cNvPicPr>
          <p:nvPr/>
        </p:nvPicPr>
        <p:blipFill>
          <a:blip r:embed="rId3">
            <a:extLst>
              <a:ext uri="{28A0092B-C50C-407E-A947-70E740481C1C}">
                <a14:useLocalDpi xmlns:a14="http://schemas.microsoft.com/office/drawing/2010/main" val="0"/>
              </a:ext>
            </a:extLst>
          </a:blip>
          <a:srcRect l="1569" t="19497" r="1426" b="3522"/>
          <a:stretch>
            <a:fillRect/>
          </a:stretch>
        </p:blipFill>
        <p:spPr>
          <a:xfrm>
            <a:off x="-3706" y="-1467"/>
            <a:ext cx="12216800" cy="6859136"/>
          </a:xfrm>
          <a:prstGeom prst="rect">
            <a:avLst/>
          </a:prstGeom>
        </p:spPr>
      </p:pic>
      <p:sp>
        <p:nvSpPr>
          <p:cNvPr id="4" name="Foliennummernplatzhalter 3">
            <a:extLst>
              <a:ext uri="{FF2B5EF4-FFF2-40B4-BE49-F238E27FC236}">
                <a16:creationId xmlns:a16="http://schemas.microsoft.com/office/drawing/2014/main" id="{1A11ACF0-526F-F718-3476-95163F0E363C}"/>
              </a:ext>
            </a:extLst>
          </p:cNvPr>
          <p:cNvSpPr>
            <a:spLocks noGrp="1"/>
          </p:cNvSpPr>
          <p:nvPr>
            <p:ph type="sldNum" sz="quarter" idx="12"/>
          </p:nvPr>
        </p:nvSpPr>
        <p:spPr/>
        <p:txBody>
          <a:bodyPr/>
          <a:lstStyle/>
          <a:p>
            <a:fld id="{330EA680-D336-4FF7-8B7A-9848BB0A1C32}" type="slidenum">
              <a:rPr lang="en-US" noProof="0" smtClean="0"/>
              <a:pPr/>
              <a:t>56</a:t>
            </a:fld>
            <a:endParaRPr lang="en-US" noProof="0"/>
          </a:p>
        </p:txBody>
      </p:sp>
      <p:sp>
        <p:nvSpPr>
          <p:cNvPr id="3" name="Title 1">
            <a:extLst>
              <a:ext uri="{FF2B5EF4-FFF2-40B4-BE49-F238E27FC236}">
                <a16:creationId xmlns:a16="http://schemas.microsoft.com/office/drawing/2014/main" id="{A391472C-9183-DB1A-F81E-37F8E2AA3C21}"/>
              </a:ext>
            </a:extLst>
          </p:cNvPr>
          <p:cNvSpPr>
            <a:spLocks noGrp="1"/>
          </p:cNvSpPr>
          <p:nvPr>
            <p:ph type="title"/>
          </p:nvPr>
        </p:nvSpPr>
        <p:spPr>
          <a:xfrm>
            <a:off x="838200" y="365125"/>
            <a:ext cx="10515600" cy="1325563"/>
          </a:xfrm>
        </p:spPr>
        <p:txBody>
          <a:bodyPr/>
          <a:lstStyle/>
          <a:p>
            <a:r>
              <a:rPr lang="en-US" sz="5400" noProof="0">
                <a:latin typeface="Consolas"/>
              </a:rPr>
              <a:t>Site preparation</a:t>
            </a:r>
            <a:endParaRPr lang="en-US" noProof="0"/>
          </a:p>
        </p:txBody>
      </p:sp>
      <p:sp>
        <p:nvSpPr>
          <p:cNvPr id="7" name="Content Placeholder 2">
            <a:extLst>
              <a:ext uri="{FF2B5EF4-FFF2-40B4-BE49-F238E27FC236}">
                <a16:creationId xmlns:a16="http://schemas.microsoft.com/office/drawing/2014/main" id="{77035EE1-DCDF-ACBA-DECD-0ADE7BA2FC3B}"/>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4: Surveying and assessing site</a:t>
            </a:r>
            <a:endParaRPr lang="en-US" noProof="0"/>
          </a:p>
        </p:txBody>
      </p:sp>
    </p:spTree>
    <p:extLst>
      <p:ext uri="{BB962C8B-B14F-4D97-AF65-F5344CB8AC3E}">
        <p14:creationId xmlns:p14="http://schemas.microsoft.com/office/powerpoint/2010/main" val="91016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6CAA-6446-4B1E-6DD8-D1BAE75CEE0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E1221BCF-38B7-E1B2-D752-F8A91E020B34}"/>
              </a:ext>
            </a:extLst>
          </p:cNvPr>
          <p:cNvPicPr>
            <a:picLocks noChangeAspect="1"/>
          </p:cNvPicPr>
          <p:nvPr/>
        </p:nvPicPr>
        <p:blipFill>
          <a:blip r:embed="rId2">
            <a:extLst>
              <a:ext uri="{28A0092B-C50C-407E-A947-70E740481C1C}">
                <a14:useLocalDpi xmlns:a14="http://schemas.microsoft.com/office/drawing/2010/main" val="0"/>
              </a:ext>
            </a:extLst>
          </a:blip>
          <a:srcRect l="1569" t="19497" r="1426" b="3522"/>
          <a:stretch>
            <a:fillRect/>
          </a:stretch>
        </p:blipFill>
        <p:spPr>
          <a:xfrm>
            <a:off x="-3706" y="-1467"/>
            <a:ext cx="12216800" cy="6859136"/>
          </a:xfrm>
          <a:prstGeom prst="rect">
            <a:avLst/>
          </a:prstGeom>
        </p:spPr>
      </p:pic>
      <p:sp>
        <p:nvSpPr>
          <p:cNvPr id="4" name="Foliennummernplatzhalter 3">
            <a:extLst>
              <a:ext uri="{FF2B5EF4-FFF2-40B4-BE49-F238E27FC236}">
                <a16:creationId xmlns:a16="http://schemas.microsoft.com/office/drawing/2014/main" id="{BAC73F25-DD78-F582-0570-C4E43BF46FFB}"/>
              </a:ext>
            </a:extLst>
          </p:cNvPr>
          <p:cNvSpPr>
            <a:spLocks noGrp="1"/>
          </p:cNvSpPr>
          <p:nvPr>
            <p:ph type="sldNum" sz="quarter" idx="12"/>
          </p:nvPr>
        </p:nvSpPr>
        <p:spPr/>
        <p:txBody>
          <a:bodyPr/>
          <a:lstStyle/>
          <a:p>
            <a:fld id="{330EA680-D336-4FF7-8B7A-9848BB0A1C32}" type="slidenum">
              <a:rPr lang="en-US" noProof="0" smtClean="0"/>
              <a:pPr/>
              <a:t>57</a:t>
            </a:fld>
            <a:endParaRPr lang="en-US" noProof="0"/>
          </a:p>
        </p:txBody>
      </p:sp>
      <p:sp>
        <p:nvSpPr>
          <p:cNvPr id="3" name="Title 1">
            <a:extLst>
              <a:ext uri="{FF2B5EF4-FFF2-40B4-BE49-F238E27FC236}">
                <a16:creationId xmlns:a16="http://schemas.microsoft.com/office/drawing/2014/main" id="{B723DC7B-5C13-1698-7CBE-C5E5AF7EFA3E}"/>
              </a:ext>
            </a:extLst>
          </p:cNvPr>
          <p:cNvSpPr>
            <a:spLocks noGrp="1"/>
          </p:cNvSpPr>
          <p:nvPr>
            <p:ph type="title"/>
          </p:nvPr>
        </p:nvSpPr>
        <p:spPr>
          <a:xfrm>
            <a:off x="838200" y="365125"/>
            <a:ext cx="10515600" cy="1325563"/>
          </a:xfrm>
        </p:spPr>
        <p:txBody>
          <a:bodyPr/>
          <a:lstStyle/>
          <a:p>
            <a:r>
              <a:rPr lang="en-US" sz="5400" noProof="0">
                <a:latin typeface="Consolas"/>
              </a:rPr>
              <a:t>Site preparation</a:t>
            </a:r>
            <a:endParaRPr lang="en-US" noProof="0"/>
          </a:p>
        </p:txBody>
      </p:sp>
      <p:sp>
        <p:nvSpPr>
          <p:cNvPr id="7" name="Content Placeholder 2">
            <a:extLst>
              <a:ext uri="{FF2B5EF4-FFF2-40B4-BE49-F238E27FC236}">
                <a16:creationId xmlns:a16="http://schemas.microsoft.com/office/drawing/2014/main" id="{21F1DC02-20C9-DD41-C61E-7803C345E969}"/>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5: Clearing the site</a:t>
            </a:r>
            <a:endParaRPr lang="en-US" noProof="0"/>
          </a:p>
        </p:txBody>
      </p:sp>
    </p:spTree>
    <p:extLst>
      <p:ext uri="{BB962C8B-B14F-4D97-AF65-F5344CB8AC3E}">
        <p14:creationId xmlns:p14="http://schemas.microsoft.com/office/powerpoint/2010/main" val="810163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3D8C-C33F-801F-B56A-165B6F2F025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7EFD12E2-B0EB-29A9-1926-B3299CF1D2DC}"/>
              </a:ext>
            </a:extLst>
          </p:cNvPr>
          <p:cNvPicPr>
            <a:picLocks noChangeAspect="1"/>
          </p:cNvPicPr>
          <p:nvPr/>
        </p:nvPicPr>
        <p:blipFill>
          <a:blip r:embed="rId2">
            <a:extLst>
              <a:ext uri="{28A0092B-C50C-407E-A947-70E740481C1C}">
                <a14:useLocalDpi xmlns:a14="http://schemas.microsoft.com/office/drawing/2010/main" val="0"/>
              </a:ext>
            </a:extLst>
          </a:blip>
          <a:srcRect l="1569" t="19497" r="1426" b="3522"/>
          <a:stretch>
            <a:fillRect/>
          </a:stretch>
        </p:blipFill>
        <p:spPr>
          <a:xfrm>
            <a:off x="-3706" y="-1467"/>
            <a:ext cx="12216800" cy="6859136"/>
          </a:xfrm>
          <a:prstGeom prst="rect">
            <a:avLst/>
          </a:prstGeom>
        </p:spPr>
      </p:pic>
      <p:sp>
        <p:nvSpPr>
          <p:cNvPr id="4" name="Foliennummernplatzhalter 3">
            <a:extLst>
              <a:ext uri="{FF2B5EF4-FFF2-40B4-BE49-F238E27FC236}">
                <a16:creationId xmlns:a16="http://schemas.microsoft.com/office/drawing/2014/main" id="{EFAC731D-3449-C222-04B5-E860F999C6C1}"/>
              </a:ext>
            </a:extLst>
          </p:cNvPr>
          <p:cNvSpPr>
            <a:spLocks noGrp="1"/>
          </p:cNvSpPr>
          <p:nvPr>
            <p:ph type="sldNum" sz="quarter" idx="12"/>
          </p:nvPr>
        </p:nvSpPr>
        <p:spPr/>
        <p:txBody>
          <a:bodyPr/>
          <a:lstStyle/>
          <a:p>
            <a:fld id="{330EA680-D336-4FF7-8B7A-9848BB0A1C32}" type="slidenum">
              <a:rPr lang="en-US" noProof="0" smtClean="0"/>
              <a:pPr/>
              <a:t>58</a:t>
            </a:fld>
            <a:endParaRPr lang="en-US" noProof="0"/>
          </a:p>
        </p:txBody>
      </p:sp>
      <p:sp>
        <p:nvSpPr>
          <p:cNvPr id="3" name="Title 1">
            <a:extLst>
              <a:ext uri="{FF2B5EF4-FFF2-40B4-BE49-F238E27FC236}">
                <a16:creationId xmlns:a16="http://schemas.microsoft.com/office/drawing/2014/main" id="{247182D8-AC87-0669-458C-4BB07F9F151E}"/>
              </a:ext>
            </a:extLst>
          </p:cNvPr>
          <p:cNvSpPr>
            <a:spLocks noGrp="1"/>
          </p:cNvSpPr>
          <p:nvPr>
            <p:ph type="title"/>
          </p:nvPr>
        </p:nvSpPr>
        <p:spPr>
          <a:xfrm>
            <a:off x="838200" y="365125"/>
            <a:ext cx="10515600" cy="1325563"/>
          </a:xfrm>
        </p:spPr>
        <p:txBody>
          <a:bodyPr/>
          <a:lstStyle/>
          <a:p>
            <a:r>
              <a:rPr lang="en-US" sz="5400" noProof="0">
                <a:latin typeface="Consolas"/>
              </a:rPr>
              <a:t>Site preparation</a:t>
            </a:r>
            <a:endParaRPr lang="en-US" noProof="0"/>
          </a:p>
        </p:txBody>
      </p:sp>
      <p:sp>
        <p:nvSpPr>
          <p:cNvPr id="7" name="Content Placeholder 2">
            <a:extLst>
              <a:ext uri="{FF2B5EF4-FFF2-40B4-BE49-F238E27FC236}">
                <a16:creationId xmlns:a16="http://schemas.microsoft.com/office/drawing/2014/main" id="{87902F69-8387-4D91-A4F1-FCF409ECF842}"/>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6: Scanning the site</a:t>
            </a:r>
            <a:endParaRPr lang="en-US" noProof="0"/>
          </a:p>
        </p:txBody>
      </p:sp>
    </p:spTree>
    <p:extLst>
      <p:ext uri="{BB962C8B-B14F-4D97-AF65-F5344CB8AC3E}">
        <p14:creationId xmlns:p14="http://schemas.microsoft.com/office/powerpoint/2010/main" val="625047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875A9-7ACC-C01A-0417-1D10A61AD4A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039FB7B6-1A24-F78D-B498-7069C92053C5}"/>
              </a:ext>
            </a:extLst>
          </p:cNvPr>
          <p:cNvPicPr>
            <a:picLocks noChangeAspect="1"/>
          </p:cNvPicPr>
          <p:nvPr/>
        </p:nvPicPr>
        <p:blipFill>
          <a:blip r:embed="rId2">
            <a:extLst>
              <a:ext uri="{28A0092B-C50C-407E-A947-70E740481C1C}">
                <a14:useLocalDpi xmlns:a14="http://schemas.microsoft.com/office/drawing/2010/main" val="0"/>
              </a:ext>
            </a:extLst>
          </a:blip>
          <a:srcRect l="1588" t="19463" r="1420" b="3523"/>
          <a:stretch>
            <a:fillRect/>
          </a:stretch>
        </p:blipFill>
        <p:spPr>
          <a:xfrm>
            <a:off x="-1308" y="-4473"/>
            <a:ext cx="12215175" cy="6862032"/>
          </a:xfrm>
          <a:prstGeom prst="rect">
            <a:avLst/>
          </a:prstGeom>
        </p:spPr>
      </p:pic>
      <p:sp>
        <p:nvSpPr>
          <p:cNvPr id="4" name="Foliennummernplatzhalter 3">
            <a:extLst>
              <a:ext uri="{FF2B5EF4-FFF2-40B4-BE49-F238E27FC236}">
                <a16:creationId xmlns:a16="http://schemas.microsoft.com/office/drawing/2014/main" id="{EC4B88E2-BFE0-B391-0245-7A832D893054}"/>
              </a:ext>
            </a:extLst>
          </p:cNvPr>
          <p:cNvSpPr>
            <a:spLocks noGrp="1"/>
          </p:cNvSpPr>
          <p:nvPr>
            <p:ph type="sldNum" sz="quarter" idx="12"/>
          </p:nvPr>
        </p:nvSpPr>
        <p:spPr/>
        <p:txBody>
          <a:bodyPr/>
          <a:lstStyle/>
          <a:p>
            <a:fld id="{330EA680-D336-4FF7-8B7A-9848BB0A1C32}" type="slidenum">
              <a:rPr lang="en-US" noProof="0" smtClean="0"/>
              <a:pPr/>
              <a:t>59</a:t>
            </a:fld>
            <a:endParaRPr lang="en-US" noProof="0"/>
          </a:p>
        </p:txBody>
      </p:sp>
      <p:sp>
        <p:nvSpPr>
          <p:cNvPr id="3" name="Title 1">
            <a:extLst>
              <a:ext uri="{FF2B5EF4-FFF2-40B4-BE49-F238E27FC236}">
                <a16:creationId xmlns:a16="http://schemas.microsoft.com/office/drawing/2014/main" id="{BB42EF50-55A1-A379-4232-040735A25D2D}"/>
              </a:ext>
            </a:extLst>
          </p:cNvPr>
          <p:cNvSpPr>
            <a:spLocks noGrp="1"/>
          </p:cNvSpPr>
          <p:nvPr>
            <p:ph type="title"/>
          </p:nvPr>
        </p:nvSpPr>
        <p:spPr>
          <a:xfrm>
            <a:off x="838200" y="365125"/>
            <a:ext cx="10515600" cy="1325563"/>
          </a:xfrm>
        </p:spPr>
        <p:txBody>
          <a:bodyPr/>
          <a:lstStyle/>
          <a:p>
            <a:r>
              <a:rPr lang="en-US" sz="5400" noProof="0">
                <a:latin typeface="Consolas"/>
              </a:rPr>
              <a:t>Construction mission</a:t>
            </a:r>
            <a:endParaRPr lang="en-US" noProof="0"/>
          </a:p>
        </p:txBody>
      </p:sp>
    </p:spTree>
    <p:extLst>
      <p:ext uri="{BB962C8B-B14F-4D97-AF65-F5344CB8AC3E}">
        <p14:creationId xmlns:p14="http://schemas.microsoft.com/office/powerpoint/2010/main" val="148845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C80A-82DA-1BE3-A68B-B0D741C1E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54216-09DC-32A6-C3F1-FEA6DB24C39A}"/>
              </a:ext>
            </a:extLst>
          </p:cNvPr>
          <p:cNvSpPr>
            <a:spLocks noGrp="1"/>
          </p:cNvSpPr>
          <p:nvPr>
            <p:ph type="title"/>
          </p:nvPr>
        </p:nvSpPr>
        <p:spPr/>
        <p:txBody>
          <a:bodyPr>
            <a:normAutofit/>
          </a:bodyPr>
          <a:lstStyle/>
          <a:p>
            <a:r>
              <a:rPr lang="en-US" sz="5400" noProof="0">
                <a:latin typeface="Consolas"/>
              </a:rPr>
              <a:t>Hazards</a:t>
            </a:r>
          </a:p>
        </p:txBody>
      </p:sp>
      <p:sp>
        <p:nvSpPr>
          <p:cNvPr id="3" name="Content Placeholder 2">
            <a:extLst>
              <a:ext uri="{FF2B5EF4-FFF2-40B4-BE49-F238E27FC236}">
                <a16:creationId xmlns:a16="http://schemas.microsoft.com/office/drawing/2014/main" id="{83D638C7-51A6-7AC9-6676-6FFB2C10FC67}"/>
              </a:ext>
            </a:extLst>
          </p:cNvPr>
          <p:cNvSpPr>
            <a:spLocks noGrp="1"/>
          </p:cNvSpPr>
          <p:nvPr>
            <p:ph idx="1"/>
          </p:nvPr>
        </p:nvSpPr>
        <p:spPr/>
        <p:txBody>
          <a:bodyPr vert="horz" lIns="91440" tIns="45720" rIns="91440" bIns="45720" rtlCol="0" anchor="t">
            <a:normAutofit/>
          </a:bodyPr>
          <a:lstStyle/>
          <a:p>
            <a:pPr marL="0" indent="0">
              <a:spcBef>
                <a:spcPts val="4000"/>
              </a:spcBef>
              <a:buNone/>
            </a:pPr>
            <a:r>
              <a:rPr lang="en-US" sz="2400" noProof="0">
                <a:solidFill>
                  <a:schemeClr val="bg1">
                    <a:lumMod val="65000"/>
                  </a:schemeClr>
                </a:solidFill>
                <a:latin typeface="Consolas"/>
              </a:rPr>
              <a:t>Temperature</a:t>
            </a:r>
          </a:p>
          <a:p>
            <a:pPr marL="0" indent="0">
              <a:spcBef>
                <a:spcPts val="4000"/>
              </a:spcBef>
              <a:buNone/>
            </a:pPr>
            <a:r>
              <a:rPr lang="en-US" sz="2400" noProof="0">
                <a:solidFill>
                  <a:schemeClr val="bg1">
                    <a:lumMod val="65000"/>
                  </a:schemeClr>
                </a:solidFill>
                <a:latin typeface="Consolas"/>
              </a:rPr>
              <a:t>Radiation</a:t>
            </a:r>
          </a:p>
          <a:p>
            <a:pPr marL="0" indent="0">
              <a:spcBef>
                <a:spcPts val="4000"/>
              </a:spcBef>
              <a:buNone/>
            </a:pPr>
            <a:r>
              <a:rPr lang="en-US" sz="2400" noProof="0">
                <a:latin typeface="Consolas"/>
              </a:rPr>
              <a:t>Micrometeorites (15 – 18) [km/s]</a:t>
            </a:r>
          </a:p>
          <a:p>
            <a:pPr marL="0" indent="0">
              <a:buNone/>
            </a:pPr>
            <a:endParaRPr lang="en-US" sz="2400" noProof="0">
              <a:latin typeface="Consolas"/>
            </a:endParaRPr>
          </a:p>
          <a:p>
            <a:endParaRPr lang="en-US" sz="2400" noProof="0">
              <a:latin typeface="Consolas"/>
            </a:endParaRPr>
          </a:p>
        </p:txBody>
      </p:sp>
      <p:grpSp>
        <p:nvGrpSpPr>
          <p:cNvPr id="8" name="Group 7">
            <a:extLst>
              <a:ext uri="{FF2B5EF4-FFF2-40B4-BE49-F238E27FC236}">
                <a16:creationId xmlns:a16="http://schemas.microsoft.com/office/drawing/2014/main" id="{BFD35F1D-5415-7DE6-FEC1-8DC632FC0CF5}"/>
              </a:ext>
            </a:extLst>
          </p:cNvPr>
          <p:cNvGrpSpPr/>
          <p:nvPr/>
        </p:nvGrpSpPr>
        <p:grpSpPr>
          <a:xfrm>
            <a:off x="8434996" y="1"/>
            <a:ext cx="3757003" cy="6858000"/>
            <a:chOff x="9101446" y="1216533"/>
            <a:chExt cx="3090553" cy="5641467"/>
          </a:xfrm>
        </p:grpSpPr>
        <p:pic>
          <p:nvPicPr>
            <p:cNvPr id="5" name="Picture 4" descr="A metal sculpture with a face and a pearl&#10;&#10;AI-generated content may be incorrect.">
              <a:extLst>
                <a:ext uri="{FF2B5EF4-FFF2-40B4-BE49-F238E27FC236}">
                  <a16:creationId xmlns:a16="http://schemas.microsoft.com/office/drawing/2014/main" id="{447159F9-64F3-E119-E15F-EAE9E8E30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1446" y="3588774"/>
              <a:ext cx="3090553" cy="3269226"/>
            </a:xfrm>
            <a:prstGeom prst="rect">
              <a:avLst/>
            </a:prstGeom>
          </p:spPr>
        </p:pic>
        <p:pic>
          <p:nvPicPr>
            <p:cNvPr id="7" name="Picture 6" descr="A close-up of a hole&#10;&#10;AI-generated content may be incorrect.">
              <a:extLst>
                <a:ext uri="{FF2B5EF4-FFF2-40B4-BE49-F238E27FC236}">
                  <a16:creationId xmlns:a16="http://schemas.microsoft.com/office/drawing/2014/main" id="{36D986E9-8DE4-7F05-B0E0-CB6EA03A9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446" y="1216533"/>
              <a:ext cx="3090553" cy="2372241"/>
            </a:xfrm>
            <a:prstGeom prst="rect">
              <a:avLst/>
            </a:prstGeom>
          </p:spPr>
        </p:pic>
      </p:grpSp>
      <p:sp>
        <p:nvSpPr>
          <p:cNvPr id="4" name="Slide Number Placeholder 3">
            <a:extLst>
              <a:ext uri="{FF2B5EF4-FFF2-40B4-BE49-F238E27FC236}">
                <a16:creationId xmlns:a16="http://schemas.microsoft.com/office/drawing/2014/main" id="{A7AC6B65-4560-5320-616C-9A7366D39FDF}"/>
              </a:ext>
            </a:extLst>
          </p:cNvPr>
          <p:cNvSpPr>
            <a:spLocks noGrp="1"/>
          </p:cNvSpPr>
          <p:nvPr>
            <p:ph type="sldNum" sz="quarter" idx="12"/>
          </p:nvPr>
        </p:nvSpPr>
        <p:spPr/>
        <p:txBody>
          <a:bodyPr/>
          <a:lstStyle/>
          <a:p>
            <a:fld id="{330EA680-D336-4FF7-8B7A-9848BB0A1C32}" type="slidenum">
              <a:rPr lang="en-US" noProof="0" smtClean="0"/>
              <a:t>6</a:t>
            </a:fld>
            <a:endParaRPr lang="en-US" noProof="0"/>
          </a:p>
        </p:txBody>
      </p:sp>
      <p:sp>
        <p:nvSpPr>
          <p:cNvPr id="6" name="TextBox 5">
            <a:extLst>
              <a:ext uri="{FF2B5EF4-FFF2-40B4-BE49-F238E27FC236}">
                <a16:creationId xmlns:a16="http://schemas.microsoft.com/office/drawing/2014/main" id="{786EF9F1-22CB-2197-8706-CFCE3E4FF2D7}"/>
              </a:ext>
            </a:extLst>
          </p:cNvPr>
          <p:cNvSpPr txBox="1"/>
          <p:nvPr/>
        </p:nvSpPr>
        <p:spPr>
          <a:xfrm>
            <a:off x="8607098" y="6308254"/>
            <a:ext cx="3148314" cy="400110"/>
          </a:xfrm>
          <a:prstGeom prst="rect">
            <a:avLst/>
          </a:prstGeom>
          <a:noFill/>
        </p:spPr>
        <p:txBody>
          <a:bodyPr wrap="square" lIns="91440" tIns="45720" rIns="91440" bIns="45720" rtlCol="0" anchor="t">
            <a:spAutoFit/>
          </a:bodyPr>
          <a:lstStyle/>
          <a:p>
            <a:r>
              <a:rPr lang="en-US" sz="1000" i="1" noProof="0">
                <a:latin typeface="Consolas"/>
              </a:rPr>
              <a:t>Image credits:</a:t>
            </a:r>
          </a:p>
          <a:p>
            <a:r>
              <a:rPr lang="en-US" sz="1000" i="1" noProof="0" err="1">
                <a:latin typeface="Consolas"/>
              </a:rPr>
              <a:t>SatMagazine</a:t>
            </a:r>
            <a:r>
              <a:rPr lang="en-US" sz="1000" i="1" noProof="0">
                <a:latin typeface="Consolas"/>
              </a:rPr>
              <a:t> (top), ESA (bottom)</a:t>
            </a:r>
          </a:p>
        </p:txBody>
      </p:sp>
    </p:spTree>
    <p:extLst>
      <p:ext uri="{BB962C8B-B14F-4D97-AF65-F5344CB8AC3E}">
        <p14:creationId xmlns:p14="http://schemas.microsoft.com/office/powerpoint/2010/main" val="3038772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3650-0253-A8BB-54F9-BA946D9096E1}"/>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A470ADEA-0C85-0882-C1E6-92B04EC069B6}"/>
              </a:ext>
            </a:extLst>
          </p:cNvPr>
          <p:cNvPicPr>
            <a:picLocks noChangeAspect="1"/>
          </p:cNvPicPr>
          <p:nvPr/>
        </p:nvPicPr>
        <p:blipFill>
          <a:blip r:embed="rId3">
            <a:extLst>
              <a:ext uri="{28A0092B-C50C-407E-A947-70E740481C1C}">
                <a14:useLocalDpi xmlns:a14="http://schemas.microsoft.com/office/drawing/2010/main" val="0"/>
              </a:ext>
            </a:extLst>
          </a:blip>
          <a:srcRect l="1588" t="19463" r="1420" b="3523"/>
          <a:stretch>
            <a:fillRect/>
          </a:stretch>
        </p:blipFill>
        <p:spPr>
          <a:xfrm>
            <a:off x="-1308" y="-4473"/>
            <a:ext cx="12215175" cy="6862032"/>
          </a:xfrm>
          <a:prstGeom prst="rect">
            <a:avLst/>
          </a:prstGeom>
        </p:spPr>
      </p:pic>
      <p:sp>
        <p:nvSpPr>
          <p:cNvPr id="4" name="Foliennummernplatzhalter 3">
            <a:extLst>
              <a:ext uri="{FF2B5EF4-FFF2-40B4-BE49-F238E27FC236}">
                <a16:creationId xmlns:a16="http://schemas.microsoft.com/office/drawing/2014/main" id="{1FFE4E42-48E7-83C5-BF1B-3EFE3193BA5F}"/>
              </a:ext>
            </a:extLst>
          </p:cNvPr>
          <p:cNvSpPr>
            <a:spLocks noGrp="1"/>
          </p:cNvSpPr>
          <p:nvPr>
            <p:ph type="sldNum" sz="quarter" idx="12"/>
          </p:nvPr>
        </p:nvSpPr>
        <p:spPr/>
        <p:txBody>
          <a:bodyPr/>
          <a:lstStyle/>
          <a:p>
            <a:fld id="{330EA680-D336-4FF7-8B7A-9848BB0A1C32}" type="slidenum">
              <a:rPr lang="en-US" noProof="0" smtClean="0"/>
              <a:pPr/>
              <a:t>60</a:t>
            </a:fld>
            <a:endParaRPr lang="en-US" noProof="0"/>
          </a:p>
        </p:txBody>
      </p:sp>
      <p:sp>
        <p:nvSpPr>
          <p:cNvPr id="3" name="Title 1">
            <a:extLst>
              <a:ext uri="{FF2B5EF4-FFF2-40B4-BE49-F238E27FC236}">
                <a16:creationId xmlns:a16="http://schemas.microsoft.com/office/drawing/2014/main" id="{5FE610C4-DA36-ED6E-746B-CFEADEB31DE5}"/>
              </a:ext>
            </a:extLst>
          </p:cNvPr>
          <p:cNvSpPr>
            <a:spLocks noGrp="1"/>
          </p:cNvSpPr>
          <p:nvPr>
            <p:ph type="title"/>
          </p:nvPr>
        </p:nvSpPr>
        <p:spPr>
          <a:xfrm>
            <a:off x="838200" y="365125"/>
            <a:ext cx="10515600" cy="1325563"/>
          </a:xfrm>
        </p:spPr>
        <p:txBody>
          <a:bodyPr>
            <a:normAutofit/>
          </a:bodyPr>
          <a:lstStyle/>
          <a:p>
            <a:r>
              <a:rPr lang="en-US" sz="5400" noProof="0">
                <a:latin typeface="Consolas"/>
              </a:rPr>
              <a:t>Installation membrane​</a:t>
            </a:r>
          </a:p>
        </p:txBody>
      </p:sp>
      <p:sp>
        <p:nvSpPr>
          <p:cNvPr id="5" name="Content Placeholder 2">
            <a:extLst>
              <a:ext uri="{FF2B5EF4-FFF2-40B4-BE49-F238E27FC236}">
                <a16:creationId xmlns:a16="http://schemas.microsoft.com/office/drawing/2014/main" id="{5456CC08-E1D1-E06A-1565-85D884D0C571}"/>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7: Transporting membrane &amp; airlock</a:t>
            </a:r>
            <a:endParaRPr lang="en-US" noProof="0"/>
          </a:p>
        </p:txBody>
      </p:sp>
    </p:spTree>
    <p:extLst>
      <p:ext uri="{BB962C8B-B14F-4D97-AF65-F5344CB8AC3E}">
        <p14:creationId xmlns:p14="http://schemas.microsoft.com/office/powerpoint/2010/main" val="1958352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A67D1-BEB2-109F-3B29-9FBB1EB31CB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AFE680D-F135-47BD-704A-DF93E0DB04DE}"/>
              </a:ext>
            </a:extLst>
          </p:cNvPr>
          <p:cNvPicPr>
            <a:picLocks noChangeAspect="1"/>
          </p:cNvPicPr>
          <p:nvPr/>
        </p:nvPicPr>
        <p:blipFill>
          <a:blip r:embed="rId2">
            <a:extLst>
              <a:ext uri="{28A0092B-C50C-407E-A947-70E740481C1C}">
                <a14:useLocalDpi xmlns:a14="http://schemas.microsoft.com/office/drawing/2010/main" val="0"/>
              </a:ext>
            </a:extLst>
          </a:blip>
          <a:srcRect l="1653" t="19548" r="1401" b="3393"/>
          <a:stretch>
            <a:fillRect/>
          </a:stretch>
        </p:blipFill>
        <p:spPr>
          <a:xfrm>
            <a:off x="6684" y="3437"/>
            <a:ext cx="12209454" cy="6866190"/>
          </a:xfrm>
          <a:prstGeom prst="rect">
            <a:avLst/>
          </a:prstGeom>
        </p:spPr>
      </p:pic>
      <p:sp>
        <p:nvSpPr>
          <p:cNvPr id="4" name="Foliennummernplatzhalter 3">
            <a:extLst>
              <a:ext uri="{FF2B5EF4-FFF2-40B4-BE49-F238E27FC236}">
                <a16:creationId xmlns:a16="http://schemas.microsoft.com/office/drawing/2014/main" id="{A7E0DDF2-C02E-F413-7C29-547814C5DBDE}"/>
              </a:ext>
            </a:extLst>
          </p:cNvPr>
          <p:cNvSpPr>
            <a:spLocks noGrp="1"/>
          </p:cNvSpPr>
          <p:nvPr>
            <p:ph type="sldNum" sz="quarter" idx="12"/>
          </p:nvPr>
        </p:nvSpPr>
        <p:spPr/>
        <p:txBody>
          <a:bodyPr/>
          <a:lstStyle/>
          <a:p>
            <a:fld id="{330EA680-D336-4FF7-8B7A-9848BB0A1C32}" type="slidenum">
              <a:rPr lang="en-US" noProof="0" smtClean="0"/>
              <a:pPr/>
              <a:t>61</a:t>
            </a:fld>
            <a:endParaRPr lang="en-US" noProof="0"/>
          </a:p>
        </p:txBody>
      </p:sp>
      <p:sp>
        <p:nvSpPr>
          <p:cNvPr id="3" name="Title 1">
            <a:extLst>
              <a:ext uri="{FF2B5EF4-FFF2-40B4-BE49-F238E27FC236}">
                <a16:creationId xmlns:a16="http://schemas.microsoft.com/office/drawing/2014/main" id="{6EF7DFAA-9AE9-8A1C-F731-9AB626EBE5A7}"/>
              </a:ext>
            </a:extLst>
          </p:cNvPr>
          <p:cNvSpPr>
            <a:spLocks noGrp="1"/>
          </p:cNvSpPr>
          <p:nvPr>
            <p:ph type="title"/>
          </p:nvPr>
        </p:nvSpPr>
        <p:spPr>
          <a:xfrm>
            <a:off x="838200" y="365125"/>
            <a:ext cx="10515600" cy="1325563"/>
          </a:xfrm>
        </p:spPr>
        <p:txBody>
          <a:bodyPr>
            <a:normAutofit/>
          </a:bodyPr>
          <a:lstStyle/>
          <a:p>
            <a:r>
              <a:rPr lang="en-US" sz="5400" noProof="0">
                <a:latin typeface="Consolas"/>
              </a:rPr>
              <a:t>Installation membrane​</a:t>
            </a:r>
          </a:p>
        </p:txBody>
      </p:sp>
      <p:sp>
        <p:nvSpPr>
          <p:cNvPr id="7" name="Content Placeholder 2">
            <a:extLst>
              <a:ext uri="{FF2B5EF4-FFF2-40B4-BE49-F238E27FC236}">
                <a16:creationId xmlns:a16="http://schemas.microsoft.com/office/drawing/2014/main" id="{85FE7DF3-FDB1-D296-D4C6-C24F14CCBB1A}"/>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8: Deploying inflatable membrane</a:t>
            </a:r>
            <a:endParaRPr lang="en-US" noProof="0"/>
          </a:p>
        </p:txBody>
      </p:sp>
      <p:sp>
        <p:nvSpPr>
          <p:cNvPr id="2" name="Rectangle 1">
            <a:extLst>
              <a:ext uri="{FF2B5EF4-FFF2-40B4-BE49-F238E27FC236}">
                <a16:creationId xmlns:a16="http://schemas.microsoft.com/office/drawing/2014/main" id="{876684C6-CEDA-ABD8-217B-17A3E307AC46}"/>
              </a:ext>
            </a:extLst>
          </p:cNvPr>
          <p:cNvSpPr/>
          <p:nvPr/>
        </p:nvSpPr>
        <p:spPr>
          <a:xfrm flipH="1">
            <a:off x="-1" y="2813686"/>
            <a:ext cx="7200" cy="4055942"/>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48214C49-3B52-9F98-2DF4-4DEB1D98A2BB}"/>
              </a:ext>
            </a:extLst>
          </p:cNvPr>
          <p:cNvSpPr/>
          <p:nvPr/>
        </p:nvSpPr>
        <p:spPr>
          <a:xfrm>
            <a:off x="0" y="0"/>
            <a:ext cx="7200" cy="2813685"/>
          </a:xfrm>
          <a:prstGeom prst="rect">
            <a:avLst/>
          </a:prstGeom>
          <a:solidFill>
            <a:srgbClr val="B2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1CC4BEC5-DF2C-D5F3-8763-AF6AC7F991DC}"/>
              </a:ext>
            </a:extLst>
          </p:cNvPr>
          <p:cNvSpPr/>
          <p:nvPr/>
        </p:nvSpPr>
        <p:spPr>
          <a:xfrm>
            <a:off x="0" y="0"/>
            <a:ext cx="12192000" cy="7200"/>
          </a:xfrm>
          <a:prstGeom prst="rect">
            <a:avLst/>
          </a:prstGeom>
          <a:solidFill>
            <a:srgbClr val="9D9D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1404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358F-6DDF-995B-AB96-09081D04D7E3}"/>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5EF2645F-9605-0F65-C821-7AB670F6C67E}"/>
              </a:ext>
            </a:extLst>
          </p:cNvPr>
          <p:cNvPicPr>
            <a:picLocks noChangeAspect="1"/>
          </p:cNvPicPr>
          <p:nvPr/>
        </p:nvPicPr>
        <p:blipFill>
          <a:blip r:embed="rId2">
            <a:extLst>
              <a:ext uri="{28A0092B-C50C-407E-A947-70E740481C1C}">
                <a14:useLocalDpi xmlns:a14="http://schemas.microsoft.com/office/drawing/2010/main" val="0"/>
              </a:ext>
            </a:extLst>
          </a:blip>
          <a:srcRect l="1653" t="19548" r="1387" b="3393"/>
          <a:stretch>
            <a:fillRect/>
          </a:stretch>
        </p:blipFill>
        <p:spPr>
          <a:xfrm>
            <a:off x="6684" y="-1467"/>
            <a:ext cx="12211191" cy="6866113"/>
          </a:xfrm>
          <a:prstGeom prst="rect">
            <a:avLst/>
          </a:prstGeom>
        </p:spPr>
      </p:pic>
      <p:sp>
        <p:nvSpPr>
          <p:cNvPr id="4" name="Foliennummernplatzhalter 3">
            <a:extLst>
              <a:ext uri="{FF2B5EF4-FFF2-40B4-BE49-F238E27FC236}">
                <a16:creationId xmlns:a16="http://schemas.microsoft.com/office/drawing/2014/main" id="{E62DE5E4-6908-4281-8E0E-65DECC757B7F}"/>
              </a:ext>
            </a:extLst>
          </p:cNvPr>
          <p:cNvSpPr>
            <a:spLocks noGrp="1"/>
          </p:cNvSpPr>
          <p:nvPr>
            <p:ph type="sldNum" sz="quarter" idx="12"/>
          </p:nvPr>
        </p:nvSpPr>
        <p:spPr/>
        <p:txBody>
          <a:bodyPr/>
          <a:lstStyle/>
          <a:p>
            <a:fld id="{330EA680-D336-4FF7-8B7A-9848BB0A1C32}" type="slidenum">
              <a:rPr lang="en-US" noProof="0" smtClean="0"/>
              <a:pPr/>
              <a:t>62</a:t>
            </a:fld>
            <a:endParaRPr lang="en-US" noProof="0"/>
          </a:p>
        </p:txBody>
      </p:sp>
      <p:sp>
        <p:nvSpPr>
          <p:cNvPr id="3" name="Title 1">
            <a:extLst>
              <a:ext uri="{FF2B5EF4-FFF2-40B4-BE49-F238E27FC236}">
                <a16:creationId xmlns:a16="http://schemas.microsoft.com/office/drawing/2014/main" id="{6F6BC519-BF52-5176-0C97-E5F6D08408B9}"/>
              </a:ext>
            </a:extLst>
          </p:cNvPr>
          <p:cNvSpPr>
            <a:spLocks noGrp="1"/>
          </p:cNvSpPr>
          <p:nvPr>
            <p:ph type="title"/>
          </p:nvPr>
        </p:nvSpPr>
        <p:spPr>
          <a:xfrm>
            <a:off x="838200" y="365125"/>
            <a:ext cx="10515600" cy="1325563"/>
          </a:xfrm>
        </p:spPr>
        <p:txBody>
          <a:bodyPr>
            <a:normAutofit/>
          </a:bodyPr>
          <a:lstStyle/>
          <a:p>
            <a:r>
              <a:rPr lang="en-US" sz="5400" noProof="0">
                <a:latin typeface="Consolas"/>
              </a:rPr>
              <a:t>Collection &amp; processing</a:t>
            </a:r>
          </a:p>
        </p:txBody>
      </p:sp>
      <p:sp>
        <p:nvSpPr>
          <p:cNvPr id="7" name="Content Placeholder 2">
            <a:extLst>
              <a:ext uri="{FF2B5EF4-FFF2-40B4-BE49-F238E27FC236}">
                <a16:creationId xmlns:a16="http://schemas.microsoft.com/office/drawing/2014/main" id="{930759AB-FAA2-61C2-F2F0-C6FD6064CE5E}"/>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9: Collecting regolith</a:t>
            </a:r>
            <a:endParaRPr lang="en-US" noProof="0"/>
          </a:p>
        </p:txBody>
      </p:sp>
      <p:sp>
        <p:nvSpPr>
          <p:cNvPr id="2" name="Rectangle 1">
            <a:extLst>
              <a:ext uri="{FF2B5EF4-FFF2-40B4-BE49-F238E27FC236}">
                <a16:creationId xmlns:a16="http://schemas.microsoft.com/office/drawing/2014/main" id="{1598E293-D3BB-CFFC-80CA-E9BA2CAF472D}"/>
              </a:ext>
            </a:extLst>
          </p:cNvPr>
          <p:cNvSpPr/>
          <p:nvPr/>
        </p:nvSpPr>
        <p:spPr>
          <a:xfrm flipH="1">
            <a:off x="-1" y="2813686"/>
            <a:ext cx="7200" cy="4055942"/>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58AE073F-7C34-D498-2B34-B13022193F50}"/>
              </a:ext>
            </a:extLst>
          </p:cNvPr>
          <p:cNvSpPr/>
          <p:nvPr/>
        </p:nvSpPr>
        <p:spPr>
          <a:xfrm>
            <a:off x="0" y="0"/>
            <a:ext cx="7200" cy="2813685"/>
          </a:xfrm>
          <a:prstGeom prst="rect">
            <a:avLst/>
          </a:prstGeom>
          <a:solidFill>
            <a:srgbClr val="B2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6311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A948-068B-240E-7C55-877A8348252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E3826907-DDCB-417C-0E07-8658C2DB85E3}"/>
              </a:ext>
            </a:extLst>
          </p:cNvPr>
          <p:cNvPicPr>
            <a:picLocks noChangeAspect="1"/>
          </p:cNvPicPr>
          <p:nvPr/>
        </p:nvPicPr>
        <p:blipFill>
          <a:blip r:embed="rId2">
            <a:extLst>
              <a:ext uri="{28A0092B-C50C-407E-A947-70E740481C1C}">
                <a14:useLocalDpi xmlns:a14="http://schemas.microsoft.com/office/drawing/2010/main" val="0"/>
              </a:ext>
            </a:extLst>
          </a:blip>
          <a:srcRect l="1653" t="19548" r="1387" b="3393"/>
          <a:stretch>
            <a:fillRect/>
          </a:stretch>
        </p:blipFill>
        <p:spPr>
          <a:xfrm>
            <a:off x="6684" y="-1467"/>
            <a:ext cx="12211191" cy="6866113"/>
          </a:xfrm>
          <a:prstGeom prst="rect">
            <a:avLst/>
          </a:prstGeom>
        </p:spPr>
      </p:pic>
      <p:sp>
        <p:nvSpPr>
          <p:cNvPr id="4" name="Foliennummernplatzhalter 3">
            <a:extLst>
              <a:ext uri="{FF2B5EF4-FFF2-40B4-BE49-F238E27FC236}">
                <a16:creationId xmlns:a16="http://schemas.microsoft.com/office/drawing/2014/main" id="{4F1D7816-DF7D-DC06-B87B-A4C999ECDFAC}"/>
              </a:ext>
            </a:extLst>
          </p:cNvPr>
          <p:cNvSpPr>
            <a:spLocks noGrp="1"/>
          </p:cNvSpPr>
          <p:nvPr>
            <p:ph type="sldNum" sz="quarter" idx="12"/>
          </p:nvPr>
        </p:nvSpPr>
        <p:spPr/>
        <p:txBody>
          <a:bodyPr/>
          <a:lstStyle/>
          <a:p>
            <a:fld id="{330EA680-D336-4FF7-8B7A-9848BB0A1C32}" type="slidenum">
              <a:rPr lang="en-US" noProof="0" smtClean="0"/>
              <a:pPr/>
              <a:t>63</a:t>
            </a:fld>
            <a:endParaRPr lang="en-US" noProof="0"/>
          </a:p>
        </p:txBody>
      </p:sp>
      <p:sp>
        <p:nvSpPr>
          <p:cNvPr id="3" name="Title 1">
            <a:extLst>
              <a:ext uri="{FF2B5EF4-FFF2-40B4-BE49-F238E27FC236}">
                <a16:creationId xmlns:a16="http://schemas.microsoft.com/office/drawing/2014/main" id="{7908DBBD-DD50-C182-A76F-F71D5FD4C8A4}"/>
              </a:ext>
            </a:extLst>
          </p:cNvPr>
          <p:cNvSpPr>
            <a:spLocks noGrp="1"/>
          </p:cNvSpPr>
          <p:nvPr>
            <p:ph type="title"/>
          </p:nvPr>
        </p:nvSpPr>
        <p:spPr>
          <a:xfrm>
            <a:off x="838200" y="365125"/>
            <a:ext cx="10515600" cy="1325563"/>
          </a:xfrm>
        </p:spPr>
        <p:txBody>
          <a:bodyPr>
            <a:normAutofit/>
          </a:bodyPr>
          <a:lstStyle/>
          <a:p>
            <a:r>
              <a:rPr lang="en-US" sz="5400" noProof="0">
                <a:latin typeface="Consolas"/>
              </a:rPr>
              <a:t>Collection &amp; processing</a:t>
            </a:r>
          </a:p>
        </p:txBody>
      </p:sp>
      <p:sp>
        <p:nvSpPr>
          <p:cNvPr id="7" name="Content Placeholder 2">
            <a:extLst>
              <a:ext uri="{FF2B5EF4-FFF2-40B4-BE49-F238E27FC236}">
                <a16:creationId xmlns:a16="http://schemas.microsoft.com/office/drawing/2014/main" id="{060B339A-6758-174C-DC25-74315E037748}"/>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10: Transporting regolith</a:t>
            </a:r>
            <a:endParaRPr lang="en-US" noProof="0"/>
          </a:p>
        </p:txBody>
      </p:sp>
      <p:sp>
        <p:nvSpPr>
          <p:cNvPr id="2" name="Rectangle 1">
            <a:extLst>
              <a:ext uri="{FF2B5EF4-FFF2-40B4-BE49-F238E27FC236}">
                <a16:creationId xmlns:a16="http://schemas.microsoft.com/office/drawing/2014/main" id="{869FC31F-48CE-0F54-28B1-1BA0A3E50C8C}"/>
              </a:ext>
            </a:extLst>
          </p:cNvPr>
          <p:cNvSpPr/>
          <p:nvPr/>
        </p:nvSpPr>
        <p:spPr>
          <a:xfrm flipH="1">
            <a:off x="-1" y="2813686"/>
            <a:ext cx="7200" cy="4055942"/>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EA3A975B-8D06-DDBC-49C5-E0446057B115}"/>
              </a:ext>
            </a:extLst>
          </p:cNvPr>
          <p:cNvSpPr/>
          <p:nvPr/>
        </p:nvSpPr>
        <p:spPr>
          <a:xfrm>
            <a:off x="0" y="0"/>
            <a:ext cx="7200" cy="2813685"/>
          </a:xfrm>
          <a:prstGeom prst="rect">
            <a:avLst/>
          </a:prstGeom>
          <a:solidFill>
            <a:srgbClr val="B2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88009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BA07-3918-CA43-1B38-07966B0456C9}"/>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F4D7EAAC-9A97-FA1B-CCF3-37EEB863AC48}"/>
              </a:ext>
            </a:extLst>
          </p:cNvPr>
          <p:cNvPicPr>
            <a:picLocks noChangeAspect="1"/>
          </p:cNvPicPr>
          <p:nvPr/>
        </p:nvPicPr>
        <p:blipFill>
          <a:blip r:embed="rId3">
            <a:extLst>
              <a:ext uri="{28A0092B-C50C-407E-A947-70E740481C1C}">
                <a14:useLocalDpi xmlns:a14="http://schemas.microsoft.com/office/drawing/2010/main" val="0"/>
              </a:ext>
            </a:extLst>
          </a:blip>
          <a:srcRect l="1653" t="19548" r="1387" b="3393"/>
          <a:stretch>
            <a:fillRect/>
          </a:stretch>
        </p:blipFill>
        <p:spPr>
          <a:xfrm>
            <a:off x="6684" y="-1467"/>
            <a:ext cx="12211191" cy="6866113"/>
          </a:xfrm>
          <a:prstGeom prst="rect">
            <a:avLst/>
          </a:prstGeom>
        </p:spPr>
      </p:pic>
      <p:sp>
        <p:nvSpPr>
          <p:cNvPr id="4" name="Foliennummernplatzhalter 3">
            <a:extLst>
              <a:ext uri="{FF2B5EF4-FFF2-40B4-BE49-F238E27FC236}">
                <a16:creationId xmlns:a16="http://schemas.microsoft.com/office/drawing/2014/main" id="{7079967C-D325-2D19-779E-02CADDC7BE94}"/>
              </a:ext>
            </a:extLst>
          </p:cNvPr>
          <p:cNvSpPr>
            <a:spLocks noGrp="1"/>
          </p:cNvSpPr>
          <p:nvPr>
            <p:ph type="sldNum" sz="quarter" idx="12"/>
          </p:nvPr>
        </p:nvSpPr>
        <p:spPr/>
        <p:txBody>
          <a:bodyPr/>
          <a:lstStyle/>
          <a:p>
            <a:fld id="{330EA680-D336-4FF7-8B7A-9848BB0A1C32}" type="slidenum">
              <a:rPr lang="en-US" noProof="0" smtClean="0"/>
              <a:pPr/>
              <a:t>64</a:t>
            </a:fld>
            <a:endParaRPr lang="en-US" noProof="0"/>
          </a:p>
        </p:txBody>
      </p:sp>
      <p:sp>
        <p:nvSpPr>
          <p:cNvPr id="3" name="Title 1">
            <a:extLst>
              <a:ext uri="{FF2B5EF4-FFF2-40B4-BE49-F238E27FC236}">
                <a16:creationId xmlns:a16="http://schemas.microsoft.com/office/drawing/2014/main" id="{041455EA-68EB-7F7E-405A-3521BC0870FB}"/>
              </a:ext>
            </a:extLst>
          </p:cNvPr>
          <p:cNvSpPr>
            <a:spLocks noGrp="1"/>
          </p:cNvSpPr>
          <p:nvPr>
            <p:ph type="title"/>
          </p:nvPr>
        </p:nvSpPr>
        <p:spPr>
          <a:xfrm>
            <a:off x="838200" y="365125"/>
            <a:ext cx="10515600" cy="1325563"/>
          </a:xfrm>
        </p:spPr>
        <p:txBody>
          <a:bodyPr>
            <a:normAutofit/>
          </a:bodyPr>
          <a:lstStyle/>
          <a:p>
            <a:r>
              <a:rPr lang="en-US" sz="5400" noProof="0">
                <a:latin typeface="Consolas"/>
              </a:rPr>
              <a:t>Collection &amp; processing</a:t>
            </a:r>
          </a:p>
        </p:txBody>
      </p:sp>
      <p:sp>
        <p:nvSpPr>
          <p:cNvPr id="7" name="Content Placeholder 2">
            <a:extLst>
              <a:ext uri="{FF2B5EF4-FFF2-40B4-BE49-F238E27FC236}">
                <a16:creationId xmlns:a16="http://schemas.microsoft.com/office/drawing/2014/main" id="{90BD5975-723E-4503-5D3E-D1BE2A316FC4}"/>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11: Processing regolith</a:t>
            </a:r>
            <a:endParaRPr lang="en-US" noProof="0"/>
          </a:p>
        </p:txBody>
      </p:sp>
      <p:sp>
        <p:nvSpPr>
          <p:cNvPr id="2" name="Rectangle 1">
            <a:extLst>
              <a:ext uri="{FF2B5EF4-FFF2-40B4-BE49-F238E27FC236}">
                <a16:creationId xmlns:a16="http://schemas.microsoft.com/office/drawing/2014/main" id="{F7B83B50-A536-A1D9-86DC-C94845B965AD}"/>
              </a:ext>
            </a:extLst>
          </p:cNvPr>
          <p:cNvSpPr/>
          <p:nvPr/>
        </p:nvSpPr>
        <p:spPr>
          <a:xfrm flipH="1">
            <a:off x="-1" y="2813686"/>
            <a:ext cx="7200" cy="4055942"/>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6A638221-41F5-68F8-34BA-BA9A21F496C8}"/>
              </a:ext>
            </a:extLst>
          </p:cNvPr>
          <p:cNvSpPr/>
          <p:nvPr/>
        </p:nvSpPr>
        <p:spPr>
          <a:xfrm>
            <a:off x="0" y="0"/>
            <a:ext cx="7200" cy="2813685"/>
          </a:xfrm>
          <a:prstGeom prst="rect">
            <a:avLst/>
          </a:prstGeom>
          <a:solidFill>
            <a:srgbClr val="B2B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85375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8DE9-378B-85F5-4763-778D5ED32B18}"/>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FA5E1B9A-A483-47B3-F742-F45149896B08}"/>
              </a:ext>
            </a:extLst>
          </p:cNvPr>
          <p:cNvPicPr>
            <a:picLocks noChangeAspect="1"/>
          </p:cNvPicPr>
          <p:nvPr/>
        </p:nvPicPr>
        <p:blipFill>
          <a:blip r:embed="rId3">
            <a:extLst>
              <a:ext uri="{28A0092B-C50C-407E-A947-70E740481C1C}">
                <a14:useLocalDpi xmlns:a14="http://schemas.microsoft.com/office/drawing/2010/main" val="0"/>
              </a:ext>
            </a:extLst>
          </a:blip>
          <a:srcRect l="1143" t="21809" r="1918" b="1108"/>
          <a:stretch>
            <a:fillRect/>
          </a:stretch>
        </p:blipFill>
        <p:spPr>
          <a:xfrm>
            <a:off x="1489" y="3066"/>
            <a:ext cx="12208633" cy="6868140"/>
          </a:xfrm>
          <a:prstGeom prst="rect">
            <a:avLst/>
          </a:prstGeom>
        </p:spPr>
      </p:pic>
      <p:sp>
        <p:nvSpPr>
          <p:cNvPr id="4" name="Foliennummernplatzhalter 3">
            <a:extLst>
              <a:ext uri="{FF2B5EF4-FFF2-40B4-BE49-F238E27FC236}">
                <a16:creationId xmlns:a16="http://schemas.microsoft.com/office/drawing/2014/main" id="{D0569C83-04EC-8E3E-C1C8-C5A803EF4353}"/>
              </a:ext>
            </a:extLst>
          </p:cNvPr>
          <p:cNvSpPr>
            <a:spLocks noGrp="1"/>
          </p:cNvSpPr>
          <p:nvPr>
            <p:ph type="sldNum" sz="quarter" idx="12"/>
          </p:nvPr>
        </p:nvSpPr>
        <p:spPr/>
        <p:txBody>
          <a:bodyPr/>
          <a:lstStyle/>
          <a:p>
            <a:fld id="{330EA680-D336-4FF7-8B7A-9848BB0A1C32}" type="slidenum">
              <a:rPr lang="en-US" noProof="0" smtClean="0"/>
              <a:pPr/>
              <a:t>65</a:t>
            </a:fld>
            <a:endParaRPr lang="en-US" noProof="0"/>
          </a:p>
        </p:txBody>
      </p:sp>
      <p:sp>
        <p:nvSpPr>
          <p:cNvPr id="3" name="Title 1">
            <a:extLst>
              <a:ext uri="{FF2B5EF4-FFF2-40B4-BE49-F238E27FC236}">
                <a16:creationId xmlns:a16="http://schemas.microsoft.com/office/drawing/2014/main" id="{303A8C36-E313-CFBD-C15B-D844016C9615}"/>
              </a:ext>
            </a:extLst>
          </p:cNvPr>
          <p:cNvSpPr>
            <a:spLocks noGrp="1"/>
          </p:cNvSpPr>
          <p:nvPr>
            <p:ph type="title"/>
          </p:nvPr>
        </p:nvSpPr>
        <p:spPr>
          <a:xfrm>
            <a:off x="838200" y="365125"/>
            <a:ext cx="10515600" cy="1325563"/>
          </a:xfrm>
        </p:spPr>
        <p:txBody>
          <a:bodyPr>
            <a:normAutofit/>
          </a:bodyPr>
          <a:lstStyle/>
          <a:p>
            <a:r>
              <a:rPr lang="en-US" sz="5400" noProof="0">
                <a:latin typeface="Consolas"/>
              </a:rPr>
              <a:t>Habitat construction</a:t>
            </a:r>
            <a:endParaRPr lang="en-US" noProof="0"/>
          </a:p>
        </p:txBody>
      </p:sp>
      <p:sp>
        <p:nvSpPr>
          <p:cNvPr id="7" name="Content Placeholder 2">
            <a:extLst>
              <a:ext uri="{FF2B5EF4-FFF2-40B4-BE49-F238E27FC236}">
                <a16:creationId xmlns:a16="http://schemas.microsoft.com/office/drawing/2014/main" id="{5B06434C-6FDF-EB71-E66F-601F9E10E8B6}"/>
              </a:ext>
            </a:extLst>
          </p:cNvPr>
          <p:cNvSpPr txBox="1">
            <a:spLocks/>
          </p:cNvSpPr>
          <p:nvPr/>
        </p:nvSpPr>
        <p:spPr>
          <a:xfrm>
            <a:off x="841894" y="1454308"/>
            <a:ext cx="8161143"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12: Depositing layer of regolith</a:t>
            </a:r>
            <a:endParaRPr lang="en-US" noProof="0"/>
          </a:p>
        </p:txBody>
      </p:sp>
    </p:spTree>
    <p:extLst>
      <p:ext uri="{BB962C8B-B14F-4D97-AF65-F5344CB8AC3E}">
        <p14:creationId xmlns:p14="http://schemas.microsoft.com/office/powerpoint/2010/main" val="1167845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DE31-20AE-D905-7880-A0C932A5833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CB487901-5F8B-DEE0-4D0B-4D32BC04ECD0}"/>
              </a:ext>
            </a:extLst>
          </p:cNvPr>
          <p:cNvPicPr>
            <a:picLocks noChangeAspect="1"/>
          </p:cNvPicPr>
          <p:nvPr/>
        </p:nvPicPr>
        <p:blipFill>
          <a:blip r:embed="rId2">
            <a:extLst>
              <a:ext uri="{28A0092B-C50C-407E-A947-70E740481C1C}">
                <a14:useLocalDpi xmlns:a14="http://schemas.microsoft.com/office/drawing/2010/main" val="0"/>
              </a:ext>
            </a:extLst>
          </a:blip>
          <a:srcRect l="1143" t="21809" r="1918" b="1108"/>
          <a:stretch>
            <a:fillRect/>
          </a:stretch>
        </p:blipFill>
        <p:spPr>
          <a:xfrm>
            <a:off x="1489" y="3066"/>
            <a:ext cx="12208633" cy="6868140"/>
          </a:xfrm>
          <a:prstGeom prst="rect">
            <a:avLst/>
          </a:prstGeom>
        </p:spPr>
      </p:pic>
      <p:sp>
        <p:nvSpPr>
          <p:cNvPr id="4" name="Foliennummernplatzhalter 3">
            <a:extLst>
              <a:ext uri="{FF2B5EF4-FFF2-40B4-BE49-F238E27FC236}">
                <a16:creationId xmlns:a16="http://schemas.microsoft.com/office/drawing/2014/main" id="{A1CB3A39-982A-10A8-B1A8-FCB1410B7BBB}"/>
              </a:ext>
            </a:extLst>
          </p:cNvPr>
          <p:cNvSpPr>
            <a:spLocks noGrp="1"/>
          </p:cNvSpPr>
          <p:nvPr>
            <p:ph type="sldNum" sz="quarter" idx="12"/>
          </p:nvPr>
        </p:nvSpPr>
        <p:spPr/>
        <p:txBody>
          <a:bodyPr/>
          <a:lstStyle/>
          <a:p>
            <a:fld id="{330EA680-D336-4FF7-8B7A-9848BB0A1C32}" type="slidenum">
              <a:rPr lang="en-US" noProof="0" smtClean="0"/>
              <a:pPr/>
              <a:t>66</a:t>
            </a:fld>
            <a:endParaRPr lang="en-US" noProof="0"/>
          </a:p>
        </p:txBody>
      </p:sp>
      <p:sp>
        <p:nvSpPr>
          <p:cNvPr id="3" name="Title 1">
            <a:extLst>
              <a:ext uri="{FF2B5EF4-FFF2-40B4-BE49-F238E27FC236}">
                <a16:creationId xmlns:a16="http://schemas.microsoft.com/office/drawing/2014/main" id="{38AB0F8F-18F1-ABBA-0181-B67F9F9C30B7}"/>
              </a:ext>
            </a:extLst>
          </p:cNvPr>
          <p:cNvSpPr>
            <a:spLocks noGrp="1"/>
          </p:cNvSpPr>
          <p:nvPr>
            <p:ph type="title"/>
          </p:nvPr>
        </p:nvSpPr>
        <p:spPr>
          <a:xfrm>
            <a:off x="838200" y="365125"/>
            <a:ext cx="10515600" cy="1325563"/>
          </a:xfrm>
        </p:spPr>
        <p:txBody>
          <a:bodyPr>
            <a:normAutofit/>
          </a:bodyPr>
          <a:lstStyle/>
          <a:p>
            <a:r>
              <a:rPr lang="en-US" sz="5400" noProof="0">
                <a:latin typeface="Consolas"/>
              </a:rPr>
              <a:t>Habitat construction</a:t>
            </a:r>
            <a:endParaRPr lang="en-US" noProof="0"/>
          </a:p>
        </p:txBody>
      </p:sp>
      <p:sp>
        <p:nvSpPr>
          <p:cNvPr id="2" name="Content Placeholder 2">
            <a:extLst>
              <a:ext uri="{FF2B5EF4-FFF2-40B4-BE49-F238E27FC236}">
                <a16:creationId xmlns:a16="http://schemas.microsoft.com/office/drawing/2014/main" id="{AE01279C-ED20-CFB1-A1E7-4EC3A6F01880}"/>
              </a:ext>
            </a:extLst>
          </p:cNvPr>
          <p:cNvSpPr txBox="1">
            <a:spLocks/>
          </p:cNvSpPr>
          <p:nvPr/>
        </p:nvSpPr>
        <p:spPr>
          <a:xfrm>
            <a:off x="841894" y="1454308"/>
            <a:ext cx="8685564"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13: Flattening the layer of regolith</a:t>
            </a:r>
            <a:endParaRPr lang="en-US" noProof="0"/>
          </a:p>
        </p:txBody>
      </p:sp>
    </p:spTree>
    <p:extLst>
      <p:ext uri="{BB962C8B-B14F-4D97-AF65-F5344CB8AC3E}">
        <p14:creationId xmlns:p14="http://schemas.microsoft.com/office/powerpoint/2010/main" val="2346358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3AA4-57C1-48F2-86CA-0D58ADF147A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2F75C973-F22D-7385-A154-899639BAE293}"/>
              </a:ext>
            </a:extLst>
          </p:cNvPr>
          <p:cNvPicPr>
            <a:picLocks noChangeAspect="1"/>
          </p:cNvPicPr>
          <p:nvPr/>
        </p:nvPicPr>
        <p:blipFill>
          <a:blip r:embed="rId2">
            <a:extLst>
              <a:ext uri="{28A0092B-C50C-407E-A947-70E740481C1C}">
                <a14:useLocalDpi xmlns:a14="http://schemas.microsoft.com/office/drawing/2010/main" val="0"/>
              </a:ext>
            </a:extLst>
          </a:blip>
          <a:srcRect l="1070" t="22138" r="1977" b="881"/>
          <a:stretch>
            <a:fillRect/>
          </a:stretch>
        </p:blipFill>
        <p:spPr>
          <a:xfrm>
            <a:off x="-9127" y="28093"/>
            <a:ext cx="12210322" cy="6859135"/>
          </a:xfrm>
          <a:prstGeom prst="rect">
            <a:avLst/>
          </a:prstGeom>
        </p:spPr>
      </p:pic>
      <p:sp>
        <p:nvSpPr>
          <p:cNvPr id="4" name="Foliennummernplatzhalter 3">
            <a:extLst>
              <a:ext uri="{FF2B5EF4-FFF2-40B4-BE49-F238E27FC236}">
                <a16:creationId xmlns:a16="http://schemas.microsoft.com/office/drawing/2014/main" id="{78AE5FF7-D7BC-EFF5-08B1-7E51D2E06AB2}"/>
              </a:ext>
            </a:extLst>
          </p:cNvPr>
          <p:cNvSpPr>
            <a:spLocks noGrp="1"/>
          </p:cNvSpPr>
          <p:nvPr>
            <p:ph type="sldNum" sz="quarter" idx="12"/>
          </p:nvPr>
        </p:nvSpPr>
        <p:spPr/>
        <p:txBody>
          <a:bodyPr/>
          <a:lstStyle/>
          <a:p>
            <a:fld id="{330EA680-D336-4FF7-8B7A-9848BB0A1C32}" type="slidenum">
              <a:rPr lang="en-US" noProof="0" smtClean="0"/>
              <a:pPr/>
              <a:t>67</a:t>
            </a:fld>
            <a:endParaRPr lang="en-US" noProof="0"/>
          </a:p>
        </p:txBody>
      </p:sp>
      <p:sp>
        <p:nvSpPr>
          <p:cNvPr id="2" name="Rectangle 1">
            <a:extLst>
              <a:ext uri="{FF2B5EF4-FFF2-40B4-BE49-F238E27FC236}">
                <a16:creationId xmlns:a16="http://schemas.microsoft.com/office/drawing/2014/main" id="{363358EF-FF84-20A4-6460-CDF27B851D54}"/>
              </a:ext>
            </a:extLst>
          </p:cNvPr>
          <p:cNvSpPr/>
          <p:nvPr/>
        </p:nvSpPr>
        <p:spPr>
          <a:xfrm>
            <a:off x="1" y="-17626"/>
            <a:ext cx="12210322" cy="45719"/>
          </a:xfrm>
          <a:prstGeom prst="rect">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Title 1">
            <a:extLst>
              <a:ext uri="{FF2B5EF4-FFF2-40B4-BE49-F238E27FC236}">
                <a16:creationId xmlns:a16="http://schemas.microsoft.com/office/drawing/2014/main" id="{A83F79B7-5F87-7BD1-F725-84C776715469}"/>
              </a:ext>
            </a:extLst>
          </p:cNvPr>
          <p:cNvSpPr>
            <a:spLocks noGrp="1"/>
          </p:cNvSpPr>
          <p:nvPr>
            <p:ph type="title"/>
          </p:nvPr>
        </p:nvSpPr>
        <p:spPr>
          <a:xfrm>
            <a:off x="838200" y="365125"/>
            <a:ext cx="10515600" cy="1325563"/>
          </a:xfrm>
        </p:spPr>
        <p:txBody>
          <a:bodyPr>
            <a:normAutofit/>
          </a:bodyPr>
          <a:lstStyle/>
          <a:p>
            <a:r>
              <a:rPr lang="en-US" sz="5400" noProof="0">
                <a:latin typeface="Consolas"/>
              </a:rPr>
              <a:t>Habitat construction</a:t>
            </a:r>
            <a:endParaRPr lang="en-US" noProof="0"/>
          </a:p>
        </p:txBody>
      </p:sp>
      <p:sp>
        <p:nvSpPr>
          <p:cNvPr id="5" name="Content Placeholder 2">
            <a:extLst>
              <a:ext uri="{FF2B5EF4-FFF2-40B4-BE49-F238E27FC236}">
                <a16:creationId xmlns:a16="http://schemas.microsoft.com/office/drawing/2014/main" id="{809E440B-7BE2-8FB1-C4D8-357D500A7BC7}"/>
              </a:ext>
            </a:extLst>
          </p:cNvPr>
          <p:cNvSpPr txBox="1">
            <a:spLocks/>
          </p:cNvSpPr>
          <p:nvPr/>
        </p:nvSpPr>
        <p:spPr>
          <a:xfrm>
            <a:off x="841894" y="1454308"/>
            <a:ext cx="8685564"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14: Melting the fresh regolith</a:t>
            </a:r>
            <a:endParaRPr lang="en-US" noProof="0"/>
          </a:p>
        </p:txBody>
      </p:sp>
    </p:spTree>
    <p:extLst>
      <p:ext uri="{BB962C8B-B14F-4D97-AF65-F5344CB8AC3E}">
        <p14:creationId xmlns:p14="http://schemas.microsoft.com/office/powerpoint/2010/main" val="3776672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F917B-EE88-2627-BCCF-ADBEE02E7726}"/>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D1959BA5-59B8-4FBD-A1A2-DF6B7F47810D}"/>
              </a:ext>
            </a:extLst>
          </p:cNvPr>
          <p:cNvPicPr>
            <a:picLocks noChangeAspect="1"/>
          </p:cNvPicPr>
          <p:nvPr/>
        </p:nvPicPr>
        <p:blipFill>
          <a:blip r:embed="rId2">
            <a:extLst>
              <a:ext uri="{28A0092B-C50C-407E-A947-70E740481C1C}">
                <a14:useLocalDpi xmlns:a14="http://schemas.microsoft.com/office/drawing/2010/main" val="0"/>
              </a:ext>
            </a:extLst>
          </a:blip>
          <a:srcRect l="1602" t="22151" r="1355" b="751"/>
          <a:stretch>
            <a:fillRect/>
          </a:stretch>
        </p:blipFill>
        <p:spPr>
          <a:xfrm>
            <a:off x="49442" y="28592"/>
            <a:ext cx="12221571" cy="6869471"/>
          </a:xfrm>
          <a:prstGeom prst="rect">
            <a:avLst/>
          </a:prstGeom>
        </p:spPr>
      </p:pic>
      <p:sp>
        <p:nvSpPr>
          <p:cNvPr id="4" name="Foliennummernplatzhalter 3">
            <a:extLst>
              <a:ext uri="{FF2B5EF4-FFF2-40B4-BE49-F238E27FC236}">
                <a16:creationId xmlns:a16="http://schemas.microsoft.com/office/drawing/2014/main" id="{4B24E882-C607-7118-A554-32E4D1648FAF}"/>
              </a:ext>
            </a:extLst>
          </p:cNvPr>
          <p:cNvSpPr>
            <a:spLocks noGrp="1"/>
          </p:cNvSpPr>
          <p:nvPr>
            <p:ph type="sldNum" sz="quarter" idx="12"/>
          </p:nvPr>
        </p:nvSpPr>
        <p:spPr/>
        <p:txBody>
          <a:bodyPr/>
          <a:lstStyle/>
          <a:p>
            <a:fld id="{330EA680-D336-4FF7-8B7A-9848BB0A1C32}" type="slidenum">
              <a:rPr lang="en-US" noProof="0" smtClean="0"/>
              <a:pPr/>
              <a:t>68</a:t>
            </a:fld>
            <a:endParaRPr lang="en-US" noProof="0"/>
          </a:p>
        </p:txBody>
      </p:sp>
      <p:sp>
        <p:nvSpPr>
          <p:cNvPr id="3" name="Title 1">
            <a:extLst>
              <a:ext uri="{FF2B5EF4-FFF2-40B4-BE49-F238E27FC236}">
                <a16:creationId xmlns:a16="http://schemas.microsoft.com/office/drawing/2014/main" id="{F25B7586-88A3-7A63-A9F2-779F8FF7C7DB}"/>
              </a:ext>
            </a:extLst>
          </p:cNvPr>
          <p:cNvSpPr>
            <a:spLocks noGrp="1"/>
          </p:cNvSpPr>
          <p:nvPr>
            <p:ph type="title"/>
          </p:nvPr>
        </p:nvSpPr>
        <p:spPr>
          <a:xfrm>
            <a:off x="838200" y="365125"/>
            <a:ext cx="10515600" cy="1325563"/>
          </a:xfrm>
        </p:spPr>
        <p:txBody>
          <a:bodyPr>
            <a:normAutofit/>
          </a:bodyPr>
          <a:lstStyle/>
          <a:p>
            <a:r>
              <a:rPr lang="en-US" sz="5400" noProof="0">
                <a:latin typeface="Consolas"/>
              </a:rPr>
              <a:t>Post construction</a:t>
            </a:r>
            <a:endParaRPr lang="en-US" noProof="0"/>
          </a:p>
        </p:txBody>
      </p:sp>
      <p:sp>
        <p:nvSpPr>
          <p:cNvPr id="7" name="Content Placeholder 2">
            <a:extLst>
              <a:ext uri="{FF2B5EF4-FFF2-40B4-BE49-F238E27FC236}">
                <a16:creationId xmlns:a16="http://schemas.microsoft.com/office/drawing/2014/main" id="{E8767956-D1E1-8125-B497-AA6D957E33FB}"/>
              </a:ext>
            </a:extLst>
          </p:cNvPr>
          <p:cNvSpPr txBox="1">
            <a:spLocks/>
          </p:cNvSpPr>
          <p:nvPr/>
        </p:nvSpPr>
        <p:spPr>
          <a:xfrm>
            <a:off x="841894" y="1454308"/>
            <a:ext cx="9373415"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15: Robot maintenance &amp; cleaning</a:t>
            </a:r>
            <a:endParaRPr lang="en-US" noProof="0"/>
          </a:p>
        </p:txBody>
      </p:sp>
      <p:sp>
        <p:nvSpPr>
          <p:cNvPr id="2" name="Rectangle 1">
            <a:extLst>
              <a:ext uri="{FF2B5EF4-FFF2-40B4-BE49-F238E27FC236}">
                <a16:creationId xmlns:a16="http://schemas.microsoft.com/office/drawing/2014/main" id="{2FB44311-4D8F-DD0D-37E7-6D9DB37C411A}"/>
              </a:ext>
            </a:extLst>
          </p:cNvPr>
          <p:cNvSpPr/>
          <p:nvPr/>
        </p:nvSpPr>
        <p:spPr>
          <a:xfrm>
            <a:off x="1" y="-17626"/>
            <a:ext cx="12210322" cy="104400"/>
          </a:xfrm>
          <a:prstGeom prst="rect">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6CDD8CF3-22E5-50FF-188C-0D2AF7461319}"/>
              </a:ext>
            </a:extLst>
          </p:cNvPr>
          <p:cNvSpPr/>
          <p:nvPr/>
        </p:nvSpPr>
        <p:spPr>
          <a:xfrm>
            <a:off x="0" y="2870525"/>
            <a:ext cx="78146" cy="2534595"/>
          </a:xfrm>
          <a:prstGeom prst="rect">
            <a:avLst/>
          </a:prstGeom>
          <a:solidFill>
            <a:srgbClr val="9C9C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323EEDA3-CED2-857C-364F-F20D4F03793D}"/>
              </a:ext>
            </a:extLst>
          </p:cNvPr>
          <p:cNvSpPr/>
          <p:nvPr/>
        </p:nvSpPr>
        <p:spPr>
          <a:xfrm>
            <a:off x="0" y="-17625"/>
            <a:ext cx="68578" cy="288815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4A14C79-7460-F576-AED2-8F12C710302C}"/>
              </a:ext>
            </a:extLst>
          </p:cNvPr>
          <p:cNvSpPr/>
          <p:nvPr/>
        </p:nvSpPr>
        <p:spPr>
          <a:xfrm>
            <a:off x="-9568" y="5405120"/>
            <a:ext cx="59010" cy="1492943"/>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06619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2A30-D025-01F1-D42F-7C874FA07A2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C03D1EE-8984-96F0-DA57-8BC45071DCAB}"/>
              </a:ext>
            </a:extLst>
          </p:cNvPr>
          <p:cNvPicPr>
            <a:picLocks noChangeAspect="1"/>
          </p:cNvPicPr>
          <p:nvPr/>
        </p:nvPicPr>
        <p:blipFill>
          <a:blip r:embed="rId2">
            <a:extLst>
              <a:ext uri="{28A0092B-C50C-407E-A947-70E740481C1C}">
                <a14:useLocalDpi xmlns:a14="http://schemas.microsoft.com/office/drawing/2010/main" val="0"/>
              </a:ext>
            </a:extLst>
          </a:blip>
          <a:srcRect l="1602" t="22151" r="1355" b="751"/>
          <a:stretch>
            <a:fillRect/>
          </a:stretch>
        </p:blipFill>
        <p:spPr>
          <a:xfrm>
            <a:off x="51082" y="29576"/>
            <a:ext cx="12221571" cy="6869471"/>
          </a:xfrm>
          <a:prstGeom prst="rect">
            <a:avLst/>
          </a:prstGeom>
        </p:spPr>
      </p:pic>
      <p:sp>
        <p:nvSpPr>
          <p:cNvPr id="4" name="Foliennummernplatzhalter 3">
            <a:extLst>
              <a:ext uri="{FF2B5EF4-FFF2-40B4-BE49-F238E27FC236}">
                <a16:creationId xmlns:a16="http://schemas.microsoft.com/office/drawing/2014/main" id="{4C121F2A-B05B-65BF-4086-05B274175AB5}"/>
              </a:ext>
            </a:extLst>
          </p:cNvPr>
          <p:cNvSpPr>
            <a:spLocks noGrp="1"/>
          </p:cNvSpPr>
          <p:nvPr>
            <p:ph type="sldNum" sz="quarter" idx="12"/>
          </p:nvPr>
        </p:nvSpPr>
        <p:spPr/>
        <p:txBody>
          <a:bodyPr/>
          <a:lstStyle/>
          <a:p>
            <a:fld id="{330EA680-D336-4FF7-8B7A-9848BB0A1C32}" type="slidenum">
              <a:rPr lang="en-US" noProof="0" smtClean="0"/>
              <a:pPr/>
              <a:t>69</a:t>
            </a:fld>
            <a:endParaRPr lang="en-US" noProof="0"/>
          </a:p>
        </p:txBody>
      </p:sp>
      <p:sp>
        <p:nvSpPr>
          <p:cNvPr id="3" name="Title 1">
            <a:extLst>
              <a:ext uri="{FF2B5EF4-FFF2-40B4-BE49-F238E27FC236}">
                <a16:creationId xmlns:a16="http://schemas.microsoft.com/office/drawing/2014/main" id="{E4BECF22-8660-D965-7F13-AC36F93E44A1}"/>
              </a:ext>
            </a:extLst>
          </p:cNvPr>
          <p:cNvSpPr>
            <a:spLocks noGrp="1"/>
          </p:cNvSpPr>
          <p:nvPr>
            <p:ph type="title"/>
          </p:nvPr>
        </p:nvSpPr>
        <p:spPr>
          <a:xfrm>
            <a:off x="838200" y="365125"/>
            <a:ext cx="10515600" cy="1325563"/>
          </a:xfrm>
        </p:spPr>
        <p:txBody>
          <a:bodyPr>
            <a:normAutofit/>
          </a:bodyPr>
          <a:lstStyle/>
          <a:p>
            <a:r>
              <a:rPr lang="en-US" sz="5400" noProof="0">
                <a:latin typeface="Consolas"/>
              </a:rPr>
              <a:t>Post construction</a:t>
            </a:r>
            <a:endParaRPr lang="en-US" noProof="0"/>
          </a:p>
        </p:txBody>
      </p:sp>
      <p:sp>
        <p:nvSpPr>
          <p:cNvPr id="7" name="Content Placeholder 2">
            <a:extLst>
              <a:ext uri="{FF2B5EF4-FFF2-40B4-BE49-F238E27FC236}">
                <a16:creationId xmlns:a16="http://schemas.microsoft.com/office/drawing/2014/main" id="{137261A4-13A9-A4FA-5215-2DED6D4D7F44}"/>
              </a:ext>
            </a:extLst>
          </p:cNvPr>
          <p:cNvSpPr txBox="1">
            <a:spLocks/>
          </p:cNvSpPr>
          <p:nvPr/>
        </p:nvSpPr>
        <p:spPr>
          <a:xfrm>
            <a:off x="841894" y="1454308"/>
            <a:ext cx="9373415" cy="4239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Step 16: Final inspection completed structure</a:t>
            </a:r>
            <a:endParaRPr lang="en-US" noProof="0"/>
          </a:p>
        </p:txBody>
      </p:sp>
      <p:sp>
        <p:nvSpPr>
          <p:cNvPr id="2" name="Rectangle 1">
            <a:extLst>
              <a:ext uri="{FF2B5EF4-FFF2-40B4-BE49-F238E27FC236}">
                <a16:creationId xmlns:a16="http://schemas.microsoft.com/office/drawing/2014/main" id="{574E84FB-6867-EED3-DE36-D23ECF831399}"/>
              </a:ext>
            </a:extLst>
          </p:cNvPr>
          <p:cNvSpPr/>
          <p:nvPr/>
        </p:nvSpPr>
        <p:spPr>
          <a:xfrm>
            <a:off x="1" y="-17626"/>
            <a:ext cx="12210322" cy="104400"/>
          </a:xfrm>
          <a:prstGeom prst="rect">
            <a:avLst/>
          </a:prstGeom>
          <a:solidFill>
            <a:srgbClr val="A7A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0545E466-2789-9D34-C19F-51ACD35796B0}"/>
              </a:ext>
            </a:extLst>
          </p:cNvPr>
          <p:cNvSpPr/>
          <p:nvPr/>
        </p:nvSpPr>
        <p:spPr>
          <a:xfrm>
            <a:off x="0" y="2870525"/>
            <a:ext cx="78146" cy="2534595"/>
          </a:xfrm>
          <a:prstGeom prst="rect">
            <a:avLst/>
          </a:prstGeom>
          <a:solidFill>
            <a:srgbClr val="9C9C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61720188-5026-0C1B-9182-257EB1A17E27}"/>
              </a:ext>
            </a:extLst>
          </p:cNvPr>
          <p:cNvSpPr/>
          <p:nvPr/>
        </p:nvSpPr>
        <p:spPr>
          <a:xfrm>
            <a:off x="0" y="-17625"/>
            <a:ext cx="68578" cy="288815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EA60EBD3-F070-830F-18B0-273C587BDD05}"/>
              </a:ext>
            </a:extLst>
          </p:cNvPr>
          <p:cNvSpPr/>
          <p:nvPr/>
        </p:nvSpPr>
        <p:spPr>
          <a:xfrm>
            <a:off x="-9568" y="5405120"/>
            <a:ext cx="59010" cy="1492943"/>
          </a:xfrm>
          <a:prstGeom prst="rect">
            <a:avLst/>
          </a:prstGeom>
          <a:solidFill>
            <a:srgbClr val="4545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5497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26FB-343A-1229-0E94-B714292C1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443D5-AE35-93EF-4D52-32F0677C5176}"/>
              </a:ext>
            </a:extLst>
          </p:cNvPr>
          <p:cNvSpPr>
            <a:spLocks noGrp="1"/>
          </p:cNvSpPr>
          <p:nvPr>
            <p:ph type="title"/>
          </p:nvPr>
        </p:nvSpPr>
        <p:spPr/>
        <p:txBody>
          <a:bodyPr>
            <a:normAutofit/>
          </a:bodyPr>
          <a:lstStyle/>
          <a:p>
            <a:r>
              <a:rPr lang="en-US" sz="5400" noProof="0">
                <a:latin typeface="Consolas"/>
              </a:rPr>
              <a:t>Hazards</a:t>
            </a:r>
          </a:p>
        </p:txBody>
      </p:sp>
      <p:sp>
        <p:nvSpPr>
          <p:cNvPr id="3" name="Content Placeholder 2">
            <a:extLst>
              <a:ext uri="{FF2B5EF4-FFF2-40B4-BE49-F238E27FC236}">
                <a16:creationId xmlns:a16="http://schemas.microsoft.com/office/drawing/2014/main" id="{3CE46F45-1BCD-E1D9-96C3-5E0CCBB72407}"/>
              </a:ext>
            </a:extLst>
          </p:cNvPr>
          <p:cNvSpPr>
            <a:spLocks noGrp="1"/>
          </p:cNvSpPr>
          <p:nvPr>
            <p:ph idx="1"/>
          </p:nvPr>
        </p:nvSpPr>
        <p:spPr/>
        <p:txBody>
          <a:bodyPr vert="horz" lIns="91440" tIns="45720" rIns="91440" bIns="45720" rtlCol="0" anchor="t">
            <a:normAutofit/>
          </a:bodyPr>
          <a:lstStyle/>
          <a:p>
            <a:pPr marL="0" indent="0">
              <a:spcBef>
                <a:spcPts val="4000"/>
              </a:spcBef>
              <a:buNone/>
            </a:pPr>
            <a:r>
              <a:rPr lang="en-US" sz="2400" noProof="0">
                <a:solidFill>
                  <a:schemeClr val="bg1">
                    <a:lumMod val="65000"/>
                  </a:schemeClr>
                </a:solidFill>
                <a:latin typeface="Consolas"/>
              </a:rPr>
              <a:t>Temperature</a:t>
            </a:r>
          </a:p>
          <a:p>
            <a:pPr marL="0" indent="0">
              <a:spcBef>
                <a:spcPts val="4000"/>
              </a:spcBef>
              <a:buNone/>
            </a:pPr>
            <a:r>
              <a:rPr lang="en-US" sz="2400" noProof="0">
                <a:solidFill>
                  <a:schemeClr val="bg1">
                    <a:lumMod val="65000"/>
                  </a:schemeClr>
                </a:solidFill>
                <a:latin typeface="Consolas"/>
              </a:rPr>
              <a:t>Radiation</a:t>
            </a:r>
            <a:endParaRPr lang="en-US" sz="2400" noProof="0">
              <a:solidFill>
                <a:schemeClr val="bg1">
                  <a:lumMod val="65000"/>
                </a:schemeClr>
              </a:solidFill>
              <a:latin typeface="Aptos"/>
            </a:endParaRPr>
          </a:p>
          <a:p>
            <a:pPr marL="0" indent="0">
              <a:spcBef>
                <a:spcPts val="4000"/>
              </a:spcBef>
              <a:buNone/>
            </a:pPr>
            <a:r>
              <a:rPr lang="en-US" sz="2400" noProof="0">
                <a:solidFill>
                  <a:schemeClr val="bg1">
                    <a:lumMod val="65000"/>
                  </a:schemeClr>
                </a:solidFill>
                <a:latin typeface="Consolas"/>
              </a:rPr>
              <a:t>Micrometeorites</a:t>
            </a:r>
          </a:p>
          <a:p>
            <a:pPr marL="0" indent="0">
              <a:spcBef>
                <a:spcPts val="4000"/>
              </a:spcBef>
              <a:buNone/>
            </a:pPr>
            <a:r>
              <a:rPr lang="en-US" sz="2400" noProof="0">
                <a:latin typeface="Consolas"/>
              </a:rPr>
              <a:t>Moonquakes (up to 5) [m</a:t>
            </a:r>
            <a:r>
              <a:rPr lang="en-US" sz="2400" baseline="-25000" noProof="0">
                <a:latin typeface="Consolas"/>
              </a:rPr>
              <a:t>b</a:t>
            </a:r>
            <a:r>
              <a:rPr lang="en-US" sz="2400" noProof="0">
                <a:latin typeface="Consolas"/>
              </a:rPr>
              <a:t>]</a:t>
            </a:r>
            <a:endParaRPr lang="en-US" sz="2400" noProof="0">
              <a:ea typeface="+mn-lt"/>
              <a:cs typeface="+mn-lt"/>
            </a:endParaRPr>
          </a:p>
          <a:p>
            <a:pPr marL="0" indent="0">
              <a:buNone/>
            </a:pPr>
            <a:endParaRPr lang="en-US" sz="2400" noProof="0">
              <a:latin typeface="Consolas"/>
            </a:endParaRPr>
          </a:p>
          <a:p>
            <a:pPr marL="0" indent="0">
              <a:buNone/>
            </a:pPr>
            <a:endParaRPr lang="en-US" sz="2400" noProof="0">
              <a:latin typeface="Consolas"/>
            </a:endParaRPr>
          </a:p>
        </p:txBody>
      </p:sp>
      <p:pic>
        <p:nvPicPr>
          <p:cNvPr id="9" name="Picture 8" descr="Close-up of a surface&#10;&#10;AI-generated content may be incorrect.">
            <a:extLst>
              <a:ext uri="{FF2B5EF4-FFF2-40B4-BE49-F238E27FC236}">
                <a16:creationId xmlns:a16="http://schemas.microsoft.com/office/drawing/2014/main" id="{159C422B-9BA2-626A-A8CC-7B6EC1EDCB94}"/>
              </a:ext>
            </a:extLst>
          </p:cNvPr>
          <p:cNvPicPr>
            <a:picLocks noChangeAspect="1"/>
          </p:cNvPicPr>
          <p:nvPr/>
        </p:nvPicPr>
        <p:blipFill>
          <a:blip r:embed="rId3">
            <a:extLst>
              <a:ext uri="{28A0092B-C50C-407E-A947-70E740481C1C}">
                <a14:useLocalDpi xmlns:a14="http://schemas.microsoft.com/office/drawing/2010/main" val="0"/>
              </a:ext>
            </a:extLst>
          </a:blip>
          <a:srcRect l="8897" t="51" r="6238" b="-237"/>
          <a:stretch>
            <a:fillRect/>
          </a:stretch>
        </p:blipFill>
        <p:spPr>
          <a:xfrm>
            <a:off x="6308203" y="1"/>
            <a:ext cx="5884270" cy="6882868"/>
          </a:xfrm>
          <a:prstGeom prst="rect">
            <a:avLst/>
          </a:prstGeom>
        </p:spPr>
      </p:pic>
      <p:sp>
        <p:nvSpPr>
          <p:cNvPr id="4" name="Slide Number Placeholder 3">
            <a:extLst>
              <a:ext uri="{FF2B5EF4-FFF2-40B4-BE49-F238E27FC236}">
                <a16:creationId xmlns:a16="http://schemas.microsoft.com/office/drawing/2014/main" id="{957ACDD9-4EA6-F2E3-B4D8-8EE9669CACC0}"/>
              </a:ext>
            </a:extLst>
          </p:cNvPr>
          <p:cNvSpPr>
            <a:spLocks noGrp="1"/>
          </p:cNvSpPr>
          <p:nvPr>
            <p:ph type="sldNum" sz="quarter" idx="12"/>
          </p:nvPr>
        </p:nvSpPr>
        <p:spPr/>
        <p:txBody>
          <a:bodyPr/>
          <a:lstStyle/>
          <a:p>
            <a:fld id="{330EA680-D336-4FF7-8B7A-9848BB0A1C32}" type="slidenum">
              <a:rPr lang="en-US" noProof="0" smtClean="0"/>
              <a:t>7</a:t>
            </a:fld>
            <a:endParaRPr lang="en-US" noProof="0"/>
          </a:p>
        </p:txBody>
      </p:sp>
      <p:sp>
        <p:nvSpPr>
          <p:cNvPr id="5" name="TextBox 4">
            <a:extLst>
              <a:ext uri="{FF2B5EF4-FFF2-40B4-BE49-F238E27FC236}">
                <a16:creationId xmlns:a16="http://schemas.microsoft.com/office/drawing/2014/main" id="{BF9AFF80-5151-317F-251F-2692A4EC48F1}"/>
              </a:ext>
            </a:extLst>
          </p:cNvPr>
          <p:cNvSpPr txBox="1"/>
          <p:nvPr/>
        </p:nvSpPr>
        <p:spPr>
          <a:xfrm>
            <a:off x="6454333" y="6367463"/>
            <a:ext cx="4051140" cy="400110"/>
          </a:xfrm>
          <a:prstGeom prst="rect">
            <a:avLst/>
          </a:prstGeom>
          <a:noFill/>
        </p:spPr>
        <p:txBody>
          <a:bodyPr wrap="square" lIns="91440" tIns="45720" rIns="91440" bIns="45720" rtlCol="0" anchor="t">
            <a:spAutoFit/>
          </a:bodyPr>
          <a:lstStyle/>
          <a:p>
            <a:r>
              <a:rPr lang="en-US" sz="1000" noProof="0">
                <a:latin typeface="Consolas"/>
              </a:rPr>
              <a:t>Image credits to:</a:t>
            </a:r>
          </a:p>
          <a:p>
            <a:r>
              <a:rPr lang="en-US" sz="1000" noProof="0">
                <a:latin typeface="Consolas"/>
              </a:rPr>
              <a:t>NASA/GSFC/Arizona State University</a:t>
            </a:r>
          </a:p>
        </p:txBody>
      </p:sp>
    </p:spTree>
    <p:extLst>
      <p:ext uri="{BB962C8B-B14F-4D97-AF65-F5344CB8AC3E}">
        <p14:creationId xmlns:p14="http://schemas.microsoft.com/office/powerpoint/2010/main" val="3615481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E01133-DDF6-476B-5CBB-C4D203CEEA4E}"/>
            </a:ext>
          </a:extLst>
        </p:cNvPr>
        <p:cNvGrpSpPr/>
        <p:nvPr/>
      </p:nvGrpSpPr>
      <p:grpSpPr>
        <a:xfrm>
          <a:off x="0" y="0"/>
          <a:ext cx="0" cy="0"/>
          <a:chOff x="0" y="0"/>
          <a:chExt cx="0" cy="0"/>
        </a:xfrm>
      </p:grpSpPr>
      <p:pic>
        <p:nvPicPr>
          <p:cNvPr id="6" name="Picture 5" descr="A table of chemical formulas&#10;&#10;AI-generated content may be incorrect.">
            <a:extLst>
              <a:ext uri="{FF2B5EF4-FFF2-40B4-BE49-F238E27FC236}">
                <a16:creationId xmlns:a16="http://schemas.microsoft.com/office/drawing/2014/main" id="{8E880DAC-E536-4C91-BDD6-8D99EDFAF56E}"/>
              </a:ext>
            </a:extLst>
          </p:cNvPr>
          <p:cNvPicPr>
            <a:picLocks noChangeAspect="1"/>
          </p:cNvPicPr>
          <p:nvPr/>
        </p:nvPicPr>
        <p:blipFill>
          <a:blip r:embed="rId3">
            <a:extLst>
              <a:ext uri="{28A0092B-C50C-407E-A947-70E740481C1C}">
                <a14:useLocalDpi xmlns:a14="http://schemas.microsoft.com/office/drawing/2010/main" val="0"/>
              </a:ext>
            </a:extLst>
          </a:blip>
          <a:srcRect l="6485" t="8163" r="3491" b="4082"/>
          <a:stretch>
            <a:fillRect/>
          </a:stretch>
        </p:blipFill>
        <p:spPr>
          <a:xfrm>
            <a:off x="5773891" y="1918626"/>
            <a:ext cx="5976431" cy="4178960"/>
          </a:xfrm>
          <a:prstGeom prst="rect">
            <a:avLst/>
          </a:prstGeom>
        </p:spPr>
      </p:pic>
      <p:sp>
        <p:nvSpPr>
          <p:cNvPr id="5" name="Title 1">
            <a:extLst>
              <a:ext uri="{FF2B5EF4-FFF2-40B4-BE49-F238E27FC236}">
                <a16:creationId xmlns:a16="http://schemas.microsoft.com/office/drawing/2014/main" id="{A1E979FB-95A2-25AF-D117-50EC03847A46}"/>
              </a:ext>
            </a:extLst>
          </p:cNvPr>
          <p:cNvSpPr>
            <a:spLocks noGrp="1"/>
          </p:cNvSpPr>
          <p:nvPr>
            <p:ph type="title"/>
          </p:nvPr>
        </p:nvSpPr>
        <p:spPr>
          <a:xfrm>
            <a:off x="838200" y="365125"/>
            <a:ext cx="10515600" cy="1325563"/>
          </a:xfrm>
        </p:spPr>
        <p:txBody>
          <a:bodyPr anchor="ctr">
            <a:normAutofit/>
          </a:bodyPr>
          <a:lstStyle/>
          <a:p>
            <a:r>
              <a:rPr lang="en-US" noProof="0"/>
              <a:t>Regolith Melting Process</a:t>
            </a:r>
          </a:p>
        </p:txBody>
      </p:sp>
      <p:sp>
        <p:nvSpPr>
          <p:cNvPr id="4" name="Slide Number Placeholder 3">
            <a:extLst>
              <a:ext uri="{FF2B5EF4-FFF2-40B4-BE49-F238E27FC236}">
                <a16:creationId xmlns:a16="http://schemas.microsoft.com/office/drawing/2014/main" id="{BC867D0E-8D8E-F59A-64BE-F3201620A071}"/>
              </a:ext>
            </a:extLst>
          </p:cNvPr>
          <p:cNvSpPr>
            <a:spLocks noGrp="1"/>
          </p:cNvSpPr>
          <p:nvPr>
            <p:ph type="sldNum" sz="quarter" idx="12"/>
          </p:nvPr>
        </p:nvSpPr>
        <p:spPr>
          <a:xfrm>
            <a:off x="8610600" y="6356350"/>
            <a:ext cx="2743200" cy="365125"/>
          </a:xfrm>
        </p:spPr>
        <p:txBody>
          <a:bodyPr>
            <a:normAutofit/>
          </a:bodyPr>
          <a:lstStyle/>
          <a:p>
            <a:fld id="{330EA680-D336-4FF7-8B7A-9848BB0A1C32}" type="slidenum">
              <a:rPr lang="en-US" noProof="0"/>
              <a:pPr/>
              <a:t>70</a:t>
            </a:fld>
            <a:endParaRPr lang="en-US" noProof="0"/>
          </a:p>
        </p:txBody>
      </p:sp>
      <p:sp>
        <p:nvSpPr>
          <p:cNvPr id="7" name="Content Placeholder 2">
            <a:extLst>
              <a:ext uri="{FF2B5EF4-FFF2-40B4-BE49-F238E27FC236}">
                <a16:creationId xmlns:a16="http://schemas.microsoft.com/office/drawing/2014/main" id="{1206848B-7B2C-3EA2-A34C-89D48C6B4B5C}"/>
              </a:ext>
            </a:extLst>
          </p:cNvPr>
          <p:cNvSpPr txBox="1">
            <a:spLocks/>
          </p:cNvSpPr>
          <p:nvPr/>
        </p:nvSpPr>
        <p:spPr>
          <a:xfrm>
            <a:off x="841894" y="1986904"/>
            <a:ext cx="8161143"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Silicon &amp; oxides</a:t>
            </a:r>
          </a:p>
          <a:p>
            <a:pPr marL="0" indent="0">
              <a:buNone/>
            </a:pPr>
            <a:endParaRPr lang="en-US" noProof="0">
              <a:latin typeface="Consolas"/>
            </a:endParaRPr>
          </a:p>
          <a:p>
            <a:pPr marL="0" indent="0">
              <a:buNone/>
            </a:pPr>
            <a:r>
              <a:rPr lang="en-US" noProof="0">
                <a:latin typeface="Consolas"/>
              </a:rPr>
              <a:t>Thermophysical properties</a:t>
            </a:r>
          </a:p>
          <a:p>
            <a:pPr marL="0" indent="0">
              <a:buNone/>
            </a:pPr>
            <a:endParaRPr lang="en-US" noProof="0">
              <a:latin typeface="Consolas"/>
            </a:endParaRPr>
          </a:p>
          <a:p>
            <a:pPr marL="0" indent="0">
              <a:buNone/>
            </a:pPr>
            <a:endParaRPr lang="en-US" noProof="0">
              <a:latin typeface="Consolas"/>
            </a:endParaRPr>
          </a:p>
        </p:txBody>
      </p:sp>
    </p:spTree>
    <p:extLst>
      <p:ext uri="{BB962C8B-B14F-4D97-AF65-F5344CB8AC3E}">
        <p14:creationId xmlns:p14="http://schemas.microsoft.com/office/powerpoint/2010/main" val="1012208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4DD6E9-4003-F64D-942B-E15F9F17FD3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C775A21-1D65-1301-691C-F84D5D738763}"/>
              </a:ext>
            </a:extLst>
          </p:cNvPr>
          <p:cNvSpPr>
            <a:spLocks noGrp="1"/>
          </p:cNvSpPr>
          <p:nvPr>
            <p:ph type="title"/>
          </p:nvPr>
        </p:nvSpPr>
        <p:spPr>
          <a:xfrm>
            <a:off x="838200" y="365125"/>
            <a:ext cx="10515600" cy="1325563"/>
          </a:xfrm>
        </p:spPr>
        <p:txBody>
          <a:bodyPr anchor="ctr">
            <a:normAutofit/>
          </a:bodyPr>
          <a:lstStyle/>
          <a:p>
            <a:r>
              <a:rPr lang="en-US" noProof="0"/>
              <a:t>Regolith Melting Process</a:t>
            </a:r>
          </a:p>
        </p:txBody>
      </p:sp>
      <p:sp>
        <p:nvSpPr>
          <p:cNvPr id="4" name="Slide Number Placeholder 3">
            <a:extLst>
              <a:ext uri="{FF2B5EF4-FFF2-40B4-BE49-F238E27FC236}">
                <a16:creationId xmlns:a16="http://schemas.microsoft.com/office/drawing/2014/main" id="{457CD161-07D6-6E90-8756-DA28B613F53B}"/>
              </a:ext>
            </a:extLst>
          </p:cNvPr>
          <p:cNvSpPr>
            <a:spLocks noGrp="1"/>
          </p:cNvSpPr>
          <p:nvPr>
            <p:ph type="sldNum" sz="quarter" idx="12"/>
          </p:nvPr>
        </p:nvSpPr>
        <p:spPr>
          <a:xfrm>
            <a:off x="8610600" y="6356350"/>
            <a:ext cx="2743200" cy="365125"/>
          </a:xfrm>
        </p:spPr>
        <p:txBody>
          <a:bodyPr>
            <a:normAutofit/>
          </a:bodyPr>
          <a:lstStyle/>
          <a:p>
            <a:fld id="{330EA680-D336-4FF7-8B7A-9848BB0A1C32}" type="slidenum">
              <a:rPr lang="en-US" noProof="0"/>
              <a:pPr/>
              <a:t>71</a:t>
            </a:fld>
            <a:endParaRPr lang="en-US" noProof="0"/>
          </a:p>
        </p:txBody>
      </p:sp>
      <p:sp>
        <p:nvSpPr>
          <p:cNvPr id="7" name="Content Placeholder 2">
            <a:extLst>
              <a:ext uri="{FF2B5EF4-FFF2-40B4-BE49-F238E27FC236}">
                <a16:creationId xmlns:a16="http://schemas.microsoft.com/office/drawing/2014/main" id="{B4A36623-BA76-29EC-44D1-A4BE12374F51}"/>
              </a:ext>
            </a:extLst>
          </p:cNvPr>
          <p:cNvSpPr txBox="1">
            <a:spLocks/>
          </p:cNvSpPr>
          <p:nvPr/>
        </p:nvSpPr>
        <p:spPr>
          <a:xfrm>
            <a:off x="841894" y="1986904"/>
            <a:ext cx="8161143" cy="43694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solidFill>
                  <a:schemeClr val="bg1">
                    <a:lumMod val="65000"/>
                  </a:schemeClr>
                </a:solidFill>
                <a:latin typeface="Consolas"/>
              </a:rPr>
              <a:t>Silicon &amp; oxides</a:t>
            </a:r>
          </a:p>
          <a:p>
            <a:pPr marL="0" indent="0">
              <a:buNone/>
            </a:pPr>
            <a:endParaRPr lang="en-US" noProof="0">
              <a:solidFill>
                <a:schemeClr val="bg1">
                  <a:lumMod val="65000"/>
                </a:schemeClr>
              </a:solidFill>
              <a:latin typeface="Consolas"/>
            </a:endParaRPr>
          </a:p>
          <a:p>
            <a:pPr marL="0" indent="0">
              <a:buNone/>
            </a:pPr>
            <a:r>
              <a:rPr lang="en-US" noProof="0">
                <a:solidFill>
                  <a:schemeClr val="bg1">
                    <a:lumMod val="65000"/>
                  </a:schemeClr>
                </a:solidFill>
                <a:latin typeface="Consolas"/>
              </a:rPr>
              <a:t>Thermophysical properties</a:t>
            </a:r>
          </a:p>
          <a:p>
            <a:pPr marL="0" indent="0">
              <a:buNone/>
            </a:pPr>
            <a:endParaRPr lang="en-US" noProof="0">
              <a:latin typeface="Consolas"/>
            </a:endParaRPr>
          </a:p>
          <a:p>
            <a:pPr marL="0" indent="0">
              <a:buNone/>
            </a:pPr>
            <a:r>
              <a:rPr lang="en-US" noProof="0">
                <a:latin typeface="Consolas"/>
              </a:rPr>
              <a:t>Target temp: 1500 °C</a:t>
            </a:r>
          </a:p>
          <a:p>
            <a:pPr marL="0" indent="0">
              <a:buNone/>
            </a:pPr>
            <a:endParaRPr lang="en-US" noProof="0">
              <a:latin typeface="Consolas"/>
            </a:endParaRPr>
          </a:p>
          <a:p>
            <a:pPr marL="0" indent="0">
              <a:buNone/>
            </a:pPr>
            <a:r>
              <a:rPr lang="en-US" noProof="0">
                <a:latin typeface="Consolas"/>
              </a:rPr>
              <a:t>Target speed: 1,725 L/h</a:t>
            </a:r>
          </a:p>
        </p:txBody>
      </p:sp>
      <p:cxnSp>
        <p:nvCxnSpPr>
          <p:cNvPr id="2" name="Straight Arrow Connector 3">
            <a:extLst>
              <a:ext uri="{FF2B5EF4-FFF2-40B4-BE49-F238E27FC236}">
                <a16:creationId xmlns:a16="http://schemas.microsoft.com/office/drawing/2014/main" id="{1137039C-4FC7-51A3-121F-567DC658B289}"/>
              </a:ext>
            </a:extLst>
          </p:cNvPr>
          <p:cNvCxnSpPr>
            <a:cxnSpLocks/>
          </p:cNvCxnSpPr>
          <p:nvPr/>
        </p:nvCxnSpPr>
        <p:spPr>
          <a:xfrm>
            <a:off x="5997791" y="4701452"/>
            <a:ext cx="1090691" cy="0"/>
          </a:xfrm>
          <a:prstGeom prst="straightConnector1">
            <a:avLst/>
          </a:prstGeom>
          <a:ln w="31750" cap="flat" cmpd="sng" algn="ctr">
            <a:solidFill>
              <a:schemeClr val="tx1"/>
            </a:solidFill>
            <a:prstDash val="solid"/>
            <a:round/>
            <a:headEnd type="none" w="med" len="med"/>
            <a:tailEnd type="arrow" w="lg" len="lg"/>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B202B803-21A6-CB97-23C7-69F0D0AB76ED}"/>
              </a:ext>
            </a:extLst>
          </p:cNvPr>
          <p:cNvSpPr txBox="1"/>
          <p:nvPr/>
        </p:nvSpPr>
        <p:spPr>
          <a:xfrm>
            <a:off x="7428579" y="4439842"/>
            <a:ext cx="3930884" cy="523220"/>
          </a:xfrm>
          <a:prstGeom prst="rect">
            <a:avLst/>
          </a:prstGeom>
          <a:noFill/>
        </p:spPr>
        <p:txBody>
          <a:bodyPr wrap="none" lIns="91440" tIns="45720" rIns="91440" bIns="45720" rtlCol="0" anchor="t">
            <a:spAutoFit/>
          </a:bodyPr>
          <a:lstStyle/>
          <a:p>
            <a:r>
              <a:rPr lang="en-US" sz="2800" noProof="0">
                <a:latin typeface="Consolas"/>
              </a:rPr>
              <a:t>Power needed: 1,5kW</a:t>
            </a:r>
          </a:p>
        </p:txBody>
      </p:sp>
    </p:spTree>
    <p:extLst>
      <p:ext uri="{BB962C8B-B14F-4D97-AF65-F5344CB8AC3E}">
        <p14:creationId xmlns:p14="http://schemas.microsoft.com/office/powerpoint/2010/main" val="2182857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248C49-E9C6-F902-7A51-79A8207A3314}"/>
            </a:ext>
          </a:extLst>
        </p:cNvPr>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B4B4733B-7414-BCC4-B316-13ADBA84D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6" name="Picture 5" descr="A white and black text on a white background&#10;&#10;AI-generated content may be incorrect.">
            <a:extLst>
              <a:ext uri="{FF2B5EF4-FFF2-40B4-BE49-F238E27FC236}">
                <a16:creationId xmlns:a16="http://schemas.microsoft.com/office/drawing/2014/main" id="{ADB7B971-F007-2820-75AA-3C369F611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97" y="1974933"/>
            <a:ext cx="7034758" cy="3858032"/>
          </a:xfrm>
          <a:prstGeom prst="rect">
            <a:avLst/>
          </a:prstGeom>
        </p:spPr>
      </p:pic>
      <p:sp>
        <p:nvSpPr>
          <p:cNvPr id="4" name="Slide Number Placeholder 3">
            <a:extLst>
              <a:ext uri="{FF2B5EF4-FFF2-40B4-BE49-F238E27FC236}">
                <a16:creationId xmlns:a16="http://schemas.microsoft.com/office/drawing/2014/main" id="{C0036E5E-7DF9-18F6-AA9E-06E7CA92BFAF}"/>
              </a:ext>
            </a:extLst>
          </p:cNvPr>
          <p:cNvSpPr>
            <a:spLocks noGrp="1"/>
          </p:cNvSpPr>
          <p:nvPr>
            <p:ph type="sldNum" sz="quarter" idx="12"/>
          </p:nvPr>
        </p:nvSpPr>
        <p:spPr>
          <a:xfrm>
            <a:off x="8732520" y="6356350"/>
            <a:ext cx="3199387" cy="365125"/>
          </a:xfrm>
        </p:spPr>
        <p:txBody>
          <a:bodyPr>
            <a:normAutofit/>
          </a:bodyPr>
          <a:lstStyle/>
          <a:p>
            <a:pPr>
              <a:spcAft>
                <a:spcPts val="600"/>
              </a:spcAft>
            </a:pPr>
            <a:fld id="{330EA680-D336-4FF7-8B7A-9848BB0A1C32}" type="slidenum">
              <a:rPr lang="en-US" noProof="0" smtClean="0"/>
              <a:pPr>
                <a:spcAft>
                  <a:spcPts val="600"/>
                </a:spcAft>
              </a:pPr>
              <a:t>72</a:t>
            </a:fld>
            <a:endParaRPr lang="en-US" noProof="0"/>
          </a:p>
        </p:txBody>
      </p:sp>
      <p:sp>
        <p:nvSpPr>
          <p:cNvPr id="9" name="Title 1">
            <a:extLst>
              <a:ext uri="{FF2B5EF4-FFF2-40B4-BE49-F238E27FC236}">
                <a16:creationId xmlns:a16="http://schemas.microsoft.com/office/drawing/2014/main" id="{4EF06198-D2A5-9821-873E-BE0AB1942A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noProof="0">
                <a:latin typeface="Consolas"/>
              </a:rPr>
              <a:t>Power generation</a:t>
            </a:r>
            <a:endParaRPr lang="en-US" noProof="0"/>
          </a:p>
        </p:txBody>
      </p:sp>
      <p:sp>
        <p:nvSpPr>
          <p:cNvPr id="11" name="Content Placeholder 2">
            <a:extLst>
              <a:ext uri="{FF2B5EF4-FFF2-40B4-BE49-F238E27FC236}">
                <a16:creationId xmlns:a16="http://schemas.microsoft.com/office/drawing/2014/main" id="{83899B53-8549-93A4-215D-05894AC52311}"/>
              </a:ext>
            </a:extLst>
          </p:cNvPr>
          <p:cNvSpPr txBox="1">
            <a:spLocks/>
          </p:cNvSpPr>
          <p:nvPr/>
        </p:nvSpPr>
        <p:spPr>
          <a:xfrm>
            <a:off x="841894" y="1986904"/>
            <a:ext cx="8161143"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Solar energy</a:t>
            </a:r>
          </a:p>
          <a:p>
            <a:pPr marL="0" indent="0">
              <a:buNone/>
            </a:pPr>
            <a:endParaRPr lang="en-US" noProof="0">
              <a:solidFill>
                <a:schemeClr val="bg1"/>
              </a:solidFill>
              <a:latin typeface="Consolas"/>
            </a:endParaRPr>
          </a:p>
          <a:p>
            <a:pPr marL="0" indent="0">
              <a:buNone/>
            </a:pPr>
            <a:r>
              <a:rPr lang="en-US" noProof="0">
                <a:solidFill>
                  <a:schemeClr val="bg1"/>
                </a:solidFill>
                <a:latin typeface="Consolas"/>
              </a:rPr>
              <a:t>Fuel cells</a:t>
            </a:r>
          </a:p>
          <a:p>
            <a:pPr marL="0" indent="0">
              <a:buNone/>
            </a:pPr>
            <a:endParaRPr lang="en-US" noProof="0">
              <a:solidFill>
                <a:schemeClr val="bg1"/>
              </a:solidFill>
              <a:latin typeface="Consolas"/>
            </a:endParaRPr>
          </a:p>
          <a:p>
            <a:pPr marL="0" indent="0">
              <a:buNone/>
            </a:pPr>
            <a:r>
              <a:rPr lang="en-US" noProof="0">
                <a:solidFill>
                  <a:schemeClr val="bg1"/>
                </a:solidFill>
                <a:latin typeface="Consolas"/>
              </a:rPr>
              <a:t>RTG's</a:t>
            </a:r>
          </a:p>
          <a:p>
            <a:pPr marL="0" indent="0">
              <a:buNone/>
            </a:pPr>
            <a:endParaRPr lang="en-US" noProof="0">
              <a:solidFill>
                <a:schemeClr val="bg1"/>
              </a:solidFill>
              <a:latin typeface="Consolas"/>
            </a:endParaRPr>
          </a:p>
          <a:p>
            <a:pPr marL="0" indent="0">
              <a:buNone/>
            </a:pPr>
            <a:r>
              <a:rPr lang="en-US" noProof="0">
                <a:solidFill>
                  <a:schemeClr val="bg1"/>
                </a:solidFill>
                <a:latin typeface="Consolas"/>
              </a:rPr>
              <a:t>Nuclear fission</a:t>
            </a:r>
          </a:p>
        </p:txBody>
      </p:sp>
    </p:spTree>
    <p:extLst>
      <p:ext uri="{BB962C8B-B14F-4D97-AF65-F5344CB8AC3E}">
        <p14:creationId xmlns:p14="http://schemas.microsoft.com/office/powerpoint/2010/main" val="2136486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23D076-586E-004E-E40D-29A140E98604}"/>
            </a:ext>
          </a:extLst>
        </p:cNvPr>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0A35A9F0-2578-7846-5ACC-2B93901EA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6" name="Picture 5" descr="A white and black text on a white background&#10;&#10;AI-generated content may be incorrect.">
            <a:extLst>
              <a:ext uri="{FF2B5EF4-FFF2-40B4-BE49-F238E27FC236}">
                <a16:creationId xmlns:a16="http://schemas.microsoft.com/office/drawing/2014/main" id="{683A6645-0758-BDED-6B73-50278F579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97" y="1974933"/>
            <a:ext cx="7034758" cy="3858032"/>
          </a:xfrm>
          <a:prstGeom prst="rect">
            <a:avLst/>
          </a:prstGeom>
        </p:spPr>
      </p:pic>
      <p:sp>
        <p:nvSpPr>
          <p:cNvPr id="4" name="Slide Number Placeholder 3">
            <a:extLst>
              <a:ext uri="{FF2B5EF4-FFF2-40B4-BE49-F238E27FC236}">
                <a16:creationId xmlns:a16="http://schemas.microsoft.com/office/drawing/2014/main" id="{2CEC29BA-F236-05E7-BFF0-3372C22C6764}"/>
              </a:ext>
            </a:extLst>
          </p:cNvPr>
          <p:cNvSpPr>
            <a:spLocks noGrp="1"/>
          </p:cNvSpPr>
          <p:nvPr>
            <p:ph type="sldNum" sz="quarter" idx="12"/>
          </p:nvPr>
        </p:nvSpPr>
        <p:spPr>
          <a:xfrm>
            <a:off x="8732520" y="6356350"/>
            <a:ext cx="3199387" cy="365125"/>
          </a:xfrm>
        </p:spPr>
        <p:txBody>
          <a:bodyPr>
            <a:normAutofit/>
          </a:bodyPr>
          <a:lstStyle/>
          <a:p>
            <a:pPr>
              <a:spcAft>
                <a:spcPts val="600"/>
              </a:spcAft>
            </a:pPr>
            <a:fld id="{330EA680-D336-4FF7-8B7A-9848BB0A1C32}" type="slidenum">
              <a:rPr lang="en-US" noProof="0" smtClean="0"/>
              <a:pPr>
                <a:spcAft>
                  <a:spcPts val="600"/>
                </a:spcAft>
              </a:pPr>
              <a:t>73</a:t>
            </a:fld>
            <a:endParaRPr lang="en-US" noProof="0"/>
          </a:p>
        </p:txBody>
      </p:sp>
      <p:sp>
        <p:nvSpPr>
          <p:cNvPr id="9" name="Title 1">
            <a:extLst>
              <a:ext uri="{FF2B5EF4-FFF2-40B4-BE49-F238E27FC236}">
                <a16:creationId xmlns:a16="http://schemas.microsoft.com/office/drawing/2014/main" id="{1179D078-FD90-F7D1-FD82-7BAE0701491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noProof="0">
                <a:latin typeface="Consolas"/>
              </a:rPr>
              <a:t>Power generation</a:t>
            </a:r>
            <a:endParaRPr lang="en-US" noProof="0"/>
          </a:p>
        </p:txBody>
      </p:sp>
      <p:sp>
        <p:nvSpPr>
          <p:cNvPr id="11" name="Content Placeholder 2">
            <a:extLst>
              <a:ext uri="{FF2B5EF4-FFF2-40B4-BE49-F238E27FC236}">
                <a16:creationId xmlns:a16="http://schemas.microsoft.com/office/drawing/2014/main" id="{BD86FB35-032F-AFDD-11B3-FA5C3D3871B1}"/>
              </a:ext>
            </a:extLst>
          </p:cNvPr>
          <p:cNvSpPr txBox="1">
            <a:spLocks/>
          </p:cNvSpPr>
          <p:nvPr/>
        </p:nvSpPr>
        <p:spPr>
          <a:xfrm>
            <a:off x="841894" y="1986904"/>
            <a:ext cx="8161143"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solidFill>
                  <a:schemeClr val="bg1">
                    <a:lumMod val="65000"/>
                  </a:schemeClr>
                </a:solidFill>
                <a:latin typeface="Consolas"/>
              </a:rPr>
              <a:t>Solar energy</a:t>
            </a:r>
          </a:p>
          <a:p>
            <a:pPr marL="0" indent="0">
              <a:buNone/>
            </a:pPr>
            <a:endParaRPr lang="en-US" noProof="0">
              <a:latin typeface="Consolas"/>
            </a:endParaRPr>
          </a:p>
          <a:p>
            <a:pPr marL="0" indent="0">
              <a:buNone/>
            </a:pPr>
            <a:r>
              <a:rPr lang="en-US" noProof="0">
                <a:latin typeface="Consolas"/>
              </a:rPr>
              <a:t>Fuel cells</a:t>
            </a:r>
          </a:p>
          <a:p>
            <a:pPr marL="0" indent="0">
              <a:buNone/>
            </a:pPr>
            <a:endParaRPr lang="en-US" noProof="0">
              <a:latin typeface="Consolas"/>
            </a:endParaRPr>
          </a:p>
          <a:p>
            <a:pPr marL="0" indent="0">
              <a:buNone/>
            </a:pPr>
            <a:r>
              <a:rPr lang="en-US" noProof="0">
                <a:latin typeface="Consolas"/>
              </a:rPr>
              <a:t>RTG's</a:t>
            </a:r>
          </a:p>
          <a:p>
            <a:pPr marL="0" indent="0">
              <a:buNone/>
            </a:pPr>
            <a:endParaRPr lang="en-US" noProof="0">
              <a:latin typeface="Consolas"/>
            </a:endParaRPr>
          </a:p>
          <a:p>
            <a:pPr marL="0" indent="0">
              <a:buNone/>
            </a:pPr>
            <a:r>
              <a:rPr lang="en-US" noProof="0">
                <a:latin typeface="Consolas"/>
              </a:rPr>
              <a:t>Nuclear fission</a:t>
            </a:r>
          </a:p>
        </p:txBody>
      </p:sp>
    </p:spTree>
    <p:extLst>
      <p:ext uri="{BB962C8B-B14F-4D97-AF65-F5344CB8AC3E}">
        <p14:creationId xmlns:p14="http://schemas.microsoft.com/office/powerpoint/2010/main" val="1248535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7653E-BB17-E265-4EE5-AD31D63BA8F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A616C-DE6B-1868-D22D-9CA97D2EF804}"/>
              </a:ext>
            </a:extLst>
          </p:cNvPr>
          <p:cNvSpPr>
            <a:spLocks noGrp="1"/>
          </p:cNvSpPr>
          <p:nvPr>
            <p:ph type="sldNum" sz="quarter" idx="12"/>
          </p:nvPr>
        </p:nvSpPr>
        <p:spPr/>
        <p:txBody>
          <a:bodyPr/>
          <a:lstStyle/>
          <a:p>
            <a:fld id="{330EA680-D336-4FF7-8B7A-9848BB0A1C32}" type="slidenum">
              <a:rPr lang="en-US" noProof="0" smtClean="0"/>
              <a:pPr/>
              <a:t>74</a:t>
            </a:fld>
            <a:endParaRPr lang="en-US" noProof="0"/>
          </a:p>
        </p:txBody>
      </p:sp>
      <p:sp>
        <p:nvSpPr>
          <p:cNvPr id="23" name="Title 1">
            <a:extLst>
              <a:ext uri="{FF2B5EF4-FFF2-40B4-BE49-F238E27FC236}">
                <a16:creationId xmlns:a16="http://schemas.microsoft.com/office/drawing/2014/main" id="{57E93835-B180-2AFC-3568-D307E701128B}"/>
              </a:ext>
            </a:extLst>
          </p:cNvPr>
          <p:cNvSpPr>
            <a:spLocks noGrp="1"/>
          </p:cNvSpPr>
          <p:nvPr>
            <p:ph type="title"/>
          </p:nvPr>
        </p:nvSpPr>
        <p:spPr>
          <a:xfrm>
            <a:off x="838200" y="365125"/>
            <a:ext cx="10515600" cy="1325563"/>
          </a:xfrm>
        </p:spPr>
        <p:txBody>
          <a:bodyPr/>
          <a:lstStyle/>
          <a:p>
            <a:r>
              <a:rPr lang="en-US" sz="5400" noProof="0">
                <a:latin typeface="Consolas"/>
              </a:rPr>
              <a:t>Power managing scenarios</a:t>
            </a:r>
            <a:endParaRPr lang="en-US" noProof="0"/>
          </a:p>
        </p:txBody>
      </p:sp>
      <p:sp>
        <p:nvSpPr>
          <p:cNvPr id="25" name="Content Placeholder 2">
            <a:extLst>
              <a:ext uri="{FF2B5EF4-FFF2-40B4-BE49-F238E27FC236}">
                <a16:creationId xmlns:a16="http://schemas.microsoft.com/office/drawing/2014/main" id="{ACD38B83-B68F-6748-A246-427F509D7452}"/>
              </a:ext>
            </a:extLst>
          </p:cNvPr>
          <p:cNvSpPr txBox="1">
            <a:spLocks/>
          </p:cNvSpPr>
          <p:nvPr/>
        </p:nvSpPr>
        <p:spPr>
          <a:xfrm>
            <a:off x="841894" y="2468757"/>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 </a:t>
            </a:r>
            <a:endParaRPr lang="en-US" noProof="0"/>
          </a:p>
          <a:p>
            <a:pPr marL="514350" indent="-514350">
              <a:buAutoNum type="arabicPeriod"/>
            </a:pPr>
            <a:r>
              <a:rPr lang="en-US" noProof="0">
                <a:latin typeface="Consolas"/>
              </a:rPr>
              <a:t>Continuous operation</a:t>
            </a:r>
            <a:endParaRPr lang="en-US" noProof="0"/>
          </a:p>
        </p:txBody>
      </p:sp>
      <p:pic>
        <p:nvPicPr>
          <p:cNvPr id="41" name="Graphic 40" descr="Stijgende lijn silhouet">
            <a:extLst>
              <a:ext uri="{FF2B5EF4-FFF2-40B4-BE49-F238E27FC236}">
                <a16:creationId xmlns:a16="http://schemas.microsoft.com/office/drawing/2014/main" id="{611EEF26-138B-33AB-930C-712BFBCCCB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0801" y="1918448"/>
            <a:ext cx="891989" cy="925606"/>
          </a:xfrm>
          <a:prstGeom prst="rect">
            <a:avLst/>
          </a:prstGeom>
        </p:spPr>
      </p:pic>
    </p:spTree>
    <p:extLst>
      <p:ext uri="{BB962C8B-B14F-4D97-AF65-F5344CB8AC3E}">
        <p14:creationId xmlns:p14="http://schemas.microsoft.com/office/powerpoint/2010/main" val="3680437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9FABF-A6CB-4195-E5B7-4BBE26F61BC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8E5890-0290-1AB7-C900-3E47440BF6D6}"/>
              </a:ext>
            </a:extLst>
          </p:cNvPr>
          <p:cNvSpPr>
            <a:spLocks noGrp="1"/>
          </p:cNvSpPr>
          <p:nvPr>
            <p:ph type="sldNum" sz="quarter" idx="12"/>
          </p:nvPr>
        </p:nvSpPr>
        <p:spPr/>
        <p:txBody>
          <a:bodyPr/>
          <a:lstStyle/>
          <a:p>
            <a:fld id="{330EA680-D336-4FF7-8B7A-9848BB0A1C32}" type="slidenum">
              <a:rPr lang="en-US" noProof="0" smtClean="0"/>
              <a:pPr/>
              <a:t>75</a:t>
            </a:fld>
            <a:endParaRPr lang="en-US" noProof="0"/>
          </a:p>
        </p:txBody>
      </p:sp>
      <p:sp>
        <p:nvSpPr>
          <p:cNvPr id="23" name="Title 1">
            <a:extLst>
              <a:ext uri="{FF2B5EF4-FFF2-40B4-BE49-F238E27FC236}">
                <a16:creationId xmlns:a16="http://schemas.microsoft.com/office/drawing/2014/main" id="{ADA5AFAF-02A2-3C23-202D-60DC6C130E71}"/>
              </a:ext>
            </a:extLst>
          </p:cNvPr>
          <p:cNvSpPr>
            <a:spLocks noGrp="1"/>
          </p:cNvSpPr>
          <p:nvPr>
            <p:ph type="title"/>
          </p:nvPr>
        </p:nvSpPr>
        <p:spPr>
          <a:xfrm>
            <a:off x="838200" y="365125"/>
            <a:ext cx="10515600" cy="1325563"/>
          </a:xfrm>
        </p:spPr>
        <p:txBody>
          <a:bodyPr/>
          <a:lstStyle/>
          <a:p>
            <a:r>
              <a:rPr lang="en-US" sz="5400" noProof="0">
                <a:latin typeface="Consolas"/>
              </a:rPr>
              <a:t>Power managing scenarios</a:t>
            </a:r>
            <a:endParaRPr lang="en-US" noProof="0"/>
          </a:p>
        </p:txBody>
      </p:sp>
      <p:sp>
        <p:nvSpPr>
          <p:cNvPr id="25" name="Content Placeholder 2">
            <a:extLst>
              <a:ext uri="{FF2B5EF4-FFF2-40B4-BE49-F238E27FC236}">
                <a16:creationId xmlns:a16="http://schemas.microsoft.com/office/drawing/2014/main" id="{C7C5B774-D9E9-2CE6-3818-366DB93DA49A}"/>
              </a:ext>
            </a:extLst>
          </p:cNvPr>
          <p:cNvSpPr txBox="1">
            <a:spLocks/>
          </p:cNvSpPr>
          <p:nvPr/>
        </p:nvSpPr>
        <p:spPr>
          <a:xfrm>
            <a:off x="841894" y="2468757"/>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latin typeface="Consolas"/>
              </a:rPr>
              <a:t> </a:t>
            </a:r>
            <a:endParaRPr lang="en-US" noProof="0"/>
          </a:p>
          <a:p>
            <a:pPr marL="514350" indent="-514350">
              <a:buAutoNum type="arabicPeriod"/>
            </a:pPr>
            <a:r>
              <a:rPr lang="en-US" noProof="0">
                <a:latin typeface="Consolas"/>
              </a:rPr>
              <a:t>Continuous operation</a:t>
            </a:r>
            <a:endParaRPr lang="en-US" noProof="0"/>
          </a:p>
        </p:txBody>
      </p:sp>
      <p:pic>
        <p:nvPicPr>
          <p:cNvPr id="41" name="Graphic 40" descr="Stijgende lijn silhouet">
            <a:extLst>
              <a:ext uri="{FF2B5EF4-FFF2-40B4-BE49-F238E27FC236}">
                <a16:creationId xmlns:a16="http://schemas.microsoft.com/office/drawing/2014/main" id="{F756E77B-702F-2802-8EF0-43361973CC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0801" y="1918448"/>
            <a:ext cx="891989" cy="925606"/>
          </a:xfrm>
          <a:prstGeom prst="rect">
            <a:avLst/>
          </a:prstGeom>
        </p:spPr>
      </p:pic>
      <p:sp>
        <p:nvSpPr>
          <p:cNvPr id="43" name="Content Placeholder 2">
            <a:extLst>
              <a:ext uri="{FF2B5EF4-FFF2-40B4-BE49-F238E27FC236}">
                <a16:creationId xmlns:a16="http://schemas.microsoft.com/office/drawing/2014/main" id="{7CB03A8C-775B-90B3-EF30-77665774A05D}"/>
              </a:ext>
            </a:extLst>
          </p:cNvPr>
          <p:cNvSpPr txBox="1">
            <a:spLocks/>
          </p:cNvSpPr>
          <p:nvPr/>
        </p:nvSpPr>
        <p:spPr>
          <a:xfrm>
            <a:off x="1346158" y="3992756"/>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latin typeface="Consolas"/>
              </a:rPr>
              <a:t>68 tons of batteries</a:t>
            </a:r>
          </a:p>
          <a:p>
            <a:pPr marL="0" indent="0">
              <a:buNone/>
            </a:pPr>
            <a:endParaRPr lang="en-US" sz="2000" noProof="0">
              <a:latin typeface="Consolas"/>
            </a:endParaRPr>
          </a:p>
          <a:p>
            <a:pPr marL="0" indent="0">
              <a:buNone/>
            </a:pPr>
            <a:r>
              <a:rPr lang="en-US" sz="2000" noProof="0">
                <a:latin typeface="Consolas"/>
              </a:rPr>
              <a:t>280 days to completion</a:t>
            </a:r>
          </a:p>
        </p:txBody>
      </p:sp>
    </p:spTree>
    <p:extLst>
      <p:ext uri="{BB962C8B-B14F-4D97-AF65-F5344CB8AC3E}">
        <p14:creationId xmlns:p14="http://schemas.microsoft.com/office/powerpoint/2010/main" val="3305213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F2E3B-C3BF-8EE8-8F1C-1F665FD6CB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D88512-BE6F-741C-A97A-3AD547A22168}"/>
              </a:ext>
            </a:extLst>
          </p:cNvPr>
          <p:cNvSpPr>
            <a:spLocks noGrp="1"/>
          </p:cNvSpPr>
          <p:nvPr>
            <p:ph type="sldNum" sz="quarter" idx="12"/>
          </p:nvPr>
        </p:nvSpPr>
        <p:spPr/>
        <p:txBody>
          <a:bodyPr/>
          <a:lstStyle/>
          <a:p>
            <a:fld id="{330EA680-D336-4FF7-8B7A-9848BB0A1C32}" type="slidenum">
              <a:rPr lang="en-US" noProof="0" smtClean="0"/>
              <a:pPr/>
              <a:t>76</a:t>
            </a:fld>
            <a:endParaRPr lang="en-US" noProof="0"/>
          </a:p>
        </p:txBody>
      </p:sp>
      <p:sp>
        <p:nvSpPr>
          <p:cNvPr id="23" name="Title 1">
            <a:extLst>
              <a:ext uri="{FF2B5EF4-FFF2-40B4-BE49-F238E27FC236}">
                <a16:creationId xmlns:a16="http://schemas.microsoft.com/office/drawing/2014/main" id="{A9909AF2-51F6-B206-7E82-83BE0FDBC330}"/>
              </a:ext>
            </a:extLst>
          </p:cNvPr>
          <p:cNvSpPr>
            <a:spLocks noGrp="1"/>
          </p:cNvSpPr>
          <p:nvPr>
            <p:ph type="title"/>
          </p:nvPr>
        </p:nvSpPr>
        <p:spPr>
          <a:xfrm>
            <a:off x="838200" y="365125"/>
            <a:ext cx="10515600" cy="1325563"/>
          </a:xfrm>
        </p:spPr>
        <p:txBody>
          <a:bodyPr/>
          <a:lstStyle/>
          <a:p>
            <a:r>
              <a:rPr lang="en-US" sz="5400" noProof="0">
                <a:latin typeface="Consolas"/>
              </a:rPr>
              <a:t>Power managing scenarios</a:t>
            </a:r>
            <a:endParaRPr lang="en-US" noProof="0"/>
          </a:p>
        </p:txBody>
      </p:sp>
      <p:sp>
        <p:nvSpPr>
          <p:cNvPr id="25" name="Content Placeholder 2">
            <a:extLst>
              <a:ext uri="{FF2B5EF4-FFF2-40B4-BE49-F238E27FC236}">
                <a16:creationId xmlns:a16="http://schemas.microsoft.com/office/drawing/2014/main" id="{C3B38665-7CA3-EE19-FD83-822804DBC1AF}"/>
              </a:ext>
            </a:extLst>
          </p:cNvPr>
          <p:cNvSpPr txBox="1">
            <a:spLocks/>
          </p:cNvSpPr>
          <p:nvPr/>
        </p:nvSpPr>
        <p:spPr>
          <a:xfrm>
            <a:off x="841894" y="2468757"/>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 </a:t>
            </a:r>
            <a:endParaRPr lang="en-US" noProof="0">
              <a:solidFill>
                <a:schemeClr val="bg1">
                  <a:lumMod val="65000"/>
                </a:schemeClr>
              </a:solidFill>
            </a:endParaRPr>
          </a:p>
          <a:p>
            <a:pPr marL="514350" indent="-514350">
              <a:buAutoNum type="arabicPeriod"/>
            </a:pPr>
            <a:r>
              <a:rPr lang="en-US" noProof="0">
                <a:solidFill>
                  <a:schemeClr val="bg1">
                    <a:lumMod val="65000"/>
                  </a:schemeClr>
                </a:solidFill>
                <a:latin typeface="Consolas"/>
              </a:rPr>
              <a:t>Continuous operation</a:t>
            </a:r>
            <a:endParaRPr lang="en-US" noProof="0">
              <a:solidFill>
                <a:schemeClr val="bg1">
                  <a:lumMod val="65000"/>
                </a:schemeClr>
              </a:solidFill>
            </a:endParaRPr>
          </a:p>
        </p:txBody>
      </p:sp>
      <p:sp>
        <p:nvSpPr>
          <p:cNvPr id="26" name="Content Placeholder 2">
            <a:extLst>
              <a:ext uri="{FF2B5EF4-FFF2-40B4-BE49-F238E27FC236}">
                <a16:creationId xmlns:a16="http://schemas.microsoft.com/office/drawing/2014/main" id="{315336DD-C483-3341-1D9A-F1F5D0DBF06E}"/>
              </a:ext>
            </a:extLst>
          </p:cNvPr>
          <p:cNvSpPr txBox="1">
            <a:spLocks/>
          </p:cNvSpPr>
          <p:nvPr/>
        </p:nvSpPr>
        <p:spPr>
          <a:xfrm>
            <a:off x="6097452" y="2479962"/>
            <a:ext cx="5639820" cy="984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noProof="0">
              <a:latin typeface="Consolas"/>
            </a:endParaRPr>
          </a:p>
          <a:p>
            <a:pPr marL="0" indent="0">
              <a:buNone/>
            </a:pPr>
            <a:r>
              <a:rPr lang="en-US" noProof="0">
                <a:latin typeface="Consolas"/>
              </a:rPr>
              <a:t>2. Day-time only operation </a:t>
            </a:r>
            <a:endParaRPr lang="en-US" noProof="0"/>
          </a:p>
        </p:txBody>
      </p:sp>
      <p:pic>
        <p:nvPicPr>
          <p:cNvPr id="40" name="Graphic 39" descr="Dim (kleinere zon) silhouet">
            <a:extLst>
              <a:ext uri="{FF2B5EF4-FFF2-40B4-BE49-F238E27FC236}">
                <a16:creationId xmlns:a16="http://schemas.microsoft.com/office/drawing/2014/main" id="{203D0614-8773-6DF7-8993-80FECD767C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3387" y="1795184"/>
            <a:ext cx="1138517" cy="1149723"/>
          </a:xfrm>
          <a:prstGeom prst="rect">
            <a:avLst/>
          </a:prstGeom>
        </p:spPr>
      </p:pic>
      <p:pic>
        <p:nvPicPr>
          <p:cNvPr id="41" name="Graphic 40" descr="Stijgende lijn silhouet">
            <a:extLst>
              <a:ext uri="{FF2B5EF4-FFF2-40B4-BE49-F238E27FC236}">
                <a16:creationId xmlns:a16="http://schemas.microsoft.com/office/drawing/2014/main" id="{EE11B319-0FC8-2E1B-F0E8-9011FD489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0801" y="1918448"/>
            <a:ext cx="891989" cy="925606"/>
          </a:xfrm>
          <a:prstGeom prst="rect">
            <a:avLst/>
          </a:prstGeom>
        </p:spPr>
      </p:pic>
      <p:sp>
        <p:nvSpPr>
          <p:cNvPr id="43" name="Content Placeholder 2">
            <a:extLst>
              <a:ext uri="{FF2B5EF4-FFF2-40B4-BE49-F238E27FC236}">
                <a16:creationId xmlns:a16="http://schemas.microsoft.com/office/drawing/2014/main" id="{0CD3D9CB-64B2-1F08-A6E5-32803D357D67}"/>
              </a:ext>
            </a:extLst>
          </p:cNvPr>
          <p:cNvSpPr txBox="1">
            <a:spLocks/>
          </p:cNvSpPr>
          <p:nvPr/>
        </p:nvSpPr>
        <p:spPr>
          <a:xfrm>
            <a:off x="1346158" y="3992756"/>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solidFill>
                  <a:schemeClr val="bg1">
                    <a:lumMod val="65000"/>
                  </a:schemeClr>
                </a:solidFill>
                <a:latin typeface="Consolas"/>
              </a:rPr>
              <a:t>68 tons of batteries</a:t>
            </a:r>
          </a:p>
          <a:p>
            <a:pPr marL="0" indent="0">
              <a:buNone/>
            </a:pPr>
            <a:endParaRPr lang="en-US" sz="2000" noProof="0">
              <a:solidFill>
                <a:schemeClr val="bg1">
                  <a:lumMod val="65000"/>
                </a:schemeClr>
              </a:solidFill>
              <a:latin typeface="Consolas"/>
            </a:endParaRPr>
          </a:p>
          <a:p>
            <a:pPr marL="0" indent="0">
              <a:buNone/>
            </a:pPr>
            <a:r>
              <a:rPr lang="en-US" sz="2000" noProof="0">
                <a:solidFill>
                  <a:schemeClr val="bg1">
                    <a:lumMod val="65000"/>
                  </a:schemeClr>
                </a:solidFill>
                <a:latin typeface="Consolas"/>
              </a:rPr>
              <a:t>280 days to completion</a:t>
            </a:r>
          </a:p>
        </p:txBody>
      </p:sp>
    </p:spTree>
    <p:extLst>
      <p:ext uri="{BB962C8B-B14F-4D97-AF65-F5344CB8AC3E}">
        <p14:creationId xmlns:p14="http://schemas.microsoft.com/office/powerpoint/2010/main" val="1481744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BBEC-D535-7EA8-61AC-6399EB7478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80EA6-1CC4-7DF2-F681-4DAC1C4CA996}"/>
              </a:ext>
            </a:extLst>
          </p:cNvPr>
          <p:cNvSpPr>
            <a:spLocks noGrp="1"/>
          </p:cNvSpPr>
          <p:nvPr>
            <p:ph type="sldNum" sz="quarter" idx="12"/>
          </p:nvPr>
        </p:nvSpPr>
        <p:spPr/>
        <p:txBody>
          <a:bodyPr/>
          <a:lstStyle/>
          <a:p>
            <a:fld id="{330EA680-D336-4FF7-8B7A-9848BB0A1C32}" type="slidenum">
              <a:rPr lang="en-US" noProof="0" smtClean="0"/>
              <a:pPr/>
              <a:t>77</a:t>
            </a:fld>
            <a:endParaRPr lang="en-US" noProof="0"/>
          </a:p>
        </p:txBody>
      </p:sp>
      <p:sp>
        <p:nvSpPr>
          <p:cNvPr id="23" name="Title 1">
            <a:extLst>
              <a:ext uri="{FF2B5EF4-FFF2-40B4-BE49-F238E27FC236}">
                <a16:creationId xmlns:a16="http://schemas.microsoft.com/office/drawing/2014/main" id="{EDE059D8-DD56-C77C-E5D1-8D584EB9D6D5}"/>
              </a:ext>
            </a:extLst>
          </p:cNvPr>
          <p:cNvSpPr>
            <a:spLocks noGrp="1"/>
          </p:cNvSpPr>
          <p:nvPr>
            <p:ph type="title"/>
          </p:nvPr>
        </p:nvSpPr>
        <p:spPr>
          <a:xfrm>
            <a:off x="838200" y="365125"/>
            <a:ext cx="10515600" cy="1325563"/>
          </a:xfrm>
        </p:spPr>
        <p:txBody>
          <a:bodyPr/>
          <a:lstStyle/>
          <a:p>
            <a:r>
              <a:rPr lang="en-US" sz="5400" noProof="0">
                <a:latin typeface="Consolas"/>
              </a:rPr>
              <a:t>Power managing scenarios</a:t>
            </a:r>
            <a:endParaRPr lang="en-US" noProof="0"/>
          </a:p>
        </p:txBody>
      </p:sp>
      <p:sp>
        <p:nvSpPr>
          <p:cNvPr id="25" name="Content Placeholder 2">
            <a:extLst>
              <a:ext uri="{FF2B5EF4-FFF2-40B4-BE49-F238E27FC236}">
                <a16:creationId xmlns:a16="http://schemas.microsoft.com/office/drawing/2014/main" id="{AE54818B-9CF2-9644-F651-15B36A293F70}"/>
              </a:ext>
            </a:extLst>
          </p:cNvPr>
          <p:cNvSpPr txBox="1">
            <a:spLocks/>
          </p:cNvSpPr>
          <p:nvPr/>
        </p:nvSpPr>
        <p:spPr>
          <a:xfrm>
            <a:off x="841894" y="2468757"/>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solidFill>
                  <a:schemeClr val="bg1">
                    <a:lumMod val="65000"/>
                  </a:schemeClr>
                </a:solidFill>
                <a:latin typeface="Consolas"/>
              </a:rPr>
              <a:t> </a:t>
            </a:r>
            <a:endParaRPr lang="en-US" noProof="0">
              <a:solidFill>
                <a:schemeClr val="bg1">
                  <a:lumMod val="65000"/>
                </a:schemeClr>
              </a:solidFill>
            </a:endParaRPr>
          </a:p>
          <a:p>
            <a:pPr marL="514350" indent="-514350">
              <a:buAutoNum type="arabicPeriod"/>
            </a:pPr>
            <a:r>
              <a:rPr lang="en-US" noProof="0">
                <a:solidFill>
                  <a:schemeClr val="bg1">
                    <a:lumMod val="65000"/>
                  </a:schemeClr>
                </a:solidFill>
                <a:latin typeface="Consolas"/>
              </a:rPr>
              <a:t>Continuous operation</a:t>
            </a:r>
            <a:endParaRPr lang="en-US" noProof="0">
              <a:solidFill>
                <a:schemeClr val="bg1">
                  <a:lumMod val="65000"/>
                </a:schemeClr>
              </a:solidFill>
            </a:endParaRPr>
          </a:p>
        </p:txBody>
      </p:sp>
      <p:sp>
        <p:nvSpPr>
          <p:cNvPr id="26" name="Content Placeholder 2">
            <a:extLst>
              <a:ext uri="{FF2B5EF4-FFF2-40B4-BE49-F238E27FC236}">
                <a16:creationId xmlns:a16="http://schemas.microsoft.com/office/drawing/2014/main" id="{A26B5505-3668-598F-4E72-741CE9BF57EF}"/>
              </a:ext>
            </a:extLst>
          </p:cNvPr>
          <p:cNvSpPr txBox="1">
            <a:spLocks/>
          </p:cNvSpPr>
          <p:nvPr/>
        </p:nvSpPr>
        <p:spPr>
          <a:xfrm>
            <a:off x="6097452" y="2479962"/>
            <a:ext cx="5639820" cy="984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noProof="0">
              <a:latin typeface="Consolas"/>
            </a:endParaRPr>
          </a:p>
          <a:p>
            <a:pPr marL="0" indent="0">
              <a:buNone/>
            </a:pPr>
            <a:r>
              <a:rPr lang="en-US" noProof="0">
                <a:latin typeface="Consolas"/>
              </a:rPr>
              <a:t>2. Day-time only operation </a:t>
            </a:r>
            <a:endParaRPr lang="en-US" noProof="0"/>
          </a:p>
        </p:txBody>
      </p:sp>
      <p:pic>
        <p:nvPicPr>
          <p:cNvPr id="40" name="Graphic 39" descr="Dim (kleinere zon) silhouet">
            <a:extLst>
              <a:ext uri="{FF2B5EF4-FFF2-40B4-BE49-F238E27FC236}">
                <a16:creationId xmlns:a16="http://schemas.microsoft.com/office/drawing/2014/main" id="{71545D4E-2328-EF96-B3F7-324E32A068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3387" y="1795184"/>
            <a:ext cx="1138517" cy="1149723"/>
          </a:xfrm>
          <a:prstGeom prst="rect">
            <a:avLst/>
          </a:prstGeom>
        </p:spPr>
      </p:pic>
      <p:pic>
        <p:nvPicPr>
          <p:cNvPr id="41" name="Graphic 40" descr="Stijgende lijn silhouet">
            <a:extLst>
              <a:ext uri="{FF2B5EF4-FFF2-40B4-BE49-F238E27FC236}">
                <a16:creationId xmlns:a16="http://schemas.microsoft.com/office/drawing/2014/main" id="{5BD47234-E786-1905-6EBF-74A7F41C15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0801" y="1918448"/>
            <a:ext cx="891989" cy="925606"/>
          </a:xfrm>
          <a:prstGeom prst="rect">
            <a:avLst/>
          </a:prstGeom>
        </p:spPr>
      </p:pic>
      <p:sp>
        <p:nvSpPr>
          <p:cNvPr id="43" name="Content Placeholder 2">
            <a:extLst>
              <a:ext uri="{FF2B5EF4-FFF2-40B4-BE49-F238E27FC236}">
                <a16:creationId xmlns:a16="http://schemas.microsoft.com/office/drawing/2014/main" id="{88D83B86-EE64-705C-02B8-7F884EEDCE10}"/>
              </a:ext>
            </a:extLst>
          </p:cNvPr>
          <p:cNvSpPr txBox="1">
            <a:spLocks/>
          </p:cNvSpPr>
          <p:nvPr/>
        </p:nvSpPr>
        <p:spPr>
          <a:xfrm>
            <a:off x="1346158" y="3992756"/>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solidFill>
                  <a:schemeClr val="bg1">
                    <a:lumMod val="65000"/>
                  </a:schemeClr>
                </a:solidFill>
                <a:latin typeface="Consolas"/>
              </a:rPr>
              <a:t>68 tons of batteries</a:t>
            </a:r>
          </a:p>
          <a:p>
            <a:pPr marL="0" indent="0">
              <a:buNone/>
            </a:pPr>
            <a:endParaRPr lang="en-US" sz="2000" noProof="0">
              <a:solidFill>
                <a:schemeClr val="bg1">
                  <a:lumMod val="65000"/>
                </a:schemeClr>
              </a:solidFill>
              <a:latin typeface="Consolas"/>
            </a:endParaRPr>
          </a:p>
          <a:p>
            <a:pPr marL="0" indent="0">
              <a:buNone/>
            </a:pPr>
            <a:r>
              <a:rPr lang="en-US" sz="2000" noProof="0">
                <a:solidFill>
                  <a:schemeClr val="bg1">
                    <a:lumMod val="65000"/>
                  </a:schemeClr>
                </a:solidFill>
                <a:latin typeface="Consolas"/>
              </a:rPr>
              <a:t>280 days to completion</a:t>
            </a:r>
          </a:p>
        </p:txBody>
      </p:sp>
      <p:sp>
        <p:nvSpPr>
          <p:cNvPr id="44" name="Content Placeholder 2">
            <a:extLst>
              <a:ext uri="{FF2B5EF4-FFF2-40B4-BE49-F238E27FC236}">
                <a16:creationId xmlns:a16="http://schemas.microsoft.com/office/drawing/2014/main" id="{DFB55AF8-F7C0-2266-727E-1621F5DE5D7E}"/>
              </a:ext>
            </a:extLst>
          </p:cNvPr>
          <p:cNvSpPr txBox="1">
            <a:spLocks/>
          </p:cNvSpPr>
          <p:nvPr/>
        </p:nvSpPr>
        <p:spPr>
          <a:xfrm>
            <a:off x="6680158" y="3992756"/>
            <a:ext cx="5258820" cy="10515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latin typeface="Consolas"/>
              </a:rPr>
              <a:t>1,1 tons of batteries</a:t>
            </a:r>
          </a:p>
          <a:p>
            <a:pPr marL="0" indent="0">
              <a:buNone/>
            </a:pPr>
            <a:endParaRPr lang="en-US" sz="2000" noProof="0">
              <a:latin typeface="Consolas"/>
            </a:endParaRPr>
          </a:p>
          <a:p>
            <a:pPr marL="0" indent="0">
              <a:buNone/>
            </a:pPr>
            <a:r>
              <a:rPr lang="en-US" sz="2000" noProof="0">
                <a:latin typeface="Consolas"/>
              </a:rPr>
              <a:t>560 days to completion</a:t>
            </a:r>
          </a:p>
        </p:txBody>
      </p:sp>
    </p:spTree>
    <p:extLst>
      <p:ext uri="{BB962C8B-B14F-4D97-AF65-F5344CB8AC3E}">
        <p14:creationId xmlns:p14="http://schemas.microsoft.com/office/powerpoint/2010/main" val="2075144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38AF9-FD5C-47F2-4F32-FAF9635BCFB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FE94A5-65BC-F422-2982-E14B2CDE4F4F}"/>
              </a:ext>
            </a:extLst>
          </p:cNvPr>
          <p:cNvSpPr>
            <a:spLocks noGrp="1"/>
          </p:cNvSpPr>
          <p:nvPr>
            <p:ph type="sldNum" sz="quarter" idx="12"/>
          </p:nvPr>
        </p:nvSpPr>
        <p:spPr/>
        <p:txBody>
          <a:bodyPr/>
          <a:lstStyle/>
          <a:p>
            <a:fld id="{330EA680-D336-4FF7-8B7A-9848BB0A1C32}" type="slidenum">
              <a:rPr lang="en-US" noProof="0" smtClean="0"/>
              <a:pPr/>
              <a:t>78</a:t>
            </a:fld>
            <a:endParaRPr lang="en-US" noProof="0"/>
          </a:p>
        </p:txBody>
      </p:sp>
      <p:sp>
        <p:nvSpPr>
          <p:cNvPr id="5" name="Title 1">
            <a:extLst>
              <a:ext uri="{FF2B5EF4-FFF2-40B4-BE49-F238E27FC236}">
                <a16:creationId xmlns:a16="http://schemas.microsoft.com/office/drawing/2014/main" id="{3CD13685-517B-D866-99AD-37F94C7560AC}"/>
              </a:ext>
            </a:extLst>
          </p:cNvPr>
          <p:cNvSpPr>
            <a:spLocks noGrp="1"/>
          </p:cNvSpPr>
          <p:nvPr>
            <p:ph type="title"/>
          </p:nvPr>
        </p:nvSpPr>
        <p:spPr>
          <a:xfrm>
            <a:off x="838200" y="365125"/>
            <a:ext cx="10515600" cy="1325563"/>
          </a:xfrm>
        </p:spPr>
        <p:txBody>
          <a:bodyPr>
            <a:normAutofit/>
          </a:bodyPr>
          <a:lstStyle/>
          <a:p>
            <a:r>
              <a:rPr lang="en-US" sz="5400" noProof="0">
                <a:latin typeface="Consolas"/>
              </a:rPr>
              <a:t>Cost Comparison</a:t>
            </a:r>
            <a:endParaRPr lang="en-US" noProof="0"/>
          </a:p>
        </p:txBody>
      </p:sp>
      <p:graphicFrame>
        <p:nvGraphicFramePr>
          <p:cNvPr id="6" name="Table 5">
            <a:extLst>
              <a:ext uri="{FF2B5EF4-FFF2-40B4-BE49-F238E27FC236}">
                <a16:creationId xmlns:a16="http://schemas.microsoft.com/office/drawing/2014/main" id="{16DAB664-B06D-70A5-F8AC-F8D6C25FD83A}"/>
              </a:ext>
            </a:extLst>
          </p:cNvPr>
          <p:cNvGraphicFramePr>
            <a:graphicFrameLocks noGrp="1"/>
          </p:cNvGraphicFramePr>
          <p:nvPr>
            <p:extLst>
              <p:ext uri="{D42A27DB-BD31-4B8C-83A1-F6EECF244321}">
                <p14:modId xmlns:p14="http://schemas.microsoft.com/office/powerpoint/2010/main" val="2948293370"/>
              </p:ext>
            </p:extLst>
          </p:nvPr>
        </p:nvGraphicFramePr>
        <p:xfrm>
          <a:off x="840441" y="2700617"/>
          <a:ext cx="10412337" cy="2499360"/>
        </p:xfrm>
        <a:graphic>
          <a:graphicData uri="http://schemas.openxmlformats.org/drawingml/2006/table">
            <a:tbl>
              <a:tblPr firstRow="1" bandRow="1">
                <a:tableStyleId>{2D5ABB26-0587-4C30-8999-92F81FD0307C}</a:tableStyleId>
              </a:tblPr>
              <a:tblGrid>
                <a:gridCol w="3470779">
                  <a:extLst>
                    <a:ext uri="{9D8B030D-6E8A-4147-A177-3AD203B41FA5}">
                      <a16:colId xmlns:a16="http://schemas.microsoft.com/office/drawing/2014/main" val="3345734359"/>
                    </a:ext>
                  </a:extLst>
                </a:gridCol>
                <a:gridCol w="3470779">
                  <a:extLst>
                    <a:ext uri="{9D8B030D-6E8A-4147-A177-3AD203B41FA5}">
                      <a16:colId xmlns:a16="http://schemas.microsoft.com/office/drawing/2014/main" val="1555896320"/>
                    </a:ext>
                  </a:extLst>
                </a:gridCol>
                <a:gridCol w="3470779">
                  <a:extLst>
                    <a:ext uri="{9D8B030D-6E8A-4147-A177-3AD203B41FA5}">
                      <a16:colId xmlns:a16="http://schemas.microsoft.com/office/drawing/2014/main" val="2528392222"/>
                    </a:ext>
                  </a:extLst>
                </a:gridCol>
              </a:tblGrid>
              <a:tr h="352552">
                <a:tc>
                  <a:txBody>
                    <a:bodyPr/>
                    <a:lstStyle/>
                    <a:p>
                      <a:r>
                        <a:rPr lang="en-US" sz="2000" b="1" noProof="0"/>
                        <a:t>Category</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81462"/>
                  </a:ext>
                </a:extLst>
              </a:tr>
              <a:tr h="352552">
                <a:tc>
                  <a:txBody>
                    <a:bodyPr/>
                    <a:lstStyle/>
                    <a:p>
                      <a:r>
                        <a:rPr lang="en-US" sz="2000" noProof="0">
                          <a:solidFill>
                            <a:schemeClr val="bg1">
                              <a:lumMod val="75000"/>
                            </a:schemeClr>
                          </a:solidFill>
                        </a:rPr>
                        <a:t>Robotics</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lang="en-US" sz="2000" noProof="0">
                          <a:solidFill>
                            <a:schemeClr val="bg1">
                              <a:lumMod val="75000"/>
                            </a:schemeClr>
                          </a:solidFill>
                        </a:rPr>
                        <a:t> 22.100.000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noProof="0">
                          <a:solidFill>
                            <a:schemeClr val="bg1">
                              <a:lumMod val="75000"/>
                            </a:schemeClr>
                          </a:solidFill>
                        </a:rPr>
                        <a:t> 22.100.000</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2224062"/>
                  </a:ext>
                </a:extLst>
              </a:tr>
              <a:tr h="352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a:t>Equipment</a:t>
                      </a:r>
                    </a:p>
                  </a:txBody>
                  <a:tcPr>
                    <a:lnR w="12700" cap="flat" cmpd="sng" algn="ctr">
                      <a:no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noProof="0"/>
                        <a:t>160.015.500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noProof="0"/>
                        <a:t>140.745.939</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16221099"/>
                  </a:ext>
                </a:extLst>
              </a:tr>
              <a:tr h="352552">
                <a:tc>
                  <a:txBody>
                    <a:bodyPr/>
                    <a:lstStyle/>
                    <a:p>
                      <a:r>
                        <a:rPr lang="en-US" sz="2000" noProof="0">
                          <a:solidFill>
                            <a:schemeClr val="bg1">
                              <a:lumMod val="75000"/>
                            </a:schemeClr>
                          </a:solidFill>
                        </a:rPr>
                        <a:t>Shipment</a:t>
                      </a:r>
                    </a:p>
                  </a:txBody>
                  <a:tcPr>
                    <a:lnR w="12700" cap="flat" cmpd="sng" algn="ctr">
                      <a:noFill/>
                      <a:prstDash val="solid"/>
                      <a:round/>
                      <a:headEnd type="none" w="med" len="med"/>
                      <a:tailEnd type="none" w="med" len="med"/>
                    </a:lnR>
                  </a:tcPr>
                </a:tc>
                <a:tc>
                  <a:txBody>
                    <a:bodyPr/>
                    <a:lstStyle/>
                    <a:p>
                      <a:pPr algn="r"/>
                      <a:r>
                        <a:rPr lang="en-US" sz="2000" noProof="0">
                          <a:solidFill>
                            <a:schemeClr val="bg1">
                              <a:lumMod val="75000"/>
                            </a:schemeClr>
                          </a:solidFill>
                        </a:rPr>
                        <a:t>74.043.000.000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noProof="0">
                          <a:solidFill>
                            <a:schemeClr val="bg1">
                              <a:lumMod val="75000"/>
                            </a:schemeClr>
                          </a:solidFill>
                        </a:rPr>
                        <a:t>5.238.129.360</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89520450"/>
                  </a:ext>
                </a:extLst>
              </a:tr>
              <a:tr h="352552">
                <a:tc>
                  <a:txBody>
                    <a:bodyPr/>
                    <a:lstStyle/>
                    <a:p>
                      <a:r>
                        <a:rPr lang="en-US" sz="2000" noProof="0">
                          <a:solidFill>
                            <a:schemeClr val="bg1">
                              <a:lumMod val="75000"/>
                            </a:schemeClr>
                          </a:solidFill>
                        </a:rPr>
                        <a:t>Operational</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075919"/>
                  </a:ext>
                </a:extLst>
              </a:tr>
              <a:tr h="352552">
                <a:tc>
                  <a:txBody>
                    <a:bodyPr/>
                    <a:lstStyle/>
                    <a:p>
                      <a:r>
                        <a:rPr lang="en-US" sz="2000" noProof="0">
                          <a:solidFill>
                            <a:schemeClr val="bg1">
                              <a:lumMod val="75000"/>
                            </a:schemeClr>
                          </a:solidFill>
                        </a:rPr>
                        <a:t>Total</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76.125.115.500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7.300.975.299</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9162343"/>
                  </a:ext>
                </a:extLst>
              </a:tr>
            </a:tbl>
          </a:graphicData>
        </a:graphic>
      </p:graphicFrame>
      <p:pic>
        <p:nvPicPr>
          <p:cNvPr id="7" name="Graphic 6" descr="Sun outline">
            <a:extLst>
              <a:ext uri="{FF2B5EF4-FFF2-40B4-BE49-F238E27FC236}">
                <a16:creationId xmlns:a16="http://schemas.microsoft.com/office/drawing/2014/main" id="{85AB9226-CF66-3FB7-6834-D9185430F0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8562" y="2085815"/>
            <a:ext cx="569978" cy="569978"/>
          </a:xfrm>
          <a:prstGeom prst="rect">
            <a:avLst/>
          </a:prstGeom>
        </p:spPr>
      </p:pic>
      <p:pic>
        <p:nvPicPr>
          <p:cNvPr id="2" name="Graphic 1" descr="Stijgende lijn silhouet">
            <a:extLst>
              <a:ext uri="{FF2B5EF4-FFF2-40B4-BE49-F238E27FC236}">
                <a16:creationId xmlns:a16="http://schemas.microsoft.com/office/drawing/2014/main" id="{D0F9FFD0-ABAC-7BD1-1CB9-74421DA1EA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2017" y="2086050"/>
            <a:ext cx="569978" cy="569978"/>
          </a:xfrm>
          <a:prstGeom prst="rect">
            <a:avLst/>
          </a:prstGeom>
        </p:spPr>
      </p:pic>
    </p:spTree>
    <p:extLst>
      <p:ext uri="{BB962C8B-B14F-4D97-AF65-F5344CB8AC3E}">
        <p14:creationId xmlns:p14="http://schemas.microsoft.com/office/powerpoint/2010/main" val="520601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1943C-7F1B-34F4-AA64-08F66E3CC0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776A1-7499-9661-9D75-07494DCE5A87}"/>
              </a:ext>
            </a:extLst>
          </p:cNvPr>
          <p:cNvSpPr>
            <a:spLocks noGrp="1"/>
          </p:cNvSpPr>
          <p:nvPr>
            <p:ph type="sldNum" sz="quarter" idx="12"/>
          </p:nvPr>
        </p:nvSpPr>
        <p:spPr/>
        <p:txBody>
          <a:bodyPr/>
          <a:lstStyle/>
          <a:p>
            <a:fld id="{330EA680-D336-4FF7-8B7A-9848BB0A1C32}" type="slidenum">
              <a:rPr lang="en-US" noProof="0" smtClean="0"/>
              <a:pPr/>
              <a:t>79</a:t>
            </a:fld>
            <a:endParaRPr lang="en-US" noProof="0"/>
          </a:p>
        </p:txBody>
      </p:sp>
      <p:sp>
        <p:nvSpPr>
          <p:cNvPr id="5" name="Title 1">
            <a:extLst>
              <a:ext uri="{FF2B5EF4-FFF2-40B4-BE49-F238E27FC236}">
                <a16:creationId xmlns:a16="http://schemas.microsoft.com/office/drawing/2014/main" id="{E85BE9B7-64EE-3070-5760-4C68E996368B}"/>
              </a:ext>
            </a:extLst>
          </p:cNvPr>
          <p:cNvSpPr>
            <a:spLocks noGrp="1"/>
          </p:cNvSpPr>
          <p:nvPr>
            <p:ph type="title"/>
          </p:nvPr>
        </p:nvSpPr>
        <p:spPr>
          <a:xfrm>
            <a:off x="838200" y="365125"/>
            <a:ext cx="10515600" cy="1325563"/>
          </a:xfrm>
        </p:spPr>
        <p:txBody>
          <a:bodyPr>
            <a:normAutofit/>
          </a:bodyPr>
          <a:lstStyle/>
          <a:p>
            <a:r>
              <a:rPr lang="en-US" sz="5400" noProof="0">
                <a:latin typeface="Consolas"/>
              </a:rPr>
              <a:t>Cost Comparison</a:t>
            </a:r>
            <a:endParaRPr lang="en-US" noProof="0"/>
          </a:p>
        </p:txBody>
      </p:sp>
      <p:graphicFrame>
        <p:nvGraphicFramePr>
          <p:cNvPr id="6" name="Table 5">
            <a:extLst>
              <a:ext uri="{FF2B5EF4-FFF2-40B4-BE49-F238E27FC236}">
                <a16:creationId xmlns:a16="http://schemas.microsoft.com/office/drawing/2014/main" id="{3E58741E-1B72-28E2-E165-51ECEF180043}"/>
              </a:ext>
            </a:extLst>
          </p:cNvPr>
          <p:cNvGraphicFramePr>
            <a:graphicFrameLocks noGrp="1"/>
          </p:cNvGraphicFramePr>
          <p:nvPr>
            <p:extLst>
              <p:ext uri="{D42A27DB-BD31-4B8C-83A1-F6EECF244321}">
                <p14:modId xmlns:p14="http://schemas.microsoft.com/office/powerpoint/2010/main" val="1763478260"/>
              </p:ext>
            </p:extLst>
          </p:nvPr>
        </p:nvGraphicFramePr>
        <p:xfrm>
          <a:off x="840441" y="2700617"/>
          <a:ext cx="10412337" cy="2499360"/>
        </p:xfrm>
        <a:graphic>
          <a:graphicData uri="http://schemas.openxmlformats.org/drawingml/2006/table">
            <a:tbl>
              <a:tblPr firstRow="1" bandRow="1">
                <a:tableStyleId>{2D5ABB26-0587-4C30-8999-92F81FD0307C}</a:tableStyleId>
              </a:tblPr>
              <a:tblGrid>
                <a:gridCol w="3470779">
                  <a:extLst>
                    <a:ext uri="{9D8B030D-6E8A-4147-A177-3AD203B41FA5}">
                      <a16:colId xmlns:a16="http://schemas.microsoft.com/office/drawing/2014/main" val="3345734359"/>
                    </a:ext>
                  </a:extLst>
                </a:gridCol>
                <a:gridCol w="3470779">
                  <a:extLst>
                    <a:ext uri="{9D8B030D-6E8A-4147-A177-3AD203B41FA5}">
                      <a16:colId xmlns:a16="http://schemas.microsoft.com/office/drawing/2014/main" val="1555896320"/>
                    </a:ext>
                  </a:extLst>
                </a:gridCol>
                <a:gridCol w="3470779">
                  <a:extLst>
                    <a:ext uri="{9D8B030D-6E8A-4147-A177-3AD203B41FA5}">
                      <a16:colId xmlns:a16="http://schemas.microsoft.com/office/drawing/2014/main" val="2528392222"/>
                    </a:ext>
                  </a:extLst>
                </a:gridCol>
              </a:tblGrid>
              <a:tr h="352552">
                <a:tc>
                  <a:txBody>
                    <a:bodyPr/>
                    <a:lstStyle/>
                    <a:p>
                      <a:r>
                        <a:rPr lang="en-US" sz="2000" b="1" noProof="0"/>
                        <a:t>Category</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81462"/>
                  </a:ext>
                </a:extLst>
              </a:tr>
              <a:tr h="352552">
                <a:tc>
                  <a:txBody>
                    <a:bodyPr/>
                    <a:lstStyle/>
                    <a:p>
                      <a:r>
                        <a:rPr lang="en-US" sz="2000" noProof="0">
                          <a:solidFill>
                            <a:schemeClr val="bg1">
                              <a:lumMod val="75000"/>
                            </a:schemeClr>
                          </a:solidFill>
                        </a:rPr>
                        <a:t>Robotics</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lang="en-US" sz="2000" noProof="0">
                          <a:solidFill>
                            <a:schemeClr val="bg1">
                              <a:lumMod val="75000"/>
                            </a:schemeClr>
                          </a:solidFill>
                        </a:rPr>
                        <a:t> 22.100.000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noProof="0">
                          <a:solidFill>
                            <a:schemeClr val="bg1">
                              <a:lumMod val="75000"/>
                            </a:schemeClr>
                          </a:solidFill>
                        </a:rPr>
                        <a:t> 22.100.000</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2224062"/>
                  </a:ext>
                </a:extLst>
              </a:tr>
              <a:tr h="352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Equipment</a:t>
                      </a:r>
                    </a:p>
                  </a:txBody>
                  <a:tcPr>
                    <a:lnR w="12700" cap="flat" cmpd="sng" algn="ctr">
                      <a:no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160.015.500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140.745.939</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16221099"/>
                  </a:ext>
                </a:extLst>
              </a:tr>
              <a:tr h="352552">
                <a:tc>
                  <a:txBody>
                    <a:bodyPr/>
                    <a:lstStyle/>
                    <a:p>
                      <a:r>
                        <a:rPr lang="en-US" sz="2800" noProof="0">
                          <a:solidFill>
                            <a:schemeClr val="tx1"/>
                          </a:solidFill>
                        </a:rPr>
                        <a:t>Shipment</a:t>
                      </a:r>
                    </a:p>
                  </a:txBody>
                  <a:tcPr>
                    <a:lnR w="12700" cap="flat" cmpd="sng" algn="ctr">
                      <a:noFill/>
                      <a:prstDash val="solid"/>
                      <a:round/>
                      <a:headEnd type="none" w="med" len="med"/>
                      <a:tailEnd type="none" w="med" len="med"/>
                    </a:lnR>
                  </a:tcPr>
                </a:tc>
                <a:tc>
                  <a:txBody>
                    <a:bodyPr/>
                    <a:lstStyle/>
                    <a:p>
                      <a:pPr algn="r"/>
                      <a:r>
                        <a:rPr lang="en-US" sz="2800" noProof="0">
                          <a:solidFill>
                            <a:schemeClr val="tx1"/>
                          </a:solidFill>
                        </a:rPr>
                        <a:t>74.043.000.000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noProof="0">
                          <a:solidFill>
                            <a:schemeClr val="tx1"/>
                          </a:solidFill>
                        </a:rPr>
                        <a:t>5.238.129.360</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89520450"/>
                  </a:ext>
                </a:extLst>
              </a:tr>
              <a:tr h="352552">
                <a:tc>
                  <a:txBody>
                    <a:bodyPr/>
                    <a:lstStyle/>
                    <a:p>
                      <a:r>
                        <a:rPr lang="en-US" sz="2000" noProof="0">
                          <a:solidFill>
                            <a:schemeClr val="bg1">
                              <a:lumMod val="75000"/>
                            </a:schemeClr>
                          </a:solidFill>
                        </a:rPr>
                        <a:t>Operational</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075919"/>
                  </a:ext>
                </a:extLst>
              </a:tr>
              <a:tr h="352552">
                <a:tc>
                  <a:txBody>
                    <a:bodyPr/>
                    <a:lstStyle/>
                    <a:p>
                      <a:r>
                        <a:rPr lang="en-US" sz="2000" noProof="0">
                          <a:solidFill>
                            <a:schemeClr val="bg1">
                              <a:lumMod val="75000"/>
                            </a:schemeClr>
                          </a:solidFill>
                        </a:rPr>
                        <a:t>Total</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76.125.115.500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7.300.975.299</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9162343"/>
                  </a:ext>
                </a:extLst>
              </a:tr>
            </a:tbl>
          </a:graphicData>
        </a:graphic>
      </p:graphicFrame>
      <p:pic>
        <p:nvPicPr>
          <p:cNvPr id="7" name="Graphic 6" descr="Sun outline">
            <a:extLst>
              <a:ext uri="{FF2B5EF4-FFF2-40B4-BE49-F238E27FC236}">
                <a16:creationId xmlns:a16="http://schemas.microsoft.com/office/drawing/2014/main" id="{B9C59F16-2472-C2EB-2869-2974232C9A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8562" y="2085815"/>
            <a:ext cx="569978" cy="569978"/>
          </a:xfrm>
          <a:prstGeom prst="rect">
            <a:avLst/>
          </a:prstGeom>
        </p:spPr>
      </p:pic>
      <p:pic>
        <p:nvPicPr>
          <p:cNvPr id="2" name="Graphic 1" descr="Stijgende lijn silhouet">
            <a:extLst>
              <a:ext uri="{FF2B5EF4-FFF2-40B4-BE49-F238E27FC236}">
                <a16:creationId xmlns:a16="http://schemas.microsoft.com/office/drawing/2014/main" id="{00A1A576-CBF7-414D-410B-FB69ADD83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2017" y="2086050"/>
            <a:ext cx="569978" cy="569978"/>
          </a:xfrm>
          <a:prstGeom prst="rect">
            <a:avLst/>
          </a:prstGeom>
        </p:spPr>
      </p:pic>
    </p:spTree>
    <p:extLst>
      <p:ext uri="{BB962C8B-B14F-4D97-AF65-F5344CB8AC3E}">
        <p14:creationId xmlns:p14="http://schemas.microsoft.com/office/powerpoint/2010/main" val="1784725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E28D-A472-BB69-E5E3-4BB8F1A15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D9802-86C0-1E80-770E-DBCC9D6C507E}"/>
              </a:ext>
            </a:extLst>
          </p:cNvPr>
          <p:cNvSpPr>
            <a:spLocks noGrp="1"/>
          </p:cNvSpPr>
          <p:nvPr>
            <p:ph type="title"/>
          </p:nvPr>
        </p:nvSpPr>
        <p:spPr/>
        <p:txBody>
          <a:bodyPr/>
          <a:lstStyle/>
          <a:p>
            <a:r>
              <a:rPr lang="en-US" sz="5400" noProof="0">
                <a:latin typeface="Consolas"/>
              </a:rPr>
              <a:t>Lava </a:t>
            </a:r>
            <a:r>
              <a:rPr lang="en-US" sz="5400" noProof="0">
                <a:latin typeface="Consolas"/>
                <a:ea typeface="+mn-ea"/>
                <a:cs typeface="+mn-cs"/>
              </a:rPr>
              <a:t>Tubes</a:t>
            </a:r>
          </a:p>
        </p:txBody>
      </p:sp>
      <p:pic>
        <p:nvPicPr>
          <p:cNvPr id="7" name="Picture 6" descr="Lava Tubes on the Moon Maintain Comfortable Room Temperatures Inside -  Universe Today">
            <a:extLst>
              <a:ext uri="{FF2B5EF4-FFF2-40B4-BE49-F238E27FC236}">
                <a16:creationId xmlns:a16="http://schemas.microsoft.com/office/drawing/2014/main" id="{4E364810-8823-4ED8-CF8E-D66B5137A8CC}"/>
              </a:ext>
            </a:extLst>
          </p:cNvPr>
          <p:cNvPicPr>
            <a:picLocks noChangeAspect="1"/>
          </p:cNvPicPr>
          <p:nvPr/>
        </p:nvPicPr>
        <p:blipFill>
          <a:blip r:embed="rId3"/>
          <a:stretch>
            <a:fillRect/>
          </a:stretch>
        </p:blipFill>
        <p:spPr>
          <a:xfrm>
            <a:off x="841849" y="1938414"/>
            <a:ext cx="10504162" cy="4130132"/>
          </a:xfrm>
          <a:prstGeom prst="rect">
            <a:avLst/>
          </a:prstGeom>
        </p:spPr>
      </p:pic>
      <p:sp>
        <p:nvSpPr>
          <p:cNvPr id="3" name="Slide Number Placeholder 2">
            <a:extLst>
              <a:ext uri="{FF2B5EF4-FFF2-40B4-BE49-F238E27FC236}">
                <a16:creationId xmlns:a16="http://schemas.microsoft.com/office/drawing/2014/main" id="{62F5E42E-DAAB-6FC8-2B34-F3A5940A7B33}"/>
              </a:ext>
            </a:extLst>
          </p:cNvPr>
          <p:cNvSpPr>
            <a:spLocks noGrp="1"/>
          </p:cNvSpPr>
          <p:nvPr>
            <p:ph type="sldNum" sz="quarter" idx="12"/>
          </p:nvPr>
        </p:nvSpPr>
        <p:spPr/>
        <p:txBody>
          <a:bodyPr/>
          <a:lstStyle/>
          <a:p>
            <a:fld id="{330EA680-D336-4FF7-8B7A-9848BB0A1C32}" type="slidenum">
              <a:rPr lang="en-US" noProof="0" smtClean="0"/>
              <a:t>8</a:t>
            </a:fld>
            <a:endParaRPr lang="en-US" noProof="0"/>
          </a:p>
        </p:txBody>
      </p:sp>
      <p:sp>
        <p:nvSpPr>
          <p:cNvPr id="4" name="TextBox 3">
            <a:extLst>
              <a:ext uri="{FF2B5EF4-FFF2-40B4-BE49-F238E27FC236}">
                <a16:creationId xmlns:a16="http://schemas.microsoft.com/office/drawing/2014/main" id="{8C9DE49E-D98B-D89C-9B31-E029A7F3C83B}"/>
              </a:ext>
            </a:extLst>
          </p:cNvPr>
          <p:cNvSpPr txBox="1"/>
          <p:nvPr/>
        </p:nvSpPr>
        <p:spPr>
          <a:xfrm>
            <a:off x="747890" y="6180914"/>
            <a:ext cx="3813812" cy="246221"/>
          </a:xfrm>
          <a:prstGeom prst="rect">
            <a:avLst/>
          </a:prstGeom>
          <a:noFill/>
        </p:spPr>
        <p:txBody>
          <a:bodyPr wrap="square" lIns="91440" tIns="45720" rIns="91440" bIns="45720" rtlCol="0" anchor="t">
            <a:spAutoFit/>
          </a:bodyPr>
          <a:lstStyle/>
          <a:p>
            <a:r>
              <a:rPr lang="en-US" sz="1000" i="1" noProof="0">
                <a:latin typeface="Consolas"/>
              </a:rPr>
              <a:t>Image credits: NASA</a:t>
            </a:r>
            <a:endParaRPr lang="en-US" i="1" noProof="0"/>
          </a:p>
        </p:txBody>
      </p:sp>
    </p:spTree>
    <p:extLst>
      <p:ext uri="{BB962C8B-B14F-4D97-AF65-F5344CB8AC3E}">
        <p14:creationId xmlns:p14="http://schemas.microsoft.com/office/powerpoint/2010/main" val="10285435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9EC8F-A273-76AF-C4EA-4D0BAFDEEF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48BAA6-82E5-5E64-82D3-29626D027C5A}"/>
              </a:ext>
            </a:extLst>
          </p:cNvPr>
          <p:cNvSpPr>
            <a:spLocks noGrp="1"/>
          </p:cNvSpPr>
          <p:nvPr>
            <p:ph type="sldNum" sz="quarter" idx="12"/>
          </p:nvPr>
        </p:nvSpPr>
        <p:spPr/>
        <p:txBody>
          <a:bodyPr/>
          <a:lstStyle/>
          <a:p>
            <a:fld id="{330EA680-D336-4FF7-8B7A-9848BB0A1C32}" type="slidenum">
              <a:rPr lang="en-US" noProof="0" smtClean="0"/>
              <a:pPr/>
              <a:t>80</a:t>
            </a:fld>
            <a:endParaRPr lang="en-US" noProof="0"/>
          </a:p>
        </p:txBody>
      </p:sp>
      <p:sp>
        <p:nvSpPr>
          <p:cNvPr id="5" name="Title 1">
            <a:extLst>
              <a:ext uri="{FF2B5EF4-FFF2-40B4-BE49-F238E27FC236}">
                <a16:creationId xmlns:a16="http://schemas.microsoft.com/office/drawing/2014/main" id="{B98BA4E6-2820-DE9F-0618-0BD61521A9FF}"/>
              </a:ext>
            </a:extLst>
          </p:cNvPr>
          <p:cNvSpPr>
            <a:spLocks noGrp="1"/>
          </p:cNvSpPr>
          <p:nvPr>
            <p:ph type="title"/>
          </p:nvPr>
        </p:nvSpPr>
        <p:spPr>
          <a:xfrm>
            <a:off x="838200" y="365125"/>
            <a:ext cx="10515600" cy="1325563"/>
          </a:xfrm>
        </p:spPr>
        <p:txBody>
          <a:bodyPr>
            <a:normAutofit/>
          </a:bodyPr>
          <a:lstStyle/>
          <a:p>
            <a:r>
              <a:rPr lang="en-US" sz="5400" noProof="0">
                <a:latin typeface="Consolas"/>
              </a:rPr>
              <a:t>Cost Comparison</a:t>
            </a:r>
            <a:endParaRPr lang="en-US" noProof="0"/>
          </a:p>
        </p:txBody>
      </p:sp>
      <p:graphicFrame>
        <p:nvGraphicFramePr>
          <p:cNvPr id="6" name="Table 5">
            <a:extLst>
              <a:ext uri="{FF2B5EF4-FFF2-40B4-BE49-F238E27FC236}">
                <a16:creationId xmlns:a16="http://schemas.microsoft.com/office/drawing/2014/main" id="{3794A5A1-56B0-A3E6-1AAD-D9E950A1271E}"/>
              </a:ext>
            </a:extLst>
          </p:cNvPr>
          <p:cNvGraphicFramePr>
            <a:graphicFrameLocks noGrp="1"/>
          </p:cNvGraphicFramePr>
          <p:nvPr>
            <p:extLst>
              <p:ext uri="{D42A27DB-BD31-4B8C-83A1-F6EECF244321}">
                <p14:modId xmlns:p14="http://schemas.microsoft.com/office/powerpoint/2010/main" val="2108150346"/>
              </p:ext>
            </p:extLst>
          </p:nvPr>
        </p:nvGraphicFramePr>
        <p:xfrm>
          <a:off x="840441" y="2700617"/>
          <a:ext cx="10412337" cy="2499360"/>
        </p:xfrm>
        <a:graphic>
          <a:graphicData uri="http://schemas.openxmlformats.org/drawingml/2006/table">
            <a:tbl>
              <a:tblPr firstRow="1" bandRow="1">
                <a:tableStyleId>{2D5ABB26-0587-4C30-8999-92F81FD0307C}</a:tableStyleId>
              </a:tblPr>
              <a:tblGrid>
                <a:gridCol w="3470779">
                  <a:extLst>
                    <a:ext uri="{9D8B030D-6E8A-4147-A177-3AD203B41FA5}">
                      <a16:colId xmlns:a16="http://schemas.microsoft.com/office/drawing/2014/main" val="3345734359"/>
                    </a:ext>
                  </a:extLst>
                </a:gridCol>
                <a:gridCol w="3470779">
                  <a:extLst>
                    <a:ext uri="{9D8B030D-6E8A-4147-A177-3AD203B41FA5}">
                      <a16:colId xmlns:a16="http://schemas.microsoft.com/office/drawing/2014/main" val="1555896320"/>
                    </a:ext>
                  </a:extLst>
                </a:gridCol>
                <a:gridCol w="3470779">
                  <a:extLst>
                    <a:ext uri="{9D8B030D-6E8A-4147-A177-3AD203B41FA5}">
                      <a16:colId xmlns:a16="http://schemas.microsoft.com/office/drawing/2014/main" val="2528392222"/>
                    </a:ext>
                  </a:extLst>
                </a:gridCol>
              </a:tblGrid>
              <a:tr h="352552">
                <a:tc>
                  <a:txBody>
                    <a:bodyPr/>
                    <a:lstStyle/>
                    <a:p>
                      <a:r>
                        <a:rPr lang="en-US" sz="2000" b="1" noProof="0"/>
                        <a:t>Category</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noProof="0"/>
                        <a:t>Cost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81462"/>
                  </a:ext>
                </a:extLst>
              </a:tr>
              <a:tr h="352552">
                <a:tc>
                  <a:txBody>
                    <a:bodyPr/>
                    <a:lstStyle/>
                    <a:p>
                      <a:r>
                        <a:rPr lang="en-US" sz="2000" noProof="0">
                          <a:solidFill>
                            <a:schemeClr val="bg1">
                              <a:lumMod val="75000"/>
                            </a:schemeClr>
                          </a:solidFill>
                        </a:rPr>
                        <a:t>Robotics</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lang="en-US" sz="2000" noProof="0">
                          <a:solidFill>
                            <a:schemeClr val="bg1">
                              <a:lumMod val="75000"/>
                            </a:schemeClr>
                          </a:solidFill>
                        </a:rPr>
                        <a:t> 22.100.000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noProof="0">
                          <a:solidFill>
                            <a:schemeClr val="bg1">
                              <a:lumMod val="75000"/>
                            </a:schemeClr>
                          </a:solidFill>
                        </a:rPr>
                        <a:t> 22.100.000</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2224062"/>
                  </a:ext>
                </a:extLst>
              </a:tr>
              <a:tr h="352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Equipment</a:t>
                      </a:r>
                    </a:p>
                  </a:txBody>
                  <a:tcPr>
                    <a:lnR w="12700" cap="flat" cmpd="sng" algn="ctr">
                      <a:no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160.015.500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6000"/>
                            </a:schemeClr>
                          </a:solidFill>
                        </a:rPr>
                        <a:t>140.745.939</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16221099"/>
                  </a:ext>
                </a:extLst>
              </a:tr>
              <a:tr h="352552">
                <a:tc>
                  <a:txBody>
                    <a:bodyPr/>
                    <a:lstStyle/>
                    <a:p>
                      <a:r>
                        <a:rPr lang="en-US" sz="2000" noProof="0">
                          <a:solidFill>
                            <a:schemeClr val="bg1">
                              <a:lumMod val="76000"/>
                            </a:schemeClr>
                          </a:solidFill>
                        </a:rPr>
                        <a:t>Shipment</a:t>
                      </a:r>
                    </a:p>
                  </a:txBody>
                  <a:tcPr>
                    <a:lnR w="12700" cap="flat" cmpd="sng" algn="ctr">
                      <a:noFill/>
                      <a:prstDash val="solid"/>
                      <a:round/>
                      <a:headEnd type="none" w="med" len="med"/>
                      <a:tailEnd type="none" w="med" len="med"/>
                    </a:lnR>
                  </a:tcPr>
                </a:tc>
                <a:tc>
                  <a:txBody>
                    <a:bodyPr/>
                    <a:lstStyle/>
                    <a:p>
                      <a:pPr algn="r"/>
                      <a:r>
                        <a:rPr lang="en-US" sz="2000" noProof="0">
                          <a:solidFill>
                            <a:schemeClr val="bg1">
                              <a:lumMod val="76000"/>
                            </a:schemeClr>
                          </a:solidFill>
                        </a:rPr>
                        <a:t>74.043.000.000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noProof="0">
                          <a:solidFill>
                            <a:schemeClr val="bg1">
                              <a:lumMod val="76000"/>
                            </a:schemeClr>
                          </a:solidFill>
                        </a:rPr>
                        <a:t>5.238.129.360</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89520450"/>
                  </a:ext>
                </a:extLst>
              </a:tr>
              <a:tr h="352552">
                <a:tc>
                  <a:txBody>
                    <a:bodyPr/>
                    <a:lstStyle/>
                    <a:p>
                      <a:r>
                        <a:rPr lang="en-US" sz="2000" noProof="0">
                          <a:solidFill>
                            <a:schemeClr val="bg1">
                              <a:lumMod val="75000"/>
                            </a:schemeClr>
                          </a:solidFill>
                        </a:rPr>
                        <a:t>Operational</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noProof="0">
                          <a:solidFill>
                            <a:schemeClr val="bg1">
                              <a:lumMod val="75000"/>
                            </a:schemeClr>
                          </a:solidFill>
                        </a:rPr>
                        <a:t>1.900.000.000</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075919"/>
                  </a:ext>
                </a:extLst>
              </a:tr>
              <a:tr h="352552">
                <a:tc>
                  <a:txBody>
                    <a:bodyPr/>
                    <a:lstStyle/>
                    <a:p>
                      <a:r>
                        <a:rPr lang="en-US" sz="2800" noProof="0">
                          <a:solidFill>
                            <a:schemeClr val="tx1"/>
                          </a:solidFill>
                        </a:rPr>
                        <a:t>Total</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noProof="0">
                          <a:solidFill>
                            <a:schemeClr val="tx1"/>
                          </a:solidFill>
                        </a:rPr>
                        <a:t>76.125.115.500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noProof="0">
                          <a:solidFill>
                            <a:schemeClr val="tx1"/>
                          </a:solidFill>
                        </a:rPr>
                        <a:t>7.300.975.299</a:t>
                      </a: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89162343"/>
                  </a:ext>
                </a:extLst>
              </a:tr>
            </a:tbl>
          </a:graphicData>
        </a:graphic>
      </p:graphicFrame>
      <p:pic>
        <p:nvPicPr>
          <p:cNvPr id="7" name="Graphic 6" descr="Sun outline">
            <a:extLst>
              <a:ext uri="{FF2B5EF4-FFF2-40B4-BE49-F238E27FC236}">
                <a16:creationId xmlns:a16="http://schemas.microsoft.com/office/drawing/2014/main" id="{DACD8D75-A716-F700-7DCD-EE939FD018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8562" y="2085815"/>
            <a:ext cx="569978" cy="569978"/>
          </a:xfrm>
          <a:prstGeom prst="rect">
            <a:avLst/>
          </a:prstGeom>
        </p:spPr>
      </p:pic>
      <p:pic>
        <p:nvPicPr>
          <p:cNvPr id="2" name="Graphic 1" descr="Stijgende lijn silhouet">
            <a:extLst>
              <a:ext uri="{FF2B5EF4-FFF2-40B4-BE49-F238E27FC236}">
                <a16:creationId xmlns:a16="http://schemas.microsoft.com/office/drawing/2014/main" id="{DE9DFADD-938E-BFCB-9A5A-1F10541DA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2017" y="2086050"/>
            <a:ext cx="569978" cy="569978"/>
          </a:xfrm>
          <a:prstGeom prst="rect">
            <a:avLst/>
          </a:prstGeom>
        </p:spPr>
      </p:pic>
    </p:spTree>
    <p:extLst>
      <p:ext uri="{BB962C8B-B14F-4D97-AF65-F5344CB8AC3E}">
        <p14:creationId xmlns:p14="http://schemas.microsoft.com/office/powerpoint/2010/main" val="575357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FFE6-6965-D5D9-3177-66FD91F2FE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D840EC-8214-24A5-DE99-782ED9D50024}"/>
              </a:ext>
            </a:extLst>
          </p:cNvPr>
          <p:cNvSpPr>
            <a:spLocks noGrp="1"/>
          </p:cNvSpPr>
          <p:nvPr>
            <p:ph type="sldNum" sz="quarter" idx="12"/>
          </p:nvPr>
        </p:nvSpPr>
        <p:spPr/>
        <p:txBody>
          <a:bodyPr/>
          <a:lstStyle/>
          <a:p>
            <a:fld id="{330EA680-D336-4FF7-8B7A-9848BB0A1C32}" type="slidenum">
              <a:rPr lang="en-US" noProof="0" smtClean="0"/>
              <a:pPr/>
              <a:t>81</a:t>
            </a:fld>
            <a:endParaRPr lang="en-US" noProof="0"/>
          </a:p>
        </p:txBody>
      </p:sp>
      <p:sp>
        <p:nvSpPr>
          <p:cNvPr id="5" name="Title 1">
            <a:extLst>
              <a:ext uri="{FF2B5EF4-FFF2-40B4-BE49-F238E27FC236}">
                <a16:creationId xmlns:a16="http://schemas.microsoft.com/office/drawing/2014/main" id="{E1D3CE78-6E14-E1E8-0EC0-D12732E44787}"/>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Simulation set-up</a:t>
            </a:r>
            <a:endParaRPr lang="en-US" sz="3200" noProof="0"/>
          </a:p>
        </p:txBody>
      </p:sp>
    </p:spTree>
    <p:extLst>
      <p:ext uri="{BB962C8B-B14F-4D97-AF65-F5344CB8AC3E}">
        <p14:creationId xmlns:p14="http://schemas.microsoft.com/office/powerpoint/2010/main" val="124705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89CEB-F3BC-9915-0309-DF9A86A5AC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B929CE-1C0E-E6E5-01C6-D73620FAC417}"/>
              </a:ext>
            </a:extLst>
          </p:cNvPr>
          <p:cNvSpPr>
            <a:spLocks noGrp="1"/>
          </p:cNvSpPr>
          <p:nvPr>
            <p:ph type="sldNum" sz="quarter" idx="12"/>
          </p:nvPr>
        </p:nvSpPr>
        <p:spPr/>
        <p:txBody>
          <a:bodyPr/>
          <a:lstStyle/>
          <a:p>
            <a:fld id="{330EA680-D336-4FF7-8B7A-9848BB0A1C32}" type="slidenum">
              <a:rPr lang="en-US" noProof="0" smtClean="0"/>
              <a:pPr/>
              <a:t>82</a:t>
            </a:fld>
            <a:endParaRPr lang="en-US" noProof="0"/>
          </a:p>
        </p:txBody>
      </p:sp>
      <p:pic>
        <p:nvPicPr>
          <p:cNvPr id="6" name="Picture 5" descr="A white object with a round button&#10;&#10;AI-generated content may be incorrect.">
            <a:extLst>
              <a:ext uri="{FF2B5EF4-FFF2-40B4-BE49-F238E27FC236}">
                <a16:creationId xmlns:a16="http://schemas.microsoft.com/office/drawing/2014/main" id="{D5F8C2F8-FEDB-676C-92F1-0EFD93B5F104}"/>
              </a:ext>
            </a:extLst>
          </p:cNvPr>
          <p:cNvPicPr>
            <a:picLocks noChangeAspect="1"/>
          </p:cNvPicPr>
          <p:nvPr/>
        </p:nvPicPr>
        <p:blipFill>
          <a:blip r:embed="rId2">
            <a:extLst>
              <a:ext uri="{28A0092B-C50C-407E-A947-70E740481C1C}">
                <a14:useLocalDpi xmlns:a14="http://schemas.microsoft.com/office/drawing/2010/main" val="0"/>
              </a:ext>
            </a:extLst>
          </a:blip>
          <a:srcRect l="6162" t="34481" r="5501" b="40691"/>
          <a:stretch>
            <a:fillRect/>
          </a:stretch>
        </p:blipFill>
        <p:spPr>
          <a:xfrm>
            <a:off x="6563407" y="2052899"/>
            <a:ext cx="4503512" cy="895177"/>
          </a:xfrm>
          <a:prstGeom prst="rect">
            <a:avLst/>
          </a:prstGeom>
        </p:spPr>
      </p:pic>
      <p:sp>
        <p:nvSpPr>
          <p:cNvPr id="5" name="Title 1">
            <a:extLst>
              <a:ext uri="{FF2B5EF4-FFF2-40B4-BE49-F238E27FC236}">
                <a16:creationId xmlns:a16="http://schemas.microsoft.com/office/drawing/2014/main" id="{837E096D-0C8F-AC31-FB6D-B840D05F25D8}"/>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Simulation set-up</a:t>
            </a:r>
            <a:endParaRPr lang="en-US" sz="3200" noProof="0"/>
          </a:p>
        </p:txBody>
      </p:sp>
      <p:pic>
        <p:nvPicPr>
          <p:cNvPr id="56" name="Graphic 55" descr="Tools with solid fill">
            <a:extLst>
              <a:ext uri="{FF2B5EF4-FFF2-40B4-BE49-F238E27FC236}">
                <a16:creationId xmlns:a16="http://schemas.microsoft.com/office/drawing/2014/main" id="{CA6CD8F2-D9E7-7478-ED5C-67734DCEC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613" y="5199248"/>
            <a:ext cx="856047" cy="856047"/>
          </a:xfrm>
          <a:prstGeom prst="rect">
            <a:avLst/>
          </a:prstGeom>
        </p:spPr>
      </p:pic>
      <p:pic>
        <p:nvPicPr>
          <p:cNvPr id="61" name="Grafik 9" descr="Ein Bild, das Screenshot, Design enthält.&#10;&#10;KI-generierte Inhalte können fehlerhaft sein.">
            <a:extLst>
              <a:ext uri="{FF2B5EF4-FFF2-40B4-BE49-F238E27FC236}">
                <a16:creationId xmlns:a16="http://schemas.microsoft.com/office/drawing/2014/main" id="{6D1F1AF3-6E8F-4F63-A05D-7D3C36424233}"/>
              </a:ext>
            </a:extLst>
          </p:cNvPr>
          <p:cNvPicPr>
            <a:picLocks noChangeAspect="1"/>
          </p:cNvPicPr>
          <p:nvPr/>
        </p:nvPicPr>
        <p:blipFill>
          <a:blip r:embed="rId5">
            <a:extLst>
              <a:ext uri="{28A0092B-C50C-407E-A947-70E740481C1C}">
                <a14:useLocalDpi xmlns:a14="http://schemas.microsoft.com/office/drawing/2010/main" val="0"/>
              </a:ext>
            </a:extLst>
          </a:blip>
          <a:srcRect l="24872" t="46869" r="66311" b="43902"/>
          <a:stretch>
            <a:fillRect/>
          </a:stretch>
        </p:blipFill>
        <p:spPr>
          <a:xfrm>
            <a:off x="1841012" y="5161918"/>
            <a:ext cx="1188440" cy="879951"/>
          </a:xfrm>
          <a:prstGeom prst="rect">
            <a:avLst/>
          </a:prstGeom>
        </p:spPr>
      </p:pic>
      <p:pic>
        <p:nvPicPr>
          <p:cNvPr id="62" name="Grafik 10" descr="Ein Bild, das Screenshot, Design enthält.&#10;&#10;KI-generierte Inhalte können fehlerhaft sein.">
            <a:extLst>
              <a:ext uri="{FF2B5EF4-FFF2-40B4-BE49-F238E27FC236}">
                <a16:creationId xmlns:a16="http://schemas.microsoft.com/office/drawing/2014/main" id="{85E4B8DA-0D9D-7513-1A15-16E005A2567B}"/>
              </a:ext>
            </a:extLst>
          </p:cNvPr>
          <p:cNvPicPr>
            <a:picLocks noChangeAspect="1"/>
          </p:cNvPicPr>
          <p:nvPr/>
        </p:nvPicPr>
        <p:blipFill>
          <a:blip r:embed="rId5">
            <a:extLst>
              <a:ext uri="{28A0092B-C50C-407E-A947-70E740481C1C}">
                <a14:useLocalDpi xmlns:a14="http://schemas.microsoft.com/office/drawing/2010/main" val="0"/>
              </a:ext>
            </a:extLst>
          </a:blip>
          <a:srcRect l="9303" t="42277" r="80824" b="43929"/>
          <a:stretch>
            <a:fillRect/>
          </a:stretch>
        </p:blipFill>
        <p:spPr>
          <a:xfrm>
            <a:off x="4629192" y="2177508"/>
            <a:ext cx="797366" cy="788111"/>
          </a:xfrm>
          <a:prstGeom prst="rect">
            <a:avLst/>
          </a:prstGeom>
        </p:spPr>
      </p:pic>
    </p:spTree>
    <p:extLst>
      <p:ext uri="{BB962C8B-B14F-4D97-AF65-F5344CB8AC3E}">
        <p14:creationId xmlns:p14="http://schemas.microsoft.com/office/powerpoint/2010/main" val="35993941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B9919-1F04-91C8-DC58-3A2F963005E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8364B6-FA46-85BA-C9D6-DE9509FC1803}"/>
              </a:ext>
            </a:extLst>
          </p:cNvPr>
          <p:cNvSpPr>
            <a:spLocks noGrp="1"/>
          </p:cNvSpPr>
          <p:nvPr>
            <p:ph type="sldNum" sz="quarter" idx="12"/>
          </p:nvPr>
        </p:nvSpPr>
        <p:spPr/>
        <p:txBody>
          <a:bodyPr/>
          <a:lstStyle/>
          <a:p>
            <a:fld id="{330EA680-D336-4FF7-8B7A-9848BB0A1C32}" type="slidenum">
              <a:rPr lang="en-US" noProof="0" smtClean="0"/>
              <a:pPr/>
              <a:t>83</a:t>
            </a:fld>
            <a:endParaRPr lang="en-US" noProof="0"/>
          </a:p>
        </p:txBody>
      </p:sp>
      <p:pic>
        <p:nvPicPr>
          <p:cNvPr id="6" name="Picture 5" descr="A white object with a round button&#10;&#10;AI-generated content may be incorrect.">
            <a:extLst>
              <a:ext uri="{FF2B5EF4-FFF2-40B4-BE49-F238E27FC236}">
                <a16:creationId xmlns:a16="http://schemas.microsoft.com/office/drawing/2014/main" id="{BFE2EDA1-E606-D665-1DCA-FB6736C09A4D}"/>
              </a:ext>
            </a:extLst>
          </p:cNvPr>
          <p:cNvPicPr>
            <a:picLocks noChangeAspect="1"/>
          </p:cNvPicPr>
          <p:nvPr/>
        </p:nvPicPr>
        <p:blipFill>
          <a:blip r:embed="rId2">
            <a:extLst>
              <a:ext uri="{28A0092B-C50C-407E-A947-70E740481C1C}">
                <a14:useLocalDpi xmlns:a14="http://schemas.microsoft.com/office/drawing/2010/main" val="0"/>
              </a:ext>
            </a:extLst>
          </a:blip>
          <a:srcRect l="6162" t="34481" r="5501" b="40691"/>
          <a:stretch>
            <a:fillRect/>
          </a:stretch>
        </p:blipFill>
        <p:spPr>
          <a:xfrm>
            <a:off x="6563407" y="2052899"/>
            <a:ext cx="4503512" cy="895177"/>
          </a:xfrm>
          <a:prstGeom prst="rect">
            <a:avLst/>
          </a:prstGeom>
        </p:spPr>
      </p:pic>
      <p:sp>
        <p:nvSpPr>
          <p:cNvPr id="5" name="Title 1">
            <a:extLst>
              <a:ext uri="{FF2B5EF4-FFF2-40B4-BE49-F238E27FC236}">
                <a16:creationId xmlns:a16="http://schemas.microsoft.com/office/drawing/2014/main" id="{08CDC483-01B9-D7CD-219E-83A13896BE56}"/>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Simulation set-up</a:t>
            </a:r>
            <a:endParaRPr lang="en-US" sz="3200" noProof="0"/>
          </a:p>
        </p:txBody>
      </p:sp>
      <p:cxnSp>
        <p:nvCxnSpPr>
          <p:cNvPr id="38" name="Straight Arrow Connector 37">
            <a:extLst>
              <a:ext uri="{FF2B5EF4-FFF2-40B4-BE49-F238E27FC236}">
                <a16:creationId xmlns:a16="http://schemas.microsoft.com/office/drawing/2014/main" id="{2B453F14-DB7B-6DF2-B93B-35562085BA15}"/>
              </a:ext>
            </a:extLst>
          </p:cNvPr>
          <p:cNvCxnSpPr>
            <a:cxnSpLocks/>
          </p:cNvCxnSpPr>
          <p:nvPr/>
        </p:nvCxnSpPr>
        <p:spPr>
          <a:xfrm>
            <a:off x="5289755" y="3215148"/>
            <a:ext cx="914400" cy="16920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C47E9EA5-E167-D7EE-5019-306CC56EFDAB}"/>
              </a:ext>
            </a:extLst>
          </p:cNvPr>
          <p:cNvCxnSpPr>
            <a:cxnSpLocks/>
          </p:cNvCxnSpPr>
          <p:nvPr/>
        </p:nvCxnSpPr>
        <p:spPr>
          <a:xfrm>
            <a:off x="3470786" y="2542909"/>
            <a:ext cx="993059"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9F48830D-6BD6-57DF-89F2-601341672364}"/>
              </a:ext>
            </a:extLst>
          </p:cNvPr>
          <p:cNvCxnSpPr>
            <a:cxnSpLocks/>
          </p:cNvCxnSpPr>
          <p:nvPr/>
        </p:nvCxnSpPr>
        <p:spPr>
          <a:xfrm flipH="1">
            <a:off x="2435231" y="3123848"/>
            <a:ext cx="1" cy="191071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60F3C5B2-F559-F472-32BF-CA688AAFD54F}"/>
              </a:ext>
            </a:extLst>
          </p:cNvPr>
          <p:cNvCxnSpPr>
            <a:cxnSpLocks/>
          </p:cNvCxnSpPr>
          <p:nvPr/>
        </p:nvCxnSpPr>
        <p:spPr>
          <a:xfrm>
            <a:off x="3163415" y="5470086"/>
            <a:ext cx="2816256"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40C3A44E-0986-9CA0-0327-BAD9E7C1907E}"/>
              </a:ext>
            </a:extLst>
          </p:cNvPr>
          <p:cNvCxnSpPr>
            <a:cxnSpLocks/>
            <a:endCxn id="59" idx="1"/>
          </p:cNvCxnSpPr>
          <p:nvPr/>
        </p:nvCxnSpPr>
        <p:spPr>
          <a:xfrm>
            <a:off x="3163415" y="5892508"/>
            <a:ext cx="4864556"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pic>
        <p:nvPicPr>
          <p:cNvPr id="56" name="Graphic 55" descr="Tools with solid fill">
            <a:extLst>
              <a:ext uri="{FF2B5EF4-FFF2-40B4-BE49-F238E27FC236}">
                <a16:creationId xmlns:a16="http://schemas.microsoft.com/office/drawing/2014/main" id="{508713B4-7C04-46FC-9AE8-A7DB36F994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613" y="5199248"/>
            <a:ext cx="856047" cy="856047"/>
          </a:xfrm>
          <a:prstGeom prst="rect">
            <a:avLst/>
          </a:prstGeom>
        </p:spPr>
      </p:pic>
      <p:pic>
        <p:nvPicPr>
          <p:cNvPr id="57" name="Grafik 5" descr="Ein Bild, das Screenshot, Design enthält.&#10;&#10;KI-generierte Inhalte können fehlerhaft sein.">
            <a:extLst>
              <a:ext uri="{FF2B5EF4-FFF2-40B4-BE49-F238E27FC236}">
                <a16:creationId xmlns:a16="http://schemas.microsoft.com/office/drawing/2014/main" id="{A317217D-09ED-D01A-9F75-C1F0A6E548DF}"/>
              </a:ext>
            </a:extLst>
          </p:cNvPr>
          <p:cNvPicPr>
            <a:picLocks noChangeAspect="1"/>
          </p:cNvPicPr>
          <p:nvPr/>
        </p:nvPicPr>
        <p:blipFill>
          <a:blip r:embed="rId5">
            <a:extLst>
              <a:ext uri="{28A0092B-C50C-407E-A947-70E740481C1C}">
                <a14:useLocalDpi xmlns:a14="http://schemas.microsoft.com/office/drawing/2010/main" val="0"/>
              </a:ext>
            </a:extLst>
          </a:blip>
          <a:srcRect l="78980" t="44507" r="7029" b="44371"/>
          <a:stretch>
            <a:fillRect/>
          </a:stretch>
        </p:blipFill>
        <p:spPr>
          <a:xfrm>
            <a:off x="9824874" y="5093673"/>
            <a:ext cx="1338596" cy="752827"/>
          </a:xfrm>
          <a:prstGeom prst="rect">
            <a:avLst/>
          </a:prstGeom>
        </p:spPr>
      </p:pic>
      <p:pic>
        <p:nvPicPr>
          <p:cNvPr id="59" name="Grafik 7" descr="Ein Bild, das Screenshot, Design enthält.&#10;&#10;KI-generierte Inhalte können fehlerhaft sein.">
            <a:extLst>
              <a:ext uri="{FF2B5EF4-FFF2-40B4-BE49-F238E27FC236}">
                <a16:creationId xmlns:a16="http://schemas.microsoft.com/office/drawing/2014/main" id="{6AC8E34C-0739-84FD-30C2-93DC21F5CD46}"/>
              </a:ext>
            </a:extLst>
          </p:cNvPr>
          <p:cNvPicPr>
            <a:picLocks noChangeAspect="1"/>
          </p:cNvPicPr>
          <p:nvPr/>
        </p:nvPicPr>
        <p:blipFill>
          <a:blip r:embed="rId5">
            <a:extLst>
              <a:ext uri="{28A0092B-C50C-407E-A947-70E740481C1C}">
                <a14:useLocalDpi xmlns:a14="http://schemas.microsoft.com/office/drawing/2010/main" val="0"/>
              </a:ext>
            </a:extLst>
          </a:blip>
          <a:srcRect l="59332" t="48305" r="27776" b="44408"/>
          <a:stretch>
            <a:fillRect/>
          </a:stretch>
        </p:blipFill>
        <p:spPr>
          <a:xfrm>
            <a:off x="8027971" y="5596954"/>
            <a:ext cx="1478176" cy="591108"/>
          </a:xfrm>
          <a:prstGeom prst="rect">
            <a:avLst/>
          </a:prstGeom>
        </p:spPr>
      </p:pic>
      <p:pic>
        <p:nvPicPr>
          <p:cNvPr id="61" name="Grafik 9" descr="Ein Bild, das Screenshot, Design enthält.&#10;&#10;KI-generierte Inhalte können fehlerhaft sein.">
            <a:extLst>
              <a:ext uri="{FF2B5EF4-FFF2-40B4-BE49-F238E27FC236}">
                <a16:creationId xmlns:a16="http://schemas.microsoft.com/office/drawing/2014/main" id="{9CA3AB52-DAC6-C494-50DF-3639258536EE}"/>
              </a:ext>
            </a:extLst>
          </p:cNvPr>
          <p:cNvPicPr>
            <a:picLocks noChangeAspect="1"/>
          </p:cNvPicPr>
          <p:nvPr/>
        </p:nvPicPr>
        <p:blipFill>
          <a:blip r:embed="rId5">
            <a:extLst>
              <a:ext uri="{28A0092B-C50C-407E-A947-70E740481C1C}">
                <a14:useLocalDpi xmlns:a14="http://schemas.microsoft.com/office/drawing/2010/main" val="0"/>
              </a:ext>
            </a:extLst>
          </a:blip>
          <a:srcRect l="24872" t="46869" r="66311" b="43902"/>
          <a:stretch>
            <a:fillRect/>
          </a:stretch>
        </p:blipFill>
        <p:spPr>
          <a:xfrm>
            <a:off x="1841012" y="5161918"/>
            <a:ext cx="1188440" cy="879951"/>
          </a:xfrm>
          <a:prstGeom prst="rect">
            <a:avLst/>
          </a:prstGeom>
        </p:spPr>
      </p:pic>
      <p:pic>
        <p:nvPicPr>
          <p:cNvPr id="62" name="Grafik 10" descr="Ein Bild, das Screenshot, Design enthält.&#10;&#10;KI-generierte Inhalte können fehlerhaft sein.">
            <a:extLst>
              <a:ext uri="{FF2B5EF4-FFF2-40B4-BE49-F238E27FC236}">
                <a16:creationId xmlns:a16="http://schemas.microsoft.com/office/drawing/2014/main" id="{15E51D6E-0D1F-01AB-7809-1A60B9276236}"/>
              </a:ext>
            </a:extLst>
          </p:cNvPr>
          <p:cNvPicPr>
            <a:picLocks noChangeAspect="1"/>
          </p:cNvPicPr>
          <p:nvPr/>
        </p:nvPicPr>
        <p:blipFill>
          <a:blip r:embed="rId5">
            <a:extLst>
              <a:ext uri="{28A0092B-C50C-407E-A947-70E740481C1C}">
                <a14:useLocalDpi xmlns:a14="http://schemas.microsoft.com/office/drawing/2010/main" val="0"/>
              </a:ext>
            </a:extLst>
          </a:blip>
          <a:srcRect l="9303" t="42277" r="80824" b="43929"/>
          <a:stretch>
            <a:fillRect/>
          </a:stretch>
        </p:blipFill>
        <p:spPr>
          <a:xfrm>
            <a:off x="4629192" y="2177508"/>
            <a:ext cx="797366" cy="788111"/>
          </a:xfrm>
          <a:prstGeom prst="rect">
            <a:avLst/>
          </a:prstGeom>
        </p:spPr>
      </p:pic>
      <p:pic>
        <p:nvPicPr>
          <p:cNvPr id="64" name="Grafik 8" descr="Ein Bild, das Screenshot, Design enthält.&#10;&#10;KI-generierte Inhalte können fehlerhaft sein.">
            <a:extLst>
              <a:ext uri="{FF2B5EF4-FFF2-40B4-BE49-F238E27FC236}">
                <a16:creationId xmlns:a16="http://schemas.microsoft.com/office/drawing/2014/main" id="{5741E642-E80C-BB0C-2909-B0AD53BE6D0F}"/>
              </a:ext>
            </a:extLst>
          </p:cNvPr>
          <p:cNvPicPr>
            <a:picLocks noChangeAspect="1"/>
          </p:cNvPicPr>
          <p:nvPr/>
        </p:nvPicPr>
        <p:blipFill>
          <a:blip r:embed="rId5">
            <a:extLst>
              <a:ext uri="{28A0092B-C50C-407E-A947-70E740481C1C}">
                <a14:useLocalDpi xmlns:a14="http://schemas.microsoft.com/office/drawing/2010/main" val="0"/>
              </a:ext>
            </a:extLst>
          </a:blip>
          <a:srcRect l="38957" t="45336" r="45255" b="43011"/>
          <a:stretch>
            <a:fillRect/>
          </a:stretch>
        </p:blipFill>
        <p:spPr>
          <a:xfrm>
            <a:off x="5979671" y="4907199"/>
            <a:ext cx="1639361" cy="856047"/>
          </a:xfrm>
          <a:prstGeom prst="rect">
            <a:avLst/>
          </a:prstGeom>
        </p:spPr>
      </p:pic>
      <p:cxnSp>
        <p:nvCxnSpPr>
          <p:cNvPr id="69" name="Straight Arrow Connector 68">
            <a:extLst>
              <a:ext uri="{FF2B5EF4-FFF2-40B4-BE49-F238E27FC236}">
                <a16:creationId xmlns:a16="http://schemas.microsoft.com/office/drawing/2014/main" id="{5AF2CA8B-DB5A-4E4A-4899-04CADF4A664C}"/>
              </a:ext>
            </a:extLst>
          </p:cNvPr>
          <p:cNvCxnSpPr>
            <a:cxnSpLocks/>
          </p:cNvCxnSpPr>
          <p:nvPr/>
        </p:nvCxnSpPr>
        <p:spPr>
          <a:xfrm flipH="1">
            <a:off x="7619032" y="4009995"/>
            <a:ext cx="896400" cy="89477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26DC483E-5F4A-D810-BD30-5A1A2DB606E9}"/>
              </a:ext>
            </a:extLst>
          </p:cNvPr>
          <p:cNvCxnSpPr>
            <a:cxnSpLocks/>
          </p:cNvCxnSpPr>
          <p:nvPr/>
        </p:nvCxnSpPr>
        <p:spPr>
          <a:xfrm flipH="1" flipV="1">
            <a:off x="8805756" y="4000735"/>
            <a:ext cx="2967" cy="15794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81" name="Straight Arrow Connector 80">
            <a:extLst>
              <a:ext uri="{FF2B5EF4-FFF2-40B4-BE49-F238E27FC236}">
                <a16:creationId xmlns:a16="http://schemas.microsoft.com/office/drawing/2014/main" id="{3D4DEE18-3BFE-2F86-F003-750F90AB4E8F}"/>
              </a:ext>
            </a:extLst>
          </p:cNvPr>
          <p:cNvCxnSpPr>
            <a:cxnSpLocks/>
          </p:cNvCxnSpPr>
          <p:nvPr/>
        </p:nvCxnSpPr>
        <p:spPr>
          <a:xfrm flipV="1">
            <a:off x="8808723" y="3036354"/>
            <a:ext cx="0" cy="71989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pic>
        <p:nvPicPr>
          <p:cNvPr id="94" name="Grafik 8" descr="Ein Bild, das Screenshot, Design enthält.&#10;&#10;KI-generierte Inhalte können fehlerhaft sein.">
            <a:extLst>
              <a:ext uri="{FF2B5EF4-FFF2-40B4-BE49-F238E27FC236}">
                <a16:creationId xmlns:a16="http://schemas.microsoft.com/office/drawing/2014/main" id="{3406020E-4415-1D41-9CEA-BA84BD41FA2E}"/>
              </a:ext>
            </a:extLst>
          </p:cNvPr>
          <p:cNvPicPr>
            <a:picLocks noChangeAspect="1"/>
          </p:cNvPicPr>
          <p:nvPr/>
        </p:nvPicPr>
        <p:blipFill>
          <a:blip r:embed="rId5">
            <a:extLst>
              <a:ext uri="{28A0092B-C50C-407E-A947-70E740481C1C}">
                <a14:useLocalDpi xmlns:a14="http://schemas.microsoft.com/office/drawing/2010/main" val="0"/>
              </a:ext>
            </a:extLst>
          </a:blip>
          <a:srcRect l="38957" t="45336" r="45255" b="43011"/>
          <a:stretch>
            <a:fillRect/>
          </a:stretch>
        </p:blipFill>
        <p:spPr>
          <a:xfrm>
            <a:off x="1615551" y="2140442"/>
            <a:ext cx="1639361" cy="856047"/>
          </a:xfrm>
          <a:prstGeom prst="rect">
            <a:avLst/>
          </a:prstGeom>
        </p:spPr>
      </p:pic>
      <p:cxnSp>
        <p:nvCxnSpPr>
          <p:cNvPr id="113" name="Straight Arrow Connector 112">
            <a:extLst>
              <a:ext uri="{FF2B5EF4-FFF2-40B4-BE49-F238E27FC236}">
                <a16:creationId xmlns:a16="http://schemas.microsoft.com/office/drawing/2014/main" id="{D710A56E-441A-8B8C-57A2-15CB5E25AF5E}"/>
              </a:ext>
            </a:extLst>
          </p:cNvPr>
          <p:cNvCxnSpPr>
            <a:cxnSpLocks/>
          </p:cNvCxnSpPr>
          <p:nvPr/>
        </p:nvCxnSpPr>
        <p:spPr>
          <a:xfrm>
            <a:off x="9099047" y="4008366"/>
            <a:ext cx="896400" cy="8964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07461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C1877-2700-887D-DD08-6B3409433276}"/>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83664952-6FA8-8369-0F56-A9194063D65C}"/>
              </a:ext>
            </a:extLst>
          </p:cNvPr>
          <p:cNvSpPr>
            <a:spLocks noGrp="1"/>
          </p:cNvSpPr>
          <p:nvPr>
            <p:ph type="sldNum" sz="quarter" idx="12"/>
          </p:nvPr>
        </p:nvSpPr>
        <p:spPr/>
        <p:txBody>
          <a:bodyPr/>
          <a:lstStyle/>
          <a:p>
            <a:fld id="{330EA680-D336-4FF7-8B7A-9848BB0A1C32}" type="slidenum">
              <a:rPr lang="en-US" noProof="0" smtClean="0"/>
              <a:pPr/>
              <a:t>84</a:t>
            </a:fld>
            <a:endParaRPr lang="en-US" noProof="0"/>
          </a:p>
        </p:txBody>
      </p:sp>
      <p:sp>
        <p:nvSpPr>
          <p:cNvPr id="12" name="Title 1">
            <a:extLst>
              <a:ext uri="{FF2B5EF4-FFF2-40B4-BE49-F238E27FC236}">
                <a16:creationId xmlns:a16="http://schemas.microsoft.com/office/drawing/2014/main" id="{5E4DD925-B420-3687-3821-AF9EEF8E4F52}"/>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sp>
        <p:nvSpPr>
          <p:cNvPr id="5" name="Content Placeholder 2">
            <a:extLst>
              <a:ext uri="{FF2B5EF4-FFF2-40B4-BE49-F238E27FC236}">
                <a16:creationId xmlns:a16="http://schemas.microsoft.com/office/drawing/2014/main" id="{41179A9D-215D-3200-CBE1-F95BBDFD7ACB}"/>
              </a:ext>
            </a:extLst>
          </p:cNvPr>
          <p:cNvSpPr txBox="1">
            <a:spLocks/>
          </p:cNvSpPr>
          <p:nvPr/>
        </p:nvSpPr>
        <p:spPr>
          <a:xfrm>
            <a:off x="855748" y="1986904"/>
            <a:ext cx="10835070"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Total construction time: 536 Earth days  (268 of work)</a:t>
            </a:r>
            <a:endParaRPr lang="en-US" noProof="0"/>
          </a:p>
        </p:txBody>
      </p:sp>
    </p:spTree>
    <p:extLst>
      <p:ext uri="{BB962C8B-B14F-4D97-AF65-F5344CB8AC3E}">
        <p14:creationId xmlns:p14="http://schemas.microsoft.com/office/powerpoint/2010/main" val="1719646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0E75-AC11-A49F-860D-E6734AB59C5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E4400E-2923-C8C5-3672-26C87BC90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Picture 5">
            <a:extLst>
              <a:ext uri="{FF2B5EF4-FFF2-40B4-BE49-F238E27FC236}">
                <a16:creationId xmlns:a16="http://schemas.microsoft.com/office/drawing/2014/main" id="{38BBDB96-97FE-F207-F619-774ECC6C3B5D}"/>
              </a:ext>
            </a:extLst>
          </p:cNvPr>
          <p:cNvPicPr>
            <a:picLocks noChangeAspect="1"/>
          </p:cNvPicPr>
          <p:nvPr/>
        </p:nvPicPr>
        <p:blipFill>
          <a:blip r:embed="rId3">
            <a:extLst>
              <a:ext uri="{28A0092B-C50C-407E-A947-70E740481C1C}">
                <a14:useLocalDpi xmlns:a14="http://schemas.microsoft.com/office/drawing/2010/main" val="0"/>
              </a:ext>
            </a:extLst>
          </a:blip>
          <a:srcRect l="2273" r="2273"/>
          <a:stretch/>
        </p:blipFill>
        <p:spPr>
          <a:xfrm>
            <a:off x="1142816" y="2857143"/>
            <a:ext cx="3590378" cy="3830698"/>
          </a:xfrm>
          <a:prstGeom prst="rect">
            <a:avLst/>
          </a:prstGeom>
        </p:spPr>
      </p:pic>
      <p:sp>
        <p:nvSpPr>
          <p:cNvPr id="4" name="Slide Number Placeholder 3">
            <a:extLst>
              <a:ext uri="{FF2B5EF4-FFF2-40B4-BE49-F238E27FC236}">
                <a16:creationId xmlns:a16="http://schemas.microsoft.com/office/drawing/2014/main" id="{D9908B3A-B3AF-03A6-D5A4-1B098DFF9193}"/>
              </a:ext>
            </a:extLst>
          </p:cNvPr>
          <p:cNvSpPr>
            <a:spLocks noGrp="1"/>
          </p:cNvSpPr>
          <p:nvPr>
            <p:ph type="sldNum" sz="quarter" idx="12"/>
          </p:nvPr>
        </p:nvSpPr>
        <p:spPr/>
        <p:txBody>
          <a:bodyPr/>
          <a:lstStyle/>
          <a:p>
            <a:fld id="{330EA680-D336-4FF7-8B7A-9848BB0A1C32}" type="slidenum">
              <a:rPr lang="en-US" noProof="0" smtClean="0"/>
              <a:pPr/>
              <a:t>85</a:t>
            </a:fld>
            <a:endParaRPr lang="en-US" noProof="0"/>
          </a:p>
        </p:txBody>
      </p:sp>
      <p:pic>
        <p:nvPicPr>
          <p:cNvPr id="8" name="Picture 7">
            <a:extLst>
              <a:ext uri="{FF2B5EF4-FFF2-40B4-BE49-F238E27FC236}">
                <a16:creationId xmlns:a16="http://schemas.microsoft.com/office/drawing/2014/main" id="{E6B68B86-3DA5-0241-5633-3C93EB466E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72169" y="2855261"/>
            <a:ext cx="5788912" cy="3336390"/>
          </a:xfrm>
          <a:prstGeom prst="rect">
            <a:avLst/>
          </a:prstGeom>
        </p:spPr>
      </p:pic>
      <p:sp>
        <p:nvSpPr>
          <p:cNvPr id="12" name="Title 1">
            <a:extLst>
              <a:ext uri="{FF2B5EF4-FFF2-40B4-BE49-F238E27FC236}">
                <a16:creationId xmlns:a16="http://schemas.microsoft.com/office/drawing/2014/main" id="{EDC6E775-83F5-EAF8-34BE-35EC497206AB}"/>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sp>
        <p:nvSpPr>
          <p:cNvPr id="9" name="Content Placeholder 2">
            <a:extLst>
              <a:ext uri="{FF2B5EF4-FFF2-40B4-BE49-F238E27FC236}">
                <a16:creationId xmlns:a16="http://schemas.microsoft.com/office/drawing/2014/main" id="{CFFE9D75-F232-CC43-A218-98B16AEA11A0}"/>
              </a:ext>
            </a:extLst>
          </p:cNvPr>
          <p:cNvSpPr txBox="1">
            <a:spLocks/>
          </p:cNvSpPr>
          <p:nvPr/>
        </p:nvSpPr>
        <p:spPr>
          <a:xfrm>
            <a:off x="855748" y="1986904"/>
            <a:ext cx="10835070" cy="17462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latin typeface="Consolas"/>
              </a:rPr>
              <a:t>Total construction time: 536 Earth days  (268 of work)</a:t>
            </a:r>
            <a:endParaRPr lang="en-US" noProof="0"/>
          </a:p>
        </p:txBody>
      </p:sp>
    </p:spTree>
    <p:extLst>
      <p:ext uri="{BB962C8B-B14F-4D97-AF65-F5344CB8AC3E}">
        <p14:creationId xmlns:p14="http://schemas.microsoft.com/office/powerpoint/2010/main" val="4212114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0279-C3DF-F913-0BED-6EDCD966D0F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3A1E14F-1495-C530-4903-98F62121D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28E2BDB0-5654-F69C-0809-342877081EE9}"/>
              </a:ext>
            </a:extLst>
          </p:cNvPr>
          <p:cNvSpPr>
            <a:spLocks noGrp="1"/>
          </p:cNvSpPr>
          <p:nvPr>
            <p:ph type="sldNum" sz="quarter" idx="12"/>
          </p:nvPr>
        </p:nvSpPr>
        <p:spPr/>
        <p:txBody>
          <a:bodyPr/>
          <a:lstStyle/>
          <a:p>
            <a:fld id="{330EA680-D336-4FF7-8B7A-9848BB0A1C32}" type="slidenum">
              <a:rPr lang="en-US" noProof="0" smtClean="0"/>
              <a:pPr/>
              <a:t>86</a:t>
            </a:fld>
            <a:endParaRPr lang="en-US" noProof="0"/>
          </a:p>
        </p:txBody>
      </p:sp>
      <p:graphicFrame>
        <p:nvGraphicFramePr>
          <p:cNvPr id="19" name="Tabel 7">
            <a:extLst>
              <a:ext uri="{FF2B5EF4-FFF2-40B4-BE49-F238E27FC236}">
                <a16:creationId xmlns:a16="http://schemas.microsoft.com/office/drawing/2014/main" id="{7197A5FA-754B-73F9-3890-DE3B488D4B4D}"/>
              </a:ext>
            </a:extLst>
          </p:cNvPr>
          <p:cNvGraphicFramePr>
            <a:graphicFrameLocks noGrp="1"/>
          </p:cNvGraphicFramePr>
          <p:nvPr>
            <p:extLst>
              <p:ext uri="{D42A27DB-BD31-4B8C-83A1-F6EECF244321}">
                <p14:modId xmlns:p14="http://schemas.microsoft.com/office/powerpoint/2010/main" val="1526083230"/>
              </p:ext>
            </p:extLst>
          </p:nvPr>
        </p:nvGraphicFramePr>
        <p:xfrm>
          <a:off x="7174629" y="1921506"/>
          <a:ext cx="4308929" cy="4320000"/>
        </p:xfrm>
        <a:graphic>
          <a:graphicData uri="http://schemas.openxmlformats.org/drawingml/2006/table">
            <a:tbl>
              <a:tblPr bandRow="1">
                <a:tableStyleId>{5C22544A-7EE6-4342-B048-85BDC9FD1C3A}</a:tableStyleId>
              </a:tblPr>
              <a:tblGrid>
                <a:gridCol w="2074607">
                  <a:extLst>
                    <a:ext uri="{9D8B030D-6E8A-4147-A177-3AD203B41FA5}">
                      <a16:colId xmlns:a16="http://schemas.microsoft.com/office/drawing/2014/main" val="1500327845"/>
                    </a:ext>
                  </a:extLst>
                </a:gridCol>
                <a:gridCol w="687541">
                  <a:extLst>
                    <a:ext uri="{9D8B030D-6E8A-4147-A177-3AD203B41FA5}">
                      <a16:colId xmlns:a16="http://schemas.microsoft.com/office/drawing/2014/main" val="3900943298"/>
                    </a:ext>
                  </a:extLst>
                </a:gridCol>
                <a:gridCol w="1546781">
                  <a:extLst>
                    <a:ext uri="{9D8B030D-6E8A-4147-A177-3AD203B41FA5}">
                      <a16:colId xmlns:a16="http://schemas.microsoft.com/office/drawing/2014/main" val="1007171175"/>
                    </a:ext>
                  </a:extLst>
                </a:gridCol>
              </a:tblGrid>
              <a:tr h="360000">
                <a:tc gridSpan="3">
                  <a:txBody>
                    <a:bodyPr/>
                    <a:lstStyle/>
                    <a:p>
                      <a:pPr algn="ctr" fontAlgn="ctr">
                        <a:buNone/>
                      </a:pPr>
                      <a:r>
                        <a:rPr lang="en-US" sz="1600" b="1" noProof="0">
                          <a:latin typeface="Consolas"/>
                        </a:rPr>
                        <a:t>ROBOT TYPE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b="1" noProof="0">
                          <a:latin typeface="Consolas"/>
                        </a:rPr>
                        <a:t>Activity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[h]</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latin typeface="Consolas"/>
                        </a:rPr>
                        <a:t>Working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latin typeface="Consolas"/>
                        </a:rPr>
                        <a:t>Taveling</a:t>
                      </a:r>
                      <a:endParaRPr lang="en-US" sz="1600" noProof="0" err="1">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latin typeface="Consolas"/>
                        </a:rPr>
                        <a:t>Charging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algn="l" fontAlgn="ctr">
                        <a:buNone/>
                      </a:pPr>
                      <a:r>
                        <a:rPr lang="en-US" sz="1600" noProof="0">
                          <a:latin typeface="Consolas"/>
                        </a:rPr>
                        <a:t>Cooling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latin typeface="Consolas"/>
                        </a:rPr>
                        <a:t>Waiting Charge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latin typeface="Consolas"/>
                        </a:rPr>
                        <a:t>Waiting process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noProof="0">
                          <a:latin typeface="Consolas"/>
                        </a:rPr>
                        <a:t>Waiting input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lnSpc>
                          <a:spcPts val="1350"/>
                        </a:lnSpc>
                        <a:buNone/>
                      </a:pPr>
                      <a:endParaRPr lang="en-US" sz="1600" noProof="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lnSpc>
                          <a:spcPts val="1350"/>
                        </a:lnSpc>
                        <a:buNone/>
                      </a:pPr>
                      <a:endParaRPr lang="en-US" sz="1600" noProof="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latin typeface="Consolas"/>
                        </a:rPr>
                        <a:t>Maintenance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ctr">
                        <a:lnSpc>
                          <a:spcPts val="1350"/>
                        </a:lnSpc>
                        <a:buNone/>
                      </a:pPr>
                      <a:endParaRPr lang="en-US" sz="1600" noProof="0">
                        <a:effectLst/>
                        <a:latin typeface="Consolas"/>
                      </a:endParaRP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lnSpc>
                          <a:spcPts val="1350"/>
                        </a:lnSpc>
                        <a:buNone/>
                      </a:pPr>
                      <a:endParaRPr lang="en-US" sz="1600" noProof="0">
                        <a:effectLst/>
                        <a:latin typeface="Consolas"/>
                      </a:endParaRP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r h="360000">
                <a:tc>
                  <a:txBody>
                    <a:bodyPr/>
                    <a:lstStyle/>
                    <a:p>
                      <a:pPr lvl="0" algn="l">
                        <a:buNone/>
                      </a:pPr>
                      <a:r>
                        <a:rPr lang="en-US" sz="1600" noProof="0">
                          <a:latin typeface="Consolas"/>
                        </a:rPr>
                        <a:t>Waiting Structure</a:t>
                      </a:r>
                    </a:p>
                  </a:txBody>
                  <a:tcPr marL="50292" marR="50292" marT="25146" marB="25146" anchor="ctr">
                    <a:lnL w="0">
                      <a:noFill/>
                    </a:lnL>
                    <a:lnR w="0">
                      <a:noFill/>
                    </a:lnR>
                    <a:lnT w="12700">
                      <a:solidFill>
                        <a:schemeClr val="tx1"/>
                      </a:solidFill>
                    </a:lnT>
                    <a:lnB w="12700">
                      <a:solidFill>
                        <a:schemeClr val="tx1"/>
                      </a:solidFill>
                    </a:lnB>
                    <a:solidFill>
                      <a:schemeClr val="bg1"/>
                    </a:solidFill>
                  </a:tcPr>
                </a:tc>
                <a:tc>
                  <a:txBody>
                    <a:bodyPr/>
                    <a:lstStyle/>
                    <a:p>
                      <a:pPr lvl="0" algn="ctr">
                        <a:lnSpc>
                          <a:spcPts val="1350"/>
                        </a:lnSpc>
                        <a:buNone/>
                      </a:pPr>
                      <a:endParaRPr lang="en-US" sz="1600" noProof="0">
                        <a:effectLst/>
                        <a:latin typeface="Consolas"/>
                      </a:endParaRP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lnSpc>
                          <a:spcPts val="1350"/>
                        </a:lnSpc>
                        <a:buNone/>
                      </a:pPr>
                      <a:endParaRPr lang="en-US" sz="1600" noProof="0">
                        <a:effectLst/>
                        <a:latin typeface="Consolas"/>
                      </a:endParaRP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30395"/>
                  </a:ext>
                </a:extLst>
              </a:tr>
              <a:tr h="360000">
                <a:tc>
                  <a:txBody>
                    <a:bodyPr/>
                    <a:lstStyle/>
                    <a:p>
                      <a:pPr lvl="0" algn="l">
                        <a:buNone/>
                      </a:pPr>
                      <a:r>
                        <a:rPr lang="en-US" sz="1600" noProof="0">
                          <a:latin typeface="Consolas"/>
                        </a:rPr>
                        <a:t>Job finished</a:t>
                      </a:r>
                    </a:p>
                  </a:txBody>
                  <a:tcPr marL="50292" marR="50292" marT="25146" marB="25146" anchor="ctr">
                    <a:lnL w="0">
                      <a:noFill/>
                    </a:lnL>
                    <a:lnR w="0">
                      <a:noFill/>
                    </a:lnR>
                    <a:lnT w="12700">
                      <a:solidFill>
                        <a:schemeClr val="tx1"/>
                      </a:solidFill>
                    </a:lnT>
                    <a:lnB w="0">
                      <a:noFill/>
                    </a:lnB>
                    <a:noFill/>
                  </a:tcPr>
                </a:tc>
                <a:tc>
                  <a:txBody>
                    <a:bodyPr/>
                    <a:lstStyle/>
                    <a:p>
                      <a:pPr lvl="0" algn="ctr">
                        <a:lnSpc>
                          <a:spcPts val="1350"/>
                        </a:lnSpc>
                        <a:buNone/>
                      </a:pPr>
                      <a:endParaRPr lang="en-US" sz="1600" noProof="0">
                        <a:effectLst/>
                        <a:latin typeface="Consolas"/>
                      </a:endParaRP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0">
                      <a:noFill/>
                    </a:lnB>
                    <a:noFill/>
                  </a:tcPr>
                </a:tc>
                <a:tc>
                  <a:txBody>
                    <a:bodyPr/>
                    <a:lstStyle/>
                    <a:p>
                      <a:pPr lvl="0" algn="ctr">
                        <a:lnSpc>
                          <a:spcPts val="1350"/>
                        </a:lnSpc>
                        <a:buNone/>
                      </a:pPr>
                      <a:endParaRPr lang="en-US" sz="1600" noProof="0">
                        <a:effectLst/>
                        <a:latin typeface="Consolas"/>
                      </a:endParaRP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973482903"/>
                  </a:ext>
                </a:extLst>
              </a:tr>
            </a:tbl>
          </a:graphicData>
        </a:graphic>
      </p:graphicFrame>
      <p:sp>
        <p:nvSpPr>
          <p:cNvPr id="8" name="Title 1">
            <a:extLst>
              <a:ext uri="{FF2B5EF4-FFF2-40B4-BE49-F238E27FC236}">
                <a16:creationId xmlns:a16="http://schemas.microsoft.com/office/drawing/2014/main" id="{D902A218-0A16-F4D0-AB19-AFA6638F36B7}"/>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pic>
        <p:nvPicPr>
          <p:cNvPr id="9" name="Picture 8" descr="A white screen with different colored lines&#10;&#10;AI-generated content may be incorrect.">
            <a:extLst>
              <a:ext uri="{FF2B5EF4-FFF2-40B4-BE49-F238E27FC236}">
                <a16:creationId xmlns:a16="http://schemas.microsoft.com/office/drawing/2014/main" id="{2E87D7B5-8F0C-A591-0151-6422A6934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79" y="2101506"/>
            <a:ext cx="5924706" cy="3960000"/>
          </a:xfrm>
          <a:prstGeom prst="rect">
            <a:avLst/>
          </a:prstGeom>
        </p:spPr>
      </p:pic>
    </p:spTree>
    <p:extLst>
      <p:ext uri="{BB962C8B-B14F-4D97-AF65-F5344CB8AC3E}">
        <p14:creationId xmlns:p14="http://schemas.microsoft.com/office/powerpoint/2010/main" val="3661907117"/>
      </p:ext>
    </p:extLst>
  </p:cSld>
  <p:clrMapOvr>
    <a:masterClrMapping/>
  </p:clrMapOvr>
  <p:extLst>
    <p:ext uri="{6950BFC3-D8DA-4A85-94F7-54DA5524770B}">
      <p188:commentRel xmlns:p188="http://schemas.microsoft.com/office/powerpoint/2018/8/main" r:id="rId2"/>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B390-9E99-5296-AA64-8E4FA9097036}"/>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1B6720A-CDA2-7B40-BD4A-5F35DD3F6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93C69730-8BA7-37EE-2600-C50F62071488}"/>
              </a:ext>
            </a:extLst>
          </p:cNvPr>
          <p:cNvSpPr>
            <a:spLocks noGrp="1"/>
          </p:cNvSpPr>
          <p:nvPr>
            <p:ph type="sldNum" sz="quarter" idx="12"/>
          </p:nvPr>
        </p:nvSpPr>
        <p:spPr/>
        <p:txBody>
          <a:bodyPr/>
          <a:lstStyle/>
          <a:p>
            <a:fld id="{330EA680-D336-4FF7-8B7A-9848BB0A1C32}" type="slidenum">
              <a:rPr lang="en-US" noProof="0" smtClean="0"/>
              <a:pPr/>
              <a:t>87</a:t>
            </a:fld>
            <a:endParaRPr lang="en-US" noProof="0"/>
          </a:p>
        </p:txBody>
      </p:sp>
      <p:graphicFrame>
        <p:nvGraphicFramePr>
          <p:cNvPr id="19" name="Tabel 7">
            <a:extLst>
              <a:ext uri="{FF2B5EF4-FFF2-40B4-BE49-F238E27FC236}">
                <a16:creationId xmlns:a16="http://schemas.microsoft.com/office/drawing/2014/main" id="{67108297-6668-6968-356C-1CA33453B80B}"/>
              </a:ext>
            </a:extLst>
          </p:cNvPr>
          <p:cNvGraphicFramePr>
            <a:graphicFrameLocks noGrp="1"/>
          </p:cNvGraphicFramePr>
          <p:nvPr>
            <p:extLst>
              <p:ext uri="{D42A27DB-BD31-4B8C-83A1-F6EECF244321}">
                <p14:modId xmlns:p14="http://schemas.microsoft.com/office/powerpoint/2010/main" val="3272216996"/>
              </p:ext>
            </p:extLst>
          </p:nvPr>
        </p:nvGraphicFramePr>
        <p:xfrm>
          <a:off x="7174629" y="1921506"/>
          <a:ext cx="4308929" cy="4320000"/>
        </p:xfrm>
        <a:graphic>
          <a:graphicData uri="http://schemas.openxmlformats.org/drawingml/2006/table">
            <a:tbl>
              <a:tblPr bandRow="1">
                <a:tableStyleId>{5C22544A-7EE6-4342-B048-85BDC9FD1C3A}</a:tableStyleId>
              </a:tblPr>
              <a:tblGrid>
                <a:gridCol w="2074607">
                  <a:extLst>
                    <a:ext uri="{9D8B030D-6E8A-4147-A177-3AD203B41FA5}">
                      <a16:colId xmlns:a16="http://schemas.microsoft.com/office/drawing/2014/main" val="1500327845"/>
                    </a:ext>
                  </a:extLst>
                </a:gridCol>
                <a:gridCol w="687541">
                  <a:extLst>
                    <a:ext uri="{9D8B030D-6E8A-4147-A177-3AD203B41FA5}">
                      <a16:colId xmlns:a16="http://schemas.microsoft.com/office/drawing/2014/main" val="3900943298"/>
                    </a:ext>
                  </a:extLst>
                </a:gridCol>
                <a:gridCol w="1546781">
                  <a:extLst>
                    <a:ext uri="{9D8B030D-6E8A-4147-A177-3AD203B41FA5}">
                      <a16:colId xmlns:a16="http://schemas.microsoft.com/office/drawing/2014/main" val="1007171175"/>
                    </a:ext>
                  </a:extLst>
                </a:gridCol>
              </a:tblGrid>
              <a:tr h="360000">
                <a:tc gridSpan="3">
                  <a:txBody>
                    <a:bodyPr/>
                    <a:lstStyle/>
                    <a:p>
                      <a:pPr algn="ctr" fontAlgn="ctr">
                        <a:buNone/>
                      </a:pPr>
                      <a:r>
                        <a:rPr lang="en-US" sz="1600" b="1" noProof="0">
                          <a:latin typeface="Consolas"/>
                        </a:rPr>
                        <a:t>COLLECTORS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b="1" noProof="0">
                          <a:solidFill>
                            <a:schemeClr val="tx1"/>
                          </a:solidFill>
                          <a:latin typeface="Consolas"/>
                        </a:rPr>
                        <a:t>Activity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solidFill>
                            <a:schemeClr val="tx1"/>
                          </a:solidFill>
                          <a:effectLst/>
                          <a:latin typeface="Consolas"/>
                        </a:rPr>
                        <a:t>[h]</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solidFill>
                            <a:schemeClr val="tx1"/>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chemeClr val="bg1">
                              <a:lumMod val="75000"/>
                            </a:schemeClr>
                          </a:solidFill>
                          <a:latin typeface="Consolas"/>
                        </a:rPr>
                        <a:t>Working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126</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2</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chemeClr val="bg1">
                              <a:lumMod val="75000"/>
                            </a:schemeClr>
                          </a:solidFill>
                          <a:latin typeface="Consolas"/>
                        </a:rPr>
                        <a:t>Traveling</a:t>
                      </a:r>
                      <a:endParaRPr lang="en-US" sz="1600" noProof="0" err="1">
                        <a:solidFill>
                          <a:schemeClr val="bg1">
                            <a:lumMod val="75000"/>
                          </a:schemeClr>
                        </a:solidFill>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981</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15,3</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chemeClr val="bg1">
                              <a:lumMod val="75000"/>
                            </a:schemeClr>
                          </a:solidFill>
                          <a:latin typeface="Consolas"/>
                        </a:rPr>
                        <a:t>Charging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857</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13,3</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algn="l" fontAlgn="ctr">
                        <a:buNone/>
                      </a:pPr>
                      <a:r>
                        <a:rPr lang="en-US" sz="1600" noProof="0">
                          <a:solidFill>
                            <a:schemeClr val="bg1">
                              <a:lumMod val="75000"/>
                            </a:schemeClr>
                          </a:solidFill>
                          <a:latin typeface="Consolas"/>
                        </a:rPr>
                        <a:t>Cooling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668</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10,4</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solidFill>
                            <a:schemeClr val="bg1">
                              <a:lumMod val="75000"/>
                            </a:schemeClr>
                          </a:solidFill>
                          <a:latin typeface="Consolas"/>
                        </a:rPr>
                        <a:t>Waiting Charge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4</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0,1</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solidFill>
                            <a:schemeClr val="bg1">
                              <a:lumMod val="75000"/>
                            </a:schemeClr>
                          </a:solidFill>
                          <a:latin typeface="Consolas"/>
                        </a:rPr>
                        <a:t>Waiting process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b="0" noProof="0">
                          <a:latin typeface="Consolas"/>
                        </a:rPr>
                        <a:t>Waiting input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effectLst/>
                          <a:latin typeface="Consolas"/>
                        </a:rPr>
                        <a:t>2669</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b="0" noProof="0">
                          <a:effectLst/>
                          <a:latin typeface="Consolas"/>
                        </a:rPr>
                        <a:t>41,5</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chemeClr val="bg1">
                              <a:lumMod val="75000"/>
                            </a:schemeClr>
                          </a:solidFill>
                          <a:latin typeface="Consolas"/>
                        </a:rPr>
                        <a:t>Maintenance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chemeClr val="bg1">
                              <a:lumMod val="75000"/>
                            </a:schemeClr>
                          </a:solidFill>
                          <a:effectLst/>
                          <a:latin typeface="Consolas"/>
                        </a:rPr>
                        <a:t>1097</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chemeClr val="bg1">
                              <a:lumMod val="75000"/>
                            </a:schemeClr>
                          </a:solidFill>
                          <a:effectLst/>
                          <a:latin typeface="Consolas"/>
                        </a:rPr>
                        <a:t>17,1</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r h="360000">
                <a:tc>
                  <a:txBody>
                    <a:bodyPr/>
                    <a:lstStyle/>
                    <a:p>
                      <a:pPr lvl="0" algn="l">
                        <a:buNone/>
                      </a:pPr>
                      <a:r>
                        <a:rPr lang="en-US" sz="1600" noProof="0">
                          <a:solidFill>
                            <a:schemeClr val="bg1">
                              <a:lumMod val="75000"/>
                            </a:schemeClr>
                          </a:solidFill>
                          <a:latin typeface="Consolas"/>
                        </a:rPr>
                        <a:t>Waiting Structure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chemeClr val="bg1">
                              <a:lumMod val="75000"/>
                            </a:schemeClr>
                          </a:solidFill>
                          <a:effectLst/>
                          <a:latin typeface="Consolas"/>
                        </a:rPr>
                        <a:t>-</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30395"/>
                  </a:ext>
                </a:extLst>
              </a:tr>
              <a:tr h="360000">
                <a:tc>
                  <a:txBody>
                    <a:bodyPr/>
                    <a:lstStyle/>
                    <a:p>
                      <a:pPr lvl="0" algn="l">
                        <a:buNone/>
                      </a:pPr>
                      <a:r>
                        <a:rPr lang="en-US" sz="1600" noProof="0">
                          <a:solidFill>
                            <a:schemeClr val="bg1">
                              <a:lumMod val="75000"/>
                            </a:schemeClr>
                          </a:solidFill>
                          <a:latin typeface="Consolas"/>
                        </a:rPr>
                        <a:t>Job finished</a:t>
                      </a:r>
                    </a:p>
                  </a:txBody>
                  <a:tcPr marL="50292" marR="50292" marT="25146" marB="25146" anchor="ctr">
                    <a:lnL w="0">
                      <a:noFill/>
                    </a:lnL>
                    <a:lnR w="0">
                      <a:noFill/>
                    </a:lnR>
                    <a:lnT w="12700">
                      <a:solidFill>
                        <a:schemeClr val="tx1"/>
                      </a:solidFill>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27</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0,4</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973482903"/>
                  </a:ext>
                </a:extLst>
              </a:tr>
            </a:tbl>
          </a:graphicData>
        </a:graphic>
      </p:graphicFrame>
      <p:sp>
        <p:nvSpPr>
          <p:cNvPr id="24" name="Title 1">
            <a:extLst>
              <a:ext uri="{FF2B5EF4-FFF2-40B4-BE49-F238E27FC236}">
                <a16:creationId xmlns:a16="http://schemas.microsoft.com/office/drawing/2014/main" id="{1F378944-1066-0216-ABFD-B2D4FB998557}"/>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pic>
        <p:nvPicPr>
          <p:cNvPr id="27" name="Picture 26" descr="A graph with different colored squares&#10;&#10;AI-generated content may be incorrect.">
            <a:extLst>
              <a:ext uri="{FF2B5EF4-FFF2-40B4-BE49-F238E27FC236}">
                <a16:creationId xmlns:a16="http://schemas.microsoft.com/office/drawing/2014/main" id="{5A256774-21F9-E1F8-21C4-7C300773C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79" y="2101506"/>
            <a:ext cx="5924707" cy="3960000"/>
          </a:xfrm>
          <a:prstGeom prst="rect">
            <a:avLst/>
          </a:prstGeom>
        </p:spPr>
      </p:pic>
    </p:spTree>
    <p:extLst>
      <p:ext uri="{BB962C8B-B14F-4D97-AF65-F5344CB8AC3E}">
        <p14:creationId xmlns:p14="http://schemas.microsoft.com/office/powerpoint/2010/main" val="3454656202"/>
      </p:ext>
    </p:extLst>
  </p:cSld>
  <p:clrMapOvr>
    <a:masterClrMapping/>
  </p:clrMapOvr>
  <p:extLst>
    <p:ext uri="{6950BFC3-D8DA-4A85-94F7-54DA5524770B}">
      <p188:commentRel xmlns:p188="http://schemas.microsoft.com/office/powerpoint/2018/8/main" r:id="rId3"/>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71206-6BF4-7230-AD34-CE0C7FE4BD24}"/>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9D944B9-1590-D7EF-A8EA-FD01E291B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4DF9971E-0930-95F3-22F9-13208D6A2445}"/>
              </a:ext>
            </a:extLst>
          </p:cNvPr>
          <p:cNvSpPr>
            <a:spLocks noGrp="1"/>
          </p:cNvSpPr>
          <p:nvPr>
            <p:ph type="sldNum" sz="quarter" idx="12"/>
          </p:nvPr>
        </p:nvSpPr>
        <p:spPr/>
        <p:txBody>
          <a:bodyPr/>
          <a:lstStyle/>
          <a:p>
            <a:fld id="{330EA680-D336-4FF7-8B7A-9848BB0A1C32}" type="slidenum">
              <a:rPr lang="en-US" noProof="0" smtClean="0"/>
              <a:pPr/>
              <a:t>88</a:t>
            </a:fld>
            <a:endParaRPr lang="en-US" noProof="0"/>
          </a:p>
        </p:txBody>
      </p:sp>
      <p:graphicFrame>
        <p:nvGraphicFramePr>
          <p:cNvPr id="19" name="Tabel 7">
            <a:extLst>
              <a:ext uri="{FF2B5EF4-FFF2-40B4-BE49-F238E27FC236}">
                <a16:creationId xmlns:a16="http://schemas.microsoft.com/office/drawing/2014/main" id="{0AE0EDAE-8DD6-735A-BB52-86B3D7D17123}"/>
              </a:ext>
            </a:extLst>
          </p:cNvPr>
          <p:cNvGraphicFramePr>
            <a:graphicFrameLocks noGrp="1"/>
          </p:cNvGraphicFramePr>
          <p:nvPr>
            <p:extLst>
              <p:ext uri="{D42A27DB-BD31-4B8C-83A1-F6EECF244321}">
                <p14:modId xmlns:p14="http://schemas.microsoft.com/office/powerpoint/2010/main" val="1077052904"/>
              </p:ext>
            </p:extLst>
          </p:nvPr>
        </p:nvGraphicFramePr>
        <p:xfrm>
          <a:off x="7174629" y="1921506"/>
          <a:ext cx="4308929" cy="4320000"/>
        </p:xfrm>
        <a:graphic>
          <a:graphicData uri="http://schemas.openxmlformats.org/drawingml/2006/table">
            <a:tbl>
              <a:tblPr bandRow="1">
                <a:tableStyleId>{5C22544A-7EE6-4342-B048-85BDC9FD1C3A}</a:tableStyleId>
              </a:tblPr>
              <a:tblGrid>
                <a:gridCol w="2074607">
                  <a:extLst>
                    <a:ext uri="{9D8B030D-6E8A-4147-A177-3AD203B41FA5}">
                      <a16:colId xmlns:a16="http://schemas.microsoft.com/office/drawing/2014/main" val="1500327845"/>
                    </a:ext>
                  </a:extLst>
                </a:gridCol>
                <a:gridCol w="687541">
                  <a:extLst>
                    <a:ext uri="{9D8B030D-6E8A-4147-A177-3AD203B41FA5}">
                      <a16:colId xmlns:a16="http://schemas.microsoft.com/office/drawing/2014/main" val="3900943298"/>
                    </a:ext>
                  </a:extLst>
                </a:gridCol>
                <a:gridCol w="1546781">
                  <a:extLst>
                    <a:ext uri="{9D8B030D-6E8A-4147-A177-3AD203B41FA5}">
                      <a16:colId xmlns:a16="http://schemas.microsoft.com/office/drawing/2014/main" val="1007171175"/>
                    </a:ext>
                  </a:extLst>
                </a:gridCol>
              </a:tblGrid>
              <a:tr h="360000">
                <a:tc gridSpan="3">
                  <a:txBody>
                    <a:bodyPr/>
                    <a:lstStyle/>
                    <a:p>
                      <a:pPr algn="ctr" fontAlgn="ctr">
                        <a:buNone/>
                      </a:pPr>
                      <a:r>
                        <a:rPr lang="en-US" sz="1600" b="1" noProof="0">
                          <a:solidFill>
                            <a:schemeClr val="tx1"/>
                          </a:solidFill>
                          <a:latin typeface="Consolas"/>
                        </a:rPr>
                        <a:t>DEPOSITORS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b="1" noProof="0">
                          <a:latin typeface="Consolas"/>
                        </a:rPr>
                        <a:t>Activity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[h]</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chemeClr val="bg1">
                              <a:lumMod val="75000"/>
                            </a:schemeClr>
                          </a:solidFill>
                          <a:latin typeface="Consolas"/>
                        </a:rPr>
                        <a:t>Working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309</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4,8</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chemeClr val="bg1">
                              <a:lumMod val="75000"/>
                            </a:schemeClr>
                          </a:solidFill>
                          <a:latin typeface="Consolas"/>
                        </a:rPr>
                        <a:t>Traveling</a:t>
                      </a:r>
                      <a:endParaRPr lang="en-US" sz="1600" noProof="0" err="1">
                        <a:solidFill>
                          <a:schemeClr val="bg1">
                            <a:lumMod val="75000"/>
                          </a:schemeClr>
                        </a:solidFill>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310</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4,8</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chemeClr val="bg1">
                              <a:lumMod val="75000"/>
                            </a:schemeClr>
                          </a:solidFill>
                          <a:latin typeface="Consolas"/>
                        </a:rPr>
                        <a:t>Charging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523</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8,1</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algn="l" fontAlgn="ctr">
                        <a:buNone/>
                      </a:pPr>
                      <a:r>
                        <a:rPr lang="en-US" sz="1600" noProof="0">
                          <a:solidFill>
                            <a:schemeClr val="bg1">
                              <a:lumMod val="75000"/>
                            </a:schemeClr>
                          </a:solidFill>
                          <a:latin typeface="Consolas"/>
                        </a:rPr>
                        <a:t>Cooling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407</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6,3</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solidFill>
                            <a:schemeClr val="bg1">
                              <a:lumMod val="75000"/>
                            </a:schemeClr>
                          </a:solidFill>
                          <a:latin typeface="Consolas"/>
                        </a:rPr>
                        <a:t>Waiting Charge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2</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0,0</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solidFill>
                            <a:schemeClr val="bg1">
                              <a:lumMod val="75000"/>
                            </a:schemeClr>
                          </a:solidFill>
                          <a:latin typeface="Consolas"/>
                        </a:rPr>
                        <a:t>Waiting process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7</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0,1</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noProof="0">
                          <a:solidFill>
                            <a:schemeClr val="bg1">
                              <a:lumMod val="75000"/>
                            </a:schemeClr>
                          </a:solidFill>
                          <a:latin typeface="Consolas"/>
                        </a:rPr>
                        <a:t>Waiting input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chemeClr val="bg1">
                              <a:lumMod val="75000"/>
                            </a:schemeClr>
                          </a:solidFill>
                          <a:latin typeface="Consolas"/>
                        </a:rPr>
                        <a:t>Maintenance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chemeClr val="bg1">
                              <a:lumMod val="75000"/>
                            </a:schemeClr>
                          </a:solidFill>
                          <a:effectLst/>
                          <a:latin typeface="Consolas"/>
                        </a:rPr>
                        <a:t>218</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chemeClr val="bg1">
                              <a:lumMod val="75000"/>
                            </a:schemeClr>
                          </a:solidFill>
                          <a:effectLst/>
                          <a:latin typeface="Consolas"/>
                        </a:rPr>
                        <a:t>3,4</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r h="360000">
                <a:tc>
                  <a:txBody>
                    <a:bodyPr/>
                    <a:lstStyle/>
                    <a:p>
                      <a:pPr lvl="0" algn="l">
                        <a:buNone/>
                      </a:pPr>
                      <a:r>
                        <a:rPr lang="en-US" sz="1600" noProof="0">
                          <a:solidFill>
                            <a:schemeClr val="tx1"/>
                          </a:solidFill>
                          <a:latin typeface="Consolas"/>
                        </a:rPr>
                        <a:t>Waiting Structure</a:t>
                      </a:r>
                    </a:p>
                  </a:txBody>
                  <a:tcPr marL="50292" marR="50292" marT="25146" marB="25146" anchor="ctr">
                    <a:lnL w="0">
                      <a:noFill/>
                    </a:lnL>
                    <a:lnR w="0">
                      <a:noFill/>
                    </a:lnR>
                    <a:lnT w="12700">
                      <a:solidFill>
                        <a:schemeClr val="tx1"/>
                      </a:solidFill>
                    </a:lnT>
                    <a:lnB w="12700">
                      <a:solidFill>
                        <a:schemeClr val="tx1"/>
                      </a:solidFill>
                    </a:lnB>
                    <a:solidFill>
                      <a:schemeClr val="bg1"/>
                    </a:solidFill>
                  </a:tcPr>
                </a:tc>
                <a:tc>
                  <a:txBody>
                    <a:bodyPr/>
                    <a:lstStyle/>
                    <a:p>
                      <a:pPr lvl="0" algn="r">
                        <a:lnSpc>
                          <a:spcPts val="1350"/>
                        </a:lnSpc>
                        <a:buNone/>
                      </a:pPr>
                      <a:r>
                        <a:rPr lang="en-US" sz="1600" noProof="0">
                          <a:solidFill>
                            <a:schemeClr val="tx1"/>
                          </a:solidFill>
                          <a:effectLst/>
                          <a:latin typeface="Consolas"/>
                        </a:rPr>
                        <a:t>4657</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ts val="1350"/>
                        </a:lnSpc>
                        <a:buNone/>
                      </a:pPr>
                      <a:r>
                        <a:rPr lang="en-US" sz="1600" noProof="0">
                          <a:solidFill>
                            <a:schemeClr val="tx1"/>
                          </a:solidFill>
                          <a:effectLst/>
                          <a:latin typeface="Consolas"/>
                        </a:rPr>
                        <a:t>72,4</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30395"/>
                  </a:ext>
                </a:extLst>
              </a:tr>
              <a:tr h="360000">
                <a:tc>
                  <a:txBody>
                    <a:bodyPr/>
                    <a:lstStyle/>
                    <a:p>
                      <a:pPr lvl="0" algn="l">
                        <a:buNone/>
                      </a:pPr>
                      <a:r>
                        <a:rPr lang="en-US" sz="1600" noProof="0">
                          <a:solidFill>
                            <a:schemeClr val="bg1">
                              <a:lumMod val="75000"/>
                            </a:schemeClr>
                          </a:solidFill>
                          <a:latin typeface="Consolas"/>
                        </a:rPr>
                        <a:t>Job finished</a:t>
                      </a:r>
                    </a:p>
                  </a:txBody>
                  <a:tcPr marL="50292" marR="50292" marT="25146" marB="25146" anchor="ctr">
                    <a:lnL w="0">
                      <a:noFill/>
                    </a:lnL>
                    <a:lnR w="0">
                      <a:noFill/>
                    </a:lnR>
                    <a:lnT w="12700">
                      <a:solidFill>
                        <a:schemeClr val="tx1"/>
                      </a:solidFill>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0,18</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0,0</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973482903"/>
                  </a:ext>
                </a:extLst>
              </a:tr>
            </a:tbl>
          </a:graphicData>
        </a:graphic>
      </p:graphicFrame>
      <p:sp>
        <p:nvSpPr>
          <p:cNvPr id="8" name="Title 1">
            <a:extLst>
              <a:ext uri="{FF2B5EF4-FFF2-40B4-BE49-F238E27FC236}">
                <a16:creationId xmlns:a16="http://schemas.microsoft.com/office/drawing/2014/main" id="{12CCDEC8-0E42-D2B3-CE2A-0C59B6792350}"/>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pic>
        <p:nvPicPr>
          <p:cNvPr id="11" name="Picture 10" descr="A graph of different colored squares&#10;&#10;AI-generated content may be incorrect.">
            <a:extLst>
              <a:ext uri="{FF2B5EF4-FFF2-40B4-BE49-F238E27FC236}">
                <a16:creationId xmlns:a16="http://schemas.microsoft.com/office/drawing/2014/main" id="{E49D5906-92A0-D851-EFA1-E09370141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79" y="2101506"/>
            <a:ext cx="5924707" cy="3960000"/>
          </a:xfrm>
          <a:prstGeom prst="rect">
            <a:avLst/>
          </a:prstGeom>
        </p:spPr>
      </p:pic>
    </p:spTree>
    <p:extLst>
      <p:ext uri="{BB962C8B-B14F-4D97-AF65-F5344CB8AC3E}">
        <p14:creationId xmlns:p14="http://schemas.microsoft.com/office/powerpoint/2010/main" val="1223645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F9502-39FB-05DC-2E22-FB6D0DDC9A02}"/>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EE386E6-707C-FD2C-1B7B-2D2B109F2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DD0C2B1C-371A-ED19-2F6B-F123677BEB9A}"/>
              </a:ext>
            </a:extLst>
          </p:cNvPr>
          <p:cNvSpPr>
            <a:spLocks noGrp="1"/>
          </p:cNvSpPr>
          <p:nvPr>
            <p:ph type="sldNum" sz="quarter" idx="12"/>
          </p:nvPr>
        </p:nvSpPr>
        <p:spPr/>
        <p:txBody>
          <a:bodyPr/>
          <a:lstStyle/>
          <a:p>
            <a:fld id="{330EA680-D336-4FF7-8B7A-9848BB0A1C32}" type="slidenum">
              <a:rPr lang="en-US" noProof="0" smtClean="0"/>
              <a:pPr/>
              <a:t>89</a:t>
            </a:fld>
            <a:endParaRPr lang="en-US" noProof="0"/>
          </a:p>
        </p:txBody>
      </p:sp>
      <p:graphicFrame>
        <p:nvGraphicFramePr>
          <p:cNvPr id="19" name="Tabel 7">
            <a:extLst>
              <a:ext uri="{FF2B5EF4-FFF2-40B4-BE49-F238E27FC236}">
                <a16:creationId xmlns:a16="http://schemas.microsoft.com/office/drawing/2014/main" id="{74C4DE5F-01A3-8D41-2C6F-51AE7590ABFF}"/>
              </a:ext>
            </a:extLst>
          </p:cNvPr>
          <p:cNvGraphicFramePr>
            <a:graphicFrameLocks noGrp="1"/>
          </p:cNvGraphicFramePr>
          <p:nvPr>
            <p:extLst>
              <p:ext uri="{D42A27DB-BD31-4B8C-83A1-F6EECF244321}">
                <p14:modId xmlns:p14="http://schemas.microsoft.com/office/powerpoint/2010/main" val="26755567"/>
              </p:ext>
            </p:extLst>
          </p:nvPr>
        </p:nvGraphicFramePr>
        <p:xfrm>
          <a:off x="7181148" y="1921506"/>
          <a:ext cx="4308929" cy="4320000"/>
        </p:xfrm>
        <a:graphic>
          <a:graphicData uri="http://schemas.openxmlformats.org/drawingml/2006/table">
            <a:tbl>
              <a:tblPr bandRow="1">
                <a:tableStyleId>{5C22544A-7EE6-4342-B048-85BDC9FD1C3A}</a:tableStyleId>
              </a:tblPr>
              <a:tblGrid>
                <a:gridCol w="2074607">
                  <a:extLst>
                    <a:ext uri="{9D8B030D-6E8A-4147-A177-3AD203B41FA5}">
                      <a16:colId xmlns:a16="http://schemas.microsoft.com/office/drawing/2014/main" val="1500327845"/>
                    </a:ext>
                  </a:extLst>
                </a:gridCol>
                <a:gridCol w="687541">
                  <a:extLst>
                    <a:ext uri="{9D8B030D-6E8A-4147-A177-3AD203B41FA5}">
                      <a16:colId xmlns:a16="http://schemas.microsoft.com/office/drawing/2014/main" val="3900943298"/>
                    </a:ext>
                  </a:extLst>
                </a:gridCol>
                <a:gridCol w="1546781">
                  <a:extLst>
                    <a:ext uri="{9D8B030D-6E8A-4147-A177-3AD203B41FA5}">
                      <a16:colId xmlns:a16="http://schemas.microsoft.com/office/drawing/2014/main" val="1007171175"/>
                    </a:ext>
                  </a:extLst>
                </a:gridCol>
              </a:tblGrid>
              <a:tr h="360000">
                <a:tc gridSpan="3">
                  <a:txBody>
                    <a:bodyPr/>
                    <a:lstStyle/>
                    <a:p>
                      <a:pPr algn="ctr" fontAlgn="ctr">
                        <a:buNone/>
                      </a:pPr>
                      <a:r>
                        <a:rPr lang="en-US" sz="1600" b="1" noProof="0">
                          <a:latin typeface="Consolas"/>
                        </a:rPr>
                        <a:t>FLATTENERS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b="1" noProof="0">
                          <a:latin typeface="Consolas"/>
                        </a:rPr>
                        <a:t>Activity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[h]</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chemeClr val="bg1">
                              <a:lumMod val="75000"/>
                            </a:schemeClr>
                          </a:solidFill>
                          <a:latin typeface="Consolas"/>
                        </a:rPr>
                        <a:t>Working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186</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2,9</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chemeClr val="bg1">
                              <a:lumMod val="75000"/>
                            </a:schemeClr>
                          </a:solidFill>
                          <a:latin typeface="Consolas"/>
                        </a:rPr>
                        <a:t>Traveling</a:t>
                      </a:r>
                      <a:endParaRPr lang="en-US" sz="1600" noProof="0" err="1">
                        <a:solidFill>
                          <a:schemeClr val="bg1">
                            <a:lumMod val="75000"/>
                          </a:schemeClr>
                        </a:solidFill>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9</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0,1</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chemeClr val="bg1">
                              <a:lumMod val="75000"/>
                            </a:schemeClr>
                          </a:solidFill>
                          <a:latin typeface="Consolas"/>
                        </a:rPr>
                        <a:t>Charging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26</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0,4</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algn="l" fontAlgn="ctr">
                        <a:buNone/>
                      </a:pPr>
                      <a:r>
                        <a:rPr lang="en-US" sz="1600" noProof="0">
                          <a:solidFill>
                            <a:schemeClr val="bg1">
                              <a:lumMod val="75000"/>
                            </a:schemeClr>
                          </a:solidFill>
                          <a:latin typeface="Consolas"/>
                        </a:rPr>
                        <a:t>Cooling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solidFill>
                            <a:schemeClr val="bg1">
                              <a:lumMod val="75000"/>
                            </a:schemeClr>
                          </a:solidFill>
                          <a:latin typeface="Consolas"/>
                        </a:rPr>
                        <a:t>Waiting Charge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0,52</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0,52</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solidFill>
                            <a:schemeClr val="bg1">
                              <a:lumMod val="75000"/>
                            </a:schemeClr>
                          </a:solidFill>
                          <a:latin typeface="Consolas"/>
                        </a:rPr>
                        <a:t>Waiting process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noProof="0">
                          <a:solidFill>
                            <a:schemeClr val="bg1">
                              <a:lumMod val="75000"/>
                            </a:schemeClr>
                          </a:solidFill>
                          <a:latin typeface="Consolas"/>
                        </a:rPr>
                        <a:t>Waiting input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chemeClr val="bg1">
                              <a:lumMod val="75000"/>
                            </a:schemeClr>
                          </a:solidFill>
                          <a:latin typeface="Consolas"/>
                        </a:rPr>
                        <a:t>Maintenance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chemeClr val="bg1">
                              <a:lumMod val="75000"/>
                            </a:schemeClr>
                          </a:solidFill>
                          <a:effectLst/>
                          <a:latin typeface="Consolas"/>
                        </a:rPr>
                        <a:t>207</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chemeClr val="bg1">
                              <a:lumMod val="75000"/>
                            </a:schemeClr>
                          </a:solidFill>
                          <a:effectLst/>
                          <a:latin typeface="Consolas"/>
                        </a:rPr>
                        <a:t>3,2</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r h="360000">
                <a:tc>
                  <a:txBody>
                    <a:bodyPr/>
                    <a:lstStyle/>
                    <a:p>
                      <a:pPr lvl="0" algn="l">
                        <a:buNone/>
                      </a:pPr>
                      <a:r>
                        <a:rPr lang="en-US" sz="1600" b="0" noProof="0">
                          <a:latin typeface="Consolas"/>
                        </a:rPr>
                        <a:t>Waiting Structure</a:t>
                      </a:r>
                    </a:p>
                  </a:txBody>
                  <a:tcPr marL="50292" marR="50292" marT="25146" marB="25146" anchor="ctr">
                    <a:lnL w="0">
                      <a:noFill/>
                    </a:lnL>
                    <a:lnR w="0">
                      <a:noFill/>
                    </a:lnR>
                    <a:lnT w="12700">
                      <a:solidFill>
                        <a:schemeClr val="tx1"/>
                      </a:solidFill>
                    </a:lnT>
                    <a:lnB w="12700">
                      <a:solidFill>
                        <a:schemeClr val="tx1"/>
                      </a:solidFill>
                    </a:lnB>
                    <a:solidFill>
                      <a:schemeClr val="bg1"/>
                    </a:solidFill>
                  </a:tcPr>
                </a:tc>
                <a:tc>
                  <a:txBody>
                    <a:bodyPr/>
                    <a:lstStyle/>
                    <a:p>
                      <a:pPr lvl="0" algn="r">
                        <a:lnSpc>
                          <a:spcPts val="1350"/>
                        </a:lnSpc>
                        <a:buNone/>
                      </a:pPr>
                      <a:r>
                        <a:rPr lang="en-US" sz="1600" b="0" noProof="0">
                          <a:effectLst/>
                          <a:latin typeface="Consolas"/>
                        </a:rPr>
                        <a:t>6006</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ts val="1350"/>
                        </a:lnSpc>
                        <a:buNone/>
                      </a:pPr>
                      <a:r>
                        <a:rPr lang="en-US" sz="1600" b="0" noProof="0">
                          <a:effectLst/>
                          <a:latin typeface="Consolas"/>
                        </a:rPr>
                        <a:t>93,4</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30395"/>
                  </a:ext>
                </a:extLst>
              </a:tr>
              <a:tr h="360000">
                <a:tc>
                  <a:txBody>
                    <a:bodyPr/>
                    <a:lstStyle/>
                    <a:p>
                      <a:pPr lvl="0" algn="l">
                        <a:buNone/>
                      </a:pPr>
                      <a:r>
                        <a:rPr lang="en-US" sz="1600" noProof="0">
                          <a:solidFill>
                            <a:schemeClr val="bg1">
                              <a:lumMod val="75000"/>
                            </a:schemeClr>
                          </a:solidFill>
                          <a:latin typeface="Consolas"/>
                        </a:rPr>
                        <a:t>Job finished</a:t>
                      </a:r>
                    </a:p>
                  </a:txBody>
                  <a:tcPr marL="50292" marR="50292" marT="25146" marB="25146" anchor="ctr">
                    <a:lnL w="0">
                      <a:noFill/>
                    </a:lnL>
                    <a:lnR w="0">
                      <a:noFill/>
                    </a:lnR>
                    <a:lnT w="12700">
                      <a:solidFill>
                        <a:schemeClr val="tx1"/>
                      </a:solidFill>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0,17</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0,0</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973482903"/>
                  </a:ext>
                </a:extLst>
              </a:tr>
            </a:tbl>
          </a:graphicData>
        </a:graphic>
      </p:graphicFrame>
      <p:sp>
        <p:nvSpPr>
          <p:cNvPr id="8" name="Title 1">
            <a:extLst>
              <a:ext uri="{FF2B5EF4-FFF2-40B4-BE49-F238E27FC236}">
                <a16:creationId xmlns:a16="http://schemas.microsoft.com/office/drawing/2014/main" id="{3AABEAA7-F317-9822-B505-80A42F7150DF}"/>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pic>
        <p:nvPicPr>
          <p:cNvPr id="14" name="Picture 13" descr="A graph of different colored squares&#10;&#10;AI-generated content may be incorrect.">
            <a:extLst>
              <a:ext uri="{FF2B5EF4-FFF2-40B4-BE49-F238E27FC236}">
                <a16:creationId xmlns:a16="http://schemas.microsoft.com/office/drawing/2014/main" id="{4AF3F678-9CA3-D6DD-D515-7ACF82B3F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79" y="2101506"/>
            <a:ext cx="5924707" cy="3960000"/>
          </a:xfrm>
          <a:prstGeom prst="rect">
            <a:avLst/>
          </a:prstGeom>
        </p:spPr>
      </p:pic>
    </p:spTree>
    <p:extLst>
      <p:ext uri="{BB962C8B-B14F-4D97-AF65-F5344CB8AC3E}">
        <p14:creationId xmlns:p14="http://schemas.microsoft.com/office/powerpoint/2010/main" val="366418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0964-7934-3AD5-0DC0-54BCF83B2A2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8D19BD2-01FF-07EF-7C16-AA3BE200673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noProof="0">
                <a:latin typeface="Consolas"/>
              </a:rPr>
              <a:t>Lava Tubes</a:t>
            </a:r>
          </a:p>
        </p:txBody>
      </p:sp>
      <p:pic>
        <p:nvPicPr>
          <p:cNvPr id="4" name="Picture 3">
            <a:extLst>
              <a:ext uri="{FF2B5EF4-FFF2-40B4-BE49-F238E27FC236}">
                <a16:creationId xmlns:a16="http://schemas.microsoft.com/office/drawing/2014/main" id="{93E2B455-9419-F880-B7E1-200625408A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133" t="5839" r="15449" b="20803"/>
          <a:stretch>
            <a:fillRect/>
          </a:stretch>
        </p:blipFill>
        <p:spPr>
          <a:xfrm>
            <a:off x="1603864" y="2348671"/>
            <a:ext cx="8983328" cy="4007433"/>
          </a:xfrm>
          <a:prstGeom prst="rect">
            <a:avLst/>
          </a:prstGeom>
        </p:spPr>
      </p:pic>
      <p:sp>
        <p:nvSpPr>
          <p:cNvPr id="2" name="Slide Number Placeholder 1">
            <a:extLst>
              <a:ext uri="{FF2B5EF4-FFF2-40B4-BE49-F238E27FC236}">
                <a16:creationId xmlns:a16="http://schemas.microsoft.com/office/drawing/2014/main" id="{46087125-5A8D-4143-A89D-09BD48F005D4}"/>
              </a:ext>
            </a:extLst>
          </p:cNvPr>
          <p:cNvSpPr>
            <a:spLocks noGrp="1"/>
          </p:cNvSpPr>
          <p:nvPr>
            <p:ph type="sldNum" sz="quarter" idx="12"/>
          </p:nvPr>
        </p:nvSpPr>
        <p:spPr/>
        <p:txBody>
          <a:bodyPr/>
          <a:lstStyle/>
          <a:p>
            <a:fld id="{330EA680-D336-4FF7-8B7A-9848BB0A1C32}" type="slidenum">
              <a:rPr lang="en-US" noProof="0" smtClean="0"/>
              <a:t>9</a:t>
            </a:fld>
            <a:endParaRPr lang="en-US" noProof="0"/>
          </a:p>
        </p:txBody>
      </p:sp>
      <p:sp>
        <p:nvSpPr>
          <p:cNvPr id="3" name="CasellaDiTesto 2">
            <a:extLst>
              <a:ext uri="{FF2B5EF4-FFF2-40B4-BE49-F238E27FC236}">
                <a16:creationId xmlns:a16="http://schemas.microsoft.com/office/drawing/2014/main" id="{860BF2EC-CDA8-20C9-252E-730A03ECD062}"/>
              </a:ext>
            </a:extLst>
          </p:cNvPr>
          <p:cNvSpPr txBox="1"/>
          <p:nvPr/>
        </p:nvSpPr>
        <p:spPr>
          <a:xfrm>
            <a:off x="2263654" y="6343205"/>
            <a:ext cx="66089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noProof="0">
                <a:latin typeface="Consolas"/>
              </a:rPr>
              <a:t>Masayuki Naito et al 2020 J. </a:t>
            </a:r>
            <a:r>
              <a:rPr lang="en-US" sz="1000" i="1" noProof="0" err="1">
                <a:latin typeface="Consolas"/>
              </a:rPr>
              <a:t>Radiol</a:t>
            </a:r>
            <a:r>
              <a:rPr lang="en-US" sz="1000" i="1" noProof="0">
                <a:latin typeface="Consolas"/>
              </a:rPr>
              <a:t>. Prot. 40 947</a:t>
            </a:r>
          </a:p>
        </p:txBody>
      </p:sp>
      <p:sp>
        <p:nvSpPr>
          <p:cNvPr id="15" name="Content Placeholder 2">
            <a:extLst>
              <a:ext uri="{FF2B5EF4-FFF2-40B4-BE49-F238E27FC236}">
                <a16:creationId xmlns:a16="http://schemas.microsoft.com/office/drawing/2014/main" id="{978AF034-35B3-6DBD-BD4E-576BD18F6A5C}"/>
              </a:ext>
            </a:extLst>
          </p:cNvPr>
          <p:cNvSpPr txBox="1">
            <a:spLocks/>
          </p:cNvSpPr>
          <p:nvPr/>
        </p:nvSpPr>
        <p:spPr>
          <a:xfrm>
            <a:off x="838200" y="1910637"/>
            <a:ext cx="5002307" cy="4516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noProof="0">
                <a:latin typeface="Consolas"/>
              </a:rPr>
              <a:t>Radiation</a:t>
            </a:r>
          </a:p>
        </p:txBody>
      </p:sp>
    </p:spTree>
    <p:extLst>
      <p:ext uri="{BB962C8B-B14F-4D97-AF65-F5344CB8AC3E}">
        <p14:creationId xmlns:p14="http://schemas.microsoft.com/office/powerpoint/2010/main" val="1741758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78A4-58A3-70D9-D289-7ACC58E9FA62}"/>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DBD8A78-90E1-4CD3-3A1A-F85241F5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Slide Number Placeholder 3">
            <a:extLst>
              <a:ext uri="{FF2B5EF4-FFF2-40B4-BE49-F238E27FC236}">
                <a16:creationId xmlns:a16="http://schemas.microsoft.com/office/drawing/2014/main" id="{62405096-98EB-A5E0-6CBD-F9B55895249A}"/>
              </a:ext>
            </a:extLst>
          </p:cNvPr>
          <p:cNvSpPr>
            <a:spLocks noGrp="1"/>
          </p:cNvSpPr>
          <p:nvPr>
            <p:ph type="sldNum" sz="quarter" idx="12"/>
          </p:nvPr>
        </p:nvSpPr>
        <p:spPr/>
        <p:txBody>
          <a:bodyPr/>
          <a:lstStyle/>
          <a:p>
            <a:fld id="{330EA680-D336-4FF7-8B7A-9848BB0A1C32}" type="slidenum">
              <a:rPr lang="en-US" noProof="0" smtClean="0"/>
              <a:pPr/>
              <a:t>90</a:t>
            </a:fld>
            <a:endParaRPr lang="en-US" noProof="0"/>
          </a:p>
        </p:txBody>
      </p:sp>
      <p:graphicFrame>
        <p:nvGraphicFramePr>
          <p:cNvPr id="19" name="Tabel 7">
            <a:extLst>
              <a:ext uri="{FF2B5EF4-FFF2-40B4-BE49-F238E27FC236}">
                <a16:creationId xmlns:a16="http://schemas.microsoft.com/office/drawing/2014/main" id="{DDF6CC40-E771-E01E-1419-BB598C746861}"/>
              </a:ext>
            </a:extLst>
          </p:cNvPr>
          <p:cNvGraphicFramePr>
            <a:graphicFrameLocks noGrp="1"/>
          </p:cNvGraphicFramePr>
          <p:nvPr>
            <p:extLst>
              <p:ext uri="{D42A27DB-BD31-4B8C-83A1-F6EECF244321}">
                <p14:modId xmlns:p14="http://schemas.microsoft.com/office/powerpoint/2010/main" val="1746193008"/>
              </p:ext>
            </p:extLst>
          </p:nvPr>
        </p:nvGraphicFramePr>
        <p:xfrm>
          <a:off x="7174628" y="1921506"/>
          <a:ext cx="4308929" cy="4320000"/>
        </p:xfrm>
        <a:graphic>
          <a:graphicData uri="http://schemas.openxmlformats.org/drawingml/2006/table">
            <a:tbl>
              <a:tblPr bandRow="1">
                <a:tableStyleId>{5C22544A-7EE6-4342-B048-85BDC9FD1C3A}</a:tableStyleId>
              </a:tblPr>
              <a:tblGrid>
                <a:gridCol w="2074607">
                  <a:extLst>
                    <a:ext uri="{9D8B030D-6E8A-4147-A177-3AD203B41FA5}">
                      <a16:colId xmlns:a16="http://schemas.microsoft.com/office/drawing/2014/main" val="1500327845"/>
                    </a:ext>
                  </a:extLst>
                </a:gridCol>
                <a:gridCol w="687541">
                  <a:extLst>
                    <a:ext uri="{9D8B030D-6E8A-4147-A177-3AD203B41FA5}">
                      <a16:colId xmlns:a16="http://schemas.microsoft.com/office/drawing/2014/main" val="3900943298"/>
                    </a:ext>
                  </a:extLst>
                </a:gridCol>
                <a:gridCol w="1546781">
                  <a:extLst>
                    <a:ext uri="{9D8B030D-6E8A-4147-A177-3AD203B41FA5}">
                      <a16:colId xmlns:a16="http://schemas.microsoft.com/office/drawing/2014/main" val="1007171175"/>
                    </a:ext>
                  </a:extLst>
                </a:gridCol>
              </a:tblGrid>
              <a:tr h="360000">
                <a:tc gridSpan="3">
                  <a:txBody>
                    <a:bodyPr/>
                    <a:lstStyle/>
                    <a:p>
                      <a:pPr algn="ctr" fontAlgn="ctr">
                        <a:buNone/>
                      </a:pPr>
                      <a:r>
                        <a:rPr lang="en-US" sz="1600" b="1" noProof="0">
                          <a:latin typeface="Consolas"/>
                        </a:rPr>
                        <a:t>MELTERS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base">
                        <a:lnSpc>
                          <a:spcPts val="1350"/>
                        </a:lnSpc>
                        <a:buNone/>
                      </a:pPr>
                      <a:endParaRPr lang="en-US" sz="1600">
                        <a:effectLst/>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082859"/>
                  </a:ext>
                </a:extLst>
              </a:tr>
              <a:tr h="360000">
                <a:tc>
                  <a:txBody>
                    <a:bodyPr/>
                    <a:lstStyle/>
                    <a:p>
                      <a:pPr algn="l" fontAlgn="ctr">
                        <a:buNone/>
                      </a:pPr>
                      <a:r>
                        <a:rPr lang="en-US" sz="1600" b="1" noProof="0">
                          <a:latin typeface="Consolas"/>
                        </a:rPr>
                        <a:t>Activity</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[h]</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b="1" noProof="0">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880712"/>
                  </a:ext>
                </a:extLst>
              </a:tr>
              <a:tr h="360000">
                <a:tc>
                  <a:txBody>
                    <a:bodyPr/>
                    <a:lstStyle/>
                    <a:p>
                      <a:pPr algn="l" fontAlgn="ctr">
                        <a:buNone/>
                      </a:pPr>
                      <a:r>
                        <a:rPr lang="en-US" sz="1600" noProof="0">
                          <a:solidFill>
                            <a:schemeClr val="tx1"/>
                          </a:solidFill>
                          <a:latin typeface="Consolas"/>
                        </a:rPr>
                        <a:t>Working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tx1"/>
                          </a:solidFill>
                          <a:effectLst/>
                          <a:latin typeface="Consolas"/>
                        </a:rPr>
                        <a:t>4138</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tx1"/>
                          </a:solidFill>
                          <a:effectLst/>
                          <a:latin typeface="Consolas"/>
                        </a:rPr>
                        <a:t>64,3</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456720"/>
                  </a:ext>
                </a:extLst>
              </a:tr>
              <a:tr h="360000">
                <a:tc>
                  <a:txBody>
                    <a:bodyPr/>
                    <a:lstStyle/>
                    <a:p>
                      <a:pPr algn="l" fontAlgn="ctr">
                        <a:buNone/>
                      </a:pPr>
                      <a:r>
                        <a:rPr lang="en-US" sz="1600" noProof="0">
                          <a:solidFill>
                            <a:schemeClr val="bg1">
                              <a:lumMod val="75000"/>
                            </a:schemeClr>
                          </a:solidFill>
                          <a:latin typeface="Consolas"/>
                        </a:rPr>
                        <a:t>Traveling</a:t>
                      </a:r>
                      <a:endParaRPr lang="en-US" sz="1600" noProof="0" err="1">
                        <a:solidFill>
                          <a:schemeClr val="bg1">
                            <a:lumMod val="75000"/>
                          </a:schemeClr>
                        </a:solidFill>
                        <a:latin typeface="Consolas"/>
                      </a:endParaRP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58882"/>
                  </a:ext>
                </a:extLst>
              </a:tr>
              <a:tr h="360000">
                <a:tc>
                  <a:txBody>
                    <a:bodyPr/>
                    <a:lstStyle/>
                    <a:p>
                      <a:pPr algn="l" fontAlgn="ctr">
                        <a:buNone/>
                      </a:pPr>
                      <a:r>
                        <a:rPr lang="en-US" sz="1600" noProof="0">
                          <a:solidFill>
                            <a:schemeClr val="bg1">
                              <a:lumMod val="75000"/>
                            </a:schemeClr>
                          </a:solidFill>
                          <a:latin typeface="Consolas"/>
                        </a:rPr>
                        <a:t>Charging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160870"/>
                  </a:ext>
                </a:extLst>
              </a:tr>
              <a:tr h="360000">
                <a:tc>
                  <a:txBody>
                    <a:bodyPr/>
                    <a:lstStyle/>
                    <a:p>
                      <a:pPr algn="l" fontAlgn="ctr">
                        <a:buNone/>
                      </a:pPr>
                      <a:r>
                        <a:rPr lang="en-US" sz="1600" noProof="0">
                          <a:solidFill>
                            <a:schemeClr val="bg1">
                              <a:lumMod val="75000"/>
                            </a:schemeClr>
                          </a:solidFill>
                          <a:latin typeface="Consolas"/>
                        </a:rPr>
                        <a:t>Cooling</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434000"/>
                  </a:ext>
                </a:extLst>
              </a:tr>
              <a:tr h="360000">
                <a:tc>
                  <a:txBody>
                    <a:bodyPr/>
                    <a:lstStyle/>
                    <a:p>
                      <a:pPr algn="l" fontAlgn="ctr">
                        <a:buNone/>
                      </a:pPr>
                      <a:r>
                        <a:rPr lang="en-US" sz="1600" noProof="0">
                          <a:solidFill>
                            <a:schemeClr val="bg1">
                              <a:lumMod val="75000"/>
                            </a:schemeClr>
                          </a:solidFill>
                          <a:latin typeface="Consolas"/>
                        </a:rPr>
                        <a:t>Waiting Charge</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110357"/>
                  </a:ext>
                </a:extLst>
              </a:tr>
              <a:tr h="360000">
                <a:tc>
                  <a:txBody>
                    <a:bodyPr/>
                    <a:lstStyle/>
                    <a:p>
                      <a:pPr algn="l" fontAlgn="ctr">
                        <a:buNone/>
                      </a:pPr>
                      <a:r>
                        <a:rPr lang="en-US" sz="1600" noProof="0">
                          <a:solidFill>
                            <a:schemeClr val="bg1">
                              <a:lumMod val="75000"/>
                            </a:schemeClr>
                          </a:solidFill>
                          <a:latin typeface="Consolas"/>
                        </a:rPr>
                        <a:t>Waiting process</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557712"/>
                  </a:ext>
                </a:extLst>
              </a:tr>
              <a:tr h="360000">
                <a:tc>
                  <a:txBody>
                    <a:bodyPr/>
                    <a:lstStyle/>
                    <a:p>
                      <a:pPr algn="l" fontAlgn="ctr">
                        <a:buNone/>
                      </a:pPr>
                      <a:r>
                        <a:rPr lang="en-US" sz="1600" noProof="0">
                          <a:solidFill>
                            <a:schemeClr val="bg1">
                              <a:lumMod val="75000"/>
                            </a:schemeClr>
                          </a:solidFill>
                          <a:latin typeface="Consolas"/>
                        </a:rPr>
                        <a:t>Waiting input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ase">
                        <a:lnSpc>
                          <a:spcPts val="1350"/>
                        </a:lnSpc>
                        <a:buNone/>
                      </a:pPr>
                      <a:r>
                        <a:rPr lang="en-US" sz="1600" noProof="0">
                          <a:solidFill>
                            <a:schemeClr val="bg1">
                              <a:lumMod val="75000"/>
                            </a:schemeClr>
                          </a:solidFill>
                          <a:effectLst/>
                          <a:latin typeface="Consolas"/>
                        </a:rPr>
                        <a:t>-</a:t>
                      </a:r>
                    </a:p>
                  </a:txBody>
                  <a:tcPr marL="50292" marR="50292" marT="25146" marB="2514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359280"/>
                  </a:ext>
                </a:extLst>
              </a:tr>
              <a:tr h="360000">
                <a:tc>
                  <a:txBody>
                    <a:bodyPr/>
                    <a:lstStyle/>
                    <a:p>
                      <a:pPr lvl="0" algn="l">
                        <a:buNone/>
                      </a:pPr>
                      <a:r>
                        <a:rPr lang="en-US" sz="1600" noProof="0">
                          <a:solidFill>
                            <a:schemeClr val="bg1">
                              <a:lumMod val="75000"/>
                            </a:schemeClr>
                          </a:solidFill>
                          <a:latin typeface="Consolas"/>
                        </a:rPr>
                        <a:t>Maintenance</a:t>
                      </a:r>
                    </a:p>
                  </a:txBody>
                  <a:tcPr marL="50292" marR="50292" marT="25146" marB="25146" anchor="ctr">
                    <a:lnL w="0">
                      <a:noFill/>
                    </a:lnL>
                    <a:lnR w="0">
                      <a:noFill/>
                    </a:lnR>
                    <a:lnT w="12700">
                      <a:solidFill>
                        <a:schemeClr val="tx1"/>
                      </a:solidFill>
                    </a:lnT>
                    <a:lnB w="12700">
                      <a:solidFill>
                        <a:schemeClr val="tx1"/>
                      </a:solidFill>
                    </a:lnB>
                    <a:noFill/>
                  </a:tcPr>
                </a:tc>
                <a:tc>
                  <a:txBody>
                    <a:bodyPr/>
                    <a:lstStyle/>
                    <a:p>
                      <a:pPr lvl="0" algn="r">
                        <a:lnSpc>
                          <a:spcPts val="1350"/>
                        </a:lnSpc>
                        <a:buNone/>
                      </a:pPr>
                      <a:r>
                        <a:rPr lang="en-US" sz="1600" noProof="0">
                          <a:solidFill>
                            <a:schemeClr val="bg1">
                              <a:lumMod val="75000"/>
                            </a:schemeClr>
                          </a:solidFill>
                          <a:effectLst/>
                          <a:latin typeface="Consolas"/>
                        </a:rPr>
                        <a:t>244</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r">
                        <a:lnSpc>
                          <a:spcPts val="1350"/>
                        </a:lnSpc>
                        <a:buNone/>
                      </a:pPr>
                      <a:r>
                        <a:rPr lang="en-US" sz="1600" noProof="0">
                          <a:solidFill>
                            <a:schemeClr val="bg1">
                              <a:lumMod val="75000"/>
                            </a:schemeClr>
                          </a:solidFill>
                          <a:effectLst/>
                          <a:latin typeface="Consolas"/>
                        </a:rPr>
                        <a:t>3,8</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393"/>
                  </a:ext>
                </a:extLst>
              </a:tr>
              <a:tr h="360000">
                <a:tc>
                  <a:txBody>
                    <a:bodyPr/>
                    <a:lstStyle/>
                    <a:p>
                      <a:pPr lvl="0" algn="l">
                        <a:buNone/>
                      </a:pPr>
                      <a:r>
                        <a:rPr lang="en-US" sz="1600" noProof="0">
                          <a:solidFill>
                            <a:schemeClr val="bg1">
                              <a:lumMod val="75000"/>
                            </a:schemeClr>
                          </a:solidFill>
                          <a:latin typeface="Consolas"/>
                        </a:rPr>
                        <a:t>Waiting Structure</a:t>
                      </a:r>
                    </a:p>
                  </a:txBody>
                  <a:tcPr marL="50292" marR="50292" marT="25146" marB="25146" anchor="ctr">
                    <a:lnL w="0">
                      <a:noFill/>
                    </a:lnL>
                    <a:lnR w="0">
                      <a:noFill/>
                    </a:lnR>
                    <a:lnT w="12700">
                      <a:solidFill>
                        <a:schemeClr val="tx1"/>
                      </a:solidFill>
                    </a:lnT>
                    <a:lnB w="12700">
                      <a:solidFill>
                        <a:schemeClr val="tx1"/>
                      </a:solidFill>
                    </a:lnB>
                    <a:solidFill>
                      <a:schemeClr val="bg1"/>
                    </a:solidFill>
                  </a:tcPr>
                </a:tc>
                <a:tc>
                  <a:txBody>
                    <a:bodyPr/>
                    <a:lstStyle/>
                    <a:p>
                      <a:pPr lvl="0" algn="r">
                        <a:lnSpc>
                          <a:spcPts val="1350"/>
                        </a:lnSpc>
                        <a:buNone/>
                      </a:pPr>
                      <a:r>
                        <a:rPr lang="en-US" sz="1600" noProof="0">
                          <a:solidFill>
                            <a:schemeClr val="bg1">
                              <a:lumMod val="75000"/>
                            </a:schemeClr>
                          </a:solidFill>
                          <a:effectLst/>
                          <a:latin typeface="Consolas"/>
                        </a:rPr>
                        <a:t>2050</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ts val="1350"/>
                        </a:lnSpc>
                        <a:buNone/>
                      </a:pPr>
                      <a:r>
                        <a:rPr lang="en-US" sz="1600" noProof="0">
                          <a:solidFill>
                            <a:schemeClr val="bg1">
                              <a:lumMod val="75000"/>
                            </a:schemeClr>
                          </a:solidFill>
                          <a:effectLst/>
                          <a:latin typeface="Consolas"/>
                        </a:rPr>
                        <a:t>32</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30395"/>
                  </a:ext>
                </a:extLst>
              </a:tr>
              <a:tr h="360000">
                <a:tc>
                  <a:txBody>
                    <a:bodyPr/>
                    <a:lstStyle/>
                    <a:p>
                      <a:pPr lvl="0" algn="l">
                        <a:buNone/>
                      </a:pPr>
                      <a:r>
                        <a:rPr lang="en-US" sz="1600" noProof="0">
                          <a:solidFill>
                            <a:schemeClr val="bg1">
                              <a:lumMod val="75000"/>
                            </a:schemeClr>
                          </a:solidFill>
                          <a:latin typeface="Consolas"/>
                        </a:rPr>
                        <a:t>Job finished</a:t>
                      </a:r>
                    </a:p>
                  </a:txBody>
                  <a:tcPr marL="50292" marR="50292" marT="25146" marB="25146" anchor="ctr">
                    <a:lnL w="0">
                      <a:noFill/>
                    </a:lnL>
                    <a:lnR w="0">
                      <a:noFill/>
                    </a:lnR>
                    <a:lnT w="12700">
                      <a:solidFill>
                        <a:schemeClr val="tx1"/>
                      </a:solidFill>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a:t>
                      </a:r>
                    </a:p>
                  </a:txBody>
                  <a:tcPr marL="50292" marR="50292" marT="25146" marB="25146" anchor="ctr">
                    <a:lnL w="12700" cmpd="sng">
                      <a:noFill/>
                    </a:lnL>
                    <a:lnR w="0">
                      <a:noFill/>
                    </a:lnR>
                    <a:lnT w="12700" cap="flat" cmpd="sng" algn="ctr">
                      <a:solidFill>
                        <a:schemeClr val="tx1"/>
                      </a:solidFill>
                      <a:prstDash val="solid"/>
                      <a:round/>
                      <a:headEnd type="none" w="med" len="med"/>
                      <a:tailEnd type="none" w="med" len="med"/>
                    </a:lnT>
                    <a:lnB w="0">
                      <a:noFill/>
                    </a:lnB>
                    <a:noFill/>
                  </a:tcPr>
                </a:tc>
                <a:tc>
                  <a:txBody>
                    <a:bodyPr/>
                    <a:lstStyle/>
                    <a:p>
                      <a:pPr lvl="0" algn="r">
                        <a:lnSpc>
                          <a:spcPts val="1350"/>
                        </a:lnSpc>
                        <a:buNone/>
                      </a:pPr>
                      <a:r>
                        <a:rPr lang="en-US" sz="1600" noProof="0">
                          <a:solidFill>
                            <a:schemeClr val="bg1">
                              <a:lumMod val="75000"/>
                            </a:schemeClr>
                          </a:solidFill>
                          <a:effectLst/>
                          <a:latin typeface="Consolas"/>
                        </a:rPr>
                        <a:t>-</a:t>
                      </a:r>
                    </a:p>
                  </a:txBody>
                  <a:tcPr marL="50292" marR="50292" marT="25146" marB="25146"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973482903"/>
                  </a:ext>
                </a:extLst>
              </a:tr>
            </a:tbl>
          </a:graphicData>
        </a:graphic>
      </p:graphicFrame>
      <p:sp>
        <p:nvSpPr>
          <p:cNvPr id="8" name="Title 1">
            <a:extLst>
              <a:ext uri="{FF2B5EF4-FFF2-40B4-BE49-F238E27FC236}">
                <a16:creationId xmlns:a16="http://schemas.microsoft.com/office/drawing/2014/main" id="{0D780A30-FEF6-B59C-3BE2-2FC021CD9E9D}"/>
              </a:ext>
            </a:extLst>
          </p:cNvPr>
          <p:cNvSpPr>
            <a:spLocks noGrp="1"/>
          </p:cNvSpPr>
          <p:nvPr>
            <p:ph type="title"/>
          </p:nvPr>
        </p:nvSpPr>
        <p:spPr>
          <a:xfrm>
            <a:off x="838200" y="365125"/>
            <a:ext cx="10515600" cy="1325563"/>
          </a:xfrm>
        </p:spPr>
        <p:txBody>
          <a:bodyPr>
            <a:normAutofit/>
          </a:bodyPr>
          <a:lstStyle/>
          <a:p>
            <a:r>
              <a:rPr lang="en-US" sz="4000" noProof="0">
                <a:latin typeface="Consolas"/>
              </a:rPr>
              <a:t>Construction Time: Results</a:t>
            </a:r>
            <a:endParaRPr lang="en-US" sz="3200" noProof="0"/>
          </a:p>
        </p:txBody>
      </p:sp>
      <p:pic>
        <p:nvPicPr>
          <p:cNvPr id="10" name="Picture 9" descr="A graph of different colored squares&#10;&#10;AI-generated content may be incorrect.">
            <a:extLst>
              <a:ext uri="{FF2B5EF4-FFF2-40B4-BE49-F238E27FC236}">
                <a16:creationId xmlns:a16="http://schemas.microsoft.com/office/drawing/2014/main" id="{DCEE30FB-FDCB-08C1-28F1-67131EF79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79" y="2101506"/>
            <a:ext cx="5924707" cy="3960000"/>
          </a:xfrm>
          <a:prstGeom prst="rect">
            <a:avLst/>
          </a:prstGeom>
        </p:spPr>
      </p:pic>
    </p:spTree>
    <p:extLst>
      <p:ext uri="{BB962C8B-B14F-4D97-AF65-F5344CB8AC3E}">
        <p14:creationId xmlns:p14="http://schemas.microsoft.com/office/powerpoint/2010/main" val="849537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FEC2-2EB6-FC63-3BD8-2F99615D80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ADBD7E-70A4-E37C-01F3-F16ADAADAC5C}"/>
              </a:ext>
            </a:extLst>
          </p:cNvPr>
          <p:cNvSpPr>
            <a:spLocks noGrp="1"/>
          </p:cNvSpPr>
          <p:nvPr>
            <p:ph idx="1"/>
          </p:nvPr>
        </p:nvSpPr>
        <p:spPr>
          <a:xfrm>
            <a:off x="838200" y="1825625"/>
            <a:ext cx="5257800" cy="4351338"/>
          </a:xfrm>
        </p:spPr>
        <p:txBody>
          <a:bodyPr/>
          <a:lstStyle/>
          <a:p>
            <a:pPr marL="0" indent="0">
              <a:buNone/>
            </a:pPr>
            <a:r>
              <a:rPr lang="en-US" noProof="0">
                <a:latin typeface="Consolas" panose="020B0609020204030204" pitchFamily="49" charset="0"/>
              </a:rPr>
              <a:t>Framework: NASA CRM</a:t>
            </a:r>
          </a:p>
          <a:p>
            <a:pPr marL="0" indent="0">
              <a:buNone/>
            </a:pPr>
            <a:endParaRPr lang="en-US" sz="2400" noProof="0">
              <a:latin typeface="Consolas" panose="020B0609020204030204" pitchFamily="49" charset="0"/>
            </a:endParaRPr>
          </a:p>
          <a:p>
            <a:pPr marL="0" indent="0">
              <a:buNone/>
            </a:pPr>
            <a:r>
              <a:rPr lang="en-US" noProof="0">
                <a:latin typeface="Consolas" panose="020B0609020204030204" pitchFamily="49" charset="0"/>
              </a:rPr>
              <a:t>Identification</a:t>
            </a:r>
            <a:endParaRPr lang="en-US" sz="3200"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4" name="Slide Number Placeholder 3">
            <a:extLst>
              <a:ext uri="{FF2B5EF4-FFF2-40B4-BE49-F238E27FC236}">
                <a16:creationId xmlns:a16="http://schemas.microsoft.com/office/drawing/2014/main" id="{FA65C5F8-F52E-94B4-7225-F6D3034304D5}"/>
              </a:ext>
            </a:extLst>
          </p:cNvPr>
          <p:cNvSpPr>
            <a:spLocks noGrp="1"/>
          </p:cNvSpPr>
          <p:nvPr>
            <p:ph type="sldNum" sz="quarter" idx="12"/>
          </p:nvPr>
        </p:nvSpPr>
        <p:spPr/>
        <p:txBody>
          <a:bodyPr/>
          <a:lstStyle/>
          <a:p>
            <a:fld id="{330EA680-D336-4FF7-8B7A-9848BB0A1C32}" type="slidenum">
              <a:rPr lang="en-US" noProof="0" smtClean="0"/>
              <a:pPr/>
              <a:t>91</a:t>
            </a:fld>
            <a:endParaRPr lang="en-US" noProof="0"/>
          </a:p>
        </p:txBody>
      </p:sp>
      <p:sp>
        <p:nvSpPr>
          <p:cNvPr id="5" name="Title 1">
            <a:extLst>
              <a:ext uri="{FF2B5EF4-FFF2-40B4-BE49-F238E27FC236}">
                <a16:creationId xmlns:a16="http://schemas.microsoft.com/office/drawing/2014/main" id="{91DD14D4-9234-AE15-D869-D3D29741E445}"/>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Process</a:t>
            </a:r>
            <a:endParaRPr lang="en-US" noProof="0"/>
          </a:p>
        </p:txBody>
      </p:sp>
      <p:sp>
        <p:nvSpPr>
          <p:cNvPr id="8" name="TextBox 7">
            <a:extLst>
              <a:ext uri="{FF2B5EF4-FFF2-40B4-BE49-F238E27FC236}">
                <a16:creationId xmlns:a16="http://schemas.microsoft.com/office/drawing/2014/main" id="{D2CECAA8-C118-FBAC-B781-E5C18B8FFBD1}"/>
              </a:ext>
            </a:extLst>
          </p:cNvPr>
          <p:cNvSpPr txBox="1"/>
          <p:nvPr/>
        </p:nvSpPr>
        <p:spPr>
          <a:xfrm>
            <a:off x="5400000" y="2800965"/>
            <a:ext cx="6097772" cy="1585049"/>
          </a:xfrm>
          <a:prstGeom prst="rect">
            <a:avLst/>
          </a:prstGeom>
          <a:noFill/>
        </p:spPr>
        <p:txBody>
          <a:bodyPr wrap="square">
            <a:spAutoFit/>
          </a:bodyPr>
          <a:lstStyle/>
          <a:p>
            <a:pPr marL="0" indent="0">
              <a:lnSpc>
                <a:spcPct val="90000"/>
              </a:lnSpc>
              <a:spcBef>
                <a:spcPts val="1000"/>
              </a:spcBef>
              <a:buFont typeface="Arial" panose="020B0604020202020204" pitchFamily="34" charset="0"/>
              <a:buNone/>
            </a:pPr>
            <a:r>
              <a:rPr lang="en-US" sz="2000" noProof="0">
                <a:latin typeface="Consolas" panose="020B0609020204030204" pitchFamily="49" charset="0"/>
              </a:rPr>
              <a:t>Safety</a:t>
            </a:r>
          </a:p>
          <a:p>
            <a:pPr marL="0" indent="0">
              <a:lnSpc>
                <a:spcPct val="90000"/>
              </a:lnSpc>
              <a:spcBef>
                <a:spcPts val="1000"/>
              </a:spcBef>
              <a:buFont typeface="Arial" panose="020B0604020202020204" pitchFamily="34" charset="0"/>
              <a:buNone/>
            </a:pPr>
            <a:r>
              <a:rPr lang="en-US" sz="2000" noProof="0">
                <a:latin typeface="Consolas" panose="020B0609020204030204" pitchFamily="49" charset="0"/>
              </a:rPr>
              <a:t>Technical</a:t>
            </a:r>
          </a:p>
          <a:p>
            <a:pPr marL="0" indent="0">
              <a:lnSpc>
                <a:spcPct val="90000"/>
              </a:lnSpc>
              <a:spcBef>
                <a:spcPts val="1000"/>
              </a:spcBef>
              <a:buFont typeface="Arial" panose="020B0604020202020204" pitchFamily="34" charset="0"/>
              <a:buNone/>
            </a:pPr>
            <a:r>
              <a:rPr lang="en-US" sz="2000" noProof="0">
                <a:latin typeface="Consolas" panose="020B0609020204030204" pitchFamily="49" charset="0"/>
              </a:rPr>
              <a:t>Cost</a:t>
            </a:r>
          </a:p>
          <a:p>
            <a:pPr marL="0" indent="0">
              <a:lnSpc>
                <a:spcPct val="90000"/>
              </a:lnSpc>
              <a:spcBef>
                <a:spcPts val="1000"/>
              </a:spcBef>
              <a:buFont typeface="Arial" panose="020B0604020202020204" pitchFamily="34" charset="0"/>
              <a:buNone/>
            </a:pPr>
            <a:r>
              <a:rPr lang="en-US" sz="2000" noProof="0">
                <a:latin typeface="Consolas" panose="020B0609020204030204" pitchFamily="49" charset="0"/>
              </a:rPr>
              <a:t>Schedule</a:t>
            </a:r>
          </a:p>
        </p:txBody>
      </p:sp>
    </p:spTree>
    <p:extLst>
      <p:ext uri="{BB962C8B-B14F-4D97-AF65-F5344CB8AC3E}">
        <p14:creationId xmlns:p14="http://schemas.microsoft.com/office/powerpoint/2010/main" val="7753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BEA8-5457-F00B-150D-284881C6F7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CCFBBB-F297-5C0C-DF54-5A80BCFA8311}"/>
              </a:ext>
            </a:extLst>
          </p:cNvPr>
          <p:cNvSpPr>
            <a:spLocks noGrp="1"/>
          </p:cNvSpPr>
          <p:nvPr>
            <p:ph type="sldNum" sz="quarter" idx="12"/>
          </p:nvPr>
        </p:nvSpPr>
        <p:spPr/>
        <p:txBody>
          <a:bodyPr/>
          <a:lstStyle/>
          <a:p>
            <a:fld id="{330EA680-D336-4FF7-8B7A-9848BB0A1C32}" type="slidenum">
              <a:rPr lang="en-US" noProof="0" smtClean="0"/>
              <a:pPr/>
              <a:t>92</a:t>
            </a:fld>
            <a:endParaRPr lang="en-US" noProof="0"/>
          </a:p>
        </p:txBody>
      </p:sp>
      <p:sp>
        <p:nvSpPr>
          <p:cNvPr id="5" name="Title 1">
            <a:extLst>
              <a:ext uri="{FF2B5EF4-FFF2-40B4-BE49-F238E27FC236}">
                <a16:creationId xmlns:a16="http://schemas.microsoft.com/office/drawing/2014/main" id="{E3E9E1CD-8B8B-AAE2-B611-40DAB383FFD0}"/>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Process</a:t>
            </a:r>
            <a:endParaRPr lang="en-US" noProof="0"/>
          </a:p>
        </p:txBody>
      </p:sp>
      <p:sp>
        <p:nvSpPr>
          <p:cNvPr id="9" name="Content Placeholder 2">
            <a:extLst>
              <a:ext uri="{FF2B5EF4-FFF2-40B4-BE49-F238E27FC236}">
                <a16:creationId xmlns:a16="http://schemas.microsoft.com/office/drawing/2014/main" id="{303A0BF6-46BE-E8A6-AEC4-8E0C4EB3B40E}"/>
              </a:ext>
            </a:extLst>
          </p:cNvPr>
          <p:cNvSpPr>
            <a:spLocks noGrp="1"/>
          </p:cNvSpPr>
          <p:nvPr>
            <p:ph idx="1"/>
          </p:nvPr>
        </p:nvSpPr>
        <p:spPr>
          <a:xfrm>
            <a:off x="838200" y="1825625"/>
            <a:ext cx="5257800" cy="4351338"/>
          </a:xfrm>
        </p:spPr>
        <p:txBody>
          <a:bodyPr/>
          <a:lstStyle/>
          <a:p>
            <a:pPr marL="0" indent="0">
              <a:buNone/>
            </a:pPr>
            <a:r>
              <a:rPr lang="en-US" noProof="0">
                <a:latin typeface="Consolas" panose="020B0609020204030204" pitchFamily="49" charset="0"/>
              </a:rPr>
              <a:t>Framework: NASA CRM</a:t>
            </a:r>
          </a:p>
          <a:p>
            <a:pPr marL="0" indent="0">
              <a:buNone/>
            </a:pPr>
            <a:endParaRPr lang="en-US" sz="2400" noProof="0">
              <a:latin typeface="Consolas" panose="020B0609020204030204" pitchFamily="49" charset="0"/>
            </a:endParaRPr>
          </a:p>
          <a:p>
            <a:pPr marL="0" indent="0">
              <a:buNone/>
            </a:pPr>
            <a:r>
              <a:rPr lang="en-US" sz="2400" noProof="0">
                <a:solidFill>
                  <a:schemeClr val="bg1">
                    <a:lumMod val="65000"/>
                  </a:schemeClr>
                </a:solidFill>
                <a:latin typeface="Consolas" panose="020B0609020204030204" pitchFamily="49" charset="0"/>
              </a:rPr>
              <a:t>Identification</a:t>
            </a:r>
          </a:p>
          <a:p>
            <a:pPr marL="0" indent="0">
              <a:buNone/>
            </a:pPr>
            <a:endParaRPr lang="en-US" sz="2400" noProof="0">
              <a:latin typeface="Consolas" panose="020B0609020204030204" pitchFamily="49" charset="0"/>
            </a:endParaRPr>
          </a:p>
          <a:p>
            <a:pPr marL="0" indent="0">
              <a:buNone/>
            </a:pPr>
            <a:r>
              <a:rPr lang="en-US" noProof="0">
                <a:latin typeface="Consolas" panose="020B0609020204030204" pitchFamily="49" charset="0"/>
              </a:rPr>
              <a:t>Analysis</a:t>
            </a:r>
            <a:endParaRPr lang="en-US" sz="3200"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10" name="Content Placeholder 2">
            <a:extLst>
              <a:ext uri="{FF2B5EF4-FFF2-40B4-BE49-F238E27FC236}">
                <a16:creationId xmlns:a16="http://schemas.microsoft.com/office/drawing/2014/main" id="{FBD6ED6D-2CDA-A4F9-42DC-4D750752B89D}"/>
              </a:ext>
            </a:extLst>
          </p:cNvPr>
          <p:cNvSpPr txBox="1">
            <a:spLocks/>
          </p:cNvSpPr>
          <p:nvPr/>
        </p:nvSpPr>
        <p:spPr>
          <a:xfrm>
            <a:off x="5400000" y="3734269"/>
            <a:ext cx="5540858" cy="1504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noProof="0">
                <a:latin typeface="Consolas" panose="020B0609020204030204" pitchFamily="49" charset="0"/>
              </a:rPr>
              <a:t>Likelihood &amp; severity rating (1-5)</a:t>
            </a:r>
          </a:p>
        </p:txBody>
      </p:sp>
    </p:spTree>
    <p:extLst>
      <p:ext uri="{BB962C8B-B14F-4D97-AF65-F5344CB8AC3E}">
        <p14:creationId xmlns:p14="http://schemas.microsoft.com/office/powerpoint/2010/main" val="9429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9454A-B8C6-05D9-63E1-0EE831B208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DAAE65-8ED6-B8A2-1F5D-DE0F04492E07}"/>
              </a:ext>
            </a:extLst>
          </p:cNvPr>
          <p:cNvSpPr>
            <a:spLocks noGrp="1"/>
          </p:cNvSpPr>
          <p:nvPr>
            <p:ph type="sldNum" sz="quarter" idx="12"/>
          </p:nvPr>
        </p:nvSpPr>
        <p:spPr/>
        <p:txBody>
          <a:bodyPr/>
          <a:lstStyle/>
          <a:p>
            <a:fld id="{330EA680-D336-4FF7-8B7A-9848BB0A1C32}" type="slidenum">
              <a:rPr lang="en-US" noProof="0" smtClean="0"/>
              <a:pPr/>
              <a:t>93</a:t>
            </a:fld>
            <a:endParaRPr lang="en-US" noProof="0"/>
          </a:p>
        </p:txBody>
      </p:sp>
      <p:sp>
        <p:nvSpPr>
          <p:cNvPr id="5" name="Title 1">
            <a:extLst>
              <a:ext uri="{FF2B5EF4-FFF2-40B4-BE49-F238E27FC236}">
                <a16:creationId xmlns:a16="http://schemas.microsoft.com/office/drawing/2014/main" id="{013016E9-E1AD-B8D8-0606-21E1CB916260}"/>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Process</a:t>
            </a:r>
            <a:endParaRPr lang="en-US" noProof="0"/>
          </a:p>
        </p:txBody>
      </p:sp>
      <p:sp>
        <p:nvSpPr>
          <p:cNvPr id="9" name="Content Placeholder 2">
            <a:extLst>
              <a:ext uri="{FF2B5EF4-FFF2-40B4-BE49-F238E27FC236}">
                <a16:creationId xmlns:a16="http://schemas.microsoft.com/office/drawing/2014/main" id="{B2305F45-DC29-F701-E9DE-D68009AE28AD}"/>
              </a:ext>
            </a:extLst>
          </p:cNvPr>
          <p:cNvSpPr>
            <a:spLocks noGrp="1"/>
          </p:cNvSpPr>
          <p:nvPr>
            <p:ph idx="1"/>
          </p:nvPr>
        </p:nvSpPr>
        <p:spPr>
          <a:xfrm>
            <a:off x="838200" y="1825625"/>
            <a:ext cx="5257800" cy="4351338"/>
          </a:xfrm>
        </p:spPr>
        <p:txBody>
          <a:bodyPr/>
          <a:lstStyle/>
          <a:p>
            <a:pPr marL="0" indent="0">
              <a:buNone/>
            </a:pPr>
            <a:r>
              <a:rPr lang="en-US" noProof="0">
                <a:latin typeface="Consolas" panose="020B0609020204030204" pitchFamily="49" charset="0"/>
              </a:rPr>
              <a:t>Framework: NASA CRM</a:t>
            </a:r>
          </a:p>
          <a:p>
            <a:pPr marL="0" indent="0">
              <a:buNone/>
            </a:pPr>
            <a:endParaRPr lang="en-US" sz="2400" noProof="0">
              <a:latin typeface="Consolas" panose="020B0609020204030204" pitchFamily="49" charset="0"/>
            </a:endParaRPr>
          </a:p>
          <a:p>
            <a:pPr marL="0" indent="0">
              <a:buNone/>
            </a:pPr>
            <a:r>
              <a:rPr lang="en-US" sz="2400" noProof="0">
                <a:solidFill>
                  <a:schemeClr val="bg1">
                    <a:lumMod val="65000"/>
                  </a:schemeClr>
                </a:solidFill>
                <a:latin typeface="Consolas" panose="020B0609020204030204" pitchFamily="49" charset="0"/>
              </a:rPr>
              <a:t>Identification</a:t>
            </a:r>
          </a:p>
          <a:p>
            <a:pPr marL="0" indent="0">
              <a:buNone/>
            </a:pPr>
            <a:endParaRPr lang="en-US" sz="2400" noProof="0">
              <a:latin typeface="Consolas" panose="020B0609020204030204" pitchFamily="49" charset="0"/>
            </a:endParaRPr>
          </a:p>
          <a:p>
            <a:pPr marL="0" indent="0">
              <a:buNone/>
            </a:pPr>
            <a:r>
              <a:rPr lang="en-US" noProof="0">
                <a:latin typeface="Consolas" panose="020B0609020204030204" pitchFamily="49" charset="0"/>
              </a:rPr>
              <a:t>Analysis</a:t>
            </a: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
        <p:nvSpPr>
          <p:cNvPr id="10" name="Content Placeholder 2">
            <a:extLst>
              <a:ext uri="{FF2B5EF4-FFF2-40B4-BE49-F238E27FC236}">
                <a16:creationId xmlns:a16="http://schemas.microsoft.com/office/drawing/2014/main" id="{DD191ED3-A164-B85D-AA77-7F328EC5DF00}"/>
              </a:ext>
            </a:extLst>
          </p:cNvPr>
          <p:cNvSpPr txBox="1">
            <a:spLocks/>
          </p:cNvSpPr>
          <p:nvPr/>
        </p:nvSpPr>
        <p:spPr>
          <a:xfrm>
            <a:off x="5400000" y="3734269"/>
            <a:ext cx="5668449" cy="1504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solidFill>
                  <a:schemeClr val="bg1">
                    <a:lumMod val="65000"/>
                  </a:schemeClr>
                </a:solidFill>
                <a:latin typeface="Consolas" panose="020B0609020204030204" pitchFamily="49" charset="0"/>
              </a:rPr>
              <a:t>Likelihood &amp; severity rating (1-5)</a:t>
            </a:r>
          </a:p>
          <a:p>
            <a:pPr marL="0" indent="0">
              <a:buFont typeface="Arial" panose="020B0604020202020204" pitchFamily="34" charset="0"/>
              <a:buNone/>
            </a:pPr>
            <a:endParaRPr lang="en-US" sz="2000" noProof="0">
              <a:latin typeface="Consolas" panose="020B0609020204030204" pitchFamily="49" charset="0"/>
            </a:endParaRPr>
          </a:p>
          <a:p>
            <a:pPr marL="0" indent="0">
              <a:buFont typeface="Arial" panose="020B0604020202020204" pitchFamily="34" charset="0"/>
              <a:buNone/>
            </a:pPr>
            <a:r>
              <a:rPr lang="en-US" sz="2000" noProof="0">
                <a:latin typeface="Consolas" panose="020B0609020204030204" pitchFamily="49" charset="0"/>
              </a:rPr>
              <a:t>Risk score</a:t>
            </a:r>
          </a:p>
        </p:txBody>
      </p:sp>
      <p:sp>
        <p:nvSpPr>
          <p:cNvPr id="11" name="Content Placeholder 2">
            <a:extLst>
              <a:ext uri="{FF2B5EF4-FFF2-40B4-BE49-F238E27FC236}">
                <a16:creationId xmlns:a16="http://schemas.microsoft.com/office/drawing/2014/main" id="{42CD5B10-46A4-F93F-C0F7-2FE9D7410084}"/>
              </a:ext>
            </a:extLst>
          </p:cNvPr>
          <p:cNvSpPr txBox="1">
            <a:spLocks/>
          </p:cNvSpPr>
          <p:nvPr/>
        </p:nvSpPr>
        <p:spPr>
          <a:xfrm>
            <a:off x="8610600" y="4556100"/>
            <a:ext cx="2619375" cy="2151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noProof="0">
                <a:latin typeface="Consolas" panose="020B0609020204030204" pitchFamily="49" charset="0"/>
              </a:rPr>
              <a:t>Safety  </a:t>
            </a:r>
            <a:endParaRPr lang="en-US" sz="1800" b="1" noProof="0">
              <a:latin typeface="Consolas" panose="020B0609020204030204" pitchFamily="49" charset="0"/>
            </a:endParaRPr>
          </a:p>
          <a:p>
            <a:pPr marL="0" indent="0">
              <a:buFont typeface="Arial" panose="020B0604020202020204" pitchFamily="34" charset="0"/>
              <a:buNone/>
            </a:pPr>
            <a:r>
              <a:rPr lang="en-US" sz="1800" noProof="0">
                <a:latin typeface="Consolas" panose="020B0609020204030204" pitchFamily="49" charset="0"/>
              </a:rPr>
              <a:t>Technical</a:t>
            </a:r>
          </a:p>
          <a:p>
            <a:pPr marL="0" indent="0">
              <a:buFont typeface="Arial" panose="020B0604020202020204" pitchFamily="34" charset="0"/>
              <a:buNone/>
            </a:pPr>
            <a:r>
              <a:rPr lang="en-US" sz="1800" noProof="0">
                <a:latin typeface="Consolas" panose="020B0609020204030204" pitchFamily="49" charset="0"/>
              </a:rPr>
              <a:t>Cost</a:t>
            </a:r>
          </a:p>
          <a:p>
            <a:pPr marL="0" indent="0">
              <a:buFont typeface="Arial" panose="020B0604020202020204" pitchFamily="34" charset="0"/>
              <a:buNone/>
            </a:pPr>
            <a:r>
              <a:rPr lang="en-US" sz="1800" noProof="0">
                <a:latin typeface="Consolas" panose="020B0609020204030204" pitchFamily="49" charset="0"/>
              </a:rPr>
              <a:t>Schedule</a:t>
            </a:r>
          </a:p>
        </p:txBody>
      </p:sp>
      <p:sp>
        <p:nvSpPr>
          <p:cNvPr id="3" name="TextBox 2">
            <a:extLst>
              <a:ext uri="{FF2B5EF4-FFF2-40B4-BE49-F238E27FC236}">
                <a16:creationId xmlns:a16="http://schemas.microsoft.com/office/drawing/2014/main" id="{5E66BE11-6A9B-201D-393F-4EE760F6BF9E}"/>
              </a:ext>
            </a:extLst>
          </p:cNvPr>
          <p:cNvSpPr txBox="1"/>
          <p:nvPr/>
        </p:nvSpPr>
        <p:spPr>
          <a:xfrm>
            <a:off x="10151560" y="4556100"/>
            <a:ext cx="1108444" cy="1474827"/>
          </a:xfrm>
          <a:prstGeom prst="rect">
            <a:avLst/>
          </a:prstGeom>
          <a:noFill/>
        </p:spPr>
        <p:txBody>
          <a:bodyPr wrap="square">
            <a:spAutoFit/>
          </a:bodyPr>
          <a:lstStyle/>
          <a:p>
            <a:pPr>
              <a:lnSpc>
                <a:spcPct val="90000"/>
              </a:lnSpc>
              <a:spcBef>
                <a:spcPts val="1000"/>
              </a:spcBef>
            </a:pPr>
            <a:r>
              <a:rPr lang="en-US" b="1" noProof="0">
                <a:latin typeface="Consolas" panose="020B0609020204030204" pitchFamily="49" charset="0"/>
              </a:rPr>
              <a:t>|2</a:t>
            </a:r>
            <a:endParaRPr lang="en-US" noProof="0"/>
          </a:p>
          <a:p>
            <a:pPr>
              <a:lnSpc>
                <a:spcPct val="90000"/>
              </a:lnSpc>
              <a:spcBef>
                <a:spcPts val="1000"/>
              </a:spcBef>
            </a:pPr>
            <a:r>
              <a:rPr lang="en-US" sz="1800" b="1" noProof="0">
                <a:latin typeface="Consolas" panose="020B0609020204030204" pitchFamily="49" charset="0"/>
              </a:rPr>
              <a:t>|1,7</a:t>
            </a:r>
          </a:p>
          <a:p>
            <a:pPr>
              <a:lnSpc>
                <a:spcPct val="90000"/>
              </a:lnSpc>
              <a:spcBef>
                <a:spcPts val="1000"/>
              </a:spcBef>
            </a:pPr>
            <a:r>
              <a:rPr lang="en-US" b="1" noProof="0">
                <a:latin typeface="Consolas" panose="020B0609020204030204" pitchFamily="49" charset="0"/>
              </a:rPr>
              <a:t>|1,4</a:t>
            </a:r>
            <a:endParaRPr lang="en-US" noProof="0"/>
          </a:p>
          <a:p>
            <a:pPr>
              <a:lnSpc>
                <a:spcPct val="90000"/>
              </a:lnSpc>
              <a:spcBef>
                <a:spcPts val="1000"/>
              </a:spcBef>
            </a:pPr>
            <a:r>
              <a:rPr lang="en-US" b="1" noProof="0">
                <a:latin typeface="Consolas" panose="020B0609020204030204" pitchFamily="49" charset="0"/>
              </a:rPr>
              <a:t>|1</a:t>
            </a:r>
            <a:endParaRPr lang="en-US" noProof="0"/>
          </a:p>
        </p:txBody>
      </p:sp>
    </p:spTree>
    <p:extLst>
      <p:ext uri="{BB962C8B-B14F-4D97-AF65-F5344CB8AC3E}">
        <p14:creationId xmlns:p14="http://schemas.microsoft.com/office/powerpoint/2010/main" val="35357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6D0B-CDF2-C749-1176-433D11A3CB5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10FC7B-212B-9608-1CF0-2BDAA8719E9A}"/>
              </a:ext>
            </a:extLst>
          </p:cNvPr>
          <p:cNvSpPr>
            <a:spLocks noGrp="1"/>
          </p:cNvSpPr>
          <p:nvPr>
            <p:ph type="sldNum" sz="quarter" idx="12"/>
          </p:nvPr>
        </p:nvSpPr>
        <p:spPr/>
        <p:txBody>
          <a:bodyPr/>
          <a:lstStyle/>
          <a:p>
            <a:fld id="{330EA680-D336-4FF7-8B7A-9848BB0A1C32}" type="slidenum">
              <a:rPr lang="en-US" noProof="0" smtClean="0"/>
              <a:pPr/>
              <a:t>94</a:t>
            </a:fld>
            <a:endParaRPr lang="en-US" noProof="0"/>
          </a:p>
        </p:txBody>
      </p:sp>
      <p:sp>
        <p:nvSpPr>
          <p:cNvPr id="5" name="Title 1">
            <a:extLst>
              <a:ext uri="{FF2B5EF4-FFF2-40B4-BE49-F238E27FC236}">
                <a16:creationId xmlns:a16="http://schemas.microsoft.com/office/drawing/2014/main" id="{B1DA2CBC-48EA-6E65-D363-C747F65247F8}"/>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Process</a:t>
            </a:r>
            <a:endParaRPr lang="en-US" noProof="0"/>
          </a:p>
        </p:txBody>
      </p:sp>
      <p:sp>
        <p:nvSpPr>
          <p:cNvPr id="10" name="Content Placeholder 2">
            <a:extLst>
              <a:ext uri="{FF2B5EF4-FFF2-40B4-BE49-F238E27FC236}">
                <a16:creationId xmlns:a16="http://schemas.microsoft.com/office/drawing/2014/main" id="{0398806F-E03A-7938-5080-ABE26ACE2B9B}"/>
              </a:ext>
            </a:extLst>
          </p:cNvPr>
          <p:cNvSpPr txBox="1">
            <a:spLocks/>
          </p:cNvSpPr>
          <p:nvPr/>
        </p:nvSpPr>
        <p:spPr>
          <a:xfrm>
            <a:off x="5400000" y="4650301"/>
            <a:ext cx="2619375" cy="184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a:latin typeface="Consolas" panose="020B0609020204030204" pitchFamily="49" charset="0"/>
              </a:rPr>
              <a:t>Accept</a:t>
            </a:r>
          </a:p>
          <a:p>
            <a:pPr marL="0" indent="0">
              <a:buNone/>
            </a:pPr>
            <a:r>
              <a:rPr lang="en-US" sz="2000" noProof="0">
                <a:latin typeface="Consolas" panose="020B0609020204030204" pitchFamily="49" charset="0"/>
              </a:rPr>
              <a:t>Mitigate</a:t>
            </a:r>
          </a:p>
          <a:p>
            <a:pPr marL="0" indent="0">
              <a:buNone/>
            </a:pPr>
            <a:r>
              <a:rPr lang="en-US" sz="2000" noProof="0">
                <a:latin typeface="Consolas" panose="020B0609020204030204" pitchFamily="49" charset="0"/>
              </a:rPr>
              <a:t>Watch</a:t>
            </a:r>
          </a:p>
          <a:p>
            <a:pPr marL="0" indent="0">
              <a:buNone/>
            </a:pPr>
            <a:r>
              <a:rPr lang="en-US" sz="2000" noProof="0">
                <a:latin typeface="Consolas" panose="020B0609020204030204" pitchFamily="49" charset="0"/>
              </a:rPr>
              <a:t>Research</a:t>
            </a:r>
          </a:p>
        </p:txBody>
      </p:sp>
      <p:sp>
        <p:nvSpPr>
          <p:cNvPr id="7" name="Content Placeholder 2">
            <a:extLst>
              <a:ext uri="{FF2B5EF4-FFF2-40B4-BE49-F238E27FC236}">
                <a16:creationId xmlns:a16="http://schemas.microsoft.com/office/drawing/2014/main" id="{26E029B9-42C0-85AE-2B73-B3C35632D008}"/>
              </a:ext>
            </a:extLst>
          </p:cNvPr>
          <p:cNvSpPr>
            <a:spLocks noGrp="1"/>
          </p:cNvSpPr>
          <p:nvPr>
            <p:ph idx="1"/>
          </p:nvPr>
        </p:nvSpPr>
        <p:spPr>
          <a:xfrm>
            <a:off x="838200" y="1825625"/>
            <a:ext cx="4491182" cy="4351338"/>
          </a:xfrm>
        </p:spPr>
        <p:txBody>
          <a:bodyPr/>
          <a:lstStyle/>
          <a:p>
            <a:pPr marL="0" indent="0">
              <a:buNone/>
            </a:pPr>
            <a:r>
              <a:rPr lang="en-US" noProof="0">
                <a:latin typeface="Consolas" panose="020B0609020204030204" pitchFamily="49" charset="0"/>
              </a:rPr>
              <a:t>Framework: NASA CRM</a:t>
            </a:r>
          </a:p>
          <a:p>
            <a:pPr marL="0" indent="0">
              <a:buNone/>
            </a:pPr>
            <a:endParaRPr lang="en-US" sz="2400" noProof="0">
              <a:latin typeface="Consolas" panose="020B0609020204030204" pitchFamily="49" charset="0"/>
            </a:endParaRPr>
          </a:p>
          <a:p>
            <a:pPr marL="0" indent="0">
              <a:buNone/>
            </a:pPr>
            <a:r>
              <a:rPr lang="en-US" sz="2400" noProof="0">
                <a:solidFill>
                  <a:schemeClr val="bg1">
                    <a:lumMod val="65000"/>
                  </a:schemeClr>
                </a:solidFill>
                <a:latin typeface="Consolas" panose="020B0609020204030204" pitchFamily="49" charset="0"/>
              </a:rPr>
              <a:t>Identification</a:t>
            </a:r>
          </a:p>
          <a:p>
            <a:pPr marL="0" indent="0">
              <a:buNone/>
            </a:pPr>
            <a:endParaRPr lang="en-US" sz="2400" noProof="0">
              <a:solidFill>
                <a:schemeClr val="bg1">
                  <a:lumMod val="65000"/>
                </a:schemeClr>
              </a:solidFill>
              <a:latin typeface="Consolas" panose="020B0609020204030204" pitchFamily="49" charset="0"/>
            </a:endParaRPr>
          </a:p>
          <a:p>
            <a:pPr marL="0" indent="0">
              <a:buNone/>
            </a:pPr>
            <a:r>
              <a:rPr lang="en-US" sz="2400" noProof="0">
                <a:solidFill>
                  <a:schemeClr val="bg1">
                    <a:lumMod val="65000"/>
                  </a:schemeClr>
                </a:solidFill>
                <a:latin typeface="Consolas" panose="020B0609020204030204" pitchFamily="49" charset="0"/>
              </a:rPr>
              <a:t>Analysis</a:t>
            </a:r>
          </a:p>
          <a:p>
            <a:pPr marL="0" indent="0">
              <a:buNone/>
            </a:pPr>
            <a:endParaRPr lang="en-US" sz="2400" noProof="0">
              <a:latin typeface="Consolas" panose="020B0609020204030204" pitchFamily="49" charset="0"/>
            </a:endParaRPr>
          </a:p>
          <a:p>
            <a:pPr marL="0" indent="0">
              <a:buNone/>
            </a:pPr>
            <a:r>
              <a:rPr lang="en-US" noProof="0">
                <a:latin typeface="Consolas" panose="020B0609020204030204" pitchFamily="49" charset="0"/>
              </a:rPr>
              <a:t>Response</a:t>
            </a: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Tree>
    <p:extLst>
      <p:ext uri="{BB962C8B-B14F-4D97-AF65-F5344CB8AC3E}">
        <p14:creationId xmlns:p14="http://schemas.microsoft.com/office/powerpoint/2010/main" val="33243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9162-838C-12C7-BA00-0B3475CD462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84EB8B-9F55-B595-F396-38A8C29C4881}"/>
              </a:ext>
            </a:extLst>
          </p:cNvPr>
          <p:cNvSpPr>
            <a:spLocks noGrp="1"/>
          </p:cNvSpPr>
          <p:nvPr>
            <p:ph type="sldNum" sz="quarter" idx="12"/>
          </p:nvPr>
        </p:nvSpPr>
        <p:spPr/>
        <p:txBody>
          <a:bodyPr/>
          <a:lstStyle/>
          <a:p>
            <a:fld id="{330EA680-D336-4FF7-8B7A-9848BB0A1C32}" type="slidenum">
              <a:rPr lang="en-US" noProof="0" smtClean="0"/>
              <a:pPr/>
              <a:t>95</a:t>
            </a:fld>
            <a:endParaRPr lang="en-US" noProof="0"/>
          </a:p>
        </p:txBody>
      </p:sp>
      <p:sp>
        <p:nvSpPr>
          <p:cNvPr id="5" name="Title 1">
            <a:extLst>
              <a:ext uri="{FF2B5EF4-FFF2-40B4-BE49-F238E27FC236}">
                <a16:creationId xmlns:a16="http://schemas.microsoft.com/office/drawing/2014/main" id="{05C59218-138C-303C-9D1A-D5BC7C5B0BB2}"/>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73F07742-D404-5060-700F-3D311419409F}"/>
              </a:ext>
            </a:extLst>
          </p:cNvPr>
          <p:cNvSpPr txBox="1">
            <a:spLocks/>
          </p:cNvSpPr>
          <p:nvPr/>
        </p:nvSpPr>
        <p:spPr>
          <a:xfrm>
            <a:off x="841894" y="1919335"/>
            <a:ext cx="525882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latin typeface="Consolas" panose="020B0609020204030204" pitchFamily="49" charset="0"/>
              </a:rPr>
              <a:t>Technical</a:t>
            </a:r>
          </a:p>
          <a:p>
            <a:pPr marL="0" indent="0">
              <a:spcBef>
                <a:spcPts val="0"/>
              </a:spcBef>
              <a:buNone/>
            </a:pPr>
            <a:r>
              <a:rPr lang="en-US" sz="2000" noProof="0">
                <a:latin typeface="Consolas" panose="020B0609020204030204" pitchFamily="49" charset="0"/>
              </a:rPr>
              <a:t>Majority of risks</a:t>
            </a:r>
          </a:p>
        </p:txBody>
      </p:sp>
    </p:spTree>
    <p:extLst>
      <p:ext uri="{BB962C8B-B14F-4D97-AF65-F5344CB8AC3E}">
        <p14:creationId xmlns:p14="http://schemas.microsoft.com/office/powerpoint/2010/main" val="1857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80AB-2A6E-E667-6DA2-2A57421A21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19682A-7E73-F5C4-9965-B75AFB6E1DD1}"/>
              </a:ext>
            </a:extLst>
          </p:cNvPr>
          <p:cNvSpPr>
            <a:spLocks noGrp="1"/>
          </p:cNvSpPr>
          <p:nvPr>
            <p:ph type="sldNum" sz="quarter" idx="12"/>
          </p:nvPr>
        </p:nvSpPr>
        <p:spPr/>
        <p:txBody>
          <a:bodyPr/>
          <a:lstStyle/>
          <a:p>
            <a:fld id="{330EA680-D336-4FF7-8B7A-9848BB0A1C32}" type="slidenum">
              <a:rPr lang="en-US" noProof="0" smtClean="0"/>
              <a:pPr/>
              <a:t>96</a:t>
            </a:fld>
            <a:endParaRPr lang="en-US" noProof="0"/>
          </a:p>
        </p:txBody>
      </p:sp>
      <p:sp>
        <p:nvSpPr>
          <p:cNvPr id="5" name="Title 1">
            <a:extLst>
              <a:ext uri="{FF2B5EF4-FFF2-40B4-BE49-F238E27FC236}">
                <a16:creationId xmlns:a16="http://schemas.microsoft.com/office/drawing/2014/main" id="{3074AC65-CBC1-A21F-CC91-DA86D792075F}"/>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A594D154-2E6C-5BB0-D907-9E8595A52EE4}"/>
              </a:ext>
            </a:extLst>
          </p:cNvPr>
          <p:cNvSpPr txBox="1">
            <a:spLocks/>
          </p:cNvSpPr>
          <p:nvPr/>
        </p:nvSpPr>
        <p:spPr>
          <a:xfrm>
            <a:off x="841894" y="1919335"/>
            <a:ext cx="525882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latin typeface="Consolas" panose="020B0609020204030204" pitchFamily="49" charset="0"/>
              </a:rPr>
              <a:t>Technical</a:t>
            </a:r>
          </a:p>
          <a:p>
            <a:pPr marL="0" indent="0">
              <a:spcBef>
                <a:spcPts val="0"/>
              </a:spcBef>
              <a:buNone/>
            </a:pPr>
            <a:r>
              <a:rPr lang="en-US" sz="2000" noProof="0">
                <a:latin typeface="Consolas" panose="020B0609020204030204" pitchFamily="49" charset="0"/>
              </a:rPr>
              <a:t>Majority of risks</a:t>
            </a:r>
          </a:p>
          <a:p>
            <a:pPr marL="0" indent="0">
              <a:spcBef>
                <a:spcPts val="0"/>
              </a:spcBef>
              <a:buNone/>
            </a:pPr>
            <a:endParaRPr lang="en-US" sz="2000" noProof="0">
              <a:latin typeface="Consolas" panose="020B0609020204030204" pitchFamily="49" charset="0"/>
            </a:endParaRPr>
          </a:p>
          <a:p>
            <a:pPr marL="0" indent="0">
              <a:spcBef>
                <a:spcPts val="0"/>
              </a:spcBef>
              <a:buNone/>
            </a:pPr>
            <a:r>
              <a:rPr lang="en-US" sz="2000" noProof="0">
                <a:latin typeface="Consolas" panose="020B0609020204030204" pitchFamily="49" charset="0"/>
              </a:rPr>
              <a:t>Uncertainty about performance in lunar environment</a:t>
            </a:r>
          </a:p>
        </p:txBody>
      </p:sp>
    </p:spTree>
    <p:extLst>
      <p:ext uri="{BB962C8B-B14F-4D97-AF65-F5344CB8AC3E}">
        <p14:creationId xmlns:p14="http://schemas.microsoft.com/office/powerpoint/2010/main" val="2755465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D988-E0D2-1A9E-00A8-EC7864C151C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5E185-8E2B-9202-40A7-E776E0E7B917}"/>
              </a:ext>
            </a:extLst>
          </p:cNvPr>
          <p:cNvSpPr>
            <a:spLocks noGrp="1"/>
          </p:cNvSpPr>
          <p:nvPr>
            <p:ph type="sldNum" sz="quarter" idx="12"/>
          </p:nvPr>
        </p:nvSpPr>
        <p:spPr/>
        <p:txBody>
          <a:bodyPr/>
          <a:lstStyle/>
          <a:p>
            <a:fld id="{330EA680-D336-4FF7-8B7A-9848BB0A1C32}" type="slidenum">
              <a:rPr lang="en-US" noProof="0" smtClean="0"/>
              <a:pPr/>
              <a:t>97</a:t>
            </a:fld>
            <a:endParaRPr lang="en-US" noProof="0"/>
          </a:p>
        </p:txBody>
      </p:sp>
      <p:sp>
        <p:nvSpPr>
          <p:cNvPr id="5" name="Title 1">
            <a:extLst>
              <a:ext uri="{FF2B5EF4-FFF2-40B4-BE49-F238E27FC236}">
                <a16:creationId xmlns:a16="http://schemas.microsoft.com/office/drawing/2014/main" id="{F9C65AE3-A0EE-1360-38B5-F4CA5F71BBCD}"/>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33ECD48D-C74F-4F7A-1AA3-4B385AFC0DB7}"/>
              </a:ext>
            </a:extLst>
          </p:cNvPr>
          <p:cNvSpPr txBox="1">
            <a:spLocks/>
          </p:cNvSpPr>
          <p:nvPr/>
        </p:nvSpPr>
        <p:spPr>
          <a:xfrm>
            <a:off x="841894" y="1919335"/>
            <a:ext cx="525882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latin typeface="Consolas" panose="020B0609020204030204" pitchFamily="49" charset="0"/>
              </a:rPr>
              <a:t>Technical</a:t>
            </a:r>
          </a:p>
          <a:p>
            <a:pPr marL="0" indent="0">
              <a:spcBef>
                <a:spcPts val="0"/>
              </a:spcBef>
              <a:buNone/>
            </a:pPr>
            <a:r>
              <a:rPr lang="en-US" sz="2000" noProof="0">
                <a:latin typeface="Consolas" panose="020B0609020204030204" pitchFamily="49" charset="0"/>
              </a:rPr>
              <a:t>Majority of risks</a:t>
            </a:r>
          </a:p>
          <a:p>
            <a:pPr marL="0" indent="0">
              <a:spcBef>
                <a:spcPts val="0"/>
              </a:spcBef>
              <a:buNone/>
            </a:pPr>
            <a:endParaRPr lang="en-US" sz="2000" noProof="0">
              <a:latin typeface="Consolas" panose="020B0609020204030204" pitchFamily="49" charset="0"/>
            </a:endParaRPr>
          </a:p>
          <a:p>
            <a:pPr marL="0" indent="0">
              <a:spcBef>
                <a:spcPts val="0"/>
              </a:spcBef>
              <a:buNone/>
            </a:pPr>
            <a:r>
              <a:rPr lang="en-US" sz="2000" noProof="0">
                <a:latin typeface="Consolas" panose="020B0609020204030204" pitchFamily="49" charset="0"/>
              </a:rPr>
              <a:t>Uncertainty about performance in lunar environment</a:t>
            </a:r>
          </a:p>
          <a:p>
            <a:pPr marL="0" indent="0">
              <a:spcBef>
                <a:spcPts val="0"/>
              </a:spcBef>
              <a:buNone/>
            </a:pPr>
            <a:endParaRPr lang="en-US" sz="2000" noProof="0">
              <a:latin typeface="Consolas" panose="020B0609020204030204" pitchFamily="49" charset="0"/>
            </a:endParaRPr>
          </a:p>
          <a:p>
            <a:pPr marL="0" indent="0">
              <a:spcBef>
                <a:spcPts val="0"/>
              </a:spcBef>
              <a:buNone/>
            </a:pPr>
            <a:r>
              <a:rPr lang="en-US" sz="2000" noProof="0">
                <a:latin typeface="Consolas" panose="020B0609020204030204" pitchFamily="49" charset="0"/>
              </a:rPr>
              <a:t>Majority can be mitigated</a:t>
            </a:r>
            <a:endParaRPr lang="en-US" noProof="0">
              <a:latin typeface="Consolas" panose="020B0609020204030204" pitchFamily="49" charset="0"/>
            </a:endParaRPr>
          </a:p>
          <a:p>
            <a:pPr marL="0" indent="0">
              <a:buNone/>
            </a:pPr>
            <a:endParaRPr lang="en-US" noProof="0">
              <a:latin typeface="Consolas" panose="020B0609020204030204" pitchFamily="49" charset="0"/>
            </a:endParaRPr>
          </a:p>
        </p:txBody>
      </p:sp>
    </p:spTree>
    <p:extLst>
      <p:ext uri="{BB962C8B-B14F-4D97-AF65-F5344CB8AC3E}">
        <p14:creationId xmlns:p14="http://schemas.microsoft.com/office/powerpoint/2010/main" val="31081306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618BD-40E2-C417-C046-2A2DB837F3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0A7BFC-EDBC-7130-3292-D2367A5FABE8}"/>
              </a:ext>
            </a:extLst>
          </p:cNvPr>
          <p:cNvSpPr>
            <a:spLocks noGrp="1"/>
          </p:cNvSpPr>
          <p:nvPr>
            <p:ph type="sldNum" sz="quarter" idx="12"/>
          </p:nvPr>
        </p:nvSpPr>
        <p:spPr/>
        <p:txBody>
          <a:bodyPr/>
          <a:lstStyle/>
          <a:p>
            <a:fld id="{330EA680-D336-4FF7-8B7A-9848BB0A1C32}" type="slidenum">
              <a:rPr lang="en-US" noProof="0" smtClean="0"/>
              <a:pPr/>
              <a:t>98</a:t>
            </a:fld>
            <a:endParaRPr lang="en-US" noProof="0"/>
          </a:p>
        </p:txBody>
      </p:sp>
      <p:sp>
        <p:nvSpPr>
          <p:cNvPr id="5" name="Title 1">
            <a:extLst>
              <a:ext uri="{FF2B5EF4-FFF2-40B4-BE49-F238E27FC236}">
                <a16:creationId xmlns:a16="http://schemas.microsoft.com/office/drawing/2014/main" id="{0A59D844-5276-57C3-8EC3-44A8BAC36189}"/>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0F26EB4C-C1D0-B083-63CC-4E210D1BAFCD}"/>
              </a:ext>
            </a:extLst>
          </p:cNvPr>
          <p:cNvSpPr txBox="1">
            <a:spLocks/>
          </p:cNvSpPr>
          <p:nvPr/>
        </p:nvSpPr>
        <p:spPr>
          <a:xfrm>
            <a:off x="841894" y="1919335"/>
            <a:ext cx="525882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solidFill>
                  <a:schemeClr val="bg1">
                    <a:lumMod val="65000"/>
                  </a:schemeClr>
                </a:solidFill>
                <a:latin typeface="Consolas" panose="020B0609020204030204" pitchFamily="49" charset="0"/>
              </a:rPr>
              <a:t>Technical</a:t>
            </a:r>
          </a:p>
          <a:p>
            <a:pPr marL="0" indent="0">
              <a:spcAft>
                <a:spcPts val="1800"/>
              </a:spcAft>
              <a:buNone/>
            </a:pPr>
            <a:r>
              <a:rPr lang="en-US" noProof="0">
                <a:latin typeface="Consolas" panose="020B0609020204030204" pitchFamily="49" charset="0"/>
              </a:rPr>
              <a:t>Safety</a:t>
            </a:r>
          </a:p>
          <a:p>
            <a:pPr marL="0" indent="0">
              <a:spcBef>
                <a:spcPts val="0"/>
              </a:spcBef>
              <a:buNone/>
            </a:pPr>
            <a:r>
              <a:rPr lang="en-US" sz="2000" noProof="0">
                <a:latin typeface="Consolas" panose="020B0609020204030204" pitchFamily="49" charset="0"/>
              </a:rPr>
              <a:t>Biggest risks</a:t>
            </a:r>
          </a:p>
          <a:p>
            <a:pPr marL="0" indent="0">
              <a:spcBef>
                <a:spcPts val="0"/>
              </a:spcBef>
              <a:buNone/>
            </a:pPr>
            <a:endParaRPr lang="en-US" sz="2000" noProof="0">
              <a:latin typeface="Consolas" panose="020B0609020204030204" pitchFamily="49" charset="0"/>
            </a:endParaRPr>
          </a:p>
        </p:txBody>
      </p:sp>
    </p:spTree>
    <p:extLst>
      <p:ext uri="{BB962C8B-B14F-4D97-AF65-F5344CB8AC3E}">
        <p14:creationId xmlns:p14="http://schemas.microsoft.com/office/powerpoint/2010/main" val="3261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F7B5-6E7F-5E72-CD03-93D326B9D6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BE178-63DD-F442-242A-07EE8CE3793B}"/>
              </a:ext>
            </a:extLst>
          </p:cNvPr>
          <p:cNvSpPr>
            <a:spLocks noGrp="1"/>
          </p:cNvSpPr>
          <p:nvPr>
            <p:ph type="sldNum" sz="quarter" idx="12"/>
          </p:nvPr>
        </p:nvSpPr>
        <p:spPr/>
        <p:txBody>
          <a:bodyPr/>
          <a:lstStyle/>
          <a:p>
            <a:fld id="{330EA680-D336-4FF7-8B7A-9848BB0A1C32}" type="slidenum">
              <a:rPr lang="en-US" noProof="0" smtClean="0"/>
              <a:pPr/>
              <a:t>99</a:t>
            </a:fld>
            <a:endParaRPr lang="en-US" noProof="0"/>
          </a:p>
        </p:txBody>
      </p:sp>
      <p:sp>
        <p:nvSpPr>
          <p:cNvPr id="5" name="Title 1">
            <a:extLst>
              <a:ext uri="{FF2B5EF4-FFF2-40B4-BE49-F238E27FC236}">
                <a16:creationId xmlns:a16="http://schemas.microsoft.com/office/drawing/2014/main" id="{AC5D09E9-7829-450B-5F8A-E7984EF9966C}"/>
              </a:ext>
            </a:extLst>
          </p:cNvPr>
          <p:cNvSpPr>
            <a:spLocks noGrp="1"/>
          </p:cNvSpPr>
          <p:nvPr>
            <p:ph type="title"/>
          </p:nvPr>
        </p:nvSpPr>
        <p:spPr>
          <a:xfrm>
            <a:off x="838200" y="365125"/>
            <a:ext cx="10515600" cy="1325563"/>
          </a:xfrm>
        </p:spPr>
        <p:txBody>
          <a:bodyPr>
            <a:normAutofit/>
          </a:bodyPr>
          <a:lstStyle/>
          <a:p>
            <a:r>
              <a:rPr lang="en-US" sz="5400" noProof="0">
                <a:latin typeface="Consolas"/>
              </a:rPr>
              <a:t>Risk Management - Results</a:t>
            </a:r>
            <a:endParaRPr lang="en-US" noProof="0"/>
          </a:p>
        </p:txBody>
      </p:sp>
      <p:sp>
        <p:nvSpPr>
          <p:cNvPr id="9" name="Content Placeholder 2">
            <a:extLst>
              <a:ext uri="{FF2B5EF4-FFF2-40B4-BE49-F238E27FC236}">
                <a16:creationId xmlns:a16="http://schemas.microsoft.com/office/drawing/2014/main" id="{0734D173-7CA8-C99D-68BB-7C01EDB7839A}"/>
              </a:ext>
            </a:extLst>
          </p:cNvPr>
          <p:cNvSpPr txBox="1">
            <a:spLocks/>
          </p:cNvSpPr>
          <p:nvPr/>
        </p:nvSpPr>
        <p:spPr>
          <a:xfrm>
            <a:off x="841894" y="1919335"/>
            <a:ext cx="5258820" cy="42279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noProof="0">
                <a:solidFill>
                  <a:schemeClr val="bg1">
                    <a:lumMod val="65000"/>
                  </a:schemeClr>
                </a:solidFill>
                <a:latin typeface="Consolas" panose="020B0609020204030204" pitchFamily="49" charset="0"/>
              </a:rPr>
              <a:t>Technical</a:t>
            </a:r>
          </a:p>
          <a:p>
            <a:pPr marL="0" indent="0">
              <a:spcAft>
                <a:spcPts val="1800"/>
              </a:spcAft>
              <a:buNone/>
            </a:pPr>
            <a:r>
              <a:rPr lang="en-US" noProof="0">
                <a:latin typeface="Consolas" panose="020B0609020204030204" pitchFamily="49" charset="0"/>
              </a:rPr>
              <a:t>Safety</a:t>
            </a:r>
          </a:p>
          <a:p>
            <a:pPr marL="0" indent="0">
              <a:spcBef>
                <a:spcPts val="0"/>
              </a:spcBef>
              <a:buNone/>
            </a:pPr>
            <a:r>
              <a:rPr lang="en-US" sz="2000" noProof="0">
                <a:latin typeface="Consolas" panose="020B0609020204030204" pitchFamily="49" charset="0"/>
              </a:rPr>
              <a:t>Biggest risks</a:t>
            </a:r>
          </a:p>
          <a:p>
            <a:pPr marL="0" indent="0">
              <a:spcBef>
                <a:spcPts val="0"/>
              </a:spcBef>
              <a:buNone/>
            </a:pPr>
            <a:endParaRPr lang="en-US" sz="2000" noProof="0">
              <a:latin typeface="Consolas" panose="020B0609020204030204" pitchFamily="49" charset="0"/>
            </a:endParaRPr>
          </a:p>
          <a:p>
            <a:pPr marL="0" indent="0">
              <a:spcBef>
                <a:spcPts val="0"/>
              </a:spcBef>
              <a:buNone/>
            </a:pPr>
            <a:r>
              <a:rPr lang="en-US" sz="2000" noProof="0">
                <a:latin typeface="Consolas" panose="020B0609020204030204" pitchFamily="49" charset="0"/>
              </a:rPr>
              <a:t>Damage to (sub)structure</a:t>
            </a:r>
          </a:p>
        </p:txBody>
      </p:sp>
      <p:sp>
        <p:nvSpPr>
          <p:cNvPr id="10" name="Content Placeholder 2">
            <a:extLst>
              <a:ext uri="{FF2B5EF4-FFF2-40B4-BE49-F238E27FC236}">
                <a16:creationId xmlns:a16="http://schemas.microsoft.com/office/drawing/2014/main" id="{57018899-9D7D-C9D6-D7C0-BECAD159A8E2}"/>
              </a:ext>
            </a:extLst>
          </p:cNvPr>
          <p:cNvSpPr txBox="1">
            <a:spLocks/>
          </p:cNvSpPr>
          <p:nvPr/>
        </p:nvSpPr>
        <p:spPr>
          <a:xfrm>
            <a:off x="6346800" y="3837905"/>
            <a:ext cx="4000125" cy="11995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noProof="0">
              <a:latin typeface="Consolas" panose="020B0609020204030204" pitchFamily="49" charset="0"/>
            </a:endParaRPr>
          </a:p>
        </p:txBody>
      </p:sp>
    </p:spTree>
    <p:extLst>
      <p:ext uri="{BB962C8B-B14F-4D97-AF65-F5344CB8AC3E}">
        <p14:creationId xmlns:p14="http://schemas.microsoft.com/office/powerpoint/2010/main" val="461012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225262b-ffaf-495f-8bd6-791d2fe121a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F359B11B7DA64EB0B89C3495767A9C" ma:contentTypeVersion="10" ma:contentTypeDescription="Een nieuw document maken." ma:contentTypeScope="" ma:versionID="f6a3b0318a783a58ddb4e7c1984fc943">
  <xsd:schema xmlns:xsd="http://www.w3.org/2001/XMLSchema" xmlns:xs="http://www.w3.org/2001/XMLSchema" xmlns:p="http://schemas.microsoft.com/office/2006/metadata/properties" xmlns:ns2="d225262b-ffaf-495f-8bd6-791d2fe121af" targetNamespace="http://schemas.microsoft.com/office/2006/metadata/properties" ma:root="true" ma:fieldsID="5013de5974812bf6ea95934f766b47c4" ns2:_="">
    <xsd:import namespace="d225262b-ffaf-495f-8bd6-791d2fe121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5262b-ffaf-495f-8bd6-791d2fe121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E4DF9F-71D8-44EE-8DDD-162ECBBEA375}">
  <ds:schemaRefs>
    <ds:schemaRef ds:uri="http://schemas.microsoft.com/sharepoint/v3/contenttype/forms"/>
  </ds:schemaRefs>
</ds:datastoreItem>
</file>

<file path=customXml/itemProps2.xml><?xml version="1.0" encoding="utf-8"?>
<ds:datastoreItem xmlns:ds="http://schemas.openxmlformats.org/officeDocument/2006/customXml" ds:itemID="{59D4EDF0-A442-42CC-92C1-590A167EC303}">
  <ds:schemaRefs>
    <ds:schemaRef ds:uri="d225262b-ffaf-495f-8bd6-791d2fe121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1E12C4-82D7-4267-92ED-BAD728B2E1A1}">
  <ds:schemaRefs>
    <ds:schemaRef ds:uri="d225262b-ffaf-495f-8bd6-791d2fe121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7147</Words>
  <Application>Microsoft Office PowerPoint</Application>
  <PresentationFormat>Breedbeeld</PresentationFormat>
  <Paragraphs>1705</Paragraphs>
  <Slides>128</Slides>
  <Notes>91</Notes>
  <HiddenSlides>2</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128</vt:i4>
      </vt:variant>
    </vt:vector>
  </HeadingPairs>
  <TitlesOfParts>
    <vt:vector size="136" baseType="lpstr">
      <vt:lpstr>Aptos</vt:lpstr>
      <vt:lpstr>Aptos Display</vt:lpstr>
      <vt:lpstr>Arial</vt:lpstr>
      <vt:lpstr>Calibri</vt:lpstr>
      <vt:lpstr>Calibri,Sans-Serif</vt:lpstr>
      <vt:lpstr>Consolas</vt:lpstr>
      <vt:lpstr>Courier New,monospace</vt:lpstr>
      <vt:lpstr>office theme</vt:lpstr>
      <vt:lpstr>Final Presentation</vt:lpstr>
      <vt:lpstr>Problem Statement</vt:lpstr>
      <vt:lpstr>Problem Statement</vt:lpstr>
      <vt:lpstr>Hazards</vt:lpstr>
      <vt:lpstr>Hazards</vt:lpstr>
      <vt:lpstr>Hazards</vt:lpstr>
      <vt:lpstr>Hazards</vt:lpstr>
      <vt:lpstr>Lava Tubes</vt:lpstr>
      <vt:lpstr>PowerPoint-presentatie</vt:lpstr>
      <vt:lpstr>PowerPoint-presentatie</vt:lpstr>
      <vt:lpstr>HOW?</vt:lpstr>
      <vt:lpstr>HOW?</vt:lpstr>
      <vt:lpstr>PowerPoint-presentatie</vt:lpstr>
      <vt:lpstr>PowerPoint-presentatie</vt:lpstr>
      <vt:lpstr>PowerPoint-presentatie</vt:lpstr>
      <vt:lpstr>PowerPoint-presentatie</vt:lpstr>
      <vt:lpstr>PowerPoint-presentatie</vt:lpstr>
      <vt:lpstr>PowerPoint-presentatie</vt:lpstr>
      <vt:lpstr>PowerPoint-presentatie</vt:lpstr>
      <vt:lpstr>General Requirements</vt:lpstr>
      <vt:lpstr>General Requirements</vt:lpstr>
      <vt:lpstr>General Requirements</vt:lpstr>
      <vt:lpstr>General Requirements</vt:lpstr>
      <vt:lpstr>Radiation Protection </vt:lpstr>
      <vt:lpstr>Radiation Protection </vt:lpstr>
      <vt:lpstr>Radiation Protection </vt:lpstr>
      <vt:lpstr>Concepts</vt:lpstr>
      <vt:lpstr>Concepts</vt:lpstr>
      <vt:lpstr>Concept 1: Prefabricated Blocks</vt:lpstr>
      <vt:lpstr>Concept 2: In-Situ Melting</vt:lpstr>
      <vt:lpstr>Concept 2: In-Situ Melting</vt:lpstr>
      <vt:lpstr>Concept 2: In-Situ Melting</vt:lpstr>
      <vt:lpstr>Concept Selection</vt:lpstr>
      <vt:lpstr>Habitat Shape</vt:lpstr>
      <vt:lpstr>Habitat Shape</vt:lpstr>
      <vt:lpstr>Habitat Shape</vt:lpstr>
      <vt:lpstr>Habitat Shape</vt:lpstr>
      <vt:lpstr>Habitat Shape</vt:lpstr>
      <vt:lpstr>System Overview</vt:lpstr>
      <vt:lpstr>System Overview</vt:lpstr>
      <vt:lpstr>System Overview</vt:lpstr>
      <vt:lpstr>System Overview</vt:lpstr>
      <vt:lpstr>System Overview</vt:lpstr>
      <vt:lpstr>System Overview</vt:lpstr>
      <vt:lpstr>Robot Types &amp; Systems</vt:lpstr>
      <vt:lpstr>Robot Types &amp; Systems</vt:lpstr>
      <vt:lpstr>Robot Types &amp; Systems</vt:lpstr>
      <vt:lpstr>Robot Types &amp; Systems</vt:lpstr>
      <vt:lpstr>Robot Types &amp; Systems</vt:lpstr>
      <vt:lpstr>Construction Process</vt:lpstr>
      <vt:lpstr>Construction Process</vt:lpstr>
      <vt:lpstr>Preparation Mission</vt:lpstr>
      <vt:lpstr>Power setup</vt:lpstr>
      <vt:lpstr>Power setup</vt:lpstr>
      <vt:lpstr>Power setup</vt:lpstr>
      <vt:lpstr>Site preparation</vt:lpstr>
      <vt:lpstr>Site preparation</vt:lpstr>
      <vt:lpstr>Site preparation</vt:lpstr>
      <vt:lpstr>Construction mission</vt:lpstr>
      <vt:lpstr>Installation membrane​</vt:lpstr>
      <vt:lpstr>Installation membrane​</vt:lpstr>
      <vt:lpstr>Collection &amp; processing</vt:lpstr>
      <vt:lpstr>Collection &amp; processing</vt:lpstr>
      <vt:lpstr>Collection &amp; processing</vt:lpstr>
      <vt:lpstr>Habitat construction</vt:lpstr>
      <vt:lpstr>Habitat construction</vt:lpstr>
      <vt:lpstr>Habitat construction</vt:lpstr>
      <vt:lpstr>Post construction</vt:lpstr>
      <vt:lpstr>Post construction</vt:lpstr>
      <vt:lpstr>Regolith Melting Process</vt:lpstr>
      <vt:lpstr>Regolith Melting Process</vt:lpstr>
      <vt:lpstr>PowerPoint-presentatie</vt:lpstr>
      <vt:lpstr>PowerPoint-presentatie</vt:lpstr>
      <vt:lpstr>Power managing scenarios</vt:lpstr>
      <vt:lpstr>Power managing scenarios</vt:lpstr>
      <vt:lpstr>Power managing scenarios</vt:lpstr>
      <vt:lpstr>Power managing scenarios</vt:lpstr>
      <vt:lpstr>Cost Comparison</vt:lpstr>
      <vt:lpstr>Cost Comparison</vt:lpstr>
      <vt:lpstr>Cost Comparison</vt:lpstr>
      <vt:lpstr>Construction Time: Simulation set-up</vt:lpstr>
      <vt:lpstr>Construction Time: Simulation set-up</vt:lpstr>
      <vt:lpstr>Construction Time: Simulation set-up</vt:lpstr>
      <vt:lpstr>Construction Time: Results</vt:lpstr>
      <vt:lpstr>Construction Time: Results</vt:lpstr>
      <vt:lpstr>Construction Time: Results</vt:lpstr>
      <vt:lpstr>Construction Time: Results</vt:lpstr>
      <vt:lpstr>Construction Time: Results</vt:lpstr>
      <vt:lpstr>Construction Time: Results</vt:lpstr>
      <vt:lpstr>Construction Time: Results</vt:lpstr>
      <vt:lpstr>Risk Management – Process</vt:lpstr>
      <vt:lpstr>Risk Management – Process</vt:lpstr>
      <vt:lpstr>Risk Management – Process</vt:lpstr>
      <vt:lpstr>Risk Management – Process</vt:lpstr>
      <vt:lpstr>Risk Management - Results</vt:lpstr>
      <vt:lpstr>Risk Management - Results</vt:lpstr>
      <vt:lpstr>Risk Management - Results</vt:lpstr>
      <vt:lpstr>Risk Management - Results</vt:lpstr>
      <vt:lpstr>Risk Management - Results</vt:lpstr>
      <vt:lpstr>Risk Management - Results</vt:lpstr>
      <vt:lpstr>Risk Management - Results</vt:lpstr>
      <vt:lpstr>Discussion - Considerations</vt:lpstr>
      <vt:lpstr>Discussion - Considerations</vt:lpstr>
      <vt:lpstr>Discussion - Considerations</vt:lpstr>
      <vt:lpstr>Discussion - Considerations</vt:lpstr>
      <vt:lpstr>Discussion - Considerations</vt:lpstr>
      <vt:lpstr>Discussion - Considerations</vt:lpstr>
      <vt:lpstr>Conclusion</vt:lpstr>
      <vt:lpstr>Conclusion</vt:lpstr>
      <vt:lpstr>Conclusion</vt:lpstr>
      <vt:lpstr>Conclusion</vt:lpstr>
      <vt:lpstr>Conclusion</vt:lpstr>
      <vt:lpstr>Limitations &amp; Future Work</vt:lpstr>
      <vt:lpstr>Limitations &amp; Future Work</vt:lpstr>
      <vt:lpstr>Limitations &amp; Future Work</vt:lpstr>
      <vt:lpstr>PowerPoint-presentatie</vt:lpstr>
      <vt:lpstr>PowerPoint-presentatie</vt:lpstr>
      <vt:lpstr>Concept Selection: Relative Importance</vt:lpstr>
      <vt:lpstr>Concept Selection: Score assignment</vt:lpstr>
      <vt:lpstr>Robot characteristics</vt:lpstr>
      <vt:lpstr>Systems characteristics and distances</vt:lpstr>
      <vt:lpstr>Laser Power Calculation</vt:lpstr>
      <vt:lpstr>Detail cost</vt:lpstr>
      <vt:lpstr>Detail cost</vt:lpstr>
      <vt:lpstr>Energy system</vt:lpstr>
      <vt:lpstr>Risk Management Rating</vt:lpstr>
      <vt:lpstr>Risk Management Overview</vt:lpstr>
      <vt:lpstr>Slide division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Pieter van der Werf</cp:lastModifiedBy>
  <cp:revision>4</cp:revision>
  <dcterms:created xsi:type="dcterms:W3CDTF">2025-10-02T14:19:12Z</dcterms:created>
  <dcterms:modified xsi:type="dcterms:W3CDTF">2025-11-04T19:18:54Z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0x010100E3F359B11B7DA64EB0B89C3495767A9C</vt:lpwstr>
  </property>
  <property fmtid="{D5CDD505-2E9C-101B-9397-08002B2CF9AE}" pid="3" name="MediaServiceImageTags">
    <vt:lpwstr/>
  </property>
</Properties>
</file>