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Orbitron Medium"/>
      <p:regular r:id="rId71"/>
      <p:bold r:id="rId72"/>
    </p:embeddedFont>
    <p:embeddedFont>
      <p:font typeface="Lexend Light"/>
      <p:regular r:id="rId73"/>
      <p:bold r:id="rId74"/>
    </p:embeddedFont>
    <p:embeddedFont>
      <p:font typeface="Space Grotesk Light"/>
      <p:regular r:id="rId75"/>
      <p:bold r:id="rId76"/>
    </p:embeddedFont>
    <p:embeddedFont>
      <p:font typeface="Orbitron SemiBold"/>
      <p:regular r:id="rId77"/>
      <p:bold r:id="rId78"/>
    </p:embeddedFont>
    <p:embeddedFont>
      <p:font typeface="Space Grotesk Medium"/>
      <p:regular r:id="rId79"/>
      <p:bold r:id="rId80"/>
    </p:embeddedFont>
    <p:embeddedFont>
      <p:font typeface="Lexend"/>
      <p:regular r:id="rId81"/>
      <p:bold r:id="rId82"/>
    </p:embeddedFont>
    <p:embeddedFont>
      <p:font typeface="Space Grotesk SemiBold"/>
      <p:regular r:id="rId83"/>
      <p:bold r:id="rId84"/>
    </p:embeddedFont>
    <p:embeddedFont>
      <p:font typeface="Space Grotesk"/>
      <p:regular r:id="rId85"/>
      <p:bold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paceGroteskSemiBold-bold.fntdata"/><Relationship Id="rId83" Type="http://schemas.openxmlformats.org/officeDocument/2006/relationships/font" Target="fonts/SpaceGroteskSemiBold-regular.fntdata"/><Relationship Id="rId42" Type="http://schemas.openxmlformats.org/officeDocument/2006/relationships/slide" Target="slides/slide37.xml"/><Relationship Id="rId86" Type="http://schemas.openxmlformats.org/officeDocument/2006/relationships/font" Target="fonts/SpaceGrotesk-bold.fntdata"/><Relationship Id="rId41" Type="http://schemas.openxmlformats.org/officeDocument/2006/relationships/slide" Target="slides/slide36.xml"/><Relationship Id="rId85" Type="http://schemas.openxmlformats.org/officeDocument/2006/relationships/font" Target="fonts/SpaceGrotesk-regular.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SpaceGroteskMedium-bold.fntdata"/><Relationship Id="rId82" Type="http://schemas.openxmlformats.org/officeDocument/2006/relationships/font" Target="fonts/Lexend-bold.fntdata"/><Relationship Id="rId81" Type="http://schemas.openxmlformats.org/officeDocument/2006/relationships/font" Target="fonts/Lexen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LexendLight-regular.fntdata"/><Relationship Id="rId72" Type="http://schemas.openxmlformats.org/officeDocument/2006/relationships/font" Target="fonts/OrbitronMedium-bold.fntdata"/><Relationship Id="rId31" Type="http://schemas.openxmlformats.org/officeDocument/2006/relationships/slide" Target="slides/slide26.xml"/><Relationship Id="rId75" Type="http://schemas.openxmlformats.org/officeDocument/2006/relationships/font" Target="fonts/SpaceGroteskLight-regular.fntdata"/><Relationship Id="rId30" Type="http://schemas.openxmlformats.org/officeDocument/2006/relationships/slide" Target="slides/slide25.xml"/><Relationship Id="rId74" Type="http://schemas.openxmlformats.org/officeDocument/2006/relationships/font" Target="fonts/LexendLight-bold.fntdata"/><Relationship Id="rId33" Type="http://schemas.openxmlformats.org/officeDocument/2006/relationships/slide" Target="slides/slide28.xml"/><Relationship Id="rId77" Type="http://schemas.openxmlformats.org/officeDocument/2006/relationships/font" Target="fonts/OrbitronSemiBold-regular.fntdata"/><Relationship Id="rId32" Type="http://schemas.openxmlformats.org/officeDocument/2006/relationships/slide" Target="slides/slide27.xml"/><Relationship Id="rId76" Type="http://schemas.openxmlformats.org/officeDocument/2006/relationships/font" Target="fonts/SpaceGroteskLight-bold.fntdata"/><Relationship Id="rId35" Type="http://schemas.openxmlformats.org/officeDocument/2006/relationships/slide" Target="slides/slide30.xml"/><Relationship Id="rId79" Type="http://schemas.openxmlformats.org/officeDocument/2006/relationships/font" Target="fonts/SpaceGroteskMedium-regular.fntdata"/><Relationship Id="rId34" Type="http://schemas.openxmlformats.org/officeDocument/2006/relationships/slide" Target="slides/slide29.xml"/><Relationship Id="rId78" Type="http://schemas.openxmlformats.org/officeDocument/2006/relationships/font" Target="fonts/OrbitronSemiBold-bold.fntdata"/><Relationship Id="rId71" Type="http://schemas.openxmlformats.org/officeDocument/2006/relationships/font" Target="fonts/OrbitronMedium-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d544652f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544652f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my name is Maurits and today I will be presenting my project called EDEN which focuses on designing a lunar lava tube habitat rooted in biophilic design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d544652f0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d544652f0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d544652f09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d544652f09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d544652f09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d544652f09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d544652f09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d544652f09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d544652f0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d544652f0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d544652f0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d544652f0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d544652f0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d544652f0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d544652f09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d544652f09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d544652f09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d544652f09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d544652f09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d544652f09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d544652f0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d544652f0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d544652f09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d544652f09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d544652f09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d544652f09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d544652f09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d544652f09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d544652f09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d544652f09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d544652f09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d544652f09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d544652f09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d544652f09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d544652f09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d544652f09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544652f09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d544652f09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d544652f09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d544652f09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d544652f09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d544652f09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d544652f0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d544652f0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d544652f09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d544652f09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d544652f09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d544652f09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3d544652f09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3d544652f09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d544652f09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d544652f09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d544652f09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d544652f09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d544652f09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d544652f09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d544652f09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d544652f09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d544652f09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d544652f09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d544652f09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d544652f09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d544652f09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d544652f09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d544652f0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d544652f0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d544652f09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d544652f09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d544652f09_0_6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d544652f09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d544652f09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d544652f09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d544652f09_0_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d544652f09_0_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d544652f09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d544652f09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d544652f09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d544652f09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d544652f09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3d544652f09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d544652f09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d544652f09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d544652f09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d544652f09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d544652f09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d544652f09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544652f0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544652f0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d544652f09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3d544652f09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d544652f09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d544652f09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d544652f09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d544652f09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d544652f09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d544652f09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d544652f09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d544652f09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d544652f09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3d544652f09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d544652f09_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3d544652f09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3d544652f09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3d544652f09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d544652f09_0_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d544652f09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3d544652f09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3d544652f09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544652f0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d544652f0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d544652f09_0_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d544652f09_0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3d544652f09_0_9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3d544652f09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d544652f09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d544652f09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3d544652f09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3d544652f09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3d544652f09_0_1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3d544652f09_0_1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d544652f09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3d544652f09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d544652f0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d544652f0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d544652f09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d544652f09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d544652f0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d544652f0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fRLZiQD6qlH8P5td3qrEV1ywlm79iDcZ/view" TargetMode="External"/><Relationship Id="rId4" Type="http://schemas.openxmlformats.org/officeDocument/2006/relationships/image" Target="../media/image1.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3.png"/><Relationship Id="rId5"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drive.google.com/file/d/1M3PuYpQSGPMqjzuo8N02r79qZxuKdtRl/view" TargetMode="External"/><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8.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6.png"/><Relationship Id="rId4" Type="http://schemas.openxmlformats.org/officeDocument/2006/relationships/image" Target="../media/image41.png"/><Relationship Id="rId11" Type="http://schemas.openxmlformats.org/officeDocument/2006/relationships/image" Target="../media/image49.png"/><Relationship Id="rId10" Type="http://schemas.openxmlformats.org/officeDocument/2006/relationships/image" Target="../media/image46.png"/><Relationship Id="rId9"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image" Target="../media/image43.png"/><Relationship Id="rId7" Type="http://schemas.openxmlformats.org/officeDocument/2006/relationships/image" Target="../media/image47.png"/><Relationship Id="rId8"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8.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4.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0.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9.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6.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9.png"/><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3549" l="4398" r="0" t="15786"/>
          <a:stretch/>
        </p:blipFill>
        <p:spPr>
          <a:xfrm>
            <a:off x="0" y="0"/>
            <a:ext cx="9144000" cy="5143501"/>
          </a:xfrm>
          <a:prstGeom prst="rect">
            <a:avLst/>
          </a:prstGeom>
          <a:noFill/>
          <a:ln>
            <a:noFill/>
          </a:ln>
        </p:spPr>
      </p:pic>
      <p:sp>
        <p:nvSpPr>
          <p:cNvPr id="55" name="Google Shape;55;p13"/>
          <p:cNvSpPr txBox="1"/>
          <p:nvPr/>
        </p:nvSpPr>
        <p:spPr>
          <a:xfrm>
            <a:off x="311700" y="989450"/>
            <a:ext cx="8520600" cy="923700"/>
          </a:xfrm>
          <a:prstGeom prst="rect">
            <a:avLst/>
          </a:prstGeom>
          <a:noFill/>
          <a:ln>
            <a:noFill/>
          </a:ln>
        </p:spPr>
        <p:txBody>
          <a:bodyPr anchorCtr="0" anchor="b" bIns="91425" lIns="91425" spcFirstLastPara="1" rIns="91425" wrap="square" tIns="91425">
            <a:normAutofit/>
          </a:bodyPr>
          <a:lstStyle/>
          <a:p>
            <a:pPr indent="0" lvl="0" marL="0" rtl="0" algn="ctr">
              <a:lnSpc>
                <a:spcPct val="90000"/>
              </a:lnSpc>
              <a:spcBef>
                <a:spcPts val="0"/>
              </a:spcBef>
              <a:spcAft>
                <a:spcPts val="0"/>
              </a:spcAft>
              <a:buNone/>
            </a:pPr>
            <a:r>
              <a:rPr lang="en" sz="4800">
                <a:solidFill>
                  <a:srgbClr val="EFEFEF"/>
                </a:solidFill>
                <a:latin typeface="Orbitron Medium"/>
                <a:ea typeface="Orbitron Medium"/>
                <a:cs typeface="Orbitron Medium"/>
                <a:sym typeface="Orbitron Medium"/>
              </a:rPr>
              <a:t>Biomorphed</a:t>
            </a:r>
            <a:endParaRPr sz="4800">
              <a:solidFill>
                <a:srgbClr val="EFEFEF"/>
              </a:solidFill>
              <a:latin typeface="Orbitron Medium"/>
              <a:ea typeface="Orbitron Medium"/>
              <a:cs typeface="Orbitron Medium"/>
              <a:sym typeface="Orbitron Medium"/>
            </a:endParaRPr>
          </a:p>
        </p:txBody>
      </p:sp>
      <p:sp>
        <p:nvSpPr>
          <p:cNvPr id="56" name="Google Shape;56;p13"/>
          <p:cNvSpPr txBox="1"/>
          <p:nvPr/>
        </p:nvSpPr>
        <p:spPr>
          <a:xfrm>
            <a:off x="1936800" y="1767425"/>
            <a:ext cx="5270400" cy="396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Orbitron Medium"/>
                <a:ea typeface="Orbitron Medium"/>
                <a:cs typeface="Orbitron Medium"/>
                <a:sym typeface="Orbitron Medium"/>
              </a:rPr>
              <a:t>Lunar Habitat Design</a:t>
            </a:r>
            <a:endParaRPr>
              <a:solidFill>
                <a:srgbClr val="EFEFEF"/>
              </a:solidFill>
              <a:latin typeface="Orbitron Medium"/>
              <a:ea typeface="Orbitron Medium"/>
              <a:cs typeface="Orbitron Medium"/>
              <a:sym typeface="Orbitron Medium"/>
            </a:endParaRPr>
          </a:p>
        </p:txBody>
      </p:sp>
      <p:sp>
        <p:nvSpPr>
          <p:cNvPr id="57" name="Google Shape;57;p13"/>
          <p:cNvSpPr txBox="1"/>
          <p:nvPr/>
        </p:nvSpPr>
        <p:spPr>
          <a:xfrm>
            <a:off x="72475" y="4304925"/>
            <a:ext cx="4231200" cy="791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1200">
                <a:solidFill>
                  <a:srgbClr val="D9D9D9"/>
                </a:solidFill>
                <a:latin typeface="Space Grotesk Medium"/>
                <a:ea typeface="Space Grotesk Medium"/>
                <a:cs typeface="Space Grotesk Medium"/>
                <a:sym typeface="Space Grotesk Medium"/>
              </a:rPr>
              <a:t>Tutors: </a:t>
            </a:r>
            <a:r>
              <a:rPr lang="en" sz="1200">
                <a:solidFill>
                  <a:srgbClr val="D9D9D9"/>
                </a:solidFill>
                <a:latin typeface="Space Grotesk Light"/>
                <a:ea typeface="Space Grotesk Light"/>
                <a:cs typeface="Space Grotesk Light"/>
                <a:sym typeface="Space Grotesk Light"/>
              </a:rPr>
              <a:t>Dr. Dipl.-Ing. Henriette Bier,</a:t>
            </a:r>
            <a:br>
              <a:rPr lang="en" sz="1200">
                <a:solidFill>
                  <a:srgbClr val="D9D9D9"/>
                </a:solidFill>
                <a:latin typeface="Space Grotesk Light"/>
                <a:ea typeface="Space Grotesk Light"/>
                <a:cs typeface="Space Grotesk Light"/>
                <a:sym typeface="Space Grotesk Light"/>
              </a:rPr>
            </a:br>
            <a:r>
              <a:rPr lang="en" sz="1200">
                <a:solidFill>
                  <a:srgbClr val="D9D9D9"/>
                </a:solidFill>
                <a:latin typeface="Space Grotesk Light"/>
                <a:ea typeface="Space Grotesk Light"/>
                <a:cs typeface="Space Grotesk Light"/>
                <a:sym typeface="Space Grotesk Light"/>
              </a:rPr>
              <a:t>Ir. F. Adema, Ir. A. Hidding</a:t>
            </a:r>
            <a:endParaRPr sz="1200">
              <a:solidFill>
                <a:srgbClr val="D9D9D9"/>
              </a:solidFill>
              <a:latin typeface="Space Grotesk Light"/>
              <a:ea typeface="Space Grotesk Light"/>
              <a:cs typeface="Space Grotesk Light"/>
              <a:sym typeface="Space Grotesk Light"/>
            </a:endParaRPr>
          </a:p>
          <a:p>
            <a:pPr indent="0" lvl="0" marL="0" rtl="0" algn="l">
              <a:lnSpc>
                <a:spcPct val="80000"/>
              </a:lnSpc>
              <a:spcBef>
                <a:spcPts val="0"/>
              </a:spcBef>
              <a:spcAft>
                <a:spcPts val="0"/>
              </a:spcAft>
              <a:buNone/>
            </a:pPr>
            <a:r>
              <a:t/>
            </a:r>
            <a:endParaRPr sz="1200">
              <a:solidFill>
                <a:srgbClr val="D9D9D9"/>
              </a:solidFill>
              <a:latin typeface="Space Grotesk Light"/>
              <a:ea typeface="Space Grotesk Light"/>
              <a:cs typeface="Space Grotesk Light"/>
              <a:sym typeface="Space Grotesk Light"/>
            </a:endParaRPr>
          </a:p>
          <a:p>
            <a:pPr indent="0" lvl="0" marL="0" marR="177800" rtl="0" algn="l">
              <a:lnSpc>
                <a:spcPct val="115000"/>
              </a:lnSpc>
              <a:spcBef>
                <a:spcPts val="0"/>
              </a:spcBef>
              <a:spcAft>
                <a:spcPts val="0"/>
              </a:spcAft>
              <a:buNone/>
            </a:pPr>
            <a:r>
              <a:rPr lang="en" sz="1200">
                <a:solidFill>
                  <a:srgbClr val="D9D9D9"/>
                </a:solidFill>
                <a:latin typeface="Space Grotesk"/>
                <a:ea typeface="Space Grotesk"/>
                <a:cs typeface="Space Grotesk"/>
                <a:sym typeface="Space Grotesk"/>
              </a:rPr>
              <a:t>Extra-/Terrestrial Architecture Graduation Studio</a:t>
            </a:r>
            <a:endParaRPr sz="1200">
              <a:solidFill>
                <a:srgbClr val="D9D9D9"/>
              </a:solidFill>
              <a:latin typeface="Space Grotesk"/>
              <a:ea typeface="Space Grotesk"/>
              <a:cs typeface="Space Grotesk"/>
              <a:sym typeface="Space Grotesk"/>
            </a:endParaRPr>
          </a:p>
          <a:p>
            <a:pPr indent="0" lvl="0" marL="0" rtl="0" algn="l">
              <a:lnSpc>
                <a:spcPct val="80000"/>
              </a:lnSpc>
              <a:spcBef>
                <a:spcPts val="1400"/>
              </a:spcBef>
              <a:spcAft>
                <a:spcPts val="0"/>
              </a:spcAft>
              <a:buClr>
                <a:schemeClr val="dk1"/>
              </a:buClr>
              <a:buSzPts val="1100"/>
              <a:buFont typeface="Arial"/>
              <a:buNone/>
            </a:pPr>
            <a:r>
              <a:t/>
            </a:r>
            <a:endParaRPr sz="1200">
              <a:solidFill>
                <a:srgbClr val="D9D9D9"/>
              </a:solidFill>
              <a:latin typeface="Space Grotesk Light"/>
              <a:ea typeface="Space Grotesk Light"/>
              <a:cs typeface="Space Grotesk Light"/>
              <a:sym typeface="Space Grotesk Light"/>
            </a:endParaRPr>
          </a:p>
        </p:txBody>
      </p:sp>
      <p:sp>
        <p:nvSpPr>
          <p:cNvPr id="58" name="Google Shape;58;p13"/>
          <p:cNvSpPr txBox="1"/>
          <p:nvPr/>
        </p:nvSpPr>
        <p:spPr>
          <a:xfrm>
            <a:off x="2906400" y="2311275"/>
            <a:ext cx="3331200" cy="629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EFEFEF"/>
                </a:solidFill>
                <a:latin typeface="Space Grotesk Light"/>
                <a:ea typeface="Space Grotesk Light"/>
                <a:cs typeface="Space Grotesk Light"/>
                <a:sym typeface="Space Grotesk Light"/>
              </a:rPr>
              <a:t>Computationally based Biophilic Design for Astronaut Well-being</a:t>
            </a:r>
            <a:endParaRPr>
              <a:solidFill>
                <a:srgbClr val="EFEFEF"/>
              </a:solidFill>
              <a:latin typeface="Space Grotesk Light"/>
              <a:ea typeface="Space Grotesk Light"/>
              <a:cs typeface="Space Grotesk Light"/>
              <a:sym typeface="Space Grotesk Light"/>
            </a:endParaRPr>
          </a:p>
        </p:txBody>
      </p:sp>
      <p:cxnSp>
        <p:nvCxnSpPr>
          <p:cNvPr id="59" name="Google Shape;59;p13"/>
          <p:cNvCxnSpPr/>
          <p:nvPr/>
        </p:nvCxnSpPr>
        <p:spPr>
          <a:xfrm>
            <a:off x="3345450" y="2237639"/>
            <a:ext cx="2453100" cy="0"/>
          </a:xfrm>
          <a:prstGeom prst="straightConnector1">
            <a:avLst/>
          </a:prstGeom>
          <a:noFill/>
          <a:ln cap="flat" cmpd="sng" w="19050">
            <a:solidFill>
              <a:srgbClr val="CCCCCC"/>
            </a:solidFill>
            <a:prstDash val="solid"/>
            <a:round/>
            <a:headEnd len="med" w="med" type="none"/>
            <a:tailEnd len="med" w="med" type="none"/>
          </a:ln>
        </p:spPr>
      </p:cxnSp>
      <p:sp>
        <p:nvSpPr>
          <p:cNvPr id="60" name="Google Shape;60;p13"/>
          <p:cNvSpPr txBox="1"/>
          <p:nvPr/>
        </p:nvSpPr>
        <p:spPr>
          <a:xfrm>
            <a:off x="6144000" y="4763925"/>
            <a:ext cx="3000000" cy="3324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lang="en" sz="1200">
                <a:solidFill>
                  <a:srgbClr val="D9D9D9"/>
                </a:solidFill>
                <a:latin typeface="Space Grotesk"/>
                <a:ea typeface="Space Grotesk"/>
                <a:cs typeface="Space Grotesk"/>
                <a:sym typeface="Space Grotesk"/>
              </a:rPr>
              <a:t>Maurits Roijen | 5238153</a:t>
            </a:r>
            <a:endParaRPr sz="1200">
              <a:solidFill>
                <a:srgbClr val="D9D9D9"/>
              </a:solidFill>
              <a:latin typeface="Space Grotesk"/>
              <a:ea typeface="Space Grotesk"/>
              <a:cs typeface="Space Grotesk"/>
              <a:sym typeface="Space Grotes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sp>
        <p:nvSpPr>
          <p:cNvPr id="184" name="Google Shape;184;p2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85" name="Google Shape;185;p2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86" name="Google Shape;186;p2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Research Question</a:t>
            </a:r>
            <a:endParaRPr sz="3000">
              <a:solidFill>
                <a:srgbClr val="434343"/>
              </a:solidFill>
              <a:latin typeface="Orbitron SemiBold"/>
              <a:ea typeface="Orbitron SemiBold"/>
              <a:cs typeface="Orbitron SemiBold"/>
              <a:sym typeface="Orbitron SemiBold"/>
            </a:endParaRPr>
          </a:p>
        </p:txBody>
      </p:sp>
      <p:cxnSp>
        <p:nvCxnSpPr>
          <p:cNvPr id="187" name="Google Shape;187;p2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88" name="Google Shape;188;p2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89" name="Google Shape;189;p2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90" name="Google Shape;190;p2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91" name="Google Shape;191;p22"/>
          <p:cNvSpPr txBox="1"/>
          <p:nvPr/>
        </p:nvSpPr>
        <p:spPr>
          <a:xfrm>
            <a:off x="479075" y="1618950"/>
            <a:ext cx="8197800" cy="1905600"/>
          </a:xfrm>
          <a:prstGeom prst="rect">
            <a:avLst/>
          </a:prstGeom>
          <a:noFill/>
          <a:ln>
            <a:noFill/>
          </a:ln>
        </p:spPr>
        <p:txBody>
          <a:bodyPr anchorCtr="0" anchor="ctr" bIns="91425" lIns="0" spcFirstLastPara="1" rIns="18000" wrap="square" tIns="91425">
            <a:normAutofit/>
          </a:bodyPr>
          <a:lstStyle/>
          <a:p>
            <a:pPr indent="0" lvl="0" marL="0" rtl="0" algn="l">
              <a:spcBef>
                <a:spcPts val="0"/>
              </a:spcBef>
              <a:spcAft>
                <a:spcPts val="0"/>
              </a:spcAft>
              <a:buNone/>
            </a:pPr>
            <a:r>
              <a:rPr lang="en" sz="2300">
                <a:solidFill>
                  <a:srgbClr val="000000"/>
                </a:solidFill>
                <a:latin typeface="Space Grotesk"/>
                <a:ea typeface="Space Grotesk"/>
                <a:cs typeface="Space Grotesk"/>
                <a:sym typeface="Space Grotesk"/>
              </a:rPr>
              <a:t>“How can </a:t>
            </a:r>
            <a:r>
              <a:rPr b="1" lang="en" sz="2300">
                <a:solidFill>
                  <a:srgbClr val="000000"/>
                </a:solidFill>
                <a:latin typeface="Space Grotesk"/>
                <a:ea typeface="Space Grotesk"/>
                <a:cs typeface="Space Grotesk"/>
                <a:sym typeface="Space Grotesk"/>
              </a:rPr>
              <a:t>biophilic design</a:t>
            </a:r>
            <a:r>
              <a:rPr lang="en" sz="2300">
                <a:solidFill>
                  <a:srgbClr val="000000"/>
                </a:solidFill>
                <a:latin typeface="Space Grotesk"/>
                <a:ea typeface="Space Grotesk"/>
                <a:cs typeface="Space Grotesk"/>
                <a:sym typeface="Space Grotesk"/>
              </a:rPr>
              <a:t> principles be adapted to a lunar lava tube habitat using </a:t>
            </a:r>
            <a:r>
              <a:rPr b="1" lang="en" sz="2300">
                <a:solidFill>
                  <a:srgbClr val="000000"/>
                </a:solidFill>
                <a:latin typeface="Space Grotesk"/>
                <a:ea typeface="Space Grotesk"/>
                <a:cs typeface="Space Grotesk"/>
                <a:sym typeface="Space Grotesk"/>
              </a:rPr>
              <a:t>ISRU 3D-printed</a:t>
            </a:r>
            <a:r>
              <a:rPr lang="en" sz="2300">
                <a:solidFill>
                  <a:srgbClr val="000000"/>
                </a:solidFill>
                <a:latin typeface="Space Grotesk"/>
                <a:ea typeface="Space Grotesk"/>
                <a:cs typeface="Space Grotesk"/>
                <a:sym typeface="Space Grotesk"/>
              </a:rPr>
              <a:t> architecture to support astronaut </a:t>
            </a:r>
            <a:r>
              <a:rPr b="1" lang="en" sz="2300">
                <a:solidFill>
                  <a:srgbClr val="000000"/>
                </a:solidFill>
                <a:latin typeface="Space Grotesk"/>
                <a:ea typeface="Space Grotesk"/>
                <a:cs typeface="Space Grotesk"/>
                <a:sym typeface="Space Grotesk"/>
              </a:rPr>
              <a:t>mental health</a:t>
            </a:r>
            <a:r>
              <a:rPr lang="en" sz="2300">
                <a:solidFill>
                  <a:srgbClr val="000000"/>
                </a:solidFill>
                <a:latin typeface="Space Grotesk"/>
                <a:ea typeface="Space Grotesk"/>
                <a:cs typeface="Space Grotesk"/>
                <a:sym typeface="Space Grotesk"/>
              </a:rPr>
              <a:t> and </a:t>
            </a:r>
            <a:r>
              <a:rPr b="1" lang="en" sz="2300">
                <a:solidFill>
                  <a:srgbClr val="000000"/>
                </a:solidFill>
                <a:latin typeface="Space Grotesk"/>
                <a:ea typeface="Space Grotesk"/>
                <a:cs typeface="Space Grotesk"/>
                <a:sym typeface="Space Grotesk"/>
              </a:rPr>
              <a:t>well-being</a:t>
            </a:r>
            <a:r>
              <a:rPr lang="en" sz="2300">
                <a:solidFill>
                  <a:srgbClr val="000000"/>
                </a:solidFill>
                <a:latin typeface="Space Grotesk"/>
                <a:ea typeface="Space Grotesk"/>
                <a:cs typeface="Space Grotesk"/>
                <a:sym typeface="Space Grotesk"/>
              </a:rPr>
              <a:t>?”</a:t>
            </a:r>
            <a:endParaRPr sz="2300">
              <a:solidFill>
                <a:srgbClr val="000000"/>
              </a:solidFill>
              <a:latin typeface="Space Grotesk"/>
              <a:ea typeface="Space Grotesk"/>
              <a:cs typeface="Space Grotesk"/>
              <a:sym typeface="Space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2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97" name="Google Shape;197;p2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98" name="Google Shape;198;p2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Scope</a:t>
            </a:r>
            <a:endParaRPr sz="3000">
              <a:solidFill>
                <a:srgbClr val="434343"/>
              </a:solidFill>
              <a:latin typeface="Orbitron SemiBold"/>
              <a:ea typeface="Orbitron SemiBold"/>
              <a:cs typeface="Orbitron SemiBold"/>
              <a:sym typeface="Orbitron SemiBold"/>
            </a:endParaRPr>
          </a:p>
        </p:txBody>
      </p:sp>
      <p:cxnSp>
        <p:nvCxnSpPr>
          <p:cNvPr id="199" name="Google Shape;199;p2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00" name="Google Shape;200;p2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201" name="Google Shape;201;p2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02" name="Google Shape;202;p2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03" name="Google Shape;203;p23"/>
          <p:cNvSpPr txBox="1"/>
          <p:nvPr/>
        </p:nvSpPr>
        <p:spPr>
          <a:xfrm>
            <a:off x="1779475" y="1324775"/>
            <a:ext cx="29580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6 person team, rotate 3 at a time for knowledge transfer</a:t>
            </a:r>
            <a:endParaRPr>
              <a:solidFill>
                <a:srgbClr val="000000"/>
              </a:solidFill>
              <a:latin typeface="Space Grotesk"/>
              <a:ea typeface="Space Grotesk"/>
              <a:cs typeface="Space Grotesk"/>
              <a:sym typeface="Space Grotesk"/>
            </a:endParaRPr>
          </a:p>
        </p:txBody>
      </p:sp>
      <p:sp>
        <p:nvSpPr>
          <p:cNvPr id="204" name="Google Shape;204;p23"/>
          <p:cNvSpPr txBox="1"/>
          <p:nvPr/>
        </p:nvSpPr>
        <p:spPr>
          <a:xfrm>
            <a:off x="474960" y="1324775"/>
            <a:ext cx="11736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TEAM SIZE</a:t>
            </a:r>
            <a:endParaRPr b="1">
              <a:solidFill>
                <a:srgbClr val="000000"/>
              </a:solidFill>
              <a:latin typeface="Space Grotesk"/>
              <a:ea typeface="Space Grotesk"/>
              <a:cs typeface="Space Grotesk"/>
              <a:sym typeface="Space Grotesk"/>
            </a:endParaRPr>
          </a:p>
        </p:txBody>
      </p:sp>
      <p:sp>
        <p:nvSpPr>
          <p:cNvPr id="205" name="Google Shape;205;p23"/>
          <p:cNvSpPr txBox="1"/>
          <p:nvPr/>
        </p:nvSpPr>
        <p:spPr>
          <a:xfrm>
            <a:off x="1783288" y="2079150"/>
            <a:ext cx="29580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Longer term research missions on the south pole of the moon</a:t>
            </a:r>
            <a:endParaRPr>
              <a:solidFill>
                <a:srgbClr val="000000"/>
              </a:solidFill>
              <a:latin typeface="Space Grotesk"/>
              <a:ea typeface="Space Grotesk"/>
              <a:cs typeface="Space Grotesk"/>
              <a:sym typeface="Space Grotesk"/>
            </a:endParaRPr>
          </a:p>
        </p:txBody>
      </p:sp>
      <p:sp>
        <p:nvSpPr>
          <p:cNvPr id="206" name="Google Shape;206;p23"/>
          <p:cNvSpPr txBox="1"/>
          <p:nvPr/>
        </p:nvSpPr>
        <p:spPr>
          <a:xfrm>
            <a:off x="479073" y="207915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MISSION TYPE</a:t>
            </a:r>
            <a:endParaRPr b="1">
              <a:solidFill>
                <a:srgbClr val="000000"/>
              </a:solidFill>
              <a:latin typeface="Space Grotesk"/>
              <a:ea typeface="Space Grotesk"/>
              <a:cs typeface="Space Grotesk"/>
              <a:sym typeface="Space Grotesk"/>
            </a:endParaRPr>
          </a:p>
        </p:txBody>
      </p:sp>
      <p:cxnSp>
        <p:nvCxnSpPr>
          <p:cNvPr id="207" name="Google Shape;207;p23"/>
          <p:cNvCxnSpPr/>
          <p:nvPr/>
        </p:nvCxnSpPr>
        <p:spPr>
          <a:xfrm>
            <a:off x="477488" y="1967214"/>
            <a:ext cx="8182500" cy="0"/>
          </a:xfrm>
          <a:prstGeom prst="straightConnector1">
            <a:avLst/>
          </a:prstGeom>
          <a:noFill/>
          <a:ln cap="flat" cmpd="sng" w="9525">
            <a:solidFill>
              <a:srgbClr val="D9D9D9"/>
            </a:solidFill>
            <a:prstDash val="solid"/>
            <a:round/>
            <a:headEnd len="sm" w="sm" type="none"/>
            <a:tailEnd len="sm" w="sm" type="none"/>
          </a:ln>
        </p:spPr>
      </p:cxnSp>
      <p:cxnSp>
        <p:nvCxnSpPr>
          <p:cNvPr id="208" name="Google Shape;208;p23"/>
          <p:cNvCxnSpPr/>
          <p:nvPr/>
        </p:nvCxnSpPr>
        <p:spPr>
          <a:xfrm>
            <a:off x="462113" y="2696359"/>
            <a:ext cx="8182500" cy="0"/>
          </a:xfrm>
          <a:prstGeom prst="straightConnector1">
            <a:avLst/>
          </a:prstGeom>
          <a:noFill/>
          <a:ln cap="flat" cmpd="sng" w="9525">
            <a:solidFill>
              <a:srgbClr val="D9D9D9"/>
            </a:solidFill>
            <a:prstDash val="solid"/>
            <a:round/>
            <a:headEnd len="sm" w="sm" type="none"/>
            <a:tailEnd len="sm" w="sm" type="none"/>
          </a:ln>
        </p:spPr>
      </p:cxnSp>
      <p:sp>
        <p:nvSpPr>
          <p:cNvPr id="209" name="Google Shape;209;p23"/>
          <p:cNvSpPr txBox="1"/>
          <p:nvPr/>
        </p:nvSpPr>
        <p:spPr>
          <a:xfrm>
            <a:off x="1783300" y="2820950"/>
            <a:ext cx="28716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First lunar base already established. Now in the longer term stay phase.</a:t>
            </a:r>
            <a:endParaRPr>
              <a:solidFill>
                <a:srgbClr val="000000"/>
              </a:solidFill>
              <a:latin typeface="Space Grotesk"/>
              <a:ea typeface="Space Grotesk"/>
              <a:cs typeface="Space Grotesk"/>
              <a:sym typeface="Space Grotesk"/>
            </a:endParaRPr>
          </a:p>
        </p:txBody>
      </p:sp>
      <p:sp>
        <p:nvSpPr>
          <p:cNvPr id="210" name="Google Shape;210;p23"/>
          <p:cNvSpPr txBox="1"/>
          <p:nvPr/>
        </p:nvSpPr>
        <p:spPr>
          <a:xfrm>
            <a:off x="479073" y="282095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TIMELINE</a:t>
            </a:r>
            <a:endParaRPr b="1">
              <a:solidFill>
                <a:srgbClr val="000000"/>
              </a:solidFill>
              <a:latin typeface="Space Grotesk"/>
              <a:ea typeface="Space Grotesk"/>
              <a:cs typeface="Space Grotesk"/>
              <a:sym typeface="Space Grotesk"/>
            </a:endParaRPr>
          </a:p>
        </p:txBody>
      </p:sp>
      <p:cxnSp>
        <p:nvCxnSpPr>
          <p:cNvPr id="211" name="Google Shape;211;p23"/>
          <p:cNvCxnSpPr/>
          <p:nvPr/>
        </p:nvCxnSpPr>
        <p:spPr>
          <a:xfrm>
            <a:off x="462113" y="3438159"/>
            <a:ext cx="8182500" cy="0"/>
          </a:xfrm>
          <a:prstGeom prst="straightConnector1">
            <a:avLst/>
          </a:prstGeom>
          <a:noFill/>
          <a:ln cap="flat" cmpd="sng" w="9525">
            <a:solidFill>
              <a:srgbClr val="D9D9D9"/>
            </a:solidFill>
            <a:prstDash val="solid"/>
            <a:round/>
            <a:headEnd len="sm" w="sm" type="none"/>
            <a:tailEnd len="sm" w="sm" type="none"/>
          </a:ln>
        </p:spPr>
      </p:cxnSp>
      <p:sp>
        <p:nvSpPr>
          <p:cNvPr id="212" name="Google Shape;212;p23"/>
          <p:cNvSpPr txBox="1"/>
          <p:nvPr/>
        </p:nvSpPr>
        <p:spPr>
          <a:xfrm>
            <a:off x="1783300" y="3575325"/>
            <a:ext cx="29580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H</a:t>
            </a:r>
            <a:r>
              <a:rPr lang="en">
                <a:solidFill>
                  <a:srgbClr val="000000"/>
                </a:solidFill>
                <a:latin typeface="Space Grotesk"/>
                <a:ea typeface="Space Grotesk"/>
                <a:cs typeface="Space Grotesk"/>
                <a:sym typeface="Space Grotesk"/>
              </a:rPr>
              <a:t>uman-centric, biophilic, circular, computational.</a:t>
            </a:r>
            <a:endParaRPr>
              <a:solidFill>
                <a:srgbClr val="000000"/>
              </a:solidFill>
              <a:latin typeface="Space Grotesk"/>
              <a:ea typeface="Space Grotesk"/>
              <a:cs typeface="Space Grotesk"/>
              <a:sym typeface="Space Grotesk"/>
            </a:endParaRPr>
          </a:p>
        </p:txBody>
      </p:sp>
      <p:sp>
        <p:nvSpPr>
          <p:cNvPr id="213" name="Google Shape;213;p23"/>
          <p:cNvSpPr txBox="1"/>
          <p:nvPr/>
        </p:nvSpPr>
        <p:spPr>
          <a:xfrm>
            <a:off x="479073" y="357533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DESIGN</a:t>
            </a:r>
            <a:endParaRPr b="1">
              <a:solidFill>
                <a:srgbClr val="000000"/>
              </a:solidFill>
              <a:latin typeface="Space Grotesk"/>
              <a:ea typeface="Space Grotesk"/>
              <a:cs typeface="Space Grotesk"/>
              <a:sym typeface="Space Grotesk"/>
            </a:endParaRPr>
          </a:p>
        </p:txBody>
      </p:sp>
      <p:sp>
        <p:nvSpPr>
          <p:cNvPr id="214" name="Google Shape;214;p23"/>
          <p:cNvSpPr txBox="1"/>
          <p:nvPr/>
        </p:nvSpPr>
        <p:spPr>
          <a:xfrm>
            <a:off x="6233800" y="1324775"/>
            <a:ext cx="24399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South pole → </a:t>
            </a:r>
            <a:r>
              <a:rPr lang="en">
                <a:latin typeface="Space Grotesk"/>
                <a:ea typeface="Space Grotesk"/>
                <a:cs typeface="Space Grotesk"/>
                <a:sym typeface="Space Grotesk"/>
              </a:rPr>
              <a:t>Lava tube</a:t>
            </a:r>
            <a:endParaRPr>
              <a:solidFill>
                <a:srgbClr val="000000"/>
              </a:solidFill>
              <a:latin typeface="Space Grotesk"/>
              <a:ea typeface="Space Grotesk"/>
              <a:cs typeface="Space Grotesk"/>
              <a:sym typeface="Space Grotesk"/>
            </a:endParaRPr>
          </a:p>
        </p:txBody>
      </p:sp>
      <p:sp>
        <p:nvSpPr>
          <p:cNvPr id="215" name="Google Shape;215;p23"/>
          <p:cNvSpPr txBox="1"/>
          <p:nvPr/>
        </p:nvSpPr>
        <p:spPr>
          <a:xfrm>
            <a:off x="5052095" y="1324775"/>
            <a:ext cx="1173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LOCATION</a:t>
            </a:r>
            <a:endParaRPr b="1">
              <a:solidFill>
                <a:srgbClr val="000000"/>
              </a:solidFill>
              <a:latin typeface="Space Grotesk"/>
              <a:ea typeface="Space Grotesk"/>
              <a:cs typeface="Space Grotesk"/>
              <a:sym typeface="Space Grotesk"/>
            </a:endParaRPr>
          </a:p>
        </p:txBody>
      </p:sp>
      <p:sp>
        <p:nvSpPr>
          <p:cNvPr id="216" name="Google Shape;216;p23"/>
          <p:cNvSpPr txBox="1"/>
          <p:nvPr/>
        </p:nvSpPr>
        <p:spPr>
          <a:xfrm>
            <a:off x="6236945" y="2079148"/>
            <a:ext cx="24399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3D printed lunar regolith</a:t>
            </a:r>
            <a:endParaRPr>
              <a:solidFill>
                <a:srgbClr val="000000"/>
              </a:solidFill>
              <a:latin typeface="Space Grotesk"/>
              <a:ea typeface="Space Grotesk"/>
              <a:cs typeface="Space Grotesk"/>
              <a:sym typeface="Space Grotesk"/>
            </a:endParaRPr>
          </a:p>
        </p:txBody>
      </p:sp>
      <p:sp>
        <p:nvSpPr>
          <p:cNvPr id="217" name="Google Shape;217;p23"/>
          <p:cNvSpPr txBox="1"/>
          <p:nvPr/>
        </p:nvSpPr>
        <p:spPr>
          <a:xfrm>
            <a:off x="5052107" y="2085479"/>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MATERIAL</a:t>
            </a:r>
            <a:endParaRPr b="1">
              <a:solidFill>
                <a:srgbClr val="000000"/>
              </a:solidFill>
              <a:latin typeface="Space Grotesk"/>
              <a:ea typeface="Space Grotesk"/>
              <a:cs typeface="Space Grotesk"/>
              <a:sym typeface="Space Grotesk"/>
            </a:endParaRPr>
          </a:p>
        </p:txBody>
      </p:sp>
      <p:sp>
        <p:nvSpPr>
          <p:cNvPr id="218" name="Google Shape;218;p23"/>
          <p:cNvSpPr txBox="1"/>
          <p:nvPr/>
        </p:nvSpPr>
        <p:spPr>
          <a:xfrm>
            <a:off x="6233800" y="2820950"/>
            <a:ext cx="28716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ISRU 3D printing </a:t>
            </a:r>
            <a:br>
              <a:rPr lang="en">
                <a:solidFill>
                  <a:srgbClr val="000000"/>
                </a:solidFill>
                <a:latin typeface="Space Grotesk"/>
                <a:ea typeface="Space Grotesk"/>
                <a:cs typeface="Space Grotesk"/>
                <a:sym typeface="Space Grotesk"/>
              </a:rPr>
            </a:br>
            <a:r>
              <a:rPr lang="en">
                <a:solidFill>
                  <a:srgbClr val="000000"/>
                </a:solidFill>
                <a:latin typeface="Space Grotesk"/>
                <a:ea typeface="Space Grotesk"/>
                <a:cs typeface="Space Grotesk"/>
                <a:sym typeface="Space Grotesk"/>
              </a:rPr>
              <a:t>Selective Laser Melting</a:t>
            </a:r>
            <a:endParaRPr>
              <a:solidFill>
                <a:srgbClr val="000000"/>
              </a:solidFill>
              <a:latin typeface="Space Grotesk"/>
              <a:ea typeface="Space Grotesk"/>
              <a:cs typeface="Space Grotesk"/>
              <a:sym typeface="Space Grotesk"/>
            </a:endParaRPr>
          </a:p>
        </p:txBody>
      </p:sp>
      <p:sp>
        <p:nvSpPr>
          <p:cNvPr id="219" name="Google Shape;219;p23"/>
          <p:cNvSpPr txBox="1"/>
          <p:nvPr/>
        </p:nvSpPr>
        <p:spPr>
          <a:xfrm>
            <a:off x="5055522" y="2820950"/>
            <a:ext cx="13713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BUILD</a:t>
            </a:r>
            <a:endParaRPr b="1">
              <a:solidFill>
                <a:srgbClr val="000000"/>
              </a:solidFill>
              <a:latin typeface="Space Grotesk"/>
              <a:ea typeface="Space Grotesk"/>
              <a:cs typeface="Space Grotesk"/>
              <a:sym typeface="Space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rotWithShape="1">
          <a:blip r:embed="rId3">
            <a:alphaModFix/>
          </a:blip>
          <a:srcRect b="35426" l="0" r="0" t="8325"/>
          <a:stretch/>
        </p:blipFill>
        <p:spPr>
          <a:xfrm>
            <a:off x="0" y="-50"/>
            <a:ext cx="9144000" cy="5143501"/>
          </a:xfrm>
          <a:prstGeom prst="rect">
            <a:avLst/>
          </a:prstGeom>
          <a:noFill/>
          <a:ln>
            <a:noFill/>
          </a:ln>
        </p:spPr>
      </p:pic>
      <p:cxnSp>
        <p:nvCxnSpPr>
          <p:cNvPr id="225" name="Google Shape;225;p24"/>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226" name="Google Shape;226;p24"/>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Site Analysis</a:t>
            </a:r>
            <a:endParaRPr sz="4500">
              <a:solidFill>
                <a:srgbClr val="FFFFFF"/>
              </a:solidFill>
              <a:latin typeface="Orbitron SemiBold"/>
              <a:ea typeface="Orbitron SemiBold"/>
              <a:cs typeface="Orbitron SemiBold"/>
              <a:sym typeface="Orbitron SemiBold"/>
            </a:endParaRPr>
          </a:p>
        </p:txBody>
      </p:sp>
      <p:sp>
        <p:nvSpPr>
          <p:cNvPr id="227" name="Google Shape;227;p24"/>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p2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33" name="Google Shape;233;p2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34" name="Google Shape;234;p2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South Pole</a:t>
            </a:r>
            <a:endParaRPr sz="3000">
              <a:solidFill>
                <a:srgbClr val="434343"/>
              </a:solidFill>
              <a:latin typeface="Orbitron SemiBold"/>
              <a:ea typeface="Orbitron SemiBold"/>
              <a:cs typeface="Orbitron SemiBold"/>
              <a:sym typeface="Orbitron SemiBold"/>
            </a:endParaRPr>
          </a:p>
        </p:txBody>
      </p:sp>
      <p:cxnSp>
        <p:nvCxnSpPr>
          <p:cNvPr id="235" name="Google Shape;235;p2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36" name="Google Shape;236;p2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37" name="Google Shape;237;p2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38" name="Google Shape;238;p2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39" name="Google Shape;239;p25"/>
          <p:cNvSpPr txBox="1"/>
          <p:nvPr/>
        </p:nvSpPr>
        <p:spPr>
          <a:xfrm>
            <a:off x="479063" y="4265300"/>
            <a:ext cx="39978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https://svs.gsfc.nasa.gov/4930/</a:t>
            </a:r>
            <a:endParaRPr sz="800">
              <a:latin typeface="Space Grotesk Light"/>
              <a:ea typeface="Space Grotesk Light"/>
              <a:cs typeface="Space Grotesk Light"/>
              <a:sym typeface="Space Grotesk Light"/>
            </a:endParaRPr>
          </a:p>
        </p:txBody>
      </p:sp>
      <p:pic>
        <p:nvPicPr>
          <p:cNvPr id="240" name="Google Shape;240;p25" title="South Pole Sunlight Animation NASA 30 sec.mp4">
            <a:hlinkClick r:id="rId3"/>
          </p:cNvPr>
          <p:cNvPicPr preferRelativeResize="0"/>
          <p:nvPr/>
        </p:nvPicPr>
        <p:blipFill>
          <a:blip r:embed="rId4">
            <a:alphaModFix/>
          </a:blip>
          <a:stretch>
            <a:fillRect/>
          </a:stretch>
        </p:blipFill>
        <p:spPr>
          <a:xfrm>
            <a:off x="479074" y="1266981"/>
            <a:ext cx="3997772" cy="2998329"/>
          </a:xfrm>
          <a:prstGeom prst="rect">
            <a:avLst/>
          </a:prstGeom>
          <a:noFill/>
          <a:ln>
            <a:noFill/>
          </a:ln>
        </p:spPr>
      </p:pic>
      <p:sp>
        <p:nvSpPr>
          <p:cNvPr id="241" name="Google Shape;241;p25"/>
          <p:cNvSpPr txBox="1"/>
          <p:nvPr/>
        </p:nvSpPr>
        <p:spPr>
          <a:xfrm>
            <a:off x="455900" y="785525"/>
            <a:ext cx="587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Sunlight</a:t>
            </a:r>
            <a:endParaRPr sz="1600">
              <a:latin typeface="Space Grotesk SemiBold"/>
              <a:ea typeface="Space Grotesk SemiBold"/>
              <a:cs typeface="Space Grotesk SemiBold"/>
              <a:sym typeface="Space Grotesk SemiBold"/>
            </a:endParaRPr>
          </a:p>
        </p:txBody>
      </p:sp>
      <p:pic>
        <p:nvPicPr>
          <p:cNvPr id="242" name="Google Shape;242;p25"/>
          <p:cNvPicPr preferRelativeResize="0"/>
          <p:nvPr/>
        </p:nvPicPr>
        <p:blipFill>
          <a:blip r:embed="rId5">
            <a:alphaModFix/>
          </a:blip>
          <a:stretch>
            <a:fillRect/>
          </a:stretch>
        </p:blipFill>
        <p:spPr>
          <a:xfrm>
            <a:off x="5666050" y="1285325"/>
            <a:ext cx="2998275" cy="2998275"/>
          </a:xfrm>
          <a:prstGeom prst="rect">
            <a:avLst/>
          </a:prstGeom>
          <a:noFill/>
          <a:ln>
            <a:noFill/>
          </a:ln>
        </p:spPr>
      </p:pic>
      <p:sp>
        <p:nvSpPr>
          <p:cNvPr id="243" name="Google Shape;243;p25"/>
          <p:cNvSpPr txBox="1"/>
          <p:nvPr/>
        </p:nvSpPr>
        <p:spPr>
          <a:xfrm>
            <a:off x="6535225" y="4328950"/>
            <a:ext cx="22812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https://science.nasa.gov/image-detail/svs-lend-20130601-580-2/</a:t>
            </a:r>
            <a:endParaRPr sz="800">
              <a:latin typeface="Space Grotesk Light"/>
              <a:ea typeface="Space Grotesk Light"/>
              <a:cs typeface="Space Grotesk Light"/>
              <a:sym typeface="Space Grotesk Light"/>
            </a:endParaRPr>
          </a:p>
        </p:txBody>
      </p:sp>
      <p:sp>
        <p:nvSpPr>
          <p:cNvPr id="244" name="Google Shape;244;p25"/>
          <p:cNvSpPr txBox="1"/>
          <p:nvPr/>
        </p:nvSpPr>
        <p:spPr>
          <a:xfrm>
            <a:off x="5666075" y="785525"/>
            <a:ext cx="299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Water Ice deposits</a:t>
            </a:r>
            <a:endParaRPr sz="1600">
              <a:latin typeface="Space Grotesk SemiBold"/>
              <a:ea typeface="Space Grotesk SemiBold"/>
              <a:cs typeface="Space Grotesk SemiBold"/>
              <a:sym typeface="Space Grotesk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2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50" name="Google Shape;250;p2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51" name="Google Shape;251;p2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Lava Tubes</a:t>
            </a:r>
            <a:endParaRPr sz="3000">
              <a:solidFill>
                <a:srgbClr val="434343"/>
              </a:solidFill>
              <a:latin typeface="Orbitron SemiBold"/>
              <a:ea typeface="Orbitron SemiBold"/>
              <a:cs typeface="Orbitron SemiBold"/>
              <a:sym typeface="Orbitron SemiBold"/>
            </a:endParaRPr>
          </a:p>
        </p:txBody>
      </p:sp>
      <p:cxnSp>
        <p:nvCxnSpPr>
          <p:cNvPr id="252" name="Google Shape;252;p2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53" name="Google Shape;253;p2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54" name="Google Shape;254;p2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55" name="Google Shape;255;p2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256" name="Google Shape;256;p26"/>
          <p:cNvPicPr preferRelativeResize="0"/>
          <p:nvPr/>
        </p:nvPicPr>
        <p:blipFill rotWithShape="1">
          <a:blip r:embed="rId3">
            <a:alphaModFix/>
          </a:blip>
          <a:srcRect b="2961" l="65623" r="6591" t="1828"/>
          <a:stretch/>
        </p:blipFill>
        <p:spPr>
          <a:xfrm rot="-5400000">
            <a:off x="3604513" y="-1515937"/>
            <a:ext cx="1934974" cy="8175375"/>
          </a:xfrm>
          <a:prstGeom prst="rect">
            <a:avLst/>
          </a:prstGeom>
          <a:noFill/>
          <a:ln>
            <a:noFill/>
          </a:ln>
        </p:spPr>
      </p:pic>
      <p:sp>
        <p:nvSpPr>
          <p:cNvPr id="257" name="Google Shape;257;p26"/>
          <p:cNvSpPr txBox="1"/>
          <p:nvPr/>
        </p:nvSpPr>
        <p:spPr>
          <a:xfrm>
            <a:off x="4263575" y="4328950"/>
            <a:ext cx="44007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https://phys.org/news/2020-07-lava-tubes-exploration-priority-worlds.html</a:t>
            </a:r>
            <a:endParaRPr sz="800">
              <a:latin typeface="Space Grotesk Light"/>
              <a:ea typeface="Space Grotesk Light"/>
              <a:cs typeface="Space Grotesk Light"/>
              <a:sym typeface="Space Grotesk Light"/>
            </a:endParaRPr>
          </a:p>
        </p:txBody>
      </p:sp>
      <p:sp>
        <p:nvSpPr>
          <p:cNvPr id="258" name="Google Shape;258;p26"/>
          <p:cNvSpPr txBox="1"/>
          <p:nvPr/>
        </p:nvSpPr>
        <p:spPr>
          <a:xfrm>
            <a:off x="455900" y="958300"/>
            <a:ext cx="366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Skylights of theorised lava tubes</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2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64" name="Google Shape;264;p2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65" name="Google Shape;265;p2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Lava Tubes</a:t>
            </a:r>
            <a:endParaRPr sz="3000">
              <a:solidFill>
                <a:srgbClr val="434343"/>
              </a:solidFill>
              <a:latin typeface="Orbitron SemiBold"/>
              <a:ea typeface="Orbitron SemiBold"/>
              <a:cs typeface="Orbitron SemiBold"/>
              <a:sym typeface="Orbitron SemiBold"/>
            </a:endParaRPr>
          </a:p>
        </p:txBody>
      </p:sp>
      <p:cxnSp>
        <p:nvCxnSpPr>
          <p:cNvPr id="266" name="Google Shape;266;p2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67" name="Google Shape;267;p2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68" name="Google Shape;268;p2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69" name="Google Shape;269;p2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270" name="Google Shape;270;p27" title="Lava Tube Advantages Section.png"/>
          <p:cNvPicPr preferRelativeResize="0"/>
          <p:nvPr/>
        </p:nvPicPr>
        <p:blipFill rotWithShape="1">
          <a:blip r:embed="rId3">
            <a:alphaModFix/>
          </a:blip>
          <a:srcRect b="0" l="0" r="0" t="33200"/>
          <a:stretch/>
        </p:blipFill>
        <p:spPr>
          <a:xfrm>
            <a:off x="473102" y="822419"/>
            <a:ext cx="8197801" cy="38215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8"/>
          <p:cNvPicPr preferRelativeResize="0"/>
          <p:nvPr/>
        </p:nvPicPr>
        <p:blipFill>
          <a:blip r:embed="rId3">
            <a:alphaModFix/>
          </a:blip>
          <a:stretch>
            <a:fillRect/>
          </a:stretch>
        </p:blipFill>
        <p:spPr>
          <a:xfrm>
            <a:off x="0" y="-63942"/>
            <a:ext cx="9144000" cy="5250643"/>
          </a:xfrm>
          <a:prstGeom prst="rect">
            <a:avLst/>
          </a:prstGeom>
          <a:noFill/>
          <a:ln>
            <a:noFill/>
          </a:ln>
        </p:spPr>
      </p:pic>
      <p:cxnSp>
        <p:nvCxnSpPr>
          <p:cNvPr id="276" name="Google Shape;276;p28"/>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277" name="Google Shape;277;p28"/>
          <p:cNvSpPr txBox="1"/>
          <p:nvPr/>
        </p:nvSpPr>
        <p:spPr>
          <a:xfrm>
            <a:off x="386075" y="1838350"/>
            <a:ext cx="8119500" cy="13899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Construction &amp; Materialisation</a:t>
            </a:r>
            <a:endParaRPr sz="4500">
              <a:solidFill>
                <a:srgbClr val="FFFFFF"/>
              </a:solidFill>
              <a:latin typeface="Orbitron SemiBold"/>
              <a:ea typeface="Orbitron SemiBold"/>
              <a:cs typeface="Orbitron SemiBold"/>
              <a:sym typeface="Orbitron SemiBold"/>
            </a:endParaRPr>
          </a:p>
        </p:txBody>
      </p:sp>
      <p:sp>
        <p:nvSpPr>
          <p:cNvPr id="278" name="Google Shape;278;p28"/>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2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84" name="Google Shape;284;p2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85" name="Google Shape;285;p2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286" name="Google Shape;286;p2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87" name="Google Shape;287;p2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288" name="Google Shape;288;p2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89" name="Google Shape;289;p2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90" name="Google Shape;290;p29"/>
          <p:cNvSpPr txBox="1"/>
          <p:nvPr/>
        </p:nvSpPr>
        <p:spPr>
          <a:xfrm>
            <a:off x="522350" y="3211500"/>
            <a:ext cx="2867100" cy="13698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Water (life support)</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Oxygen (life support)</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Silica (for glass)</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Metal (construction)</a:t>
            </a:r>
            <a:endParaRPr>
              <a:latin typeface="Space Grotesk"/>
              <a:ea typeface="Space Grotesk"/>
              <a:cs typeface="Space Grotesk"/>
              <a:sym typeface="Space Grotesk"/>
            </a:endParaRPr>
          </a:p>
        </p:txBody>
      </p:sp>
      <p:sp>
        <p:nvSpPr>
          <p:cNvPr id="291" name="Google Shape;291;p29"/>
          <p:cNvSpPr txBox="1"/>
          <p:nvPr/>
        </p:nvSpPr>
        <p:spPr>
          <a:xfrm>
            <a:off x="496938" y="872507"/>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Extracting Materials</a:t>
            </a:r>
            <a:endParaRPr sz="1600">
              <a:latin typeface="Space Grotesk SemiBold"/>
              <a:ea typeface="Space Grotesk SemiBold"/>
              <a:cs typeface="Space Grotesk SemiBold"/>
              <a:sym typeface="Space Grotesk SemiBold"/>
            </a:endParaRPr>
          </a:p>
        </p:txBody>
      </p:sp>
      <p:sp>
        <p:nvSpPr>
          <p:cNvPr id="292" name="Google Shape;292;p29"/>
          <p:cNvSpPr txBox="1"/>
          <p:nvPr/>
        </p:nvSpPr>
        <p:spPr>
          <a:xfrm>
            <a:off x="4281450" y="4190175"/>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https://ntrs.nasa.gov/api/citations/20250003730/downloads/Progress%20Review%20NASA%20Lunar%20ISRU_Sanders.pdf</a:t>
            </a:r>
            <a:endParaRPr sz="800">
              <a:latin typeface="Space Grotesk Light"/>
              <a:ea typeface="Space Grotesk Light"/>
              <a:cs typeface="Space Grotesk Light"/>
              <a:sym typeface="Space Grotesk Light"/>
            </a:endParaRPr>
          </a:p>
        </p:txBody>
      </p:sp>
      <p:sp>
        <p:nvSpPr>
          <p:cNvPr id="293" name="Google Shape;293;p29"/>
          <p:cNvSpPr txBox="1"/>
          <p:nvPr/>
        </p:nvSpPr>
        <p:spPr>
          <a:xfrm>
            <a:off x="4281450" y="3759075"/>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https://www.researchgate.net/figure/Assumed-Composition-of-the-Lunar-Regolith-and-Variation-Across-Soil-Types-a_tbl1_258661774</a:t>
            </a:r>
            <a:endParaRPr sz="800">
              <a:latin typeface="Space Grotesk Light"/>
              <a:ea typeface="Space Grotesk Light"/>
              <a:cs typeface="Space Grotesk Light"/>
              <a:sym typeface="Space Grotesk Light"/>
            </a:endParaRPr>
          </a:p>
        </p:txBody>
      </p:sp>
      <p:pic>
        <p:nvPicPr>
          <p:cNvPr id="294" name="Google Shape;294;p29"/>
          <p:cNvPicPr preferRelativeResize="0"/>
          <p:nvPr/>
        </p:nvPicPr>
        <p:blipFill rotWithShape="1">
          <a:blip r:embed="rId3">
            <a:alphaModFix/>
          </a:blip>
          <a:srcRect b="6077" l="0" r="0" t="0"/>
          <a:stretch/>
        </p:blipFill>
        <p:spPr>
          <a:xfrm>
            <a:off x="4303100" y="1472500"/>
            <a:ext cx="4357401" cy="2117675"/>
          </a:xfrm>
          <a:prstGeom prst="rect">
            <a:avLst/>
          </a:prstGeom>
          <a:noFill/>
          <a:ln>
            <a:noFill/>
          </a:ln>
        </p:spPr>
      </p:pic>
      <p:pic>
        <p:nvPicPr>
          <p:cNvPr id="295" name="Google Shape;295;p29"/>
          <p:cNvPicPr preferRelativeResize="0"/>
          <p:nvPr/>
        </p:nvPicPr>
        <p:blipFill>
          <a:blip r:embed="rId4">
            <a:alphaModFix/>
          </a:blip>
          <a:stretch>
            <a:fillRect/>
          </a:stretch>
        </p:blipFill>
        <p:spPr>
          <a:xfrm>
            <a:off x="496948" y="1499500"/>
            <a:ext cx="2688480" cy="1599100"/>
          </a:xfrm>
          <a:prstGeom prst="rect">
            <a:avLst/>
          </a:prstGeom>
          <a:noFill/>
          <a:ln>
            <a:noFill/>
          </a:ln>
        </p:spPr>
      </p:pic>
      <p:sp>
        <p:nvSpPr>
          <p:cNvPr id="296" name="Google Shape;296;p29"/>
          <p:cNvSpPr txBox="1"/>
          <p:nvPr/>
        </p:nvSpPr>
        <p:spPr>
          <a:xfrm>
            <a:off x="4304613" y="872507"/>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Lunar Regolith Composition</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0" name="Shape 300"/>
        <p:cNvGrpSpPr/>
        <p:nvPr/>
      </p:nvGrpSpPr>
      <p:grpSpPr>
        <a:xfrm>
          <a:off x="0" y="0"/>
          <a:ext cx="0" cy="0"/>
          <a:chOff x="0" y="0"/>
          <a:chExt cx="0" cy="0"/>
        </a:xfrm>
      </p:grpSpPr>
      <p:sp>
        <p:nvSpPr>
          <p:cNvPr id="301" name="Google Shape;301;p3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02" name="Google Shape;302;p3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03" name="Google Shape;303;p3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04" name="Google Shape;304;p3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305" name="Google Shape;305;p3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306" name="Google Shape;306;p3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07" name="Google Shape;307;p3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08" name="Google Shape;308;p30"/>
          <p:cNvSpPr txBox="1"/>
          <p:nvPr/>
        </p:nvSpPr>
        <p:spPr>
          <a:xfrm>
            <a:off x="467800"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3D Printing</a:t>
            </a:r>
            <a:endParaRPr sz="1600">
              <a:latin typeface="Space Grotesk SemiBold"/>
              <a:ea typeface="Space Grotesk SemiBold"/>
              <a:cs typeface="Space Grotesk SemiBold"/>
              <a:sym typeface="Space Grotesk SemiBold"/>
            </a:endParaRPr>
          </a:p>
        </p:txBody>
      </p:sp>
      <p:sp>
        <p:nvSpPr>
          <p:cNvPr id="309" name="Google Shape;309;p30"/>
          <p:cNvSpPr txBox="1"/>
          <p:nvPr/>
        </p:nvSpPr>
        <p:spPr>
          <a:xfrm>
            <a:off x="4275475"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https://www.researchgate.net/figure/The-vertical-structure-of-the-Lunar-regolith-and-crust_fig7_264340952</a:t>
            </a:r>
            <a:endParaRPr sz="800">
              <a:latin typeface="Space Grotesk Light"/>
              <a:ea typeface="Space Grotesk Light"/>
              <a:cs typeface="Space Grotesk Light"/>
              <a:sym typeface="Space Grotesk Light"/>
            </a:endParaRPr>
          </a:p>
        </p:txBody>
      </p:sp>
      <p:pic>
        <p:nvPicPr>
          <p:cNvPr id="310" name="Google Shape;310;p30"/>
          <p:cNvPicPr preferRelativeResize="0"/>
          <p:nvPr/>
        </p:nvPicPr>
        <p:blipFill>
          <a:blip r:embed="rId3">
            <a:alphaModFix/>
          </a:blip>
          <a:stretch>
            <a:fillRect/>
          </a:stretch>
        </p:blipFill>
        <p:spPr>
          <a:xfrm>
            <a:off x="4998950" y="909575"/>
            <a:ext cx="3453428" cy="2996562"/>
          </a:xfrm>
          <a:prstGeom prst="rect">
            <a:avLst/>
          </a:prstGeom>
          <a:noFill/>
          <a:ln>
            <a:noFill/>
          </a:ln>
        </p:spPr>
      </p:pic>
      <p:sp>
        <p:nvSpPr>
          <p:cNvPr id="311" name="Google Shape;311;p30"/>
          <p:cNvSpPr txBox="1"/>
          <p:nvPr/>
        </p:nvSpPr>
        <p:spPr>
          <a:xfrm>
            <a:off x="486850" y="1475775"/>
            <a:ext cx="3788700" cy="1639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Using the top layer of regolith</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Easy to mine with robots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Need a way to ‘print’ the dust without additives</a:t>
            </a:r>
            <a:endParaRPr>
              <a:latin typeface="Space Grotesk"/>
              <a:ea typeface="Space Grotesk"/>
              <a:cs typeface="Space Grotesk"/>
              <a:sym typeface="Space Grotes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3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17" name="Google Shape;317;p3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18" name="Google Shape;318;p3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19" name="Google Shape;319;p3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20" name="Google Shape;320;p3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21" name="Google Shape;321;p3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22" name="Google Shape;322;p31"/>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23" name="Google Shape;323;p31"/>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24" name="Google Shape;324;p31"/>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COLLECTING</a:t>
            </a:r>
            <a:endParaRPr>
              <a:latin typeface="Space Grotesk"/>
              <a:ea typeface="Space Grotesk"/>
              <a:cs typeface="Space Grotesk"/>
              <a:sym typeface="Space Grotesk"/>
            </a:endParaRPr>
          </a:p>
        </p:txBody>
      </p:sp>
      <p:sp>
        <p:nvSpPr>
          <p:cNvPr id="325" name="Google Shape;325;p31"/>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326" name="Google Shape;326;p31"/>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327" name="Google Shape;327;p31"/>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28" name="Google Shape;328;p31"/>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29" name="Google Shape;329;p31"/>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330" name="Google Shape;330;p31"/>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331" name="Google Shape;331;p31"/>
          <p:cNvPicPr preferRelativeResize="0"/>
          <p:nvPr/>
        </p:nvPicPr>
        <p:blipFill rotWithShape="1">
          <a:blip r:embed="rId6">
            <a:alphaModFix/>
          </a:blip>
          <a:srcRect b="0" l="5571" r="0" t="0"/>
          <a:stretch/>
        </p:blipFill>
        <p:spPr>
          <a:xfrm>
            <a:off x="490963" y="1858250"/>
            <a:ext cx="2177675" cy="1543925"/>
          </a:xfrm>
          <a:prstGeom prst="rect">
            <a:avLst/>
          </a:prstGeom>
          <a:noFill/>
          <a:ln>
            <a:noFill/>
          </a:ln>
        </p:spPr>
      </p:pic>
      <p:sp>
        <p:nvSpPr>
          <p:cNvPr id="332" name="Google Shape;332;p3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12319" l="0" r="0" t="0"/>
          <a:stretch/>
        </p:blipFill>
        <p:spPr>
          <a:xfrm>
            <a:off x="0" y="-50"/>
            <a:ext cx="9144000" cy="5143500"/>
          </a:xfrm>
          <a:prstGeom prst="rect">
            <a:avLst/>
          </a:prstGeom>
          <a:noFill/>
          <a:ln>
            <a:noFill/>
          </a:ln>
        </p:spPr>
      </p:pic>
      <p:cxnSp>
        <p:nvCxnSpPr>
          <p:cNvPr id="66" name="Google Shape;66;p14"/>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67" name="Google Shape;67;p14"/>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Return to the Moon</a:t>
            </a:r>
            <a:endParaRPr sz="4500">
              <a:solidFill>
                <a:srgbClr val="FFFFFF"/>
              </a:solidFill>
              <a:latin typeface="Orbitron SemiBold"/>
              <a:ea typeface="Orbitron SemiBold"/>
              <a:cs typeface="Orbitron SemiBold"/>
              <a:sym typeface="Orbitron SemiBold"/>
            </a:endParaRPr>
          </a:p>
        </p:txBody>
      </p:sp>
      <p:sp>
        <p:nvSpPr>
          <p:cNvPr id="68" name="Google Shape;68;p14"/>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INTRODUCTION / BACKGROUND</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3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38" name="Google Shape;338;p3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39" name="Google Shape;339;p3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40" name="Google Shape;340;p3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41" name="Google Shape;341;p3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42" name="Google Shape;342;p3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43" name="Google Shape;343;p32"/>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44" name="Google Shape;344;p32"/>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45" name="Google Shape;345;p32"/>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346" name="Google Shape;346;p32"/>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PROCESSING</a:t>
            </a:r>
            <a:endParaRPr>
              <a:latin typeface="Space Grotesk"/>
              <a:ea typeface="Space Grotesk"/>
              <a:cs typeface="Space Grotesk"/>
              <a:sym typeface="Space Grotesk"/>
            </a:endParaRPr>
          </a:p>
        </p:txBody>
      </p:sp>
      <p:sp>
        <p:nvSpPr>
          <p:cNvPr id="347" name="Google Shape;347;p32"/>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348" name="Google Shape;348;p32"/>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49" name="Google Shape;349;p32"/>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50" name="Google Shape;350;p32"/>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351" name="Google Shape;351;p32"/>
          <p:cNvPicPr preferRelativeResize="0"/>
          <p:nvPr/>
        </p:nvPicPr>
        <p:blipFill>
          <a:blip r:embed="rId5">
            <a:alphaModFix/>
          </a:blip>
          <a:stretch>
            <a:fillRect/>
          </a:stretch>
        </p:blipFill>
        <p:spPr>
          <a:xfrm>
            <a:off x="2787031" y="1854900"/>
            <a:ext cx="1796857" cy="1543925"/>
          </a:xfrm>
          <a:prstGeom prst="rect">
            <a:avLst/>
          </a:prstGeom>
          <a:noFill/>
          <a:ln>
            <a:noFill/>
          </a:ln>
        </p:spPr>
      </p:pic>
      <p:pic>
        <p:nvPicPr>
          <p:cNvPr id="352" name="Google Shape;352;p32"/>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
        <p:nvSpPr>
          <p:cNvPr id="353" name="Google Shape;353;p3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3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59" name="Google Shape;359;p3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60" name="Google Shape;360;p3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61" name="Google Shape;361;p3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62" name="Google Shape;362;p3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63" name="Google Shape;363;p3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64" name="Google Shape;364;p33"/>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65" name="Google Shape;365;p33"/>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66" name="Google Shape;366;p33"/>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367" name="Google Shape;367;p33"/>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368" name="Google Shape;368;p33"/>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FLATTENING</a:t>
            </a:r>
            <a:endParaRPr>
              <a:latin typeface="Space Grotesk"/>
              <a:ea typeface="Space Grotesk"/>
              <a:cs typeface="Space Grotesk"/>
              <a:sym typeface="Space Grotesk"/>
            </a:endParaRPr>
          </a:p>
        </p:txBody>
      </p:sp>
      <p:sp>
        <p:nvSpPr>
          <p:cNvPr id="369" name="Google Shape;369;p33"/>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70" name="Google Shape;370;p33"/>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71" name="Google Shape;371;p33"/>
          <p:cNvPicPr preferRelativeResize="0"/>
          <p:nvPr/>
        </p:nvPicPr>
        <p:blipFill>
          <a:blip r:embed="rId4">
            <a:alphaModFix/>
          </a:blip>
          <a:stretch>
            <a:fillRect/>
          </a:stretch>
        </p:blipFill>
        <p:spPr>
          <a:xfrm>
            <a:off x="4702280" y="1854953"/>
            <a:ext cx="1991208" cy="1543926"/>
          </a:xfrm>
          <a:prstGeom prst="rect">
            <a:avLst/>
          </a:prstGeom>
          <a:noFill/>
          <a:ln>
            <a:noFill/>
          </a:ln>
        </p:spPr>
      </p:pic>
      <p:pic>
        <p:nvPicPr>
          <p:cNvPr id="372" name="Google Shape;372;p33"/>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373" name="Google Shape;373;p33"/>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
        <p:nvSpPr>
          <p:cNvPr id="374" name="Google Shape;374;p3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8" name="Shape 378"/>
        <p:cNvGrpSpPr/>
        <p:nvPr/>
      </p:nvGrpSpPr>
      <p:grpSpPr>
        <a:xfrm>
          <a:off x="0" y="0"/>
          <a:ext cx="0" cy="0"/>
          <a:chOff x="0" y="0"/>
          <a:chExt cx="0" cy="0"/>
        </a:xfrm>
      </p:grpSpPr>
      <p:sp>
        <p:nvSpPr>
          <p:cNvPr id="379" name="Google Shape;379;p3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80" name="Google Shape;380;p3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81" name="Google Shape;381;p3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82" name="Google Shape;382;p3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383" name="Google Shape;383;p3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384" name="Google Shape;384;p3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85" name="Google Shape;385;p3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86" name="Google Shape;386;p34"/>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87" name="Google Shape;387;p34"/>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88" name="Google Shape;388;p34"/>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389" name="Google Shape;389;p34"/>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390" name="Google Shape;390;p34"/>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391" name="Google Shape;391;p34"/>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MELTING</a:t>
            </a:r>
            <a:endParaRPr>
              <a:latin typeface="Space Grotesk"/>
              <a:ea typeface="Space Grotesk"/>
              <a:cs typeface="Space Grotesk"/>
              <a:sym typeface="Space Grotesk"/>
            </a:endParaRPr>
          </a:p>
        </p:txBody>
      </p:sp>
      <p:pic>
        <p:nvPicPr>
          <p:cNvPr id="392" name="Google Shape;392;p34"/>
          <p:cNvPicPr preferRelativeResize="0"/>
          <p:nvPr/>
        </p:nvPicPr>
        <p:blipFill>
          <a:blip r:embed="rId3">
            <a:alphaModFix/>
          </a:blip>
          <a:stretch>
            <a:fillRect/>
          </a:stretch>
        </p:blipFill>
        <p:spPr>
          <a:xfrm>
            <a:off x="6793237" y="1854960"/>
            <a:ext cx="1882975" cy="1543920"/>
          </a:xfrm>
          <a:prstGeom prst="rect">
            <a:avLst/>
          </a:prstGeom>
          <a:noFill/>
          <a:ln>
            <a:noFill/>
          </a:ln>
        </p:spPr>
      </p:pic>
      <p:pic>
        <p:nvPicPr>
          <p:cNvPr id="393" name="Google Shape;393;p34"/>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394" name="Google Shape;394;p34"/>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395" name="Google Shape;395;p34"/>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3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01" name="Google Shape;401;p3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02" name="Google Shape;402;p3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3D Printing</a:t>
            </a:r>
            <a:endParaRPr sz="3000">
              <a:solidFill>
                <a:srgbClr val="434343"/>
              </a:solidFill>
              <a:latin typeface="Orbitron SemiBold"/>
              <a:ea typeface="Orbitron SemiBold"/>
              <a:cs typeface="Orbitron SemiBold"/>
              <a:sym typeface="Orbitron SemiBold"/>
            </a:endParaRPr>
          </a:p>
        </p:txBody>
      </p:sp>
      <p:cxnSp>
        <p:nvCxnSpPr>
          <p:cNvPr id="403" name="Google Shape;403;p3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04" name="Google Shape;404;p3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405" name="Google Shape;405;p3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06" name="Google Shape;406;p3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07" name="Google Shape;407;p35"/>
          <p:cNvSpPr txBox="1"/>
          <p:nvPr/>
        </p:nvSpPr>
        <p:spPr>
          <a:xfrm>
            <a:off x="455900" y="1468725"/>
            <a:ext cx="3116400" cy="2630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Melts regolith into a glass-like solid</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No additives required</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Energy-intensive</a:t>
            </a:r>
            <a:endParaRPr>
              <a:latin typeface="Space Grotesk"/>
              <a:ea typeface="Space Grotesk"/>
              <a:cs typeface="Space Grotesk"/>
              <a:sym typeface="Space Grotesk"/>
            </a:endParaRPr>
          </a:p>
          <a:p>
            <a:pPr indent="-317500" lvl="1" marL="9144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1500 degrees celcius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Less porous than SLS so better structural integrity</a:t>
            </a:r>
            <a:endParaRPr>
              <a:latin typeface="Space Grotesk"/>
              <a:ea typeface="Space Grotesk"/>
              <a:cs typeface="Space Grotesk"/>
              <a:sym typeface="Space Grotesk"/>
            </a:endParaRPr>
          </a:p>
        </p:txBody>
      </p:sp>
      <p:sp>
        <p:nvSpPr>
          <p:cNvPr id="408" name="Google Shape;408;p35"/>
          <p:cNvSpPr txBox="1"/>
          <p:nvPr/>
        </p:nvSpPr>
        <p:spPr>
          <a:xfrm>
            <a:off x="455900" y="1068525"/>
            <a:ext cx="3717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Selective Laser Melting (SLM)</a:t>
            </a:r>
            <a:endParaRPr sz="1600">
              <a:latin typeface="Space Grotesk SemiBold"/>
              <a:ea typeface="Space Grotesk SemiBold"/>
              <a:cs typeface="Space Grotesk SemiBold"/>
              <a:sym typeface="Space Grotesk SemiBold"/>
            </a:endParaRPr>
          </a:p>
        </p:txBody>
      </p:sp>
      <p:sp>
        <p:nvSpPr>
          <p:cNvPr id="409" name="Google Shape;409;p35"/>
          <p:cNvSpPr txBox="1"/>
          <p:nvPr/>
        </p:nvSpPr>
        <p:spPr>
          <a:xfrm>
            <a:off x="4082675" y="4070150"/>
            <a:ext cx="45816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Fateri, M., &amp; Gebhardt, A. (2015). Process parameters development of selective laser melting of lunar regolith for on‐site manufacturing applications. International Journal of Applied Ceramic Technology, 12(1), 46-52.</a:t>
            </a:r>
            <a:endParaRPr sz="800">
              <a:latin typeface="Space Grotesk Light"/>
              <a:ea typeface="Space Grotesk Light"/>
              <a:cs typeface="Space Grotesk Light"/>
              <a:sym typeface="Space Grotesk Light"/>
            </a:endParaRPr>
          </a:p>
        </p:txBody>
      </p:sp>
      <p:pic>
        <p:nvPicPr>
          <p:cNvPr id="410" name="Google Shape;410;p35"/>
          <p:cNvPicPr preferRelativeResize="0"/>
          <p:nvPr/>
        </p:nvPicPr>
        <p:blipFill>
          <a:blip r:embed="rId3">
            <a:alphaModFix/>
          </a:blip>
          <a:stretch>
            <a:fillRect/>
          </a:stretch>
        </p:blipFill>
        <p:spPr>
          <a:xfrm>
            <a:off x="3908400" y="882300"/>
            <a:ext cx="4762500" cy="1200150"/>
          </a:xfrm>
          <a:prstGeom prst="rect">
            <a:avLst/>
          </a:prstGeom>
          <a:noFill/>
          <a:ln>
            <a:noFill/>
          </a:ln>
        </p:spPr>
      </p:pic>
      <p:pic>
        <p:nvPicPr>
          <p:cNvPr id="411" name="Google Shape;411;p35"/>
          <p:cNvPicPr preferRelativeResize="0"/>
          <p:nvPr/>
        </p:nvPicPr>
        <p:blipFill rotWithShape="1">
          <a:blip r:embed="rId4">
            <a:alphaModFix/>
          </a:blip>
          <a:srcRect b="0" l="0" r="0" t="9959"/>
          <a:stretch/>
        </p:blipFill>
        <p:spPr>
          <a:xfrm>
            <a:off x="3908400" y="2457861"/>
            <a:ext cx="4762500" cy="1406575"/>
          </a:xfrm>
          <a:prstGeom prst="rect">
            <a:avLst/>
          </a:prstGeom>
          <a:noFill/>
          <a:ln>
            <a:noFill/>
          </a:ln>
        </p:spPr>
      </p:pic>
      <p:sp>
        <p:nvSpPr>
          <p:cNvPr id="412" name="Google Shape;412;p35"/>
          <p:cNvSpPr txBox="1"/>
          <p:nvPr/>
        </p:nvSpPr>
        <p:spPr>
          <a:xfrm>
            <a:off x="408930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Powder</a:t>
            </a:r>
            <a:endParaRPr>
              <a:latin typeface="Space Grotesk SemiBold"/>
              <a:ea typeface="Space Grotesk SemiBold"/>
              <a:cs typeface="Space Grotesk SemiBold"/>
              <a:sym typeface="Space Grotesk SemiBold"/>
            </a:endParaRPr>
          </a:p>
        </p:txBody>
      </p:sp>
      <p:sp>
        <p:nvSpPr>
          <p:cNvPr id="413" name="Google Shape;413;p35"/>
          <p:cNvSpPr txBox="1"/>
          <p:nvPr/>
        </p:nvSpPr>
        <p:spPr>
          <a:xfrm>
            <a:off x="572235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Sintered</a:t>
            </a:r>
            <a:endParaRPr>
              <a:latin typeface="Space Grotesk SemiBold"/>
              <a:ea typeface="Space Grotesk SemiBold"/>
              <a:cs typeface="Space Grotesk SemiBold"/>
              <a:sym typeface="Space Grotesk SemiBold"/>
            </a:endParaRPr>
          </a:p>
        </p:txBody>
      </p:sp>
      <p:sp>
        <p:nvSpPr>
          <p:cNvPr id="414" name="Google Shape;414;p35"/>
          <p:cNvSpPr txBox="1"/>
          <p:nvPr/>
        </p:nvSpPr>
        <p:spPr>
          <a:xfrm>
            <a:off x="735540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Melted</a:t>
            </a:r>
            <a:endParaRPr>
              <a:latin typeface="Space Grotesk SemiBold"/>
              <a:ea typeface="Space Grotesk SemiBold"/>
              <a:cs typeface="Space Grotesk SemiBold"/>
              <a:sym typeface="Space Grotesk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8" name="Shape 418"/>
        <p:cNvGrpSpPr/>
        <p:nvPr/>
      </p:nvGrpSpPr>
      <p:grpSpPr>
        <a:xfrm>
          <a:off x="0" y="0"/>
          <a:ext cx="0" cy="0"/>
          <a:chOff x="0" y="0"/>
          <a:chExt cx="0" cy="0"/>
        </a:xfrm>
      </p:grpSpPr>
      <p:sp>
        <p:nvSpPr>
          <p:cNvPr id="419" name="Google Shape;419;p3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20" name="Google Shape;420;p3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21" name="Google Shape;421;p3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3D Printing</a:t>
            </a:r>
            <a:endParaRPr sz="3000">
              <a:solidFill>
                <a:srgbClr val="434343"/>
              </a:solidFill>
              <a:latin typeface="Orbitron SemiBold"/>
              <a:ea typeface="Orbitron SemiBold"/>
              <a:cs typeface="Orbitron SemiBold"/>
              <a:sym typeface="Orbitron SemiBold"/>
            </a:endParaRPr>
          </a:p>
        </p:txBody>
      </p:sp>
      <p:cxnSp>
        <p:nvCxnSpPr>
          <p:cNvPr id="422" name="Google Shape;422;p3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23" name="Google Shape;423;p3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424" name="Google Shape;424;p3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25" name="Google Shape;425;p3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26" name="Google Shape;426;p36"/>
          <p:cNvSpPr txBox="1"/>
          <p:nvPr/>
        </p:nvSpPr>
        <p:spPr>
          <a:xfrm>
            <a:off x="7529675" y="2020332"/>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Melted</a:t>
            </a:r>
            <a:endParaRPr>
              <a:latin typeface="Space Grotesk SemiBold"/>
              <a:ea typeface="Space Grotesk SemiBold"/>
              <a:cs typeface="Space Grotesk SemiBold"/>
              <a:sym typeface="Space Grotesk SemiBold"/>
            </a:endParaRPr>
          </a:p>
        </p:txBody>
      </p:sp>
      <p:sp>
        <p:nvSpPr>
          <p:cNvPr id="427" name="Google Shape;427;p36"/>
          <p:cNvSpPr txBox="1"/>
          <p:nvPr/>
        </p:nvSpPr>
        <p:spPr>
          <a:xfrm>
            <a:off x="6540838" y="3210363"/>
            <a:ext cx="2129100" cy="711300"/>
          </a:xfrm>
          <a:prstGeom prst="rect">
            <a:avLst/>
          </a:prstGeom>
          <a:noFill/>
          <a:ln>
            <a:noFill/>
          </a:ln>
        </p:spPr>
        <p:txBody>
          <a:bodyPr anchorCtr="0" anchor="ctr" bIns="91425" lIns="0" spcFirstLastPara="1" rIns="18000" wrap="square" tIns="91425">
            <a:normAutofit fontScale="47500" lnSpcReduction="20000"/>
          </a:bodyPr>
          <a:lstStyle/>
          <a:p>
            <a:pPr indent="-457200" lvl="0" marL="0" rtl="0" algn="r">
              <a:lnSpc>
                <a:spcPct val="200000"/>
              </a:lnSpc>
              <a:spcBef>
                <a:spcPts val="0"/>
              </a:spcBef>
              <a:spcAft>
                <a:spcPts val="0"/>
              </a:spcAft>
              <a:buNone/>
            </a:pPr>
            <a:r>
              <a:rPr lang="en" sz="1200">
                <a:solidFill>
                  <a:srgbClr val="000000"/>
                </a:solidFill>
              </a:rPr>
              <a:t>Mario Cucinella Architects. (2020). </a:t>
            </a:r>
            <a:r>
              <a:rPr i="1" lang="en" sz="1200">
                <a:solidFill>
                  <a:srgbClr val="000000"/>
                </a:solidFill>
              </a:rPr>
              <a:t>TECLA: The first eco-sustainable housing prototype 3D printed from raw earth</a:t>
            </a:r>
            <a:r>
              <a:rPr lang="en" sz="1200">
                <a:solidFill>
                  <a:srgbClr val="000000"/>
                </a:solidFill>
              </a:rPr>
              <a:t>. https://www.mcarchitects.it/en/projects/tecla-technology-and-clay</a:t>
            </a:r>
            <a:endParaRPr sz="1200">
              <a:solidFill>
                <a:srgbClr val="000000"/>
              </a:solidFill>
            </a:endParaRPr>
          </a:p>
          <a:p>
            <a:pPr indent="0" lvl="0" marL="0" rtl="0" algn="r">
              <a:spcBef>
                <a:spcPts val="0"/>
              </a:spcBef>
              <a:spcAft>
                <a:spcPts val="0"/>
              </a:spcAft>
              <a:buNone/>
            </a:pPr>
            <a:r>
              <a:t/>
            </a:r>
            <a:endParaRPr sz="1000">
              <a:solidFill>
                <a:srgbClr val="000000"/>
              </a:solidFill>
              <a:latin typeface="Space Grotesk"/>
              <a:ea typeface="Space Grotesk"/>
              <a:cs typeface="Space Grotesk"/>
              <a:sym typeface="Space Grotesk"/>
            </a:endParaRPr>
          </a:p>
        </p:txBody>
      </p:sp>
      <p:sp>
        <p:nvSpPr>
          <p:cNvPr id="428" name="Google Shape;428;p36"/>
          <p:cNvSpPr txBox="1"/>
          <p:nvPr/>
        </p:nvSpPr>
        <p:spPr>
          <a:xfrm>
            <a:off x="461513" y="1747363"/>
            <a:ext cx="35511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Used material extrusion not SLM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Organic shapes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Custom unique texture on the exterior</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Integrated strip lighting</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Compressive dome shape</a:t>
            </a:r>
            <a:endParaRPr>
              <a:latin typeface="Space Grotesk"/>
              <a:ea typeface="Space Grotesk"/>
              <a:cs typeface="Space Grotesk"/>
              <a:sym typeface="Space Grotesk"/>
            </a:endParaRPr>
          </a:p>
        </p:txBody>
      </p:sp>
      <p:sp>
        <p:nvSpPr>
          <p:cNvPr id="429" name="Google Shape;429;p36"/>
          <p:cNvSpPr txBox="1"/>
          <p:nvPr/>
        </p:nvSpPr>
        <p:spPr>
          <a:xfrm>
            <a:off x="461513" y="112886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Case Study</a:t>
            </a:r>
            <a:endParaRPr sz="1600">
              <a:latin typeface="Space Grotesk SemiBold"/>
              <a:ea typeface="Space Grotesk SemiBold"/>
              <a:cs typeface="Space Grotesk SemiBold"/>
              <a:sym typeface="Space Grotesk SemiBold"/>
            </a:endParaRPr>
          </a:p>
        </p:txBody>
      </p:sp>
      <p:sp>
        <p:nvSpPr>
          <p:cNvPr id="430" name="Google Shape;430;p36"/>
          <p:cNvSpPr txBox="1"/>
          <p:nvPr/>
        </p:nvSpPr>
        <p:spPr>
          <a:xfrm>
            <a:off x="461513" y="1378054"/>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pace Grotesk"/>
                <a:ea typeface="Space Grotesk"/>
                <a:cs typeface="Space Grotesk"/>
                <a:sym typeface="Space Grotesk"/>
              </a:rPr>
              <a:t>TECLA by Mario Cucinella Architects</a:t>
            </a:r>
            <a:endParaRPr i="1" sz="1200">
              <a:latin typeface="Space Grotesk"/>
              <a:ea typeface="Space Grotesk"/>
              <a:cs typeface="Space Grotesk"/>
              <a:sym typeface="Space Grotesk"/>
            </a:endParaRPr>
          </a:p>
        </p:txBody>
      </p:sp>
      <p:pic>
        <p:nvPicPr>
          <p:cNvPr id="431" name="Google Shape;431;p36"/>
          <p:cNvPicPr preferRelativeResize="0"/>
          <p:nvPr/>
        </p:nvPicPr>
        <p:blipFill>
          <a:blip r:embed="rId3">
            <a:alphaModFix/>
          </a:blip>
          <a:stretch>
            <a:fillRect/>
          </a:stretch>
        </p:blipFill>
        <p:spPr>
          <a:xfrm>
            <a:off x="3913806" y="1056437"/>
            <a:ext cx="1967809" cy="2951701"/>
          </a:xfrm>
          <a:prstGeom prst="rect">
            <a:avLst/>
          </a:prstGeom>
          <a:noFill/>
          <a:ln>
            <a:noFill/>
          </a:ln>
        </p:spPr>
      </p:pic>
      <p:pic>
        <p:nvPicPr>
          <p:cNvPr id="432" name="Google Shape;432;p36"/>
          <p:cNvPicPr preferRelativeResize="0"/>
          <p:nvPr/>
        </p:nvPicPr>
        <p:blipFill>
          <a:blip r:embed="rId4">
            <a:alphaModFix/>
          </a:blip>
          <a:stretch>
            <a:fillRect/>
          </a:stretch>
        </p:blipFill>
        <p:spPr>
          <a:xfrm>
            <a:off x="5946068" y="1056426"/>
            <a:ext cx="2736416" cy="18242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37"/>
          <p:cNvPicPr preferRelativeResize="0"/>
          <p:nvPr/>
        </p:nvPicPr>
        <p:blipFill rotWithShape="1">
          <a:blip r:embed="rId3">
            <a:alphaModFix/>
          </a:blip>
          <a:srcRect b="43984" l="0" r="0" t="0"/>
          <a:stretch/>
        </p:blipFill>
        <p:spPr>
          <a:xfrm flipH="1">
            <a:off x="0" y="-1"/>
            <a:ext cx="9144001" cy="5143498"/>
          </a:xfrm>
          <a:prstGeom prst="rect">
            <a:avLst/>
          </a:prstGeom>
          <a:noFill/>
          <a:ln>
            <a:noFill/>
          </a:ln>
        </p:spPr>
      </p:pic>
      <p:cxnSp>
        <p:nvCxnSpPr>
          <p:cNvPr id="438" name="Google Shape;438;p37"/>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439" name="Google Shape;439;p37"/>
          <p:cNvSpPr txBox="1"/>
          <p:nvPr/>
        </p:nvSpPr>
        <p:spPr>
          <a:xfrm>
            <a:off x="386075" y="1838350"/>
            <a:ext cx="8119500" cy="13899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Mental Health &amp; Well-being</a:t>
            </a:r>
            <a:endParaRPr sz="4500">
              <a:solidFill>
                <a:srgbClr val="FFFFFF"/>
              </a:solidFill>
              <a:latin typeface="Orbitron SemiBold"/>
              <a:ea typeface="Orbitron SemiBold"/>
              <a:cs typeface="Orbitron SemiBold"/>
              <a:sym typeface="Orbitron SemiBold"/>
            </a:endParaRPr>
          </a:p>
        </p:txBody>
      </p:sp>
      <p:sp>
        <p:nvSpPr>
          <p:cNvPr id="440" name="Google Shape;440;p37"/>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4" name="Shape 444"/>
        <p:cNvGrpSpPr/>
        <p:nvPr/>
      </p:nvGrpSpPr>
      <p:grpSpPr>
        <a:xfrm>
          <a:off x="0" y="0"/>
          <a:ext cx="0" cy="0"/>
          <a:chOff x="0" y="0"/>
          <a:chExt cx="0" cy="0"/>
        </a:xfrm>
      </p:grpSpPr>
      <p:sp>
        <p:nvSpPr>
          <p:cNvPr id="445" name="Google Shape;445;p3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46" name="Google Shape;446;p3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47" name="Google Shape;447;p3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Drivers</a:t>
            </a:r>
            <a:endParaRPr sz="3000">
              <a:solidFill>
                <a:srgbClr val="434343"/>
              </a:solidFill>
              <a:latin typeface="Orbitron SemiBold"/>
              <a:ea typeface="Orbitron SemiBold"/>
              <a:cs typeface="Orbitron SemiBold"/>
              <a:sym typeface="Orbitron SemiBold"/>
            </a:endParaRPr>
          </a:p>
        </p:txBody>
      </p:sp>
      <p:cxnSp>
        <p:nvCxnSpPr>
          <p:cNvPr id="448" name="Google Shape;448;p3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49" name="Google Shape;449;p3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Mental Health &amp; Well-being</a:t>
            </a:r>
            <a:endParaRPr sz="1000">
              <a:solidFill>
                <a:srgbClr val="434343"/>
              </a:solidFill>
              <a:latin typeface="Space Grotesk"/>
              <a:ea typeface="Space Grotesk"/>
              <a:cs typeface="Space Grotesk"/>
              <a:sym typeface="Space Grotesk"/>
            </a:endParaRPr>
          </a:p>
        </p:txBody>
      </p:sp>
      <p:cxnSp>
        <p:nvCxnSpPr>
          <p:cNvPr id="450" name="Google Shape;450;p3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51" name="Google Shape;451;p3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52" name="Google Shape;452;p38"/>
          <p:cNvSpPr txBox="1"/>
          <p:nvPr/>
        </p:nvSpPr>
        <p:spPr>
          <a:xfrm>
            <a:off x="433972" y="1727532"/>
            <a:ext cx="30000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Stuck with the same people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High stress environment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Away from family and home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Little privacy</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Monotonous environment</a:t>
            </a:r>
            <a:endParaRPr>
              <a:latin typeface="Space Grotesk"/>
              <a:ea typeface="Space Grotesk"/>
              <a:cs typeface="Space Grotesk"/>
              <a:sym typeface="Space Grotesk"/>
            </a:endParaRPr>
          </a:p>
        </p:txBody>
      </p:sp>
      <p:sp>
        <p:nvSpPr>
          <p:cNvPr id="453" name="Google Shape;453;p38"/>
          <p:cNvSpPr txBox="1"/>
          <p:nvPr/>
        </p:nvSpPr>
        <p:spPr>
          <a:xfrm>
            <a:off x="433972" y="1131818"/>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Missions in Space</a:t>
            </a:r>
            <a:endParaRPr sz="1600">
              <a:latin typeface="Space Grotesk SemiBold"/>
              <a:ea typeface="Space Grotesk SemiBold"/>
              <a:cs typeface="Space Grotesk SemiBold"/>
              <a:sym typeface="Space Grotesk SemiBold"/>
            </a:endParaRPr>
          </a:p>
        </p:txBody>
      </p:sp>
      <p:sp>
        <p:nvSpPr>
          <p:cNvPr id="454" name="Google Shape;454;p38"/>
          <p:cNvSpPr txBox="1"/>
          <p:nvPr/>
        </p:nvSpPr>
        <p:spPr>
          <a:xfrm>
            <a:off x="5253622" y="1709844"/>
            <a:ext cx="30000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Improper, harsh lighting</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Thermal/humidity discomfort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Bad acoustic quality → noise</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Bad air quality</a:t>
            </a:r>
            <a:endParaRPr>
              <a:latin typeface="Space Grotesk"/>
              <a:ea typeface="Space Grotesk"/>
              <a:cs typeface="Space Grotesk"/>
              <a:sym typeface="Space Grotesk"/>
            </a:endParaRPr>
          </a:p>
        </p:txBody>
      </p:sp>
      <p:sp>
        <p:nvSpPr>
          <p:cNvPr id="455" name="Google Shape;455;p38"/>
          <p:cNvSpPr txBox="1"/>
          <p:nvPr/>
        </p:nvSpPr>
        <p:spPr>
          <a:xfrm>
            <a:off x="5253622" y="1114131"/>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Sick Building Syndrome</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3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61" name="Google Shape;461;p3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62" name="Google Shape;462;p3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Response</a:t>
            </a:r>
            <a:endParaRPr sz="3000">
              <a:solidFill>
                <a:srgbClr val="434343"/>
              </a:solidFill>
              <a:latin typeface="Orbitron SemiBold"/>
              <a:ea typeface="Orbitron SemiBold"/>
              <a:cs typeface="Orbitron SemiBold"/>
              <a:sym typeface="Orbitron SemiBold"/>
            </a:endParaRPr>
          </a:p>
        </p:txBody>
      </p:sp>
      <p:cxnSp>
        <p:nvCxnSpPr>
          <p:cNvPr id="463" name="Google Shape;463;p3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64" name="Google Shape;464;p3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Mental Health &amp; Well-being</a:t>
            </a:r>
            <a:endParaRPr sz="1000">
              <a:solidFill>
                <a:srgbClr val="434343"/>
              </a:solidFill>
              <a:latin typeface="Space Grotesk"/>
              <a:ea typeface="Space Grotesk"/>
              <a:cs typeface="Space Grotesk"/>
              <a:sym typeface="Space Grotesk"/>
            </a:endParaRPr>
          </a:p>
        </p:txBody>
      </p:sp>
      <p:cxnSp>
        <p:nvCxnSpPr>
          <p:cNvPr id="465" name="Google Shape;465;p3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66" name="Google Shape;466;p3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67" name="Google Shape;467;p39"/>
          <p:cNvSpPr txBox="1"/>
          <p:nvPr/>
        </p:nvSpPr>
        <p:spPr>
          <a:xfrm>
            <a:off x="433975" y="1727525"/>
            <a:ext cx="38922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Non-monotonous, dynamic spaces</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Seperation between public &amp; private spaces → ability to retreat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Lighting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Acoustic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Air quality</a:t>
            </a:r>
            <a:endParaRPr>
              <a:latin typeface="Space Grotesk"/>
              <a:ea typeface="Space Grotesk"/>
              <a:cs typeface="Space Grotesk"/>
              <a:sym typeface="Space Grotesk"/>
            </a:endParaRPr>
          </a:p>
        </p:txBody>
      </p:sp>
      <p:sp>
        <p:nvSpPr>
          <p:cNvPr id="468" name="Google Shape;468;p39"/>
          <p:cNvSpPr txBox="1"/>
          <p:nvPr/>
        </p:nvSpPr>
        <p:spPr>
          <a:xfrm>
            <a:off x="433975" y="896925"/>
            <a:ext cx="428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Biophilic Design Interventions Should Respond through:</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40"/>
          <p:cNvPicPr preferRelativeResize="0"/>
          <p:nvPr/>
        </p:nvPicPr>
        <p:blipFill rotWithShape="1">
          <a:blip r:embed="rId3">
            <a:alphaModFix/>
          </a:blip>
          <a:srcRect b="37743" l="0" r="0" t="6007"/>
          <a:stretch/>
        </p:blipFill>
        <p:spPr>
          <a:xfrm>
            <a:off x="0" y="0"/>
            <a:ext cx="9144000" cy="5143501"/>
          </a:xfrm>
          <a:prstGeom prst="rect">
            <a:avLst/>
          </a:prstGeom>
          <a:noFill/>
          <a:ln>
            <a:noFill/>
          </a:ln>
        </p:spPr>
      </p:pic>
      <p:cxnSp>
        <p:nvCxnSpPr>
          <p:cNvPr id="474" name="Google Shape;474;p40"/>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475" name="Google Shape;475;p40"/>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Biophilic Design</a:t>
            </a:r>
            <a:endParaRPr sz="4500">
              <a:solidFill>
                <a:srgbClr val="FFFFFF"/>
              </a:solidFill>
              <a:latin typeface="Orbitron SemiBold"/>
              <a:ea typeface="Orbitron SemiBold"/>
              <a:cs typeface="Orbitron SemiBold"/>
              <a:sym typeface="Orbitron SemiBold"/>
            </a:endParaRPr>
          </a:p>
        </p:txBody>
      </p:sp>
      <p:sp>
        <p:nvSpPr>
          <p:cNvPr id="476" name="Google Shape;476;p40"/>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4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82" name="Google Shape;482;p4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83" name="Google Shape;483;p4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Biophilic Design</a:t>
            </a:r>
            <a:endParaRPr sz="3000">
              <a:solidFill>
                <a:srgbClr val="434343"/>
              </a:solidFill>
              <a:latin typeface="Orbitron SemiBold"/>
              <a:ea typeface="Orbitron SemiBold"/>
              <a:cs typeface="Orbitron SemiBold"/>
              <a:sym typeface="Orbitron SemiBold"/>
            </a:endParaRPr>
          </a:p>
        </p:txBody>
      </p:sp>
      <p:cxnSp>
        <p:nvCxnSpPr>
          <p:cNvPr id="484" name="Google Shape;484;p4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85" name="Google Shape;485;p4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486" name="Google Shape;486;p4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87" name="Google Shape;487;p4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88" name="Google Shape;488;p41"/>
          <p:cNvSpPr txBox="1"/>
          <p:nvPr/>
        </p:nvSpPr>
        <p:spPr>
          <a:xfrm>
            <a:off x="455900"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Definition</a:t>
            </a:r>
            <a:endParaRPr sz="1600">
              <a:latin typeface="Space Grotesk SemiBold"/>
              <a:ea typeface="Space Grotesk SemiBold"/>
              <a:cs typeface="Space Grotesk SemiBold"/>
              <a:sym typeface="Space Grotesk SemiBold"/>
            </a:endParaRPr>
          </a:p>
        </p:txBody>
      </p:sp>
      <p:sp>
        <p:nvSpPr>
          <p:cNvPr id="489" name="Google Shape;489;p41"/>
          <p:cNvSpPr txBox="1"/>
          <p:nvPr/>
        </p:nvSpPr>
        <p:spPr>
          <a:xfrm>
            <a:off x="479075" y="2037525"/>
            <a:ext cx="8077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0000"/>
                </a:solidFill>
                <a:latin typeface="Space Grotesk"/>
                <a:ea typeface="Space Grotesk"/>
                <a:cs typeface="Space Grotesk"/>
                <a:sym typeface="Space Grotesk"/>
              </a:rPr>
              <a:t>An approach to architecture and interior design that </a:t>
            </a:r>
            <a:r>
              <a:rPr b="1" lang="en" sz="1800">
                <a:solidFill>
                  <a:srgbClr val="000000"/>
                </a:solidFill>
                <a:latin typeface="Space Grotesk"/>
                <a:ea typeface="Space Grotesk"/>
                <a:cs typeface="Space Grotesk"/>
                <a:sym typeface="Space Grotesk"/>
              </a:rPr>
              <a:t>connects people with nature</a:t>
            </a:r>
            <a:r>
              <a:rPr lang="en" sz="1800">
                <a:solidFill>
                  <a:srgbClr val="000000"/>
                </a:solidFill>
                <a:latin typeface="Space Grotesk"/>
                <a:ea typeface="Space Grotesk"/>
                <a:cs typeface="Space Grotesk"/>
                <a:sym typeface="Space Grotesk"/>
              </a:rPr>
              <a:t> within built environments, using </a:t>
            </a:r>
            <a:r>
              <a:rPr b="1" lang="en" sz="1800">
                <a:solidFill>
                  <a:srgbClr val="000000"/>
                </a:solidFill>
                <a:latin typeface="Space Grotesk"/>
                <a:ea typeface="Space Grotesk"/>
                <a:cs typeface="Space Grotesk"/>
                <a:sym typeface="Space Grotesk"/>
              </a:rPr>
              <a:t>natural elements, forms, and processes</a:t>
            </a:r>
            <a:r>
              <a:rPr lang="en" sz="1800">
                <a:solidFill>
                  <a:srgbClr val="000000"/>
                </a:solidFill>
                <a:latin typeface="Space Grotesk"/>
                <a:ea typeface="Space Grotesk"/>
                <a:cs typeface="Space Grotesk"/>
                <a:sym typeface="Space Grotesk"/>
              </a:rPr>
              <a:t> to </a:t>
            </a:r>
            <a:r>
              <a:rPr b="1" lang="en" sz="1800">
                <a:solidFill>
                  <a:srgbClr val="000000"/>
                </a:solidFill>
                <a:latin typeface="Space Grotesk"/>
                <a:ea typeface="Space Grotesk"/>
                <a:cs typeface="Space Grotesk"/>
                <a:sym typeface="Space Grotesk"/>
              </a:rPr>
              <a:t>improve human health</a:t>
            </a:r>
            <a:r>
              <a:rPr lang="en" sz="1800">
                <a:solidFill>
                  <a:srgbClr val="000000"/>
                </a:solidFill>
                <a:latin typeface="Space Grotesk"/>
                <a:ea typeface="Space Grotesk"/>
                <a:cs typeface="Space Grotesk"/>
                <a:sym typeface="Space Grotesk"/>
              </a:rPr>
              <a:t>, well-being, and productivity, stemming from our innate </a:t>
            </a:r>
            <a:r>
              <a:rPr b="1" lang="en" sz="1800">
                <a:solidFill>
                  <a:srgbClr val="000000"/>
                </a:solidFill>
                <a:latin typeface="Space Grotesk"/>
                <a:ea typeface="Space Grotesk"/>
                <a:cs typeface="Space Grotesk"/>
                <a:sym typeface="Space Grotesk"/>
              </a:rPr>
              <a:t>love for nature</a:t>
            </a:r>
            <a:endParaRPr b="1" sz="1800">
              <a:solidFill>
                <a:srgbClr val="000000"/>
              </a:solidFill>
              <a:latin typeface="Space Grotesk"/>
              <a:ea typeface="Space Grotesk"/>
              <a:cs typeface="Space Grotesk"/>
              <a:sym typeface="Space Grotes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1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4" name="Google Shape;74;p1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5" name="Google Shape;75;p1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Return to the Moon</a:t>
            </a:r>
            <a:endParaRPr sz="3000">
              <a:solidFill>
                <a:srgbClr val="434343"/>
              </a:solidFill>
              <a:latin typeface="Orbitron SemiBold"/>
              <a:ea typeface="Orbitron SemiBold"/>
              <a:cs typeface="Orbitron SemiBold"/>
              <a:sym typeface="Orbitron SemiBold"/>
            </a:endParaRPr>
          </a:p>
        </p:txBody>
      </p:sp>
      <p:cxnSp>
        <p:nvCxnSpPr>
          <p:cNvPr id="76" name="Google Shape;76;p1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7" name="Google Shape;77;p1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Introduction</a:t>
            </a:r>
            <a:endParaRPr sz="1000">
              <a:solidFill>
                <a:srgbClr val="434343"/>
              </a:solidFill>
              <a:latin typeface="Space Grotesk"/>
              <a:ea typeface="Space Grotesk"/>
              <a:cs typeface="Space Grotesk"/>
              <a:sym typeface="Space Grotesk"/>
            </a:endParaRPr>
          </a:p>
        </p:txBody>
      </p:sp>
      <p:cxnSp>
        <p:nvCxnSpPr>
          <p:cNvPr id="78" name="Google Shape;78;p1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9" name="Google Shape;79;p1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80" name="Google Shape;80;p15"/>
          <p:cNvSpPr txBox="1"/>
          <p:nvPr/>
        </p:nvSpPr>
        <p:spPr>
          <a:xfrm>
            <a:off x="5879925" y="4328950"/>
            <a:ext cx="278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Space Grotesk Light"/>
                <a:ea typeface="Space Grotesk Light"/>
                <a:cs typeface="Space Grotesk Light"/>
                <a:sym typeface="Space Grotesk Light"/>
              </a:rPr>
              <a:t>https://www.nasa.gov/news-release/nasas-artemis-ii-crew-beams-official-moon-flyby-photos-to-earth/</a:t>
            </a:r>
            <a:endParaRPr sz="800">
              <a:latin typeface="Space Grotesk Light"/>
              <a:ea typeface="Space Grotesk Light"/>
              <a:cs typeface="Space Grotesk Light"/>
              <a:sym typeface="Space Grotesk Light"/>
            </a:endParaRPr>
          </a:p>
        </p:txBody>
      </p:sp>
      <p:sp>
        <p:nvSpPr>
          <p:cNvPr id="81" name="Google Shape;81;p15"/>
          <p:cNvSpPr txBox="1"/>
          <p:nvPr/>
        </p:nvSpPr>
        <p:spPr>
          <a:xfrm>
            <a:off x="455900" y="1727525"/>
            <a:ext cx="4850100" cy="2630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A second space race to put humans on the Moon again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Involving many space agencies like NASA, ESA, ROSCOSMOS, CNSA, etc.</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Aim for longer term Moon missions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Eventually leading to colonising of the Moon and beyond</a:t>
            </a:r>
            <a:endParaRPr>
              <a:latin typeface="Space Grotesk"/>
              <a:ea typeface="Space Grotesk"/>
              <a:cs typeface="Space Grotesk"/>
              <a:sym typeface="Space Grotesk"/>
            </a:endParaRPr>
          </a:p>
        </p:txBody>
      </p:sp>
      <p:sp>
        <p:nvSpPr>
          <p:cNvPr id="82" name="Google Shape;82;p15"/>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is this topic relevant?</a:t>
            </a:r>
            <a:endParaRPr sz="1600">
              <a:latin typeface="Space Grotesk SemiBold"/>
              <a:ea typeface="Space Grotesk SemiBold"/>
              <a:cs typeface="Space Grotesk SemiBold"/>
              <a:sym typeface="Space Grotesk SemiBold"/>
            </a:endParaRPr>
          </a:p>
        </p:txBody>
      </p:sp>
      <p:pic>
        <p:nvPicPr>
          <p:cNvPr id="83" name="Google Shape;83;p15"/>
          <p:cNvPicPr preferRelativeResize="0"/>
          <p:nvPr/>
        </p:nvPicPr>
        <p:blipFill rotWithShape="1">
          <a:blip r:embed="rId3">
            <a:alphaModFix/>
          </a:blip>
          <a:srcRect b="0" l="4306" r="0" t="0"/>
          <a:stretch/>
        </p:blipFill>
        <p:spPr>
          <a:xfrm rot="-5400000">
            <a:off x="5553938" y="1199599"/>
            <a:ext cx="3501576" cy="27443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4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95" name="Google Shape;495;p4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96" name="Google Shape;496;p4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Computational Systems</a:t>
            </a:r>
            <a:endParaRPr sz="3000">
              <a:solidFill>
                <a:srgbClr val="434343"/>
              </a:solidFill>
              <a:latin typeface="Orbitron SemiBold"/>
              <a:ea typeface="Orbitron SemiBold"/>
              <a:cs typeface="Orbitron SemiBold"/>
              <a:sym typeface="Orbitron SemiBold"/>
            </a:endParaRPr>
          </a:p>
        </p:txBody>
      </p:sp>
      <p:cxnSp>
        <p:nvCxnSpPr>
          <p:cNvPr id="497" name="Google Shape;497;p4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98" name="Google Shape;498;p4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499" name="Google Shape;499;p4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00" name="Google Shape;500;p4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01" name="Google Shape;501;p42"/>
          <p:cNvSpPr txBox="1"/>
          <p:nvPr/>
        </p:nvSpPr>
        <p:spPr>
          <a:xfrm>
            <a:off x="3036425" y="936225"/>
            <a:ext cx="3083100" cy="6825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At the building level </a:t>
            </a:r>
            <a:r>
              <a:rPr lang="en" sz="1200">
                <a:solidFill>
                  <a:srgbClr val="434343"/>
                </a:solidFill>
                <a:latin typeface="Space Grotesk Medium"/>
                <a:ea typeface="Space Grotesk Medium"/>
                <a:cs typeface="Space Grotesk Medium"/>
                <a:sym typeface="Space Grotesk Medium"/>
              </a:rPr>
              <a:t>biophilic design</a:t>
            </a:r>
            <a:r>
              <a:rPr lang="en" sz="1200">
                <a:solidFill>
                  <a:srgbClr val="434343"/>
                </a:solidFill>
                <a:latin typeface="Space Grotesk"/>
                <a:ea typeface="Space Grotesk"/>
                <a:cs typeface="Space Grotesk"/>
                <a:sym typeface="Space Grotesk"/>
              </a:rPr>
              <a:t> comes through </a:t>
            </a:r>
            <a:r>
              <a:rPr b="1" lang="en" sz="1200">
                <a:solidFill>
                  <a:srgbClr val="434343"/>
                </a:solidFill>
                <a:latin typeface="Space Grotesk"/>
                <a:ea typeface="Space Grotesk"/>
                <a:cs typeface="Space Grotesk"/>
                <a:sym typeface="Space Grotesk"/>
              </a:rPr>
              <a:t>2 main design systems</a:t>
            </a:r>
            <a:endParaRPr b="1" sz="1200">
              <a:solidFill>
                <a:srgbClr val="434343"/>
              </a:solidFill>
              <a:latin typeface="Space Grotesk"/>
              <a:ea typeface="Space Grotesk"/>
              <a:cs typeface="Space Grotesk"/>
              <a:sym typeface="Space Grotesk"/>
            </a:endParaRPr>
          </a:p>
        </p:txBody>
      </p:sp>
      <p:sp>
        <p:nvSpPr>
          <p:cNvPr id="502" name="Google Shape;502;p42"/>
          <p:cNvSpPr txBox="1"/>
          <p:nvPr/>
        </p:nvSpPr>
        <p:spPr>
          <a:xfrm>
            <a:off x="473100" y="2005775"/>
            <a:ext cx="3083100" cy="2730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Medium"/>
                <a:ea typeface="Space Grotesk Medium"/>
                <a:cs typeface="Space Grotesk Medium"/>
                <a:sym typeface="Space Grotesk Medium"/>
              </a:rPr>
              <a:t>Lindemayers L-System</a:t>
            </a:r>
            <a:endParaRPr sz="1200">
              <a:solidFill>
                <a:srgbClr val="434343"/>
              </a:solidFill>
              <a:latin typeface="Space Grotesk Medium"/>
              <a:ea typeface="Space Grotesk Medium"/>
              <a:cs typeface="Space Grotesk Medium"/>
              <a:sym typeface="Space Grotesk Medium"/>
            </a:endParaRPr>
          </a:p>
        </p:txBody>
      </p:sp>
      <p:sp>
        <p:nvSpPr>
          <p:cNvPr id="503" name="Google Shape;503;p42"/>
          <p:cNvSpPr txBox="1"/>
          <p:nvPr/>
        </p:nvSpPr>
        <p:spPr>
          <a:xfrm>
            <a:off x="5587800" y="2008024"/>
            <a:ext cx="3083100" cy="2685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Medium"/>
                <a:ea typeface="Space Grotesk Medium"/>
                <a:cs typeface="Space Grotesk Medium"/>
                <a:sym typeface="Space Grotesk Medium"/>
              </a:rPr>
              <a:t>Metaballs</a:t>
            </a:r>
            <a:endParaRPr sz="1200">
              <a:solidFill>
                <a:srgbClr val="434343"/>
              </a:solidFill>
              <a:latin typeface="Space Grotesk Medium"/>
              <a:ea typeface="Space Grotesk Medium"/>
              <a:cs typeface="Space Grotesk Medium"/>
              <a:sym typeface="Space Grotesk Medium"/>
            </a:endParaRPr>
          </a:p>
        </p:txBody>
      </p:sp>
      <p:sp>
        <p:nvSpPr>
          <p:cNvPr id="504" name="Google Shape;504;p42"/>
          <p:cNvSpPr txBox="1"/>
          <p:nvPr/>
        </p:nvSpPr>
        <p:spPr>
          <a:xfrm>
            <a:off x="479075" y="2275250"/>
            <a:ext cx="3083100" cy="411000"/>
          </a:xfrm>
          <a:prstGeom prst="rect">
            <a:avLst/>
          </a:prstGeom>
          <a:noFill/>
          <a:ln>
            <a:noFill/>
          </a:ln>
        </p:spPr>
        <p:txBody>
          <a:bodyPr anchorCtr="0" anchor="t"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 mathematical system that describes plant growth and allows us to model it.</a:t>
            </a:r>
            <a:endParaRPr sz="1200">
              <a:solidFill>
                <a:srgbClr val="434343"/>
              </a:solidFill>
              <a:latin typeface="Space Grotesk Medium"/>
              <a:ea typeface="Space Grotesk Medium"/>
              <a:cs typeface="Space Grotesk Medium"/>
              <a:sym typeface="Space Grotesk Medium"/>
            </a:endParaRPr>
          </a:p>
        </p:txBody>
      </p:sp>
      <p:sp>
        <p:nvSpPr>
          <p:cNvPr id="505" name="Google Shape;505;p42"/>
          <p:cNvSpPr txBox="1"/>
          <p:nvPr/>
        </p:nvSpPr>
        <p:spPr>
          <a:xfrm>
            <a:off x="5593775" y="2278640"/>
            <a:ext cx="3083100" cy="404400"/>
          </a:xfrm>
          <a:prstGeom prst="rect">
            <a:avLst/>
          </a:prstGeom>
          <a:noFill/>
          <a:ln>
            <a:noFill/>
          </a:ln>
        </p:spPr>
        <p:txBody>
          <a:bodyPr anchorCtr="0" anchor="t"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 modelling technique involving spheres to create </a:t>
            </a:r>
            <a:r>
              <a:rPr lang="en" sz="1200">
                <a:solidFill>
                  <a:srgbClr val="434343"/>
                </a:solidFill>
                <a:latin typeface="Space Grotesk Medium"/>
                <a:ea typeface="Space Grotesk Medium"/>
                <a:cs typeface="Space Grotesk Medium"/>
                <a:sym typeface="Space Grotesk Medium"/>
              </a:rPr>
              <a:t>organic looking shapes.</a:t>
            </a:r>
            <a:endParaRPr sz="1200">
              <a:solidFill>
                <a:srgbClr val="434343"/>
              </a:solidFill>
              <a:latin typeface="Space Grotesk Medium"/>
              <a:ea typeface="Space Grotesk Medium"/>
              <a:cs typeface="Space Grotesk Medium"/>
              <a:sym typeface="Space Grotesk Medium"/>
            </a:endParaRPr>
          </a:p>
        </p:txBody>
      </p:sp>
      <p:cxnSp>
        <p:nvCxnSpPr>
          <p:cNvPr id="506" name="Google Shape;506;p42"/>
          <p:cNvCxnSpPr>
            <a:stCxn id="501" idx="1"/>
            <a:endCxn id="502" idx="0"/>
          </p:cNvCxnSpPr>
          <p:nvPr/>
        </p:nvCxnSpPr>
        <p:spPr>
          <a:xfrm flipH="1">
            <a:off x="2014625" y="1277475"/>
            <a:ext cx="1021800" cy="728400"/>
          </a:xfrm>
          <a:prstGeom prst="straightConnector1">
            <a:avLst/>
          </a:prstGeom>
          <a:noFill/>
          <a:ln cap="flat" cmpd="sng" w="19050">
            <a:solidFill>
              <a:schemeClr val="dk2"/>
            </a:solidFill>
            <a:prstDash val="solid"/>
            <a:round/>
            <a:headEnd len="med" w="med" type="none"/>
            <a:tailEnd len="med" w="med" type="triangle"/>
          </a:ln>
        </p:spPr>
      </p:cxnSp>
      <p:cxnSp>
        <p:nvCxnSpPr>
          <p:cNvPr id="507" name="Google Shape;507;p42"/>
          <p:cNvCxnSpPr>
            <a:stCxn id="501" idx="3"/>
            <a:endCxn id="503" idx="0"/>
          </p:cNvCxnSpPr>
          <p:nvPr/>
        </p:nvCxnSpPr>
        <p:spPr>
          <a:xfrm>
            <a:off x="6119525" y="1277475"/>
            <a:ext cx="1009800" cy="730500"/>
          </a:xfrm>
          <a:prstGeom prst="straightConnector1">
            <a:avLst/>
          </a:prstGeom>
          <a:noFill/>
          <a:ln cap="flat" cmpd="sng" w="19050">
            <a:solidFill>
              <a:schemeClr val="dk2"/>
            </a:solidFill>
            <a:prstDash val="solid"/>
            <a:round/>
            <a:headEnd len="med" w="med" type="none"/>
            <a:tailEnd len="med" w="med" type="triangle"/>
          </a:ln>
        </p:spPr>
      </p:cxnSp>
      <p:pic>
        <p:nvPicPr>
          <p:cNvPr id="508" name="Google Shape;508;p42"/>
          <p:cNvPicPr preferRelativeResize="0"/>
          <p:nvPr/>
        </p:nvPicPr>
        <p:blipFill>
          <a:blip r:embed="rId3">
            <a:alphaModFix/>
          </a:blip>
          <a:stretch>
            <a:fillRect/>
          </a:stretch>
        </p:blipFill>
        <p:spPr>
          <a:xfrm>
            <a:off x="6064800" y="2977792"/>
            <a:ext cx="2129100" cy="1447662"/>
          </a:xfrm>
          <a:prstGeom prst="rect">
            <a:avLst/>
          </a:prstGeom>
          <a:noFill/>
          <a:ln>
            <a:noFill/>
          </a:ln>
        </p:spPr>
      </p:pic>
      <p:pic>
        <p:nvPicPr>
          <p:cNvPr id="509" name="Google Shape;509;p42"/>
          <p:cNvPicPr preferRelativeResize="0"/>
          <p:nvPr/>
        </p:nvPicPr>
        <p:blipFill>
          <a:blip r:embed="rId4">
            <a:alphaModFix/>
          </a:blip>
          <a:stretch>
            <a:fillRect/>
          </a:stretch>
        </p:blipFill>
        <p:spPr>
          <a:xfrm rot="5400000">
            <a:off x="859713" y="3039357"/>
            <a:ext cx="1730774" cy="1347811"/>
          </a:xfrm>
          <a:prstGeom prst="rect">
            <a:avLst/>
          </a:prstGeom>
          <a:noFill/>
          <a:ln>
            <a:noFill/>
          </a:ln>
        </p:spPr>
      </p:pic>
      <p:cxnSp>
        <p:nvCxnSpPr>
          <p:cNvPr id="510" name="Google Shape;510;p42"/>
          <p:cNvCxnSpPr/>
          <p:nvPr/>
        </p:nvCxnSpPr>
        <p:spPr>
          <a:xfrm>
            <a:off x="1758324" y="3585163"/>
            <a:ext cx="84600" cy="426600"/>
          </a:xfrm>
          <a:prstGeom prst="straightConnector1">
            <a:avLst/>
          </a:prstGeom>
          <a:noFill/>
          <a:ln cap="flat" cmpd="sng" w="8700">
            <a:solidFill>
              <a:schemeClr val="dk2"/>
            </a:solidFill>
            <a:prstDash val="dash"/>
            <a:round/>
            <a:headEnd len="med" w="med" type="none"/>
            <a:tailEnd len="med" w="med" type="none"/>
          </a:ln>
        </p:spPr>
      </p:cxnSp>
      <p:cxnSp>
        <p:nvCxnSpPr>
          <p:cNvPr id="511" name="Google Shape;511;p42"/>
          <p:cNvCxnSpPr/>
          <p:nvPr/>
        </p:nvCxnSpPr>
        <p:spPr>
          <a:xfrm rot="10800000">
            <a:off x="1842913" y="4005741"/>
            <a:ext cx="444300" cy="479400"/>
          </a:xfrm>
          <a:prstGeom prst="straightConnector1">
            <a:avLst/>
          </a:prstGeom>
          <a:noFill/>
          <a:ln cap="flat" cmpd="sng" w="8700">
            <a:solidFill>
              <a:schemeClr val="dk2"/>
            </a:solidFill>
            <a:prstDash val="dash"/>
            <a:round/>
            <a:headEnd len="med" w="med" type="none"/>
            <a:tailEnd len="med" w="med" type="none"/>
          </a:ln>
        </p:spPr>
      </p:cxnSp>
      <p:cxnSp>
        <p:nvCxnSpPr>
          <p:cNvPr id="512" name="Google Shape;512;p42"/>
          <p:cNvCxnSpPr/>
          <p:nvPr/>
        </p:nvCxnSpPr>
        <p:spPr>
          <a:xfrm flipH="1" rot="10800000">
            <a:off x="1758324" y="3272412"/>
            <a:ext cx="473400" cy="306900"/>
          </a:xfrm>
          <a:prstGeom prst="straightConnector1">
            <a:avLst/>
          </a:prstGeom>
          <a:noFill/>
          <a:ln cap="flat" cmpd="sng" w="8700">
            <a:solidFill>
              <a:schemeClr val="dk2"/>
            </a:solidFill>
            <a:prstDash val="dash"/>
            <a:round/>
            <a:headEnd len="med" w="med" type="none"/>
            <a:tailEnd len="med" w="med" type="none"/>
          </a:ln>
        </p:spPr>
      </p:cxnSp>
      <p:cxnSp>
        <p:nvCxnSpPr>
          <p:cNvPr id="513" name="Google Shape;513;p42"/>
          <p:cNvCxnSpPr/>
          <p:nvPr/>
        </p:nvCxnSpPr>
        <p:spPr>
          <a:xfrm>
            <a:off x="1191452" y="3383540"/>
            <a:ext cx="572700" cy="198600"/>
          </a:xfrm>
          <a:prstGeom prst="straightConnector1">
            <a:avLst/>
          </a:prstGeom>
          <a:noFill/>
          <a:ln cap="flat" cmpd="sng" w="8700">
            <a:solidFill>
              <a:schemeClr val="dk2"/>
            </a:solidFill>
            <a:prstDash val="dash"/>
            <a:round/>
            <a:headEnd len="med" w="med" type="none"/>
            <a:tailEnd len="med" w="med" type="none"/>
          </a:ln>
        </p:spPr>
      </p:cxnSp>
      <p:cxnSp>
        <p:nvCxnSpPr>
          <p:cNvPr id="514" name="Google Shape;514;p42"/>
          <p:cNvCxnSpPr/>
          <p:nvPr/>
        </p:nvCxnSpPr>
        <p:spPr>
          <a:xfrm flipH="1">
            <a:off x="1504925" y="3238403"/>
            <a:ext cx="22500" cy="262200"/>
          </a:xfrm>
          <a:prstGeom prst="straightConnector1">
            <a:avLst/>
          </a:prstGeom>
          <a:noFill/>
          <a:ln cap="flat" cmpd="sng" w="8700">
            <a:solidFill>
              <a:schemeClr val="dk2"/>
            </a:solidFill>
            <a:prstDash val="dash"/>
            <a:round/>
            <a:headEnd len="med" w="med" type="none"/>
            <a:tailEnd len="med" w="med" type="none"/>
          </a:ln>
        </p:spPr>
      </p:cxnSp>
      <p:cxnSp>
        <p:nvCxnSpPr>
          <p:cNvPr id="515" name="Google Shape;515;p42"/>
          <p:cNvCxnSpPr/>
          <p:nvPr/>
        </p:nvCxnSpPr>
        <p:spPr>
          <a:xfrm>
            <a:off x="1934899" y="3193745"/>
            <a:ext cx="55800" cy="262200"/>
          </a:xfrm>
          <a:prstGeom prst="straightConnector1">
            <a:avLst/>
          </a:prstGeom>
          <a:noFill/>
          <a:ln cap="flat" cmpd="sng" w="8700">
            <a:solidFill>
              <a:schemeClr val="dk2"/>
            </a:solidFill>
            <a:prstDash val="dash"/>
            <a:round/>
            <a:headEnd len="med" w="med" type="none"/>
            <a:tailEnd len="med" w="med" type="none"/>
          </a:ln>
        </p:spPr>
      </p:cxnSp>
      <p:cxnSp>
        <p:nvCxnSpPr>
          <p:cNvPr id="516" name="Google Shape;516;p42"/>
          <p:cNvCxnSpPr/>
          <p:nvPr/>
        </p:nvCxnSpPr>
        <p:spPr>
          <a:xfrm flipH="1">
            <a:off x="1309866" y="3500727"/>
            <a:ext cx="182100" cy="184200"/>
          </a:xfrm>
          <a:prstGeom prst="straightConnector1">
            <a:avLst/>
          </a:prstGeom>
          <a:noFill/>
          <a:ln cap="flat" cmpd="sng" w="8700">
            <a:solidFill>
              <a:schemeClr val="dk2"/>
            </a:solidFill>
            <a:prstDash val="dash"/>
            <a:round/>
            <a:headEnd len="med" w="med" type="none"/>
            <a:tailEnd len="med" w="med" type="none"/>
          </a:ln>
        </p:spPr>
      </p:cxnSp>
      <p:cxnSp>
        <p:nvCxnSpPr>
          <p:cNvPr id="517" name="Google Shape;517;p42"/>
          <p:cNvCxnSpPr/>
          <p:nvPr/>
        </p:nvCxnSpPr>
        <p:spPr>
          <a:xfrm>
            <a:off x="1979545" y="3444928"/>
            <a:ext cx="206700" cy="161700"/>
          </a:xfrm>
          <a:prstGeom prst="straightConnector1">
            <a:avLst/>
          </a:prstGeom>
          <a:noFill/>
          <a:ln cap="flat" cmpd="sng" w="8700">
            <a:solidFill>
              <a:schemeClr val="dk2"/>
            </a:solidFill>
            <a:prstDash val="dash"/>
            <a:round/>
            <a:headEnd len="med" w="med" type="none"/>
            <a:tailEnd len="med" w="med"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4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23" name="Google Shape;523;p4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24" name="Google Shape;524;p4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525" name="Google Shape;525;p4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526" name="Google Shape;526;p4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27" name="Google Shape;527;p4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28" name="Google Shape;528;p43"/>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529" name="Google Shape;529;p43"/>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Biomimicry → mimic plant growth</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530" name="Google Shape;530;p4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31" name="Google Shape;531;p43"/>
          <p:cNvCxnSpPr/>
          <p:nvPr/>
        </p:nvCxnSpPr>
        <p:spPr>
          <a:xfrm>
            <a:off x="5524199" y="2574032"/>
            <a:ext cx="151200" cy="760800"/>
          </a:xfrm>
          <a:prstGeom prst="straightConnector1">
            <a:avLst/>
          </a:prstGeom>
          <a:noFill/>
          <a:ln cap="flat" cmpd="sng" w="15525">
            <a:solidFill>
              <a:schemeClr val="dk2"/>
            </a:solidFill>
            <a:prstDash val="dash"/>
            <a:round/>
            <a:headEnd len="med" w="med" type="none"/>
            <a:tailEnd len="med" w="med" type="none"/>
          </a:ln>
        </p:spPr>
      </p:cxnSp>
      <p:cxnSp>
        <p:nvCxnSpPr>
          <p:cNvPr id="532" name="Google Shape;532;p43"/>
          <p:cNvCxnSpPr/>
          <p:nvPr/>
        </p:nvCxnSpPr>
        <p:spPr>
          <a:xfrm rot="10800000">
            <a:off x="5675392" y="3324317"/>
            <a:ext cx="792000" cy="854700"/>
          </a:xfrm>
          <a:prstGeom prst="straightConnector1">
            <a:avLst/>
          </a:prstGeom>
          <a:noFill/>
          <a:ln cap="flat" cmpd="sng" w="15525">
            <a:solidFill>
              <a:schemeClr val="dk2"/>
            </a:solidFill>
            <a:prstDash val="dash"/>
            <a:round/>
            <a:headEnd len="med" w="med" type="none"/>
            <a:tailEnd len="med" w="med" type="none"/>
          </a:ln>
        </p:spPr>
      </p:cxnSp>
      <p:cxnSp>
        <p:nvCxnSpPr>
          <p:cNvPr id="533" name="Google Shape;533;p43"/>
          <p:cNvCxnSpPr/>
          <p:nvPr/>
        </p:nvCxnSpPr>
        <p:spPr>
          <a:xfrm flipH="1" rot="10800000">
            <a:off x="5524199" y="2016698"/>
            <a:ext cx="843900" cy="546900"/>
          </a:xfrm>
          <a:prstGeom prst="straightConnector1">
            <a:avLst/>
          </a:prstGeom>
          <a:noFill/>
          <a:ln cap="flat" cmpd="sng" w="15525">
            <a:solidFill>
              <a:schemeClr val="dk2"/>
            </a:solidFill>
            <a:prstDash val="dash"/>
            <a:round/>
            <a:headEnd len="med" w="med" type="none"/>
            <a:tailEnd len="med" w="med" type="none"/>
          </a:ln>
        </p:spPr>
      </p:cxnSp>
      <p:cxnSp>
        <p:nvCxnSpPr>
          <p:cNvPr id="534" name="Google Shape;534;p43"/>
          <p:cNvCxnSpPr/>
          <p:nvPr/>
        </p:nvCxnSpPr>
        <p:spPr>
          <a:xfrm>
            <a:off x="4513267" y="2214466"/>
            <a:ext cx="1021200" cy="354300"/>
          </a:xfrm>
          <a:prstGeom prst="straightConnector1">
            <a:avLst/>
          </a:prstGeom>
          <a:noFill/>
          <a:ln cap="flat" cmpd="sng" w="15525">
            <a:solidFill>
              <a:schemeClr val="dk2"/>
            </a:solidFill>
            <a:prstDash val="dash"/>
            <a:round/>
            <a:headEnd len="med" w="med" type="none"/>
            <a:tailEnd len="med" w="med" type="none"/>
          </a:ln>
        </p:spPr>
      </p:cxnSp>
      <p:cxnSp>
        <p:nvCxnSpPr>
          <p:cNvPr id="535" name="Google Shape;535;p43"/>
          <p:cNvCxnSpPr/>
          <p:nvPr/>
        </p:nvCxnSpPr>
        <p:spPr>
          <a:xfrm flipH="1">
            <a:off x="5072824" y="1955633"/>
            <a:ext cx="39600" cy="468000"/>
          </a:xfrm>
          <a:prstGeom prst="straightConnector1">
            <a:avLst/>
          </a:prstGeom>
          <a:noFill/>
          <a:ln cap="flat" cmpd="sng" w="15525">
            <a:solidFill>
              <a:schemeClr val="dk2"/>
            </a:solidFill>
            <a:prstDash val="dash"/>
            <a:round/>
            <a:headEnd len="med" w="med" type="none"/>
            <a:tailEnd len="med" w="med" type="none"/>
          </a:ln>
        </p:spPr>
      </p:cxnSp>
      <p:cxnSp>
        <p:nvCxnSpPr>
          <p:cNvPr id="536" name="Google Shape;536;p43"/>
          <p:cNvCxnSpPr/>
          <p:nvPr/>
        </p:nvCxnSpPr>
        <p:spPr>
          <a:xfrm>
            <a:off x="5839092" y="1875992"/>
            <a:ext cx="99900" cy="468000"/>
          </a:xfrm>
          <a:prstGeom prst="straightConnector1">
            <a:avLst/>
          </a:prstGeom>
          <a:noFill/>
          <a:ln cap="flat" cmpd="sng" w="15525">
            <a:solidFill>
              <a:schemeClr val="dk2"/>
            </a:solidFill>
            <a:prstDash val="dash"/>
            <a:round/>
            <a:headEnd len="med" w="med" type="none"/>
            <a:tailEnd len="med" w="med" type="none"/>
          </a:ln>
        </p:spPr>
      </p:cxnSp>
      <p:cxnSp>
        <p:nvCxnSpPr>
          <p:cNvPr id="537" name="Google Shape;537;p43"/>
          <p:cNvCxnSpPr/>
          <p:nvPr/>
        </p:nvCxnSpPr>
        <p:spPr>
          <a:xfrm flipH="1">
            <a:off x="4724289" y="2423452"/>
            <a:ext cx="324900" cy="328200"/>
          </a:xfrm>
          <a:prstGeom prst="straightConnector1">
            <a:avLst/>
          </a:prstGeom>
          <a:noFill/>
          <a:ln cap="flat" cmpd="sng" w="15525">
            <a:solidFill>
              <a:schemeClr val="dk2"/>
            </a:solidFill>
            <a:prstDash val="dash"/>
            <a:round/>
            <a:headEnd len="med" w="med" type="none"/>
            <a:tailEnd len="med" w="med" type="none"/>
          </a:ln>
        </p:spPr>
      </p:cxnSp>
      <p:cxnSp>
        <p:nvCxnSpPr>
          <p:cNvPr id="538" name="Google Shape;538;p43"/>
          <p:cNvCxnSpPr/>
          <p:nvPr/>
        </p:nvCxnSpPr>
        <p:spPr>
          <a:xfrm>
            <a:off x="5918712" y="2323942"/>
            <a:ext cx="368700" cy="288300"/>
          </a:xfrm>
          <a:prstGeom prst="straightConnector1">
            <a:avLst/>
          </a:prstGeom>
          <a:noFill/>
          <a:ln cap="flat" cmpd="sng" w="15525">
            <a:solidFill>
              <a:schemeClr val="dk2"/>
            </a:solidFill>
            <a:prstDash val="dash"/>
            <a:round/>
            <a:headEnd len="med" w="med" type="none"/>
            <a:tailEnd len="med" w="med" type="none"/>
          </a:ln>
        </p:spPr>
      </p:cxnSp>
      <p:pic>
        <p:nvPicPr>
          <p:cNvPr id="539" name="Google Shape;539;p43"/>
          <p:cNvPicPr preferRelativeResize="0"/>
          <p:nvPr/>
        </p:nvPicPr>
        <p:blipFill rotWithShape="1">
          <a:blip r:embed="rId3">
            <a:alphaModFix/>
          </a:blip>
          <a:srcRect b="0" l="5464" r="0" t="6006"/>
          <a:stretch/>
        </p:blipFill>
        <p:spPr>
          <a:xfrm rot="-5400000">
            <a:off x="6164687" y="1750750"/>
            <a:ext cx="2964400" cy="1964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4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45" name="Google Shape;545;p4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46" name="Google Shape;546;p4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547" name="Google Shape;547;p4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548" name="Google Shape;548;p4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49" name="Google Shape;549;p4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50" name="Google Shape;550;p44"/>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551" name="Google Shape;551;p44"/>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Modular design</a:t>
            </a:r>
            <a:endParaRPr>
              <a:latin typeface="Space Grotesk"/>
              <a:ea typeface="Space Grotesk"/>
              <a:cs typeface="Space Grotesk"/>
              <a:sym typeface="Space Grotesk"/>
            </a:endParaRPr>
          </a:p>
          <a:p>
            <a:pPr indent="-317500" lvl="1" marL="914400" rtl="0" algn="l">
              <a:lnSpc>
                <a:spcPct val="150000"/>
              </a:lnSpc>
              <a:spcBef>
                <a:spcPts val="0"/>
              </a:spcBef>
              <a:spcAft>
                <a:spcPts val="0"/>
              </a:spcAft>
              <a:buSzPts val="1400"/>
              <a:buFont typeface="Space Grotesk"/>
              <a:buAutoNum type="alphaLcPeriod"/>
            </a:pPr>
            <a:r>
              <a:rPr lang="en">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552" name="Google Shape;552;p4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53" name="Google Shape;553;p44"/>
          <p:cNvCxnSpPr/>
          <p:nvPr/>
        </p:nvCxnSpPr>
        <p:spPr>
          <a:xfrm>
            <a:off x="5791263" y="3157882"/>
            <a:ext cx="115200" cy="579600"/>
          </a:xfrm>
          <a:prstGeom prst="straightConnector1">
            <a:avLst/>
          </a:prstGeom>
          <a:noFill/>
          <a:ln cap="flat" cmpd="sng" w="11825">
            <a:solidFill>
              <a:schemeClr val="dk2"/>
            </a:solidFill>
            <a:prstDash val="dash"/>
            <a:round/>
            <a:headEnd len="med" w="med" type="none"/>
            <a:tailEnd len="med" w="med" type="none"/>
          </a:ln>
        </p:spPr>
      </p:cxnSp>
      <p:cxnSp>
        <p:nvCxnSpPr>
          <p:cNvPr id="554" name="Google Shape;554;p44"/>
          <p:cNvCxnSpPr/>
          <p:nvPr/>
        </p:nvCxnSpPr>
        <p:spPr>
          <a:xfrm rot="10800000">
            <a:off x="5906380" y="3729367"/>
            <a:ext cx="603300" cy="651000"/>
          </a:xfrm>
          <a:prstGeom prst="straightConnector1">
            <a:avLst/>
          </a:prstGeom>
          <a:noFill/>
          <a:ln cap="flat" cmpd="sng" w="11825">
            <a:solidFill>
              <a:schemeClr val="dk2"/>
            </a:solidFill>
            <a:prstDash val="dash"/>
            <a:round/>
            <a:headEnd len="med" w="med" type="none"/>
            <a:tailEnd len="med" w="med" type="none"/>
          </a:ln>
        </p:spPr>
      </p:cxnSp>
      <p:cxnSp>
        <p:nvCxnSpPr>
          <p:cNvPr id="555" name="Google Shape;555;p44"/>
          <p:cNvCxnSpPr/>
          <p:nvPr/>
        </p:nvCxnSpPr>
        <p:spPr>
          <a:xfrm flipH="1" rot="10800000">
            <a:off x="5791263" y="2733235"/>
            <a:ext cx="642900" cy="416700"/>
          </a:xfrm>
          <a:prstGeom prst="straightConnector1">
            <a:avLst/>
          </a:prstGeom>
          <a:noFill/>
          <a:ln cap="flat" cmpd="sng" w="11825">
            <a:solidFill>
              <a:schemeClr val="dk2"/>
            </a:solidFill>
            <a:prstDash val="dash"/>
            <a:round/>
            <a:headEnd len="med" w="med" type="none"/>
            <a:tailEnd len="med" w="med" type="none"/>
          </a:ln>
        </p:spPr>
      </p:cxnSp>
      <p:cxnSp>
        <p:nvCxnSpPr>
          <p:cNvPr id="556" name="Google Shape;556;p44"/>
          <p:cNvCxnSpPr/>
          <p:nvPr/>
        </p:nvCxnSpPr>
        <p:spPr>
          <a:xfrm>
            <a:off x="5021250" y="2884008"/>
            <a:ext cx="777900" cy="270000"/>
          </a:xfrm>
          <a:prstGeom prst="straightConnector1">
            <a:avLst/>
          </a:prstGeom>
          <a:noFill/>
          <a:ln cap="flat" cmpd="sng" w="11825">
            <a:solidFill>
              <a:schemeClr val="dk2"/>
            </a:solidFill>
            <a:prstDash val="dash"/>
            <a:round/>
            <a:headEnd len="med" w="med" type="none"/>
            <a:tailEnd len="med" w="med" type="none"/>
          </a:ln>
        </p:spPr>
      </p:cxnSp>
      <p:cxnSp>
        <p:nvCxnSpPr>
          <p:cNvPr id="557" name="Google Shape;557;p44"/>
          <p:cNvCxnSpPr/>
          <p:nvPr/>
        </p:nvCxnSpPr>
        <p:spPr>
          <a:xfrm flipH="1">
            <a:off x="5447320" y="2686860"/>
            <a:ext cx="30300" cy="356400"/>
          </a:xfrm>
          <a:prstGeom prst="straightConnector1">
            <a:avLst/>
          </a:prstGeom>
          <a:noFill/>
          <a:ln cap="flat" cmpd="sng" w="11825">
            <a:solidFill>
              <a:schemeClr val="dk2"/>
            </a:solidFill>
            <a:prstDash val="dash"/>
            <a:round/>
            <a:headEnd len="med" w="med" type="none"/>
            <a:tailEnd len="med" w="med" type="none"/>
          </a:ln>
        </p:spPr>
      </p:cxnSp>
      <p:cxnSp>
        <p:nvCxnSpPr>
          <p:cNvPr id="558" name="Google Shape;558;p44"/>
          <p:cNvCxnSpPr/>
          <p:nvPr/>
        </p:nvCxnSpPr>
        <p:spPr>
          <a:xfrm>
            <a:off x="6031113" y="2626199"/>
            <a:ext cx="75900" cy="356400"/>
          </a:xfrm>
          <a:prstGeom prst="straightConnector1">
            <a:avLst/>
          </a:prstGeom>
          <a:noFill/>
          <a:ln cap="flat" cmpd="sng" w="11825">
            <a:solidFill>
              <a:schemeClr val="dk2"/>
            </a:solidFill>
            <a:prstDash val="dash"/>
            <a:round/>
            <a:headEnd len="med" w="med" type="none"/>
            <a:tailEnd len="med" w="med" type="none"/>
          </a:ln>
        </p:spPr>
      </p:cxnSp>
      <p:cxnSp>
        <p:nvCxnSpPr>
          <p:cNvPr id="559" name="Google Shape;559;p44"/>
          <p:cNvCxnSpPr/>
          <p:nvPr/>
        </p:nvCxnSpPr>
        <p:spPr>
          <a:xfrm flipH="1">
            <a:off x="5181955" y="3043189"/>
            <a:ext cx="247500" cy="249900"/>
          </a:xfrm>
          <a:prstGeom prst="straightConnector1">
            <a:avLst/>
          </a:prstGeom>
          <a:noFill/>
          <a:ln cap="flat" cmpd="sng" w="11825">
            <a:solidFill>
              <a:schemeClr val="dk2"/>
            </a:solidFill>
            <a:prstDash val="dash"/>
            <a:round/>
            <a:headEnd len="med" w="med" type="none"/>
            <a:tailEnd len="med" w="med" type="none"/>
          </a:ln>
        </p:spPr>
      </p:cxnSp>
      <p:cxnSp>
        <p:nvCxnSpPr>
          <p:cNvPr id="560" name="Google Shape;560;p44"/>
          <p:cNvCxnSpPr/>
          <p:nvPr/>
        </p:nvCxnSpPr>
        <p:spPr>
          <a:xfrm>
            <a:off x="6091759" y="2967393"/>
            <a:ext cx="280800" cy="219600"/>
          </a:xfrm>
          <a:prstGeom prst="straightConnector1">
            <a:avLst/>
          </a:prstGeom>
          <a:noFill/>
          <a:ln cap="flat" cmpd="sng" w="11825">
            <a:solidFill>
              <a:schemeClr val="dk2"/>
            </a:solidFill>
            <a:prstDash val="dash"/>
            <a:round/>
            <a:headEnd len="med" w="med" type="none"/>
            <a:tailEnd len="med" w="med" type="none"/>
          </a:ln>
        </p:spPr>
      </p:cxnSp>
      <p:cxnSp>
        <p:nvCxnSpPr>
          <p:cNvPr id="561" name="Google Shape;561;p44"/>
          <p:cNvCxnSpPr/>
          <p:nvPr/>
        </p:nvCxnSpPr>
        <p:spPr>
          <a:xfrm>
            <a:off x="7756665" y="3264990"/>
            <a:ext cx="115200" cy="579600"/>
          </a:xfrm>
          <a:prstGeom prst="straightConnector1">
            <a:avLst/>
          </a:prstGeom>
          <a:noFill/>
          <a:ln cap="flat" cmpd="sng" w="11825">
            <a:solidFill>
              <a:schemeClr val="dk2"/>
            </a:solidFill>
            <a:prstDash val="dash"/>
            <a:round/>
            <a:headEnd len="med" w="med" type="none"/>
            <a:tailEnd len="med" w="med" type="none"/>
          </a:ln>
        </p:spPr>
      </p:cxnSp>
      <p:cxnSp>
        <p:nvCxnSpPr>
          <p:cNvPr id="562" name="Google Shape;562;p44"/>
          <p:cNvCxnSpPr/>
          <p:nvPr/>
        </p:nvCxnSpPr>
        <p:spPr>
          <a:xfrm rot="10800000">
            <a:off x="7871782" y="3836475"/>
            <a:ext cx="603300" cy="651000"/>
          </a:xfrm>
          <a:prstGeom prst="straightConnector1">
            <a:avLst/>
          </a:prstGeom>
          <a:noFill/>
          <a:ln cap="flat" cmpd="sng" w="11825">
            <a:solidFill>
              <a:schemeClr val="dk2"/>
            </a:solidFill>
            <a:prstDash val="dash"/>
            <a:round/>
            <a:headEnd len="med" w="med" type="none"/>
            <a:tailEnd len="med" w="med" type="none"/>
          </a:ln>
        </p:spPr>
      </p:cxnSp>
      <p:cxnSp>
        <p:nvCxnSpPr>
          <p:cNvPr id="563" name="Google Shape;563;p44"/>
          <p:cNvCxnSpPr/>
          <p:nvPr/>
        </p:nvCxnSpPr>
        <p:spPr>
          <a:xfrm flipH="1" rot="10800000">
            <a:off x="7756665" y="2840343"/>
            <a:ext cx="642900" cy="416700"/>
          </a:xfrm>
          <a:prstGeom prst="straightConnector1">
            <a:avLst/>
          </a:prstGeom>
          <a:noFill/>
          <a:ln cap="flat" cmpd="sng" w="11825">
            <a:solidFill>
              <a:schemeClr val="dk2"/>
            </a:solidFill>
            <a:prstDash val="dash"/>
            <a:round/>
            <a:headEnd len="med" w="med" type="none"/>
            <a:tailEnd len="med" w="med" type="none"/>
          </a:ln>
        </p:spPr>
      </p:cxnSp>
      <p:cxnSp>
        <p:nvCxnSpPr>
          <p:cNvPr id="564" name="Google Shape;564;p44"/>
          <p:cNvCxnSpPr/>
          <p:nvPr/>
        </p:nvCxnSpPr>
        <p:spPr>
          <a:xfrm>
            <a:off x="6986652" y="2991116"/>
            <a:ext cx="777900" cy="270000"/>
          </a:xfrm>
          <a:prstGeom prst="straightConnector1">
            <a:avLst/>
          </a:prstGeom>
          <a:noFill/>
          <a:ln cap="flat" cmpd="sng" w="11825">
            <a:solidFill>
              <a:schemeClr val="dk2"/>
            </a:solidFill>
            <a:prstDash val="dash"/>
            <a:round/>
            <a:headEnd len="med" w="med" type="none"/>
            <a:tailEnd len="med" w="med" type="none"/>
          </a:ln>
        </p:spPr>
      </p:cxnSp>
      <p:cxnSp>
        <p:nvCxnSpPr>
          <p:cNvPr id="565" name="Google Shape;565;p44"/>
          <p:cNvCxnSpPr/>
          <p:nvPr/>
        </p:nvCxnSpPr>
        <p:spPr>
          <a:xfrm flipH="1">
            <a:off x="7412722" y="2793968"/>
            <a:ext cx="30300" cy="356400"/>
          </a:xfrm>
          <a:prstGeom prst="straightConnector1">
            <a:avLst/>
          </a:prstGeom>
          <a:noFill/>
          <a:ln cap="flat" cmpd="sng" w="11825">
            <a:solidFill>
              <a:schemeClr val="dk2"/>
            </a:solidFill>
            <a:prstDash val="dash"/>
            <a:round/>
            <a:headEnd len="med" w="med" type="none"/>
            <a:tailEnd len="med" w="med" type="none"/>
          </a:ln>
        </p:spPr>
      </p:cxnSp>
      <p:cxnSp>
        <p:nvCxnSpPr>
          <p:cNvPr id="566" name="Google Shape;566;p44"/>
          <p:cNvCxnSpPr/>
          <p:nvPr/>
        </p:nvCxnSpPr>
        <p:spPr>
          <a:xfrm>
            <a:off x="7996515" y="2733307"/>
            <a:ext cx="75900" cy="356400"/>
          </a:xfrm>
          <a:prstGeom prst="straightConnector1">
            <a:avLst/>
          </a:prstGeom>
          <a:noFill/>
          <a:ln cap="flat" cmpd="sng" w="11825">
            <a:solidFill>
              <a:schemeClr val="dk2"/>
            </a:solidFill>
            <a:prstDash val="dash"/>
            <a:round/>
            <a:headEnd len="med" w="med" type="none"/>
            <a:tailEnd len="med" w="med" type="none"/>
          </a:ln>
        </p:spPr>
      </p:cxnSp>
      <p:cxnSp>
        <p:nvCxnSpPr>
          <p:cNvPr id="567" name="Google Shape;567;p44"/>
          <p:cNvCxnSpPr/>
          <p:nvPr/>
        </p:nvCxnSpPr>
        <p:spPr>
          <a:xfrm flipH="1">
            <a:off x="7147357" y="3150297"/>
            <a:ext cx="247500" cy="249900"/>
          </a:xfrm>
          <a:prstGeom prst="straightConnector1">
            <a:avLst/>
          </a:prstGeom>
          <a:noFill/>
          <a:ln cap="flat" cmpd="sng" w="11825">
            <a:solidFill>
              <a:schemeClr val="dk2"/>
            </a:solidFill>
            <a:prstDash val="dash"/>
            <a:round/>
            <a:headEnd len="med" w="med" type="none"/>
            <a:tailEnd len="med" w="med" type="none"/>
          </a:ln>
        </p:spPr>
      </p:cxnSp>
      <p:cxnSp>
        <p:nvCxnSpPr>
          <p:cNvPr id="568" name="Google Shape;568;p44"/>
          <p:cNvCxnSpPr/>
          <p:nvPr/>
        </p:nvCxnSpPr>
        <p:spPr>
          <a:xfrm>
            <a:off x="8057161" y="3074501"/>
            <a:ext cx="280800" cy="219600"/>
          </a:xfrm>
          <a:prstGeom prst="straightConnector1">
            <a:avLst/>
          </a:prstGeom>
          <a:noFill/>
          <a:ln cap="flat" cmpd="sng" w="11825">
            <a:solidFill>
              <a:schemeClr val="dk2"/>
            </a:solidFill>
            <a:prstDash val="dash"/>
            <a:round/>
            <a:headEnd len="med" w="med" type="none"/>
            <a:tailEnd len="med" w="med" type="none"/>
          </a:ln>
        </p:spPr>
      </p:cxnSp>
      <p:cxnSp>
        <p:nvCxnSpPr>
          <p:cNvPr id="569" name="Google Shape;569;p44"/>
          <p:cNvCxnSpPr/>
          <p:nvPr/>
        </p:nvCxnSpPr>
        <p:spPr>
          <a:xfrm rot="3598726">
            <a:off x="7568365" y="1951736"/>
            <a:ext cx="115726" cy="579558"/>
          </a:xfrm>
          <a:prstGeom prst="straightConnector1">
            <a:avLst/>
          </a:prstGeom>
          <a:noFill/>
          <a:ln cap="flat" cmpd="sng" w="11825">
            <a:solidFill>
              <a:schemeClr val="dk2"/>
            </a:solidFill>
            <a:prstDash val="dash"/>
            <a:round/>
            <a:headEnd len="med" w="med" type="none"/>
            <a:tailEnd len="med" w="med" type="none"/>
          </a:ln>
        </p:spPr>
      </p:cxnSp>
      <p:cxnSp>
        <p:nvCxnSpPr>
          <p:cNvPr id="570" name="Google Shape;570;p44"/>
          <p:cNvCxnSpPr/>
          <p:nvPr/>
        </p:nvCxnSpPr>
        <p:spPr>
          <a:xfrm rot="-9693903">
            <a:off x="7290756" y="2527145"/>
            <a:ext cx="603363" cy="651271"/>
          </a:xfrm>
          <a:prstGeom prst="straightConnector1">
            <a:avLst/>
          </a:prstGeom>
          <a:noFill/>
          <a:ln cap="flat" cmpd="sng" w="11825">
            <a:solidFill>
              <a:schemeClr val="dk2"/>
            </a:solidFill>
            <a:prstDash val="dash"/>
            <a:round/>
            <a:headEnd len="med" w="med" type="none"/>
            <a:tailEnd len="med" w="med" type="none"/>
          </a:ln>
        </p:spPr>
      </p:cxnSp>
      <p:cxnSp>
        <p:nvCxnSpPr>
          <p:cNvPr id="571" name="Google Shape;571;p44"/>
          <p:cNvCxnSpPr/>
          <p:nvPr/>
        </p:nvCxnSpPr>
        <p:spPr>
          <a:xfrm flipH="1" rot="-7200608">
            <a:off x="7874709" y="2008421"/>
            <a:ext cx="643003" cy="416539"/>
          </a:xfrm>
          <a:prstGeom prst="straightConnector1">
            <a:avLst/>
          </a:prstGeom>
          <a:noFill/>
          <a:ln cap="flat" cmpd="sng" w="11825">
            <a:solidFill>
              <a:schemeClr val="dk2"/>
            </a:solidFill>
            <a:prstDash val="dash"/>
            <a:round/>
            <a:headEnd len="med" w="med" type="none"/>
            <a:tailEnd len="med" w="med" type="none"/>
          </a:ln>
        </p:spPr>
      </p:cxnSp>
      <p:cxnSp>
        <p:nvCxnSpPr>
          <p:cNvPr id="572" name="Google Shape;572;p44"/>
          <p:cNvCxnSpPr/>
          <p:nvPr/>
        </p:nvCxnSpPr>
        <p:spPr>
          <a:xfrm rot="4517951">
            <a:off x="7483826" y="1516153"/>
            <a:ext cx="777864" cy="269814"/>
          </a:xfrm>
          <a:prstGeom prst="straightConnector1">
            <a:avLst/>
          </a:prstGeom>
          <a:noFill/>
          <a:ln cap="flat" cmpd="sng" w="11825">
            <a:solidFill>
              <a:schemeClr val="dk2"/>
            </a:solidFill>
            <a:prstDash val="dash"/>
            <a:round/>
            <a:headEnd len="med" w="med" type="none"/>
            <a:tailEnd len="med" w="med" type="none"/>
          </a:ln>
        </p:spPr>
      </p:cxnSp>
      <p:cxnSp>
        <p:nvCxnSpPr>
          <p:cNvPr id="573" name="Google Shape;573;p44"/>
          <p:cNvCxnSpPr/>
          <p:nvPr/>
        </p:nvCxnSpPr>
        <p:spPr>
          <a:xfrm flipH="1" rot="4508483">
            <a:off x="8019544" y="1484282"/>
            <a:ext cx="30417" cy="356256"/>
          </a:xfrm>
          <a:prstGeom prst="straightConnector1">
            <a:avLst/>
          </a:prstGeom>
          <a:noFill/>
          <a:ln cap="flat" cmpd="sng" w="11825">
            <a:solidFill>
              <a:schemeClr val="dk2"/>
            </a:solidFill>
            <a:prstDash val="dash"/>
            <a:round/>
            <a:headEnd len="med" w="med" type="none"/>
            <a:tailEnd len="med" w="med" type="none"/>
          </a:ln>
        </p:spPr>
      </p:cxnSp>
      <p:cxnSp>
        <p:nvCxnSpPr>
          <p:cNvPr id="574" name="Google Shape;574;p44"/>
          <p:cNvCxnSpPr/>
          <p:nvPr/>
        </p:nvCxnSpPr>
        <p:spPr>
          <a:xfrm rot="3598373">
            <a:off x="8255380" y="1931848"/>
            <a:ext cx="75538" cy="356292"/>
          </a:xfrm>
          <a:prstGeom prst="straightConnector1">
            <a:avLst/>
          </a:prstGeom>
          <a:noFill/>
          <a:ln cap="flat" cmpd="sng" w="11825">
            <a:solidFill>
              <a:schemeClr val="dk2"/>
            </a:solidFill>
            <a:prstDash val="dash"/>
            <a:round/>
            <a:headEnd len="med" w="med" type="none"/>
            <a:tailEnd len="med" w="med" type="none"/>
          </a:ln>
        </p:spPr>
      </p:cxnSp>
      <p:cxnSp>
        <p:nvCxnSpPr>
          <p:cNvPr id="575" name="Google Shape;575;p44"/>
          <p:cNvCxnSpPr/>
          <p:nvPr/>
        </p:nvCxnSpPr>
        <p:spPr>
          <a:xfrm flipH="1" rot="4515386">
            <a:off x="7577783" y="1462720"/>
            <a:ext cx="247551" cy="250238"/>
          </a:xfrm>
          <a:prstGeom prst="straightConnector1">
            <a:avLst/>
          </a:prstGeom>
          <a:noFill/>
          <a:ln cap="flat" cmpd="sng" w="11825">
            <a:solidFill>
              <a:schemeClr val="dk2"/>
            </a:solidFill>
            <a:prstDash val="dash"/>
            <a:round/>
            <a:headEnd len="med" w="med" type="none"/>
            <a:tailEnd len="med" w="med" type="none"/>
          </a:ln>
        </p:spPr>
      </p:cxnSp>
      <p:cxnSp>
        <p:nvCxnSpPr>
          <p:cNvPr id="576" name="Google Shape;576;p44"/>
          <p:cNvCxnSpPr/>
          <p:nvPr/>
        </p:nvCxnSpPr>
        <p:spPr>
          <a:xfrm rot="3593876">
            <a:off x="7998290" y="2277793"/>
            <a:ext cx="280535" cy="219878"/>
          </a:xfrm>
          <a:prstGeom prst="straightConnector1">
            <a:avLst/>
          </a:prstGeom>
          <a:noFill/>
          <a:ln cap="flat" cmpd="sng" w="11825">
            <a:solidFill>
              <a:schemeClr val="dk2"/>
            </a:solidFill>
            <a:prstDash val="dash"/>
            <a:round/>
            <a:headEnd len="med" w="med" type="none"/>
            <a:tailEnd len="med" w="med" type="none"/>
          </a:ln>
        </p:spPr>
      </p:cxnSp>
      <p:cxnSp>
        <p:nvCxnSpPr>
          <p:cNvPr id="577" name="Google Shape;577;p44"/>
          <p:cNvCxnSpPr/>
          <p:nvPr/>
        </p:nvCxnSpPr>
        <p:spPr>
          <a:xfrm rot="-1946898">
            <a:off x="7116843" y="1899304"/>
            <a:ext cx="115183" cy="579572"/>
          </a:xfrm>
          <a:prstGeom prst="straightConnector1">
            <a:avLst/>
          </a:prstGeom>
          <a:noFill/>
          <a:ln cap="flat" cmpd="sng" w="11825">
            <a:solidFill>
              <a:schemeClr val="dk2"/>
            </a:solidFill>
            <a:prstDash val="dash"/>
            <a:round/>
            <a:headEnd len="med" w="med" type="none"/>
            <a:tailEnd len="med" w="med" type="none"/>
          </a:ln>
        </p:spPr>
      </p:cxnSp>
      <p:cxnSp>
        <p:nvCxnSpPr>
          <p:cNvPr id="578" name="Google Shape;578;p44"/>
          <p:cNvCxnSpPr/>
          <p:nvPr/>
        </p:nvCxnSpPr>
        <p:spPr>
          <a:xfrm flipH="1" rot="7801275">
            <a:off x="6698013" y="1412111"/>
            <a:ext cx="642852" cy="416724"/>
          </a:xfrm>
          <a:prstGeom prst="straightConnector1">
            <a:avLst/>
          </a:prstGeom>
          <a:noFill/>
          <a:ln cap="flat" cmpd="sng" w="11825">
            <a:solidFill>
              <a:schemeClr val="dk2"/>
            </a:solidFill>
            <a:prstDash val="dash"/>
            <a:round/>
            <a:headEnd len="med" w="med" type="none"/>
            <a:tailEnd len="med" w="med" type="none"/>
          </a:ln>
        </p:spPr>
      </p:cxnSp>
      <p:cxnSp>
        <p:nvCxnSpPr>
          <p:cNvPr id="579" name="Google Shape;579;p44"/>
          <p:cNvCxnSpPr/>
          <p:nvPr/>
        </p:nvCxnSpPr>
        <p:spPr>
          <a:xfrm rot="-1948577">
            <a:off x="6185270" y="1928000"/>
            <a:ext cx="777726" cy="269895"/>
          </a:xfrm>
          <a:prstGeom prst="straightConnector1">
            <a:avLst/>
          </a:prstGeom>
          <a:noFill/>
          <a:ln cap="flat" cmpd="sng" w="11825">
            <a:solidFill>
              <a:schemeClr val="dk2"/>
            </a:solidFill>
            <a:prstDash val="dash"/>
            <a:round/>
            <a:headEnd len="med" w="med" type="none"/>
            <a:tailEnd len="med" w="med" type="none"/>
          </a:ln>
        </p:spPr>
      </p:cxnSp>
      <p:cxnSp>
        <p:nvCxnSpPr>
          <p:cNvPr id="580" name="Google Shape;580;p44"/>
          <p:cNvCxnSpPr/>
          <p:nvPr/>
        </p:nvCxnSpPr>
        <p:spPr>
          <a:xfrm flipH="1" rot="-1927500">
            <a:off x="6520195" y="1726835"/>
            <a:ext cx="30464" cy="356202"/>
          </a:xfrm>
          <a:prstGeom prst="straightConnector1">
            <a:avLst/>
          </a:prstGeom>
          <a:noFill/>
          <a:ln cap="flat" cmpd="sng" w="11825">
            <a:solidFill>
              <a:schemeClr val="dk2"/>
            </a:solidFill>
            <a:prstDash val="dash"/>
            <a:round/>
            <a:headEnd len="med" w="med" type="none"/>
            <a:tailEnd len="med" w="med" type="none"/>
          </a:ln>
        </p:spPr>
      </p:cxnSp>
      <p:cxnSp>
        <p:nvCxnSpPr>
          <p:cNvPr id="581" name="Google Shape;581;p44"/>
          <p:cNvCxnSpPr/>
          <p:nvPr/>
        </p:nvCxnSpPr>
        <p:spPr>
          <a:xfrm rot="-3008183">
            <a:off x="6848201" y="1387499"/>
            <a:ext cx="75823" cy="356227"/>
          </a:xfrm>
          <a:prstGeom prst="straightConnector1">
            <a:avLst/>
          </a:prstGeom>
          <a:noFill/>
          <a:ln cap="flat" cmpd="sng" w="11825">
            <a:solidFill>
              <a:schemeClr val="dk2"/>
            </a:solidFill>
            <a:prstDash val="dash"/>
            <a:round/>
            <a:headEnd len="med" w="med" type="none"/>
            <a:tailEnd len="med" w="med" type="none"/>
          </a:ln>
        </p:spPr>
      </p:cxnSp>
      <p:cxnSp>
        <p:nvCxnSpPr>
          <p:cNvPr id="582" name="Google Shape;582;p44"/>
          <p:cNvCxnSpPr/>
          <p:nvPr/>
        </p:nvCxnSpPr>
        <p:spPr>
          <a:xfrm flipH="1" rot="-1948591">
            <a:off x="6442518" y="2119861"/>
            <a:ext cx="247507" cy="250084"/>
          </a:xfrm>
          <a:prstGeom prst="straightConnector1">
            <a:avLst/>
          </a:prstGeom>
          <a:noFill/>
          <a:ln cap="flat" cmpd="sng" w="11825">
            <a:solidFill>
              <a:schemeClr val="dk2"/>
            </a:solidFill>
            <a:prstDash val="dash"/>
            <a:round/>
            <a:headEnd len="med" w="med" type="none"/>
            <a:tailEnd len="med" w="med" type="none"/>
          </a:ln>
        </p:spPr>
      </p:cxnSp>
      <p:cxnSp>
        <p:nvCxnSpPr>
          <p:cNvPr id="583" name="Google Shape;583;p44"/>
          <p:cNvCxnSpPr/>
          <p:nvPr/>
        </p:nvCxnSpPr>
        <p:spPr>
          <a:xfrm rot="-2999423">
            <a:off x="7059843" y="1506435"/>
            <a:ext cx="280441" cy="219751"/>
          </a:xfrm>
          <a:prstGeom prst="straightConnector1">
            <a:avLst/>
          </a:prstGeom>
          <a:noFill/>
          <a:ln cap="flat" cmpd="sng" w="11825">
            <a:solidFill>
              <a:schemeClr val="dk2"/>
            </a:solidFill>
            <a:prstDash val="dash"/>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7" name="Shape 587"/>
        <p:cNvGrpSpPr/>
        <p:nvPr/>
      </p:nvGrpSpPr>
      <p:grpSpPr>
        <a:xfrm>
          <a:off x="0" y="0"/>
          <a:ext cx="0" cy="0"/>
          <a:chOff x="0" y="0"/>
          <a:chExt cx="0" cy="0"/>
        </a:xfrm>
      </p:grpSpPr>
      <p:sp>
        <p:nvSpPr>
          <p:cNvPr id="588" name="Google Shape;588;p4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89" name="Google Shape;589;p4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90" name="Google Shape;590;p4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591" name="Google Shape;591;p4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592" name="Google Shape;592;p4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93" name="Google Shape;593;p4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94" name="Google Shape;594;p45"/>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595" name="Google Shape;595;p45"/>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Efficient pathing</a:t>
            </a:r>
            <a:endParaRPr>
              <a:latin typeface="Space Grotesk"/>
              <a:ea typeface="Space Grotesk"/>
              <a:cs typeface="Space Grotesk"/>
              <a:sym typeface="Space Grotesk"/>
            </a:endParaRPr>
          </a:p>
          <a:p>
            <a:pPr indent="-317500" lvl="1" marL="914400" rtl="0" algn="l">
              <a:lnSpc>
                <a:spcPct val="150000"/>
              </a:lnSpc>
              <a:spcBef>
                <a:spcPts val="0"/>
              </a:spcBef>
              <a:spcAft>
                <a:spcPts val="0"/>
              </a:spcAft>
              <a:buSzPts val="1400"/>
              <a:buFont typeface="Space Grotesk"/>
              <a:buAutoNum type="alphaLcPeriod"/>
            </a:pPr>
            <a:r>
              <a:rPr lang="en">
                <a:latin typeface="Space Grotesk"/>
                <a:ea typeface="Space Grotesk"/>
                <a:cs typeface="Space Grotesk"/>
                <a:sym typeface="Space Grotesk"/>
              </a:rPr>
              <a:t>L-system branches create pathing for humans and LSS</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pic>
        <p:nvPicPr>
          <p:cNvPr id="596" name="Google Shape;596;p45"/>
          <p:cNvPicPr preferRelativeResize="0"/>
          <p:nvPr/>
        </p:nvPicPr>
        <p:blipFill>
          <a:blip r:embed="rId3">
            <a:alphaModFix/>
          </a:blip>
          <a:stretch>
            <a:fillRect/>
          </a:stretch>
        </p:blipFill>
        <p:spPr>
          <a:xfrm rot="5400000">
            <a:off x="5182287" y="1234263"/>
            <a:ext cx="3786501" cy="2948675"/>
          </a:xfrm>
          <a:prstGeom prst="rect">
            <a:avLst/>
          </a:prstGeom>
          <a:noFill/>
          <a:ln>
            <a:noFill/>
          </a:ln>
        </p:spPr>
      </p:pic>
      <p:cxnSp>
        <p:nvCxnSpPr>
          <p:cNvPr id="597" name="Google Shape;597;p45"/>
          <p:cNvCxnSpPr/>
          <p:nvPr/>
        </p:nvCxnSpPr>
        <p:spPr>
          <a:xfrm>
            <a:off x="7148225" y="2428350"/>
            <a:ext cx="185400" cy="933300"/>
          </a:xfrm>
          <a:prstGeom prst="straightConnector1">
            <a:avLst/>
          </a:prstGeom>
          <a:noFill/>
          <a:ln cap="flat" cmpd="sng" w="19050">
            <a:solidFill>
              <a:schemeClr val="dk2"/>
            </a:solidFill>
            <a:prstDash val="dash"/>
            <a:round/>
            <a:headEnd len="med" w="med" type="none"/>
            <a:tailEnd len="med" w="med" type="none"/>
          </a:ln>
        </p:spPr>
      </p:cxnSp>
      <p:cxnSp>
        <p:nvCxnSpPr>
          <p:cNvPr id="598" name="Google Shape;598;p45"/>
          <p:cNvCxnSpPr/>
          <p:nvPr/>
        </p:nvCxnSpPr>
        <p:spPr>
          <a:xfrm rot="10800000">
            <a:off x="7333600" y="3348775"/>
            <a:ext cx="971700" cy="1048500"/>
          </a:xfrm>
          <a:prstGeom prst="straightConnector1">
            <a:avLst/>
          </a:prstGeom>
          <a:noFill/>
          <a:ln cap="flat" cmpd="sng" w="19050">
            <a:solidFill>
              <a:schemeClr val="dk2"/>
            </a:solidFill>
            <a:prstDash val="dash"/>
            <a:round/>
            <a:headEnd len="med" w="med" type="none"/>
            <a:tailEnd len="med" w="med" type="none"/>
          </a:ln>
        </p:spPr>
      </p:cxnSp>
      <p:cxnSp>
        <p:nvCxnSpPr>
          <p:cNvPr id="599" name="Google Shape;599;p45"/>
          <p:cNvCxnSpPr/>
          <p:nvPr/>
        </p:nvCxnSpPr>
        <p:spPr>
          <a:xfrm flipH="1" rot="10800000">
            <a:off x="7148225" y="1744450"/>
            <a:ext cx="1035600" cy="671100"/>
          </a:xfrm>
          <a:prstGeom prst="straightConnector1">
            <a:avLst/>
          </a:prstGeom>
          <a:noFill/>
          <a:ln cap="flat" cmpd="sng" w="19050">
            <a:solidFill>
              <a:schemeClr val="dk2"/>
            </a:solidFill>
            <a:prstDash val="dash"/>
            <a:round/>
            <a:headEnd len="med" w="med" type="none"/>
            <a:tailEnd len="med" w="med" type="none"/>
          </a:ln>
        </p:spPr>
      </p:cxnSp>
      <p:cxnSp>
        <p:nvCxnSpPr>
          <p:cNvPr id="600" name="Google Shape;600;p45"/>
          <p:cNvCxnSpPr/>
          <p:nvPr/>
        </p:nvCxnSpPr>
        <p:spPr>
          <a:xfrm>
            <a:off x="5908050" y="1987250"/>
            <a:ext cx="1253100" cy="434700"/>
          </a:xfrm>
          <a:prstGeom prst="straightConnector1">
            <a:avLst/>
          </a:prstGeom>
          <a:noFill/>
          <a:ln cap="flat" cmpd="sng" w="19050">
            <a:solidFill>
              <a:schemeClr val="dk2"/>
            </a:solidFill>
            <a:prstDash val="dash"/>
            <a:round/>
            <a:headEnd len="med" w="med" type="none"/>
            <a:tailEnd len="med" w="med" type="none"/>
          </a:ln>
        </p:spPr>
      </p:cxnSp>
      <p:cxnSp>
        <p:nvCxnSpPr>
          <p:cNvPr id="601" name="Google Shape;601;p45"/>
          <p:cNvCxnSpPr/>
          <p:nvPr/>
        </p:nvCxnSpPr>
        <p:spPr>
          <a:xfrm flipH="1">
            <a:off x="6594175" y="1669725"/>
            <a:ext cx="48900" cy="573900"/>
          </a:xfrm>
          <a:prstGeom prst="straightConnector1">
            <a:avLst/>
          </a:prstGeom>
          <a:noFill/>
          <a:ln cap="flat" cmpd="sng" w="19050">
            <a:solidFill>
              <a:schemeClr val="dk2"/>
            </a:solidFill>
            <a:prstDash val="dash"/>
            <a:round/>
            <a:headEnd len="med" w="med" type="none"/>
            <a:tailEnd len="med" w="med" type="none"/>
          </a:ln>
        </p:spPr>
      </p:cxnSp>
      <p:cxnSp>
        <p:nvCxnSpPr>
          <p:cNvPr id="602" name="Google Shape;602;p45"/>
          <p:cNvCxnSpPr/>
          <p:nvPr/>
        </p:nvCxnSpPr>
        <p:spPr>
          <a:xfrm>
            <a:off x="7534525" y="1572025"/>
            <a:ext cx="122100" cy="573900"/>
          </a:xfrm>
          <a:prstGeom prst="straightConnector1">
            <a:avLst/>
          </a:prstGeom>
          <a:noFill/>
          <a:ln cap="flat" cmpd="sng" w="19050">
            <a:solidFill>
              <a:schemeClr val="dk2"/>
            </a:solidFill>
            <a:prstDash val="dash"/>
            <a:round/>
            <a:headEnd len="med" w="med" type="none"/>
            <a:tailEnd len="med" w="med" type="none"/>
          </a:ln>
        </p:spPr>
      </p:cxnSp>
      <p:sp>
        <p:nvSpPr>
          <p:cNvPr id="603" name="Google Shape;603;p4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604" name="Google Shape;604;p45"/>
          <p:cNvCxnSpPr/>
          <p:nvPr/>
        </p:nvCxnSpPr>
        <p:spPr>
          <a:xfrm flipH="1">
            <a:off x="6166800" y="2243625"/>
            <a:ext cx="398700" cy="402900"/>
          </a:xfrm>
          <a:prstGeom prst="straightConnector1">
            <a:avLst/>
          </a:prstGeom>
          <a:noFill/>
          <a:ln cap="flat" cmpd="sng" w="19050">
            <a:solidFill>
              <a:schemeClr val="dk2"/>
            </a:solidFill>
            <a:prstDash val="dash"/>
            <a:round/>
            <a:headEnd len="med" w="med" type="none"/>
            <a:tailEnd len="med" w="med" type="none"/>
          </a:ln>
        </p:spPr>
      </p:cxnSp>
      <p:cxnSp>
        <p:nvCxnSpPr>
          <p:cNvPr id="605" name="Google Shape;605;p45"/>
          <p:cNvCxnSpPr/>
          <p:nvPr/>
        </p:nvCxnSpPr>
        <p:spPr>
          <a:xfrm>
            <a:off x="7632200" y="2121550"/>
            <a:ext cx="452100" cy="354000"/>
          </a:xfrm>
          <a:prstGeom prst="straightConnector1">
            <a:avLst/>
          </a:prstGeom>
          <a:noFill/>
          <a:ln cap="flat" cmpd="sng" w="19050">
            <a:solidFill>
              <a:schemeClr val="dk2"/>
            </a:solidFill>
            <a:prstDash val="dash"/>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pic>
        <p:nvPicPr>
          <p:cNvPr id="610" name="Google Shape;610;p46"/>
          <p:cNvPicPr preferRelativeResize="0"/>
          <p:nvPr/>
        </p:nvPicPr>
        <p:blipFill>
          <a:blip r:embed="rId3">
            <a:alphaModFix/>
          </a:blip>
          <a:stretch>
            <a:fillRect/>
          </a:stretch>
        </p:blipFill>
        <p:spPr>
          <a:xfrm rot="5400000">
            <a:off x="5182287" y="1234263"/>
            <a:ext cx="3786501" cy="2948675"/>
          </a:xfrm>
          <a:prstGeom prst="rect">
            <a:avLst/>
          </a:prstGeom>
          <a:noFill/>
          <a:ln>
            <a:noFill/>
          </a:ln>
        </p:spPr>
      </p:pic>
      <p:sp>
        <p:nvSpPr>
          <p:cNvPr id="611" name="Google Shape;611;p4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12" name="Google Shape;612;p4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13" name="Google Shape;613;p4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14" name="Google Shape;614;p4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15" name="Google Shape;615;p4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16" name="Google Shape;616;p4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17" name="Google Shape;617;p46"/>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618" name="Google Shape;618;p46"/>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Spatial Hierarchy</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619" name="Google Shape;619;p46"/>
          <p:cNvSpPr/>
          <p:nvPr/>
        </p:nvSpPr>
        <p:spPr>
          <a:xfrm>
            <a:off x="6657750" y="2063950"/>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20" name="Google Shape;620;p46"/>
          <p:cNvSpPr/>
          <p:nvPr/>
        </p:nvSpPr>
        <p:spPr>
          <a:xfrm>
            <a:off x="6874075" y="28939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21" name="Google Shape;621;p46"/>
          <p:cNvSpPr/>
          <p:nvPr/>
        </p:nvSpPr>
        <p:spPr>
          <a:xfrm>
            <a:off x="7403625" y="35513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22" name="Google Shape;622;p46"/>
          <p:cNvSpPr/>
          <p:nvPr/>
        </p:nvSpPr>
        <p:spPr>
          <a:xfrm>
            <a:off x="6106875" y="1813000"/>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623" name="Google Shape;623;p46"/>
          <p:cNvSpPr/>
          <p:nvPr/>
        </p:nvSpPr>
        <p:spPr>
          <a:xfrm>
            <a:off x="7410017" y="1759952"/>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624" name="Google Shape;624;p46"/>
          <p:cNvSpPr/>
          <p:nvPr/>
        </p:nvSpPr>
        <p:spPr>
          <a:xfrm>
            <a:off x="5951407" y="23520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25" name="Google Shape;625;p46"/>
          <p:cNvSpPr/>
          <p:nvPr/>
        </p:nvSpPr>
        <p:spPr>
          <a:xfrm>
            <a:off x="5681900" y="174370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26" name="Google Shape;626;p46"/>
          <p:cNvSpPr/>
          <p:nvPr/>
        </p:nvSpPr>
        <p:spPr>
          <a:xfrm>
            <a:off x="6408232" y="141666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27" name="Google Shape;627;p46"/>
          <p:cNvSpPr/>
          <p:nvPr/>
        </p:nvSpPr>
        <p:spPr>
          <a:xfrm>
            <a:off x="7279382" y="132219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28" name="Google Shape;628;p46"/>
          <p:cNvSpPr/>
          <p:nvPr/>
        </p:nvSpPr>
        <p:spPr>
          <a:xfrm>
            <a:off x="7929082" y="14928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29" name="Google Shape;629;p46"/>
          <p:cNvSpPr/>
          <p:nvPr/>
        </p:nvSpPr>
        <p:spPr>
          <a:xfrm>
            <a:off x="7750229" y="2269086"/>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30" name="Google Shape;630;p4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sp>
        <p:nvSpPr>
          <p:cNvPr id="635" name="Google Shape;635;p4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36" name="Google Shape;636;p4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37" name="Google Shape;637;p4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38" name="Google Shape;638;p4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39" name="Google Shape;639;p4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40" name="Google Shape;640;p4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41" name="Google Shape;641;p47"/>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642" name="Google Shape;642;p47"/>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Compartmentalization (safety)</a:t>
            </a:r>
            <a:endParaRPr>
              <a:latin typeface="Space Grotesk"/>
              <a:ea typeface="Space Grotesk"/>
              <a:cs typeface="Space Grotesk"/>
              <a:sym typeface="Space Grotesk"/>
            </a:endParaRPr>
          </a:p>
        </p:txBody>
      </p:sp>
      <p:pic>
        <p:nvPicPr>
          <p:cNvPr id="643" name="Google Shape;643;p47"/>
          <p:cNvPicPr preferRelativeResize="0"/>
          <p:nvPr/>
        </p:nvPicPr>
        <p:blipFill>
          <a:blip r:embed="rId3">
            <a:alphaModFix/>
          </a:blip>
          <a:stretch>
            <a:fillRect/>
          </a:stretch>
        </p:blipFill>
        <p:spPr>
          <a:xfrm rot="5400000">
            <a:off x="5182287" y="1234263"/>
            <a:ext cx="3786501" cy="2948675"/>
          </a:xfrm>
          <a:prstGeom prst="rect">
            <a:avLst/>
          </a:prstGeom>
          <a:noFill/>
          <a:ln>
            <a:noFill/>
          </a:ln>
        </p:spPr>
      </p:pic>
      <p:cxnSp>
        <p:nvCxnSpPr>
          <p:cNvPr id="644" name="Google Shape;644;p47"/>
          <p:cNvCxnSpPr/>
          <p:nvPr/>
        </p:nvCxnSpPr>
        <p:spPr>
          <a:xfrm flipH="1">
            <a:off x="6438700" y="1872200"/>
            <a:ext cx="460200" cy="920400"/>
          </a:xfrm>
          <a:prstGeom prst="straightConnector1">
            <a:avLst/>
          </a:prstGeom>
          <a:noFill/>
          <a:ln cap="flat" cmpd="sng" w="19050">
            <a:solidFill>
              <a:schemeClr val="dk2"/>
            </a:solidFill>
            <a:prstDash val="lgDashDot"/>
            <a:round/>
            <a:headEnd len="med" w="med" type="none"/>
            <a:tailEnd len="med" w="med" type="none"/>
          </a:ln>
        </p:spPr>
      </p:cxnSp>
      <p:cxnSp>
        <p:nvCxnSpPr>
          <p:cNvPr id="645" name="Google Shape;645;p47"/>
          <p:cNvCxnSpPr/>
          <p:nvPr/>
        </p:nvCxnSpPr>
        <p:spPr>
          <a:xfrm>
            <a:off x="7281200" y="1877150"/>
            <a:ext cx="525600" cy="910500"/>
          </a:xfrm>
          <a:prstGeom prst="straightConnector1">
            <a:avLst/>
          </a:prstGeom>
          <a:noFill/>
          <a:ln cap="flat" cmpd="sng" w="19050">
            <a:solidFill>
              <a:schemeClr val="dk2"/>
            </a:solidFill>
            <a:prstDash val="lgDashDot"/>
            <a:round/>
            <a:headEnd len="med" w="med" type="none"/>
            <a:tailEnd len="med" w="med" type="none"/>
          </a:ln>
        </p:spPr>
      </p:cxnSp>
      <p:cxnSp>
        <p:nvCxnSpPr>
          <p:cNvPr id="646" name="Google Shape;646;p47"/>
          <p:cNvCxnSpPr/>
          <p:nvPr/>
        </p:nvCxnSpPr>
        <p:spPr>
          <a:xfrm flipH="1" rot="10800000">
            <a:off x="7619925" y="4120725"/>
            <a:ext cx="917400" cy="529800"/>
          </a:xfrm>
          <a:prstGeom prst="straightConnector1">
            <a:avLst/>
          </a:prstGeom>
          <a:noFill/>
          <a:ln cap="flat" cmpd="sng" w="19050">
            <a:solidFill>
              <a:schemeClr val="dk2"/>
            </a:solidFill>
            <a:prstDash val="lgDashDot"/>
            <a:round/>
            <a:headEnd len="med" w="med" type="none"/>
            <a:tailEnd len="med" w="med" type="none"/>
          </a:ln>
        </p:spPr>
      </p:cxnSp>
      <p:sp>
        <p:nvSpPr>
          <p:cNvPr id="647" name="Google Shape;647;p4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1" name="Shape 651"/>
        <p:cNvGrpSpPr/>
        <p:nvPr/>
      </p:nvGrpSpPr>
      <p:grpSpPr>
        <a:xfrm>
          <a:off x="0" y="0"/>
          <a:ext cx="0" cy="0"/>
          <a:chOff x="0" y="0"/>
          <a:chExt cx="0" cy="0"/>
        </a:xfrm>
      </p:grpSpPr>
      <p:sp>
        <p:nvSpPr>
          <p:cNvPr id="652" name="Google Shape;652;p4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53" name="Google Shape;653;p4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54" name="Google Shape;654;p4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55" name="Google Shape;655;p4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56" name="Google Shape;656;p4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57" name="Google Shape;657;p4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58" name="Google Shape;658;p4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659" name="Google Shape;659;p48"/>
          <p:cNvPicPr preferRelativeResize="0"/>
          <p:nvPr/>
        </p:nvPicPr>
        <p:blipFill rotWithShape="1">
          <a:blip r:embed="rId3">
            <a:alphaModFix/>
          </a:blip>
          <a:srcRect b="26847" l="0" r="0" t="0"/>
          <a:stretch/>
        </p:blipFill>
        <p:spPr>
          <a:xfrm>
            <a:off x="5175975" y="1162250"/>
            <a:ext cx="3488350" cy="3365300"/>
          </a:xfrm>
          <a:prstGeom prst="rect">
            <a:avLst/>
          </a:prstGeom>
          <a:noFill/>
          <a:ln>
            <a:noFill/>
          </a:ln>
        </p:spPr>
      </p:pic>
      <p:sp>
        <p:nvSpPr>
          <p:cNvPr id="660" name="Google Shape;660;p48"/>
          <p:cNvSpPr txBox="1"/>
          <p:nvPr/>
        </p:nvSpPr>
        <p:spPr>
          <a:xfrm>
            <a:off x="461525" y="1747375"/>
            <a:ext cx="29619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Precedent for designing with L-systems</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Uses the L-system to define the floorplan</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Clear spatial hierarchy through size differences</a:t>
            </a:r>
            <a:endParaRPr>
              <a:latin typeface="Space Grotesk"/>
              <a:ea typeface="Space Grotesk"/>
              <a:cs typeface="Space Grotesk"/>
              <a:sym typeface="Space Grotesk"/>
            </a:endParaRPr>
          </a:p>
        </p:txBody>
      </p:sp>
      <p:sp>
        <p:nvSpPr>
          <p:cNvPr id="661" name="Google Shape;661;p48"/>
          <p:cNvSpPr txBox="1"/>
          <p:nvPr/>
        </p:nvSpPr>
        <p:spPr>
          <a:xfrm>
            <a:off x="461513" y="112886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Case Study</a:t>
            </a:r>
            <a:endParaRPr sz="1600">
              <a:latin typeface="Space Grotesk SemiBold"/>
              <a:ea typeface="Space Grotesk SemiBold"/>
              <a:cs typeface="Space Grotesk SemiBold"/>
              <a:sym typeface="Space Grotesk SemiBold"/>
            </a:endParaRPr>
          </a:p>
        </p:txBody>
      </p:sp>
      <p:sp>
        <p:nvSpPr>
          <p:cNvPr id="662" name="Google Shape;662;p48"/>
          <p:cNvSpPr txBox="1"/>
          <p:nvPr/>
        </p:nvSpPr>
        <p:spPr>
          <a:xfrm>
            <a:off x="461513" y="1378054"/>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pace Grotesk"/>
                <a:ea typeface="Space Grotesk"/>
                <a:cs typeface="Space Grotesk"/>
                <a:sym typeface="Space Grotesk"/>
              </a:rPr>
              <a:t>Cardiff Bay Opera House by Greg Lynn</a:t>
            </a:r>
            <a:endParaRPr i="1" sz="1200">
              <a:latin typeface="Space Grotesk"/>
              <a:ea typeface="Space Grotesk"/>
              <a:cs typeface="Space Grotesk"/>
              <a:sym typeface="Space Grotesk"/>
            </a:endParaRPr>
          </a:p>
        </p:txBody>
      </p:sp>
      <p:pic>
        <p:nvPicPr>
          <p:cNvPr id="663" name="Google Shape;663;p48"/>
          <p:cNvPicPr preferRelativeResize="0"/>
          <p:nvPr/>
        </p:nvPicPr>
        <p:blipFill rotWithShape="1">
          <a:blip r:embed="rId4">
            <a:alphaModFix/>
          </a:blip>
          <a:srcRect b="0" l="0" r="4562" t="0"/>
          <a:stretch/>
        </p:blipFill>
        <p:spPr>
          <a:xfrm>
            <a:off x="3544975" y="1188550"/>
            <a:ext cx="1642950" cy="1703875"/>
          </a:xfrm>
          <a:prstGeom prst="rect">
            <a:avLst/>
          </a:prstGeom>
          <a:noFill/>
          <a:ln>
            <a:noFill/>
          </a:ln>
        </p:spPr>
      </p:pic>
      <p:pic>
        <p:nvPicPr>
          <p:cNvPr id="664" name="Google Shape;664;p48"/>
          <p:cNvPicPr preferRelativeResize="0"/>
          <p:nvPr/>
        </p:nvPicPr>
        <p:blipFill rotWithShape="1">
          <a:blip r:embed="rId5">
            <a:alphaModFix/>
          </a:blip>
          <a:srcRect b="0" l="0" r="0" t="0"/>
          <a:stretch/>
        </p:blipFill>
        <p:spPr>
          <a:xfrm>
            <a:off x="3623525" y="2961300"/>
            <a:ext cx="1564400" cy="1592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sp>
        <p:nvSpPr>
          <p:cNvPr id="669" name="Google Shape;669;p4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70" name="Google Shape;670;p4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71" name="Google Shape;671;p4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672" name="Google Shape;672;p4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73" name="Google Shape;673;p4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74" name="Google Shape;674;p4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75" name="Google Shape;675;p49"/>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676" name="Google Shape;676;p49"/>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3D printing allows us to step away from more typical orthogonal architectural designs</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677" name="Google Shape;677;p4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678" name="Google Shape;678;p49"/>
          <p:cNvPicPr preferRelativeResize="0"/>
          <p:nvPr/>
        </p:nvPicPr>
        <p:blipFill>
          <a:blip r:embed="rId3">
            <a:alphaModFix/>
          </a:blip>
          <a:stretch>
            <a:fillRect/>
          </a:stretch>
        </p:blipFill>
        <p:spPr>
          <a:xfrm>
            <a:off x="4261800" y="1264310"/>
            <a:ext cx="4402525" cy="299346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2" name="Shape 682"/>
        <p:cNvGrpSpPr/>
        <p:nvPr/>
      </p:nvGrpSpPr>
      <p:grpSpPr>
        <a:xfrm>
          <a:off x="0" y="0"/>
          <a:ext cx="0" cy="0"/>
          <a:chOff x="0" y="0"/>
          <a:chExt cx="0" cy="0"/>
        </a:xfrm>
      </p:grpSpPr>
      <p:sp>
        <p:nvSpPr>
          <p:cNvPr id="683" name="Google Shape;683;p5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84" name="Google Shape;684;p5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85" name="Google Shape;685;p5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686" name="Google Shape;686;p5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87" name="Google Shape;687;p5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88" name="Google Shape;688;p5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89" name="Google Shape;689;p50"/>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690" name="Google Shape;690;p50"/>
          <p:cNvSpPr txBox="1"/>
          <p:nvPr/>
        </p:nvSpPr>
        <p:spPr>
          <a:xfrm>
            <a:off x="473100" y="1492813"/>
            <a:ext cx="3788700" cy="31263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Easy way to achieve a dynamic organic form</a:t>
            </a:r>
            <a:br>
              <a:rPr lang="en">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691" name="Google Shape;691;p5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692" name="Google Shape;692;p50" title="Metaball section gif.gif"/>
          <p:cNvPicPr preferRelativeResize="0"/>
          <p:nvPr/>
        </p:nvPicPr>
        <p:blipFill>
          <a:blip r:embed="rId3">
            <a:alphaModFix/>
          </a:blip>
          <a:stretch>
            <a:fillRect/>
          </a:stretch>
        </p:blipFill>
        <p:spPr>
          <a:xfrm>
            <a:off x="4249250" y="1252987"/>
            <a:ext cx="4415075" cy="301611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sp>
        <p:nvSpPr>
          <p:cNvPr id="697" name="Google Shape;697;p5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98" name="Google Shape;698;p5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99" name="Google Shape;699;p5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700" name="Google Shape;700;p5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701" name="Google Shape;701;p5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02" name="Google Shape;702;p5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03" name="Google Shape;703;p51"/>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704" name="Google Shape;704;p51"/>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Spheres are ideal shapes when dealing with pressure</a:t>
            </a:r>
            <a:br>
              <a:rPr lang="en">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705" name="Google Shape;705;p5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706" name="Google Shape;706;p51"/>
          <p:cNvPicPr preferRelativeResize="0"/>
          <p:nvPr/>
        </p:nvPicPr>
        <p:blipFill>
          <a:blip r:embed="rId3">
            <a:alphaModFix/>
          </a:blip>
          <a:stretch>
            <a:fillRect/>
          </a:stretch>
        </p:blipFill>
        <p:spPr>
          <a:xfrm>
            <a:off x="4544675" y="1264518"/>
            <a:ext cx="4119660" cy="28417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9" name="Google Shape;89;p1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0" name="Google Shape;90;p1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91" name="Google Shape;91;p1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2" name="Google Shape;92;p1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93" name="Google Shape;93;p1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4" name="Google Shape;94;p1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5" name="Google Shape;95;p16"/>
          <p:cNvSpPr txBox="1"/>
          <p:nvPr/>
        </p:nvSpPr>
        <p:spPr>
          <a:xfrm>
            <a:off x="3071997" y="1131807"/>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Lunar habitation faces 3 main challenges</a:t>
            </a:r>
            <a:endParaRPr sz="1600">
              <a:latin typeface="Space Grotesk SemiBold"/>
              <a:ea typeface="Space Grotesk SemiBold"/>
              <a:cs typeface="Space Grotesk SemiBold"/>
              <a:sym typeface="Space Grotesk SemiBold"/>
            </a:endParaRPr>
          </a:p>
        </p:txBody>
      </p:sp>
      <p:sp>
        <p:nvSpPr>
          <p:cNvPr id="96" name="Google Shape;96;p16"/>
          <p:cNvSpPr txBox="1"/>
          <p:nvPr/>
        </p:nvSpPr>
        <p:spPr>
          <a:xfrm>
            <a:off x="479372"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Space Grotesk Medium"/>
                <a:ea typeface="Space Grotesk Medium"/>
                <a:cs typeface="Space Grotesk Medium"/>
                <a:sym typeface="Space Grotesk Medium"/>
              </a:rPr>
              <a:t>Transportation Costs</a:t>
            </a:r>
            <a:endParaRPr>
              <a:latin typeface="Space Grotesk Medium"/>
              <a:ea typeface="Space Grotesk Medium"/>
              <a:cs typeface="Space Grotesk Medium"/>
              <a:sym typeface="Space Grotesk Medium"/>
            </a:endParaRPr>
          </a:p>
        </p:txBody>
      </p:sp>
      <p:sp>
        <p:nvSpPr>
          <p:cNvPr id="97" name="Google Shape;97;p16"/>
          <p:cNvSpPr txBox="1"/>
          <p:nvPr/>
        </p:nvSpPr>
        <p:spPr>
          <a:xfrm>
            <a:off x="3071997"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Space Grotesk Medium"/>
                <a:ea typeface="Space Grotesk Medium"/>
                <a:cs typeface="Space Grotesk Medium"/>
                <a:sym typeface="Space Grotesk Medium"/>
              </a:rPr>
              <a:t>Hostile Environment</a:t>
            </a:r>
            <a:endParaRPr>
              <a:latin typeface="Space Grotesk Medium"/>
              <a:ea typeface="Space Grotesk Medium"/>
              <a:cs typeface="Space Grotesk Medium"/>
              <a:sym typeface="Space Grotesk Medium"/>
            </a:endParaRPr>
          </a:p>
        </p:txBody>
      </p:sp>
      <p:sp>
        <p:nvSpPr>
          <p:cNvPr id="98" name="Google Shape;98;p16"/>
          <p:cNvSpPr txBox="1"/>
          <p:nvPr/>
        </p:nvSpPr>
        <p:spPr>
          <a:xfrm>
            <a:off x="5664622"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pace Grotesk Medium"/>
                <a:ea typeface="Space Grotesk Medium"/>
                <a:cs typeface="Space Grotesk Medium"/>
                <a:sym typeface="Space Grotesk Medium"/>
              </a:rPr>
              <a:t>Mental Health</a:t>
            </a:r>
            <a:endParaRPr>
              <a:latin typeface="Space Grotesk Medium"/>
              <a:ea typeface="Space Grotesk Medium"/>
              <a:cs typeface="Space Grotesk Medium"/>
              <a:sym typeface="Space Grotesk Medium"/>
            </a:endParaRPr>
          </a:p>
        </p:txBody>
      </p:sp>
      <p:pic>
        <p:nvPicPr>
          <p:cNvPr id="99" name="Google Shape;99;p16"/>
          <p:cNvPicPr preferRelativeResize="0"/>
          <p:nvPr/>
        </p:nvPicPr>
        <p:blipFill rotWithShape="1">
          <a:blip r:embed="rId3">
            <a:alphaModFix/>
          </a:blip>
          <a:srcRect b="0" l="0" r="0" t="3837"/>
          <a:stretch/>
        </p:blipFill>
        <p:spPr>
          <a:xfrm>
            <a:off x="1176025" y="2513562"/>
            <a:ext cx="1606697" cy="2060000"/>
          </a:xfrm>
          <a:prstGeom prst="rect">
            <a:avLst/>
          </a:prstGeom>
          <a:noFill/>
          <a:ln>
            <a:noFill/>
          </a:ln>
        </p:spPr>
      </p:pic>
      <p:pic>
        <p:nvPicPr>
          <p:cNvPr id="100" name="Google Shape;100;p16"/>
          <p:cNvPicPr preferRelativeResize="0"/>
          <p:nvPr/>
        </p:nvPicPr>
        <p:blipFill rotWithShape="1">
          <a:blip r:embed="rId4">
            <a:alphaModFix/>
          </a:blip>
          <a:srcRect b="0" l="34357" r="7685" t="70"/>
          <a:stretch/>
        </p:blipFill>
        <p:spPr>
          <a:xfrm>
            <a:off x="3773796" y="2513550"/>
            <a:ext cx="1596398" cy="2060000"/>
          </a:xfrm>
          <a:prstGeom prst="rect">
            <a:avLst/>
          </a:prstGeom>
          <a:noFill/>
          <a:ln>
            <a:noFill/>
          </a:ln>
        </p:spPr>
      </p:pic>
      <p:pic>
        <p:nvPicPr>
          <p:cNvPr id="101" name="Google Shape;101;p16"/>
          <p:cNvPicPr preferRelativeResize="0"/>
          <p:nvPr/>
        </p:nvPicPr>
        <p:blipFill rotWithShape="1">
          <a:blip r:embed="rId5">
            <a:alphaModFix/>
          </a:blip>
          <a:srcRect b="0" l="0" r="47971" t="0"/>
          <a:stretch/>
        </p:blipFill>
        <p:spPr>
          <a:xfrm>
            <a:off x="6361275" y="2513558"/>
            <a:ext cx="1606700" cy="20600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0" name="Shape 710"/>
        <p:cNvGrpSpPr/>
        <p:nvPr/>
      </p:nvGrpSpPr>
      <p:grpSpPr>
        <a:xfrm>
          <a:off x="0" y="0"/>
          <a:ext cx="0" cy="0"/>
          <a:chOff x="0" y="0"/>
          <a:chExt cx="0" cy="0"/>
        </a:xfrm>
      </p:grpSpPr>
      <p:sp>
        <p:nvSpPr>
          <p:cNvPr id="711" name="Google Shape;711;p5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12" name="Google Shape;712;p5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13" name="Google Shape;713;p5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714" name="Google Shape;714;p5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715" name="Google Shape;715;p5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16" name="Google Shape;716;p5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17" name="Google Shape;717;p52"/>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718" name="Google Shape;718;p52"/>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Domes work well  in compression, ideal for 3D printing</a:t>
            </a:r>
            <a:endParaRPr>
              <a:latin typeface="Space Grotesk"/>
              <a:ea typeface="Space Grotesk"/>
              <a:cs typeface="Space Grotesk"/>
              <a:sym typeface="Space Grotesk"/>
            </a:endParaRPr>
          </a:p>
        </p:txBody>
      </p:sp>
      <p:sp>
        <p:nvSpPr>
          <p:cNvPr id="719" name="Google Shape;719;p5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720" name="Google Shape;720;p52"/>
          <p:cNvPicPr preferRelativeResize="0"/>
          <p:nvPr/>
        </p:nvPicPr>
        <p:blipFill>
          <a:blip r:embed="rId3">
            <a:alphaModFix/>
          </a:blip>
          <a:stretch>
            <a:fillRect/>
          </a:stretch>
        </p:blipFill>
        <p:spPr>
          <a:xfrm>
            <a:off x="4545125" y="1276043"/>
            <a:ext cx="4119194" cy="281871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53"/>
          <p:cNvPicPr preferRelativeResize="0"/>
          <p:nvPr/>
        </p:nvPicPr>
        <p:blipFill rotWithShape="1">
          <a:blip r:embed="rId3">
            <a:alphaModFix/>
          </a:blip>
          <a:srcRect b="0" l="0" r="0" t="15626"/>
          <a:stretch/>
        </p:blipFill>
        <p:spPr>
          <a:xfrm>
            <a:off x="0" y="0"/>
            <a:ext cx="9144000" cy="5143501"/>
          </a:xfrm>
          <a:prstGeom prst="rect">
            <a:avLst/>
          </a:prstGeom>
          <a:noFill/>
          <a:ln>
            <a:noFill/>
          </a:ln>
        </p:spPr>
      </p:pic>
      <p:cxnSp>
        <p:nvCxnSpPr>
          <p:cNvPr id="726" name="Google Shape;726;p53"/>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727" name="Google Shape;727;p53"/>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Programme</a:t>
            </a:r>
            <a:endParaRPr sz="4500">
              <a:solidFill>
                <a:srgbClr val="FFFFFF"/>
              </a:solidFill>
              <a:latin typeface="Orbitron SemiBold"/>
              <a:ea typeface="Orbitron SemiBold"/>
              <a:cs typeface="Orbitron SemiBold"/>
              <a:sym typeface="Orbitron SemiBold"/>
            </a:endParaRPr>
          </a:p>
        </p:txBody>
      </p:sp>
      <p:sp>
        <p:nvSpPr>
          <p:cNvPr id="728" name="Google Shape;728;p53"/>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2" name="Shape 732"/>
        <p:cNvGrpSpPr/>
        <p:nvPr/>
      </p:nvGrpSpPr>
      <p:grpSpPr>
        <a:xfrm>
          <a:off x="0" y="0"/>
          <a:ext cx="0" cy="0"/>
          <a:chOff x="0" y="0"/>
          <a:chExt cx="0" cy="0"/>
        </a:xfrm>
      </p:grpSpPr>
      <p:sp>
        <p:nvSpPr>
          <p:cNvPr id="733" name="Google Shape;733;p5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34" name="Google Shape;734;p5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35" name="Google Shape;735;p5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Programme</a:t>
            </a:r>
            <a:endParaRPr sz="3000">
              <a:solidFill>
                <a:srgbClr val="434343"/>
              </a:solidFill>
              <a:latin typeface="Orbitron SemiBold"/>
              <a:ea typeface="Orbitron SemiBold"/>
              <a:cs typeface="Orbitron SemiBold"/>
              <a:sym typeface="Orbitron SemiBold"/>
            </a:endParaRPr>
          </a:p>
        </p:txBody>
      </p:sp>
      <p:cxnSp>
        <p:nvCxnSpPr>
          <p:cNvPr id="736" name="Google Shape;736;p5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37" name="Google Shape;737;p5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Programme</a:t>
            </a:r>
            <a:endParaRPr sz="1000">
              <a:solidFill>
                <a:srgbClr val="434343"/>
              </a:solidFill>
              <a:latin typeface="Space Grotesk"/>
              <a:ea typeface="Space Grotesk"/>
              <a:cs typeface="Space Grotesk"/>
              <a:sym typeface="Space Grotesk"/>
            </a:endParaRPr>
          </a:p>
        </p:txBody>
      </p:sp>
      <p:cxnSp>
        <p:nvCxnSpPr>
          <p:cNvPr id="738" name="Google Shape;738;p5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39" name="Google Shape;739;p5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740" name="Google Shape;740;p54"/>
          <p:cNvPicPr preferRelativeResize="0"/>
          <p:nvPr/>
        </p:nvPicPr>
        <p:blipFill>
          <a:blip r:embed="rId3">
            <a:alphaModFix/>
          </a:blip>
          <a:stretch>
            <a:fillRect/>
          </a:stretch>
        </p:blipFill>
        <p:spPr>
          <a:xfrm>
            <a:off x="479072" y="1699919"/>
            <a:ext cx="8197799" cy="2696169"/>
          </a:xfrm>
          <a:prstGeom prst="rect">
            <a:avLst/>
          </a:prstGeom>
          <a:noFill/>
          <a:ln>
            <a:noFill/>
          </a:ln>
        </p:spPr>
      </p:pic>
      <p:sp>
        <p:nvSpPr>
          <p:cNvPr id="741" name="Google Shape;741;p54"/>
          <p:cNvSpPr txBox="1"/>
          <p:nvPr/>
        </p:nvSpPr>
        <p:spPr>
          <a:xfrm>
            <a:off x="473100" y="1092625"/>
            <a:ext cx="461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Long-Term Research Mission For A Crew Of 6</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55"/>
          <p:cNvPicPr preferRelativeResize="0"/>
          <p:nvPr/>
        </p:nvPicPr>
        <p:blipFill rotWithShape="1">
          <a:blip r:embed="rId3">
            <a:alphaModFix/>
          </a:blip>
          <a:srcRect b="33513" l="0" r="0" t="10237"/>
          <a:stretch/>
        </p:blipFill>
        <p:spPr>
          <a:xfrm>
            <a:off x="0" y="-50"/>
            <a:ext cx="9144000" cy="5143501"/>
          </a:xfrm>
          <a:prstGeom prst="rect">
            <a:avLst/>
          </a:prstGeom>
          <a:noFill/>
          <a:ln>
            <a:noFill/>
          </a:ln>
        </p:spPr>
      </p:pic>
      <p:cxnSp>
        <p:nvCxnSpPr>
          <p:cNvPr id="747" name="Google Shape;747;p55"/>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748" name="Google Shape;748;p55"/>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Proof of Concept</a:t>
            </a:r>
            <a:endParaRPr sz="4500">
              <a:solidFill>
                <a:srgbClr val="FFFFFF"/>
              </a:solidFill>
              <a:latin typeface="Orbitron SemiBold"/>
              <a:ea typeface="Orbitron SemiBold"/>
              <a:cs typeface="Orbitron SemiBold"/>
              <a:sym typeface="Orbitron SemiBold"/>
            </a:endParaRPr>
          </a:p>
        </p:txBody>
      </p:sp>
      <p:sp>
        <p:nvSpPr>
          <p:cNvPr id="749" name="Google Shape;749;p55"/>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3" name="Shape 753"/>
        <p:cNvGrpSpPr/>
        <p:nvPr/>
      </p:nvGrpSpPr>
      <p:grpSpPr>
        <a:xfrm>
          <a:off x="0" y="0"/>
          <a:ext cx="0" cy="0"/>
          <a:chOff x="0" y="0"/>
          <a:chExt cx="0" cy="0"/>
        </a:xfrm>
      </p:grpSpPr>
      <p:sp>
        <p:nvSpPr>
          <p:cNvPr id="754" name="Google Shape;754;p5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55" name="Google Shape;755;p5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56" name="Google Shape;756;p5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757" name="Google Shape;757;p5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58" name="Google Shape;758;p5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759" name="Google Shape;759;p5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60" name="Google Shape;760;p5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761" name="Google Shape;761;p56"/>
          <p:cNvPicPr preferRelativeResize="0"/>
          <p:nvPr/>
        </p:nvPicPr>
        <p:blipFill>
          <a:blip r:embed="rId3">
            <a:alphaModFix/>
          </a:blip>
          <a:stretch>
            <a:fillRect/>
          </a:stretch>
        </p:blipFill>
        <p:spPr>
          <a:xfrm rot="5400000">
            <a:off x="942625" y="1234263"/>
            <a:ext cx="3786501" cy="2948675"/>
          </a:xfrm>
          <a:prstGeom prst="rect">
            <a:avLst/>
          </a:prstGeom>
          <a:noFill/>
          <a:ln>
            <a:noFill/>
          </a:ln>
        </p:spPr>
      </p:pic>
      <p:cxnSp>
        <p:nvCxnSpPr>
          <p:cNvPr id="762" name="Google Shape;762;p56"/>
          <p:cNvCxnSpPr/>
          <p:nvPr/>
        </p:nvCxnSpPr>
        <p:spPr>
          <a:xfrm>
            <a:off x="2908563" y="2428350"/>
            <a:ext cx="185400" cy="933300"/>
          </a:xfrm>
          <a:prstGeom prst="straightConnector1">
            <a:avLst/>
          </a:prstGeom>
          <a:noFill/>
          <a:ln cap="flat" cmpd="sng" w="19050">
            <a:solidFill>
              <a:schemeClr val="dk2"/>
            </a:solidFill>
            <a:prstDash val="dash"/>
            <a:round/>
            <a:headEnd len="med" w="med" type="none"/>
            <a:tailEnd len="med" w="med" type="none"/>
          </a:ln>
        </p:spPr>
      </p:cxnSp>
      <p:cxnSp>
        <p:nvCxnSpPr>
          <p:cNvPr id="763" name="Google Shape;763;p56"/>
          <p:cNvCxnSpPr/>
          <p:nvPr/>
        </p:nvCxnSpPr>
        <p:spPr>
          <a:xfrm rot="10800000">
            <a:off x="3093938" y="3348775"/>
            <a:ext cx="971700" cy="1048500"/>
          </a:xfrm>
          <a:prstGeom prst="straightConnector1">
            <a:avLst/>
          </a:prstGeom>
          <a:noFill/>
          <a:ln cap="flat" cmpd="sng" w="19050">
            <a:solidFill>
              <a:schemeClr val="dk2"/>
            </a:solidFill>
            <a:prstDash val="dash"/>
            <a:round/>
            <a:headEnd len="med" w="med" type="none"/>
            <a:tailEnd len="med" w="med" type="none"/>
          </a:ln>
        </p:spPr>
      </p:cxnSp>
      <p:cxnSp>
        <p:nvCxnSpPr>
          <p:cNvPr id="764" name="Google Shape;764;p56"/>
          <p:cNvCxnSpPr/>
          <p:nvPr/>
        </p:nvCxnSpPr>
        <p:spPr>
          <a:xfrm flipH="1" rot="10800000">
            <a:off x="2908563" y="1744450"/>
            <a:ext cx="1035600" cy="671100"/>
          </a:xfrm>
          <a:prstGeom prst="straightConnector1">
            <a:avLst/>
          </a:prstGeom>
          <a:noFill/>
          <a:ln cap="flat" cmpd="sng" w="19050">
            <a:solidFill>
              <a:schemeClr val="dk2"/>
            </a:solidFill>
            <a:prstDash val="dash"/>
            <a:round/>
            <a:headEnd len="med" w="med" type="none"/>
            <a:tailEnd len="med" w="med" type="none"/>
          </a:ln>
        </p:spPr>
      </p:cxnSp>
      <p:cxnSp>
        <p:nvCxnSpPr>
          <p:cNvPr id="765" name="Google Shape;765;p56"/>
          <p:cNvCxnSpPr/>
          <p:nvPr/>
        </p:nvCxnSpPr>
        <p:spPr>
          <a:xfrm>
            <a:off x="1668388" y="1987250"/>
            <a:ext cx="1253100" cy="434700"/>
          </a:xfrm>
          <a:prstGeom prst="straightConnector1">
            <a:avLst/>
          </a:prstGeom>
          <a:noFill/>
          <a:ln cap="flat" cmpd="sng" w="19050">
            <a:solidFill>
              <a:schemeClr val="dk2"/>
            </a:solidFill>
            <a:prstDash val="dash"/>
            <a:round/>
            <a:headEnd len="med" w="med" type="none"/>
            <a:tailEnd len="med" w="med" type="none"/>
          </a:ln>
        </p:spPr>
      </p:cxnSp>
      <p:cxnSp>
        <p:nvCxnSpPr>
          <p:cNvPr id="766" name="Google Shape;766;p56"/>
          <p:cNvCxnSpPr/>
          <p:nvPr/>
        </p:nvCxnSpPr>
        <p:spPr>
          <a:xfrm flipH="1">
            <a:off x="2354513" y="1669725"/>
            <a:ext cx="48900" cy="573900"/>
          </a:xfrm>
          <a:prstGeom prst="straightConnector1">
            <a:avLst/>
          </a:prstGeom>
          <a:noFill/>
          <a:ln cap="flat" cmpd="sng" w="19050">
            <a:solidFill>
              <a:schemeClr val="dk2"/>
            </a:solidFill>
            <a:prstDash val="dash"/>
            <a:round/>
            <a:headEnd len="med" w="med" type="none"/>
            <a:tailEnd len="med" w="med" type="none"/>
          </a:ln>
        </p:spPr>
      </p:cxnSp>
      <p:cxnSp>
        <p:nvCxnSpPr>
          <p:cNvPr id="767" name="Google Shape;767;p56"/>
          <p:cNvCxnSpPr/>
          <p:nvPr/>
        </p:nvCxnSpPr>
        <p:spPr>
          <a:xfrm>
            <a:off x="3294863" y="1572025"/>
            <a:ext cx="122100" cy="573900"/>
          </a:xfrm>
          <a:prstGeom prst="straightConnector1">
            <a:avLst/>
          </a:prstGeom>
          <a:noFill/>
          <a:ln cap="flat" cmpd="sng" w="19050">
            <a:solidFill>
              <a:schemeClr val="dk2"/>
            </a:solidFill>
            <a:prstDash val="dash"/>
            <a:round/>
            <a:headEnd len="med" w="med" type="none"/>
            <a:tailEnd len="med" w="med" type="none"/>
          </a:ln>
        </p:spPr>
      </p:cxnSp>
      <p:cxnSp>
        <p:nvCxnSpPr>
          <p:cNvPr id="768" name="Google Shape;768;p56"/>
          <p:cNvCxnSpPr/>
          <p:nvPr/>
        </p:nvCxnSpPr>
        <p:spPr>
          <a:xfrm flipH="1">
            <a:off x="1927138" y="2243625"/>
            <a:ext cx="398700" cy="402900"/>
          </a:xfrm>
          <a:prstGeom prst="straightConnector1">
            <a:avLst/>
          </a:prstGeom>
          <a:noFill/>
          <a:ln cap="flat" cmpd="sng" w="19050">
            <a:solidFill>
              <a:schemeClr val="dk2"/>
            </a:solidFill>
            <a:prstDash val="dash"/>
            <a:round/>
            <a:headEnd len="med" w="med" type="none"/>
            <a:tailEnd len="med" w="med" type="none"/>
          </a:ln>
        </p:spPr>
      </p:cxnSp>
      <p:cxnSp>
        <p:nvCxnSpPr>
          <p:cNvPr id="769" name="Google Shape;769;p56"/>
          <p:cNvCxnSpPr/>
          <p:nvPr/>
        </p:nvCxnSpPr>
        <p:spPr>
          <a:xfrm>
            <a:off x="3392538" y="2121550"/>
            <a:ext cx="452100" cy="354000"/>
          </a:xfrm>
          <a:prstGeom prst="straightConnector1">
            <a:avLst/>
          </a:prstGeom>
          <a:noFill/>
          <a:ln cap="flat" cmpd="sng" w="19050">
            <a:solidFill>
              <a:schemeClr val="dk2"/>
            </a:solidFill>
            <a:prstDash val="dash"/>
            <a:round/>
            <a:headEnd len="med" w="med" type="none"/>
            <a:tailEnd len="med" w="med" type="none"/>
          </a:ln>
        </p:spPr>
      </p:cxnSp>
      <p:pic>
        <p:nvPicPr>
          <p:cNvPr id="770" name="Google Shape;770;p56"/>
          <p:cNvPicPr preferRelativeResize="0"/>
          <p:nvPr/>
        </p:nvPicPr>
        <p:blipFill>
          <a:blip r:embed="rId3">
            <a:alphaModFix/>
          </a:blip>
          <a:stretch>
            <a:fillRect/>
          </a:stretch>
        </p:blipFill>
        <p:spPr>
          <a:xfrm rot="5400000">
            <a:off x="4414862" y="1234263"/>
            <a:ext cx="3786501" cy="2948675"/>
          </a:xfrm>
          <a:prstGeom prst="rect">
            <a:avLst/>
          </a:prstGeom>
          <a:noFill/>
          <a:ln>
            <a:noFill/>
          </a:ln>
        </p:spPr>
      </p:pic>
      <p:sp>
        <p:nvSpPr>
          <p:cNvPr id="771" name="Google Shape;771;p56"/>
          <p:cNvSpPr/>
          <p:nvPr/>
        </p:nvSpPr>
        <p:spPr>
          <a:xfrm>
            <a:off x="5890325" y="2063950"/>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72" name="Google Shape;772;p56"/>
          <p:cNvSpPr/>
          <p:nvPr/>
        </p:nvSpPr>
        <p:spPr>
          <a:xfrm>
            <a:off x="6106650" y="28939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73" name="Google Shape;773;p56"/>
          <p:cNvSpPr/>
          <p:nvPr/>
        </p:nvSpPr>
        <p:spPr>
          <a:xfrm>
            <a:off x="6636200" y="35513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74" name="Google Shape;774;p56"/>
          <p:cNvSpPr/>
          <p:nvPr/>
        </p:nvSpPr>
        <p:spPr>
          <a:xfrm>
            <a:off x="5339450" y="1813000"/>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775" name="Google Shape;775;p56"/>
          <p:cNvSpPr/>
          <p:nvPr/>
        </p:nvSpPr>
        <p:spPr>
          <a:xfrm>
            <a:off x="6642592" y="1759952"/>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776" name="Google Shape;776;p56"/>
          <p:cNvSpPr/>
          <p:nvPr/>
        </p:nvSpPr>
        <p:spPr>
          <a:xfrm>
            <a:off x="5183982" y="23520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77" name="Google Shape;777;p56"/>
          <p:cNvSpPr/>
          <p:nvPr/>
        </p:nvSpPr>
        <p:spPr>
          <a:xfrm>
            <a:off x="4914475" y="174370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78" name="Google Shape;778;p56"/>
          <p:cNvSpPr/>
          <p:nvPr/>
        </p:nvSpPr>
        <p:spPr>
          <a:xfrm>
            <a:off x="5640807" y="141666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79" name="Google Shape;779;p56"/>
          <p:cNvSpPr/>
          <p:nvPr/>
        </p:nvSpPr>
        <p:spPr>
          <a:xfrm>
            <a:off x="6511957" y="132219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80" name="Google Shape;780;p56"/>
          <p:cNvSpPr/>
          <p:nvPr/>
        </p:nvSpPr>
        <p:spPr>
          <a:xfrm>
            <a:off x="7161657" y="14928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81" name="Google Shape;781;p56"/>
          <p:cNvSpPr/>
          <p:nvPr/>
        </p:nvSpPr>
        <p:spPr>
          <a:xfrm>
            <a:off x="6982804" y="2269086"/>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5" name="Shape 785"/>
        <p:cNvGrpSpPr/>
        <p:nvPr/>
      </p:nvGrpSpPr>
      <p:grpSpPr>
        <a:xfrm>
          <a:off x="0" y="0"/>
          <a:ext cx="0" cy="0"/>
          <a:chOff x="0" y="0"/>
          <a:chExt cx="0" cy="0"/>
        </a:xfrm>
      </p:grpSpPr>
      <p:sp>
        <p:nvSpPr>
          <p:cNvPr id="786" name="Google Shape;786;p5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87" name="Google Shape;787;p5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88" name="Google Shape;788;p5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Bubble Diagram</a:t>
            </a:r>
            <a:endParaRPr sz="3000">
              <a:solidFill>
                <a:srgbClr val="434343"/>
              </a:solidFill>
              <a:latin typeface="Orbitron SemiBold"/>
              <a:ea typeface="Orbitron SemiBold"/>
              <a:cs typeface="Orbitron SemiBold"/>
              <a:sym typeface="Orbitron SemiBold"/>
            </a:endParaRPr>
          </a:p>
        </p:txBody>
      </p:sp>
      <p:cxnSp>
        <p:nvCxnSpPr>
          <p:cNvPr id="789" name="Google Shape;789;p5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90" name="Google Shape;790;p5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791" name="Google Shape;791;p5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92" name="Google Shape;792;p5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793" name="Google Shape;793;p57"/>
          <p:cNvPicPr preferRelativeResize="0"/>
          <p:nvPr/>
        </p:nvPicPr>
        <p:blipFill rotWithShape="1">
          <a:blip r:embed="rId3">
            <a:alphaModFix/>
          </a:blip>
          <a:srcRect b="18143" l="6819" r="9513" t="11942"/>
          <a:stretch/>
        </p:blipFill>
        <p:spPr>
          <a:xfrm>
            <a:off x="4201475" y="798825"/>
            <a:ext cx="4475401" cy="2549100"/>
          </a:xfrm>
          <a:prstGeom prst="rect">
            <a:avLst/>
          </a:prstGeom>
          <a:noFill/>
          <a:ln>
            <a:noFill/>
          </a:ln>
        </p:spPr>
      </p:pic>
      <p:sp>
        <p:nvSpPr>
          <p:cNvPr id="794" name="Google Shape;794;p57"/>
          <p:cNvSpPr/>
          <p:nvPr/>
        </p:nvSpPr>
        <p:spPr>
          <a:xfrm>
            <a:off x="1757557" y="1350603"/>
            <a:ext cx="2289864" cy="1204005"/>
          </a:xfrm>
          <a:custGeom>
            <a:rect b="b" l="l" r="r" t="t"/>
            <a:pathLst>
              <a:path extrusionOk="0" h="49028" w="93245">
                <a:moveTo>
                  <a:pt x="93245" y="0"/>
                </a:moveTo>
                <a:cubicBezTo>
                  <a:pt x="83712" y="7625"/>
                  <a:pt x="78110" y="19442"/>
                  <a:pt x="68580" y="27071"/>
                </a:cubicBezTo>
                <a:cubicBezTo>
                  <a:pt x="59822" y="34082"/>
                  <a:pt x="49746" y="39767"/>
                  <a:pt x="39103" y="43313"/>
                </a:cubicBezTo>
                <a:cubicBezTo>
                  <a:pt x="33073" y="45322"/>
                  <a:pt x="26319" y="43879"/>
                  <a:pt x="20153" y="45419"/>
                </a:cubicBezTo>
                <a:cubicBezTo>
                  <a:pt x="13532" y="47073"/>
                  <a:pt x="6825" y="49028"/>
                  <a:pt x="0" y="49028"/>
                </a:cubicBezTo>
              </a:path>
            </a:pathLst>
          </a:custGeom>
          <a:noFill/>
          <a:ln cap="flat" cmpd="sng" w="37100">
            <a:solidFill>
              <a:srgbClr val="EEEEEE"/>
            </a:solidFill>
            <a:prstDash val="solid"/>
            <a:round/>
            <a:headEnd len="med" w="med" type="none"/>
            <a:tailEnd len="med" w="med" type="none"/>
          </a:ln>
        </p:spPr>
      </p:sp>
      <p:sp>
        <p:nvSpPr>
          <p:cNvPr id="795" name="Google Shape;795;p57"/>
          <p:cNvSpPr/>
          <p:nvPr/>
        </p:nvSpPr>
        <p:spPr>
          <a:xfrm>
            <a:off x="893326" y="1313668"/>
            <a:ext cx="908554" cy="1240940"/>
          </a:xfrm>
          <a:custGeom>
            <a:rect b="b" l="l" r="r" t="t"/>
            <a:pathLst>
              <a:path extrusionOk="0" h="50532" w="36997">
                <a:moveTo>
                  <a:pt x="0" y="0"/>
                </a:moveTo>
                <a:cubicBezTo>
                  <a:pt x="8727" y="10664"/>
                  <a:pt x="16960" y="21724"/>
                  <a:pt x="25567" y="32485"/>
                </a:cubicBezTo>
                <a:cubicBezTo>
                  <a:pt x="30015" y="38046"/>
                  <a:pt x="31962" y="45497"/>
                  <a:pt x="36997" y="50532"/>
                </a:cubicBezTo>
              </a:path>
            </a:pathLst>
          </a:custGeom>
          <a:noFill/>
          <a:ln cap="flat" cmpd="sng" w="37100">
            <a:solidFill>
              <a:srgbClr val="EEEEEE"/>
            </a:solidFill>
            <a:prstDash val="solid"/>
            <a:round/>
            <a:headEnd len="med" w="med" type="none"/>
            <a:tailEnd len="med" w="med" type="none"/>
          </a:ln>
        </p:spPr>
      </p:sp>
      <p:sp>
        <p:nvSpPr>
          <p:cNvPr id="796" name="Google Shape;796;p57"/>
          <p:cNvSpPr/>
          <p:nvPr/>
        </p:nvSpPr>
        <p:spPr>
          <a:xfrm>
            <a:off x="1196170" y="2532466"/>
            <a:ext cx="613103" cy="1610284"/>
          </a:xfrm>
          <a:custGeom>
            <a:rect b="b" l="l" r="r" t="t"/>
            <a:pathLst>
              <a:path extrusionOk="0" h="65572" w="24966">
                <a:moveTo>
                  <a:pt x="0" y="65572"/>
                </a:moveTo>
                <a:cubicBezTo>
                  <a:pt x="0" y="57011"/>
                  <a:pt x="5243" y="49270"/>
                  <a:pt x="8122" y="41208"/>
                </a:cubicBezTo>
                <a:cubicBezTo>
                  <a:pt x="13113" y="27233"/>
                  <a:pt x="14473" y="10493"/>
                  <a:pt x="24966" y="0"/>
                </a:cubicBezTo>
              </a:path>
            </a:pathLst>
          </a:custGeom>
          <a:noFill/>
          <a:ln cap="flat" cmpd="sng" w="37100">
            <a:solidFill>
              <a:srgbClr val="EEEEEE"/>
            </a:solidFill>
            <a:prstDash val="solid"/>
            <a:round/>
            <a:headEnd len="med" w="med" type="none"/>
            <a:tailEnd len="med" w="med" type="none"/>
          </a:ln>
        </p:spPr>
      </p:sp>
      <p:sp>
        <p:nvSpPr>
          <p:cNvPr id="797" name="Google Shape;797;p57"/>
          <p:cNvSpPr/>
          <p:nvPr/>
        </p:nvSpPr>
        <p:spPr>
          <a:xfrm>
            <a:off x="834240" y="3123398"/>
            <a:ext cx="664796" cy="168514"/>
          </a:xfrm>
          <a:custGeom>
            <a:rect b="b" l="l" r="r" t="t"/>
            <a:pathLst>
              <a:path extrusionOk="0" h="6862" w="27071">
                <a:moveTo>
                  <a:pt x="0" y="0"/>
                </a:moveTo>
                <a:cubicBezTo>
                  <a:pt x="4404" y="7927"/>
                  <a:pt x="20658" y="9120"/>
                  <a:pt x="27071" y="2707"/>
                </a:cubicBezTo>
              </a:path>
            </a:pathLst>
          </a:custGeom>
          <a:noFill/>
          <a:ln cap="flat" cmpd="sng" w="37100">
            <a:solidFill>
              <a:srgbClr val="EEEEEE"/>
            </a:solidFill>
            <a:prstDash val="solid"/>
            <a:round/>
            <a:headEnd len="med" w="med" type="none"/>
            <a:tailEnd len="med" w="med" type="none"/>
          </a:ln>
        </p:spPr>
      </p:sp>
      <p:sp>
        <p:nvSpPr>
          <p:cNvPr id="798" name="Google Shape;798;p57"/>
          <p:cNvSpPr/>
          <p:nvPr/>
        </p:nvSpPr>
        <p:spPr>
          <a:xfrm>
            <a:off x="1491652" y="3226816"/>
            <a:ext cx="509666" cy="502299"/>
          </a:xfrm>
          <a:custGeom>
            <a:rect b="b" l="l" r="r" t="t"/>
            <a:pathLst>
              <a:path extrusionOk="0" h="20454" w="20754">
                <a:moveTo>
                  <a:pt x="20754" y="20454"/>
                </a:moveTo>
                <a:cubicBezTo>
                  <a:pt x="11116" y="19248"/>
                  <a:pt x="0" y="9713"/>
                  <a:pt x="0" y="0"/>
                </a:cubicBezTo>
              </a:path>
            </a:pathLst>
          </a:custGeom>
          <a:noFill/>
          <a:ln cap="flat" cmpd="sng" w="37100">
            <a:solidFill>
              <a:srgbClr val="EEEEEE"/>
            </a:solidFill>
            <a:prstDash val="solid"/>
            <a:round/>
            <a:headEnd len="med" w="med" type="none"/>
            <a:tailEnd len="med" w="med" type="none"/>
          </a:ln>
        </p:spPr>
      </p:sp>
      <p:sp>
        <p:nvSpPr>
          <p:cNvPr id="799" name="Google Shape;799;p57"/>
          <p:cNvSpPr/>
          <p:nvPr/>
        </p:nvSpPr>
        <p:spPr>
          <a:xfrm>
            <a:off x="1499039" y="1468774"/>
            <a:ext cx="347169" cy="590927"/>
          </a:xfrm>
          <a:custGeom>
            <a:rect b="b" l="l" r="r" t="t"/>
            <a:pathLst>
              <a:path extrusionOk="0" h="24063" w="14137">
                <a:moveTo>
                  <a:pt x="14137" y="0"/>
                </a:moveTo>
                <a:cubicBezTo>
                  <a:pt x="6249" y="4931"/>
                  <a:pt x="0" y="14760"/>
                  <a:pt x="0" y="24063"/>
                </a:cubicBezTo>
              </a:path>
            </a:pathLst>
          </a:custGeom>
          <a:noFill/>
          <a:ln cap="flat" cmpd="sng" w="37100">
            <a:solidFill>
              <a:srgbClr val="EEEEEE"/>
            </a:solidFill>
            <a:prstDash val="solid"/>
            <a:round/>
            <a:headEnd len="med" w="med" type="none"/>
            <a:tailEnd len="med" w="med" type="none"/>
          </a:ln>
        </p:spPr>
      </p:sp>
      <p:sp>
        <p:nvSpPr>
          <p:cNvPr id="800" name="Google Shape;800;p57"/>
          <p:cNvSpPr/>
          <p:nvPr/>
        </p:nvSpPr>
        <p:spPr>
          <a:xfrm>
            <a:off x="716044" y="1947187"/>
            <a:ext cx="716514" cy="134673"/>
          </a:xfrm>
          <a:custGeom>
            <a:rect b="b" l="l" r="r" t="t"/>
            <a:pathLst>
              <a:path extrusionOk="0" h="5484" w="29177">
                <a:moveTo>
                  <a:pt x="0" y="5485"/>
                </a:moveTo>
                <a:cubicBezTo>
                  <a:pt x="5543" y="1324"/>
                  <a:pt x="13222" y="371"/>
                  <a:pt x="20153" y="371"/>
                </a:cubicBezTo>
                <a:cubicBezTo>
                  <a:pt x="23176" y="371"/>
                  <a:pt x="27039" y="-864"/>
                  <a:pt x="29177" y="1274"/>
                </a:cubicBezTo>
              </a:path>
            </a:pathLst>
          </a:custGeom>
          <a:noFill/>
          <a:ln cap="flat" cmpd="sng" w="37100">
            <a:solidFill>
              <a:srgbClr val="EEEEEE"/>
            </a:solidFill>
            <a:prstDash val="solid"/>
            <a:round/>
            <a:headEnd len="med" w="med" type="none"/>
            <a:tailEnd len="med" w="med" type="none"/>
          </a:ln>
        </p:spPr>
      </p:sp>
      <p:sp>
        <p:nvSpPr>
          <p:cNvPr id="801" name="Google Shape;801;p57"/>
          <p:cNvSpPr/>
          <p:nvPr/>
        </p:nvSpPr>
        <p:spPr>
          <a:xfrm>
            <a:off x="3141844" y="1187486"/>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558">
                <a:latin typeface="Space Grotesk SemiBold"/>
                <a:ea typeface="Space Grotesk SemiBold"/>
                <a:cs typeface="Space Grotesk SemiBold"/>
                <a:sym typeface="Space Grotesk SemiBold"/>
              </a:rPr>
              <a:t>Social Space</a:t>
            </a:r>
            <a:endParaRPr sz="1558">
              <a:latin typeface="Space Grotesk SemiBold"/>
              <a:ea typeface="Space Grotesk SemiBold"/>
              <a:cs typeface="Space Grotesk SemiBold"/>
              <a:sym typeface="Space Grotesk SemiBold"/>
            </a:endParaRPr>
          </a:p>
        </p:txBody>
      </p:sp>
      <p:sp>
        <p:nvSpPr>
          <p:cNvPr id="802" name="Google Shape;802;p57"/>
          <p:cNvSpPr/>
          <p:nvPr/>
        </p:nvSpPr>
        <p:spPr>
          <a:xfrm>
            <a:off x="2314453" y="1761931"/>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558">
                <a:latin typeface="Space Grotesk SemiBold"/>
                <a:ea typeface="Space Grotesk SemiBold"/>
                <a:cs typeface="Space Grotesk SemiBold"/>
                <a:sym typeface="Space Grotesk SemiBold"/>
              </a:rPr>
              <a:t>Living Room</a:t>
            </a:r>
            <a:endParaRPr sz="1558">
              <a:latin typeface="Space Grotesk SemiBold"/>
              <a:ea typeface="Space Grotesk SemiBold"/>
              <a:cs typeface="Space Grotesk SemiBold"/>
              <a:sym typeface="Space Grotesk SemiBold"/>
            </a:endParaRPr>
          </a:p>
        </p:txBody>
      </p:sp>
      <p:sp>
        <p:nvSpPr>
          <p:cNvPr id="803" name="Google Shape;803;p57"/>
          <p:cNvSpPr/>
          <p:nvPr/>
        </p:nvSpPr>
        <p:spPr>
          <a:xfrm>
            <a:off x="1328431" y="1958353"/>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169">
                <a:latin typeface="Space Grotesk SemiBold"/>
                <a:ea typeface="Space Grotesk SemiBold"/>
                <a:cs typeface="Space Grotesk SemiBold"/>
                <a:sym typeface="Space Grotesk SemiBold"/>
              </a:rPr>
              <a:t>Dining Room / Kitchen</a:t>
            </a:r>
            <a:endParaRPr sz="1169">
              <a:latin typeface="Space Grotesk SemiBold"/>
              <a:ea typeface="Space Grotesk SemiBold"/>
              <a:cs typeface="Space Grotesk SemiBold"/>
              <a:sym typeface="Space Grotesk SemiBold"/>
            </a:endParaRPr>
          </a:p>
        </p:txBody>
      </p:sp>
      <p:sp>
        <p:nvSpPr>
          <p:cNvPr id="804" name="Google Shape;804;p57"/>
          <p:cNvSpPr/>
          <p:nvPr/>
        </p:nvSpPr>
        <p:spPr>
          <a:xfrm rot="-5400000">
            <a:off x="590005" y="1031077"/>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05" name="Google Shape;805;p57"/>
          <p:cNvSpPr txBox="1"/>
          <p:nvPr/>
        </p:nvSpPr>
        <p:spPr>
          <a:xfrm rot="1209">
            <a:off x="120088" y="120713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06" name="Google Shape;806;p57"/>
          <p:cNvSpPr/>
          <p:nvPr/>
        </p:nvSpPr>
        <p:spPr>
          <a:xfrm rot="-5400000">
            <a:off x="1417421" y="1202185"/>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07" name="Google Shape;807;p57"/>
          <p:cNvSpPr txBox="1"/>
          <p:nvPr/>
        </p:nvSpPr>
        <p:spPr>
          <a:xfrm>
            <a:off x="947434" y="1378285"/>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08" name="Google Shape;808;p57"/>
          <p:cNvSpPr/>
          <p:nvPr/>
        </p:nvSpPr>
        <p:spPr>
          <a:xfrm rot="-5400000">
            <a:off x="493177" y="1808377"/>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09" name="Google Shape;809;p57"/>
          <p:cNvSpPr txBox="1"/>
          <p:nvPr/>
        </p:nvSpPr>
        <p:spPr>
          <a:xfrm>
            <a:off x="23190" y="1984478"/>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10" name="Google Shape;810;p57"/>
          <p:cNvSpPr/>
          <p:nvPr/>
        </p:nvSpPr>
        <p:spPr>
          <a:xfrm rot="-5400000">
            <a:off x="580360" y="2849302"/>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11" name="Google Shape;811;p57"/>
          <p:cNvSpPr txBox="1"/>
          <p:nvPr/>
        </p:nvSpPr>
        <p:spPr>
          <a:xfrm>
            <a:off x="110373" y="3025403"/>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12" name="Google Shape;812;p57"/>
          <p:cNvSpPr/>
          <p:nvPr/>
        </p:nvSpPr>
        <p:spPr>
          <a:xfrm rot="-5400000">
            <a:off x="1522924" y="3266153"/>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13" name="Google Shape;813;p57"/>
          <p:cNvSpPr txBox="1"/>
          <p:nvPr/>
        </p:nvSpPr>
        <p:spPr>
          <a:xfrm rot="1209">
            <a:off x="1053005" y="344224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14" name="Google Shape;814;p57"/>
          <p:cNvSpPr/>
          <p:nvPr/>
        </p:nvSpPr>
        <p:spPr>
          <a:xfrm rot="-5400000">
            <a:off x="862587" y="3651683"/>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15" name="Google Shape;815;p57"/>
          <p:cNvSpPr txBox="1"/>
          <p:nvPr/>
        </p:nvSpPr>
        <p:spPr>
          <a:xfrm rot="-604">
            <a:off x="392552" y="3827837"/>
            <a:ext cx="17064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16" name="Google Shape;816;p57"/>
          <p:cNvSpPr/>
          <p:nvPr/>
        </p:nvSpPr>
        <p:spPr>
          <a:xfrm rot="-5400000">
            <a:off x="1029694" y="2897802"/>
            <a:ext cx="839100" cy="8235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17" name="Google Shape;817;p57"/>
          <p:cNvSpPr/>
          <p:nvPr/>
        </p:nvSpPr>
        <p:spPr>
          <a:xfrm rot="-5400000">
            <a:off x="933432" y="1520902"/>
            <a:ext cx="839100" cy="8235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18" name="Google Shape;818;p57"/>
          <p:cNvSpPr/>
          <p:nvPr/>
        </p:nvSpPr>
        <p:spPr>
          <a:xfrm rot="-5400000">
            <a:off x="1493934" y="3032814"/>
            <a:ext cx="401100" cy="3936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980">
                <a:latin typeface="Space Grotesk SemiBold"/>
                <a:ea typeface="Space Grotesk SemiBold"/>
                <a:cs typeface="Space Grotesk SemiBold"/>
                <a:sym typeface="Space Grotesk SemiBold"/>
              </a:rPr>
              <a:t>*</a:t>
            </a:r>
            <a:endParaRPr sz="980">
              <a:latin typeface="Space Grotesk SemiBold"/>
              <a:ea typeface="Space Grotesk SemiBold"/>
              <a:cs typeface="Space Grotesk SemiBold"/>
              <a:sym typeface="Space Grotesk SemiBold"/>
            </a:endParaRPr>
          </a:p>
        </p:txBody>
      </p:sp>
      <p:sp>
        <p:nvSpPr>
          <p:cNvPr id="819" name="Google Shape;819;p57"/>
          <p:cNvSpPr/>
          <p:nvPr/>
        </p:nvSpPr>
        <p:spPr>
          <a:xfrm rot="-5400000">
            <a:off x="1368434" y="1752151"/>
            <a:ext cx="401100" cy="3936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980">
                <a:latin typeface="Space Grotesk SemiBold"/>
                <a:ea typeface="Space Grotesk SemiBold"/>
                <a:cs typeface="Space Grotesk SemiBold"/>
                <a:sym typeface="Space Grotesk SemiBold"/>
              </a:rPr>
              <a:t>*</a:t>
            </a:r>
            <a:endParaRPr sz="980">
              <a:latin typeface="Space Grotesk SemiBold"/>
              <a:ea typeface="Space Grotesk SemiBold"/>
              <a:cs typeface="Space Grotesk SemiBold"/>
              <a:sym typeface="Space Grotesk SemiBold"/>
            </a:endParaRPr>
          </a:p>
        </p:txBody>
      </p:sp>
      <p:sp>
        <p:nvSpPr>
          <p:cNvPr id="820" name="Google Shape;820;p57"/>
          <p:cNvSpPr txBox="1"/>
          <p:nvPr/>
        </p:nvSpPr>
        <p:spPr>
          <a:xfrm>
            <a:off x="2246424" y="3455153"/>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*Bathroom</a:t>
            </a:r>
            <a:endParaRPr/>
          </a:p>
        </p:txBody>
      </p:sp>
      <p:pic>
        <p:nvPicPr>
          <p:cNvPr id="821" name="Google Shape;821;p57"/>
          <p:cNvPicPr preferRelativeResize="0"/>
          <p:nvPr/>
        </p:nvPicPr>
        <p:blipFill>
          <a:blip r:embed="rId4">
            <a:alphaModFix/>
          </a:blip>
          <a:stretch>
            <a:fillRect/>
          </a:stretch>
        </p:blipFill>
        <p:spPr>
          <a:xfrm>
            <a:off x="4790072" y="3260925"/>
            <a:ext cx="3581095" cy="1342300"/>
          </a:xfrm>
          <a:prstGeom prst="rect">
            <a:avLst/>
          </a:prstGeom>
          <a:noFill/>
          <a:ln>
            <a:noFill/>
          </a:ln>
        </p:spPr>
      </p:pic>
      <p:sp>
        <p:nvSpPr>
          <p:cNvPr id="822" name="Google Shape;822;p57"/>
          <p:cNvSpPr txBox="1"/>
          <p:nvPr/>
        </p:nvSpPr>
        <p:spPr>
          <a:xfrm>
            <a:off x="5727584"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Bathroom</a:t>
            </a:r>
            <a:endParaRPr/>
          </a:p>
        </p:txBody>
      </p:sp>
      <p:sp>
        <p:nvSpPr>
          <p:cNvPr id="823" name="Google Shape;823;p57"/>
          <p:cNvSpPr txBox="1"/>
          <p:nvPr/>
        </p:nvSpPr>
        <p:spPr>
          <a:xfrm>
            <a:off x="6921759"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Social</a:t>
            </a:r>
            <a:endParaRPr/>
          </a:p>
        </p:txBody>
      </p:sp>
      <p:sp>
        <p:nvSpPr>
          <p:cNvPr id="824" name="Google Shape;824;p57"/>
          <p:cNvSpPr txBox="1"/>
          <p:nvPr/>
        </p:nvSpPr>
        <p:spPr>
          <a:xfrm>
            <a:off x="4513663"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Private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8" name="Shape 828"/>
        <p:cNvGrpSpPr/>
        <p:nvPr/>
      </p:nvGrpSpPr>
      <p:grpSpPr>
        <a:xfrm>
          <a:off x="0" y="0"/>
          <a:ext cx="0" cy="0"/>
          <a:chOff x="0" y="0"/>
          <a:chExt cx="0" cy="0"/>
        </a:xfrm>
      </p:grpSpPr>
      <p:sp>
        <p:nvSpPr>
          <p:cNvPr id="829" name="Google Shape;829;p5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30" name="Google Shape;830;p5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31" name="Google Shape;831;p5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a:t>
            </a:r>
            <a:endParaRPr sz="3000">
              <a:solidFill>
                <a:srgbClr val="434343"/>
              </a:solidFill>
              <a:latin typeface="Orbitron SemiBold"/>
              <a:ea typeface="Orbitron SemiBold"/>
              <a:cs typeface="Orbitron SemiBold"/>
              <a:sym typeface="Orbitron SemiBold"/>
            </a:endParaRPr>
          </a:p>
        </p:txBody>
      </p:sp>
      <p:cxnSp>
        <p:nvCxnSpPr>
          <p:cNvPr id="832" name="Google Shape;832;p5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33" name="Google Shape;833;p5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34" name="Google Shape;834;p5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35" name="Google Shape;835;p5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836" name="Google Shape;836;p58"/>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Grasshopper Metaball Script</a:t>
            </a:r>
            <a:endParaRPr sz="1600">
              <a:latin typeface="Space Grotesk Medium"/>
              <a:ea typeface="Space Grotesk Medium"/>
              <a:cs typeface="Space Grotesk Medium"/>
              <a:sym typeface="Space Grotesk Medium"/>
            </a:endParaRPr>
          </a:p>
        </p:txBody>
      </p:sp>
      <p:pic>
        <p:nvPicPr>
          <p:cNvPr id="837" name="Google Shape;837;p58" title="Video Metaball smoothing fragment.mp4">
            <a:hlinkClick r:id="rId3"/>
          </p:cNvPr>
          <p:cNvPicPr preferRelativeResize="0"/>
          <p:nvPr/>
        </p:nvPicPr>
        <p:blipFill>
          <a:blip r:embed="rId4">
            <a:alphaModFix/>
          </a:blip>
          <a:stretch>
            <a:fillRect/>
          </a:stretch>
        </p:blipFill>
        <p:spPr>
          <a:xfrm>
            <a:off x="479075" y="1390050"/>
            <a:ext cx="8197799" cy="303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1" name="Shape 841"/>
        <p:cNvGrpSpPr/>
        <p:nvPr/>
      </p:nvGrpSpPr>
      <p:grpSpPr>
        <a:xfrm>
          <a:off x="0" y="0"/>
          <a:ext cx="0" cy="0"/>
          <a:chOff x="0" y="0"/>
          <a:chExt cx="0" cy="0"/>
        </a:xfrm>
      </p:grpSpPr>
      <p:sp>
        <p:nvSpPr>
          <p:cNvPr id="842" name="Google Shape;842;p5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43" name="Google Shape;843;p5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44" name="Google Shape;844;p5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a:t>
            </a:r>
            <a:endParaRPr sz="3000">
              <a:solidFill>
                <a:srgbClr val="434343"/>
              </a:solidFill>
              <a:latin typeface="Orbitron SemiBold"/>
              <a:ea typeface="Orbitron SemiBold"/>
              <a:cs typeface="Orbitron SemiBold"/>
              <a:sym typeface="Orbitron SemiBold"/>
            </a:endParaRPr>
          </a:p>
        </p:txBody>
      </p:sp>
      <p:cxnSp>
        <p:nvCxnSpPr>
          <p:cNvPr id="845" name="Google Shape;845;p5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46" name="Google Shape;846;p5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47" name="Google Shape;847;p5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48" name="Google Shape;848;p5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49" name="Google Shape;849;p59"/>
          <p:cNvPicPr preferRelativeResize="0"/>
          <p:nvPr/>
        </p:nvPicPr>
        <p:blipFill rotWithShape="1">
          <a:blip r:embed="rId3">
            <a:alphaModFix/>
          </a:blip>
          <a:srcRect b="8962" l="4380" r="3028" t="8970"/>
          <a:stretch/>
        </p:blipFill>
        <p:spPr>
          <a:xfrm>
            <a:off x="4875550" y="1532383"/>
            <a:ext cx="3795350" cy="2356767"/>
          </a:xfrm>
          <a:prstGeom prst="rect">
            <a:avLst/>
          </a:prstGeom>
          <a:noFill/>
          <a:ln>
            <a:noFill/>
          </a:ln>
        </p:spPr>
      </p:pic>
      <p:sp>
        <p:nvSpPr>
          <p:cNvPr id="850" name="Google Shape;850;p59"/>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Bubble diagram →  metaball volumes</a:t>
            </a:r>
            <a:endParaRPr sz="1600">
              <a:latin typeface="Space Grotesk Medium"/>
              <a:ea typeface="Space Grotesk Medium"/>
              <a:cs typeface="Space Grotesk Medium"/>
              <a:sym typeface="Space Grotesk Medium"/>
            </a:endParaRPr>
          </a:p>
        </p:txBody>
      </p:sp>
      <p:pic>
        <p:nvPicPr>
          <p:cNvPr id="851" name="Google Shape;851;p59"/>
          <p:cNvPicPr preferRelativeResize="0"/>
          <p:nvPr/>
        </p:nvPicPr>
        <p:blipFill>
          <a:blip r:embed="rId4">
            <a:alphaModFix/>
          </a:blip>
          <a:stretch>
            <a:fillRect/>
          </a:stretch>
        </p:blipFill>
        <p:spPr>
          <a:xfrm>
            <a:off x="479075" y="1842875"/>
            <a:ext cx="4272852" cy="1755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5" name="Shape 855"/>
        <p:cNvGrpSpPr/>
        <p:nvPr/>
      </p:nvGrpSpPr>
      <p:grpSpPr>
        <a:xfrm>
          <a:off x="0" y="0"/>
          <a:ext cx="0" cy="0"/>
          <a:chOff x="0" y="0"/>
          <a:chExt cx="0" cy="0"/>
        </a:xfrm>
      </p:grpSpPr>
      <p:sp>
        <p:nvSpPr>
          <p:cNvPr id="856" name="Google Shape;856;p6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57" name="Google Shape;857;p6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58" name="Google Shape;858;p6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 Adjustments</a:t>
            </a:r>
            <a:endParaRPr sz="3000">
              <a:solidFill>
                <a:srgbClr val="434343"/>
              </a:solidFill>
              <a:latin typeface="Orbitron SemiBold"/>
              <a:ea typeface="Orbitron SemiBold"/>
              <a:cs typeface="Orbitron SemiBold"/>
              <a:sym typeface="Orbitron SemiBold"/>
            </a:endParaRPr>
          </a:p>
        </p:txBody>
      </p:sp>
      <p:cxnSp>
        <p:nvCxnSpPr>
          <p:cNvPr id="859" name="Google Shape;859;p6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60" name="Google Shape;860;p6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61" name="Google Shape;861;p6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62" name="Google Shape;862;p6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63" name="Google Shape;863;p60"/>
          <p:cNvPicPr preferRelativeResize="0"/>
          <p:nvPr/>
        </p:nvPicPr>
        <p:blipFill rotWithShape="1">
          <a:blip r:embed="rId3">
            <a:alphaModFix/>
          </a:blip>
          <a:srcRect b="0" l="0" r="0" t="31054"/>
          <a:stretch/>
        </p:blipFill>
        <p:spPr>
          <a:xfrm>
            <a:off x="473100" y="1047889"/>
            <a:ext cx="2632780" cy="881229"/>
          </a:xfrm>
          <a:prstGeom prst="rect">
            <a:avLst/>
          </a:prstGeom>
          <a:noFill/>
          <a:ln>
            <a:noFill/>
          </a:ln>
        </p:spPr>
      </p:pic>
      <p:pic>
        <p:nvPicPr>
          <p:cNvPr id="864" name="Google Shape;864;p60"/>
          <p:cNvPicPr preferRelativeResize="0"/>
          <p:nvPr/>
        </p:nvPicPr>
        <p:blipFill>
          <a:blip r:embed="rId4">
            <a:alphaModFix/>
          </a:blip>
          <a:stretch>
            <a:fillRect/>
          </a:stretch>
        </p:blipFill>
        <p:spPr>
          <a:xfrm>
            <a:off x="476384" y="2062479"/>
            <a:ext cx="2632777" cy="925655"/>
          </a:xfrm>
          <a:prstGeom prst="rect">
            <a:avLst/>
          </a:prstGeom>
          <a:noFill/>
          <a:ln>
            <a:noFill/>
          </a:ln>
        </p:spPr>
      </p:pic>
      <p:pic>
        <p:nvPicPr>
          <p:cNvPr id="865" name="Google Shape;865;p60"/>
          <p:cNvPicPr preferRelativeResize="0"/>
          <p:nvPr/>
        </p:nvPicPr>
        <p:blipFill rotWithShape="1">
          <a:blip r:embed="rId5">
            <a:alphaModFix/>
          </a:blip>
          <a:srcRect b="2069" l="0" r="0" t="6765"/>
          <a:stretch/>
        </p:blipFill>
        <p:spPr>
          <a:xfrm>
            <a:off x="3319327" y="928930"/>
            <a:ext cx="2632778" cy="1000171"/>
          </a:xfrm>
          <a:prstGeom prst="rect">
            <a:avLst/>
          </a:prstGeom>
          <a:noFill/>
          <a:ln>
            <a:noFill/>
          </a:ln>
        </p:spPr>
      </p:pic>
      <p:pic>
        <p:nvPicPr>
          <p:cNvPr id="866" name="Google Shape;866;p60"/>
          <p:cNvPicPr preferRelativeResize="0"/>
          <p:nvPr/>
        </p:nvPicPr>
        <p:blipFill>
          <a:blip r:embed="rId6">
            <a:alphaModFix/>
          </a:blip>
          <a:stretch>
            <a:fillRect/>
          </a:stretch>
        </p:blipFill>
        <p:spPr>
          <a:xfrm>
            <a:off x="3319327" y="1984167"/>
            <a:ext cx="2632776" cy="1003967"/>
          </a:xfrm>
          <a:prstGeom prst="rect">
            <a:avLst/>
          </a:prstGeom>
          <a:noFill/>
          <a:ln>
            <a:noFill/>
          </a:ln>
        </p:spPr>
      </p:pic>
      <p:sp>
        <p:nvSpPr>
          <p:cNvPr id="867" name="Google Shape;867;p60"/>
          <p:cNvSpPr txBox="1"/>
          <p:nvPr/>
        </p:nvSpPr>
        <p:spPr>
          <a:xfrm>
            <a:off x="749050" y="646512"/>
            <a:ext cx="2087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Space Grotesk"/>
                <a:ea typeface="Space Grotesk"/>
                <a:cs typeface="Space Grotesk"/>
                <a:sym typeface="Space Grotesk"/>
              </a:rPr>
              <a:t>V1</a:t>
            </a:r>
            <a:endParaRPr b="1" sz="1200">
              <a:latin typeface="Space Grotesk"/>
              <a:ea typeface="Space Grotesk"/>
              <a:cs typeface="Space Grotesk"/>
              <a:sym typeface="Space Grotesk"/>
            </a:endParaRPr>
          </a:p>
        </p:txBody>
      </p:sp>
      <p:sp>
        <p:nvSpPr>
          <p:cNvPr id="868" name="Google Shape;868;p60"/>
          <p:cNvSpPr txBox="1"/>
          <p:nvPr/>
        </p:nvSpPr>
        <p:spPr>
          <a:xfrm>
            <a:off x="3592013" y="646512"/>
            <a:ext cx="2087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Space Grotesk"/>
                <a:ea typeface="Space Grotesk"/>
                <a:cs typeface="Space Grotesk"/>
                <a:sym typeface="Space Grotesk"/>
              </a:rPr>
              <a:t>V2</a:t>
            </a:r>
            <a:endParaRPr b="1" sz="1200">
              <a:latin typeface="Space Grotesk"/>
              <a:ea typeface="Space Grotesk"/>
              <a:cs typeface="Space Grotesk"/>
              <a:sym typeface="Space Grotesk"/>
            </a:endParaRPr>
          </a:p>
        </p:txBody>
      </p:sp>
      <p:pic>
        <p:nvPicPr>
          <p:cNvPr id="869" name="Google Shape;869;p60"/>
          <p:cNvPicPr preferRelativeResize="0"/>
          <p:nvPr/>
        </p:nvPicPr>
        <p:blipFill rotWithShape="1">
          <a:blip r:embed="rId7">
            <a:alphaModFix/>
          </a:blip>
          <a:srcRect b="626" l="0" r="0" t="0"/>
          <a:stretch/>
        </p:blipFill>
        <p:spPr>
          <a:xfrm>
            <a:off x="6038105" y="873960"/>
            <a:ext cx="2632796" cy="1055135"/>
          </a:xfrm>
          <a:prstGeom prst="rect">
            <a:avLst/>
          </a:prstGeom>
          <a:noFill/>
          <a:ln>
            <a:noFill/>
          </a:ln>
        </p:spPr>
      </p:pic>
      <p:pic>
        <p:nvPicPr>
          <p:cNvPr id="870" name="Google Shape;870;p60"/>
          <p:cNvPicPr preferRelativeResize="0"/>
          <p:nvPr/>
        </p:nvPicPr>
        <p:blipFill rotWithShape="1">
          <a:blip r:embed="rId8">
            <a:alphaModFix/>
          </a:blip>
          <a:srcRect b="3593" l="0" r="0" t="4974"/>
          <a:stretch/>
        </p:blipFill>
        <p:spPr>
          <a:xfrm>
            <a:off x="6038100" y="1978336"/>
            <a:ext cx="2632800" cy="1009800"/>
          </a:xfrm>
          <a:prstGeom prst="rect">
            <a:avLst/>
          </a:prstGeom>
          <a:noFill/>
          <a:ln>
            <a:noFill/>
          </a:ln>
        </p:spPr>
      </p:pic>
      <p:pic>
        <p:nvPicPr>
          <p:cNvPr id="871" name="Google Shape;871;p60"/>
          <p:cNvPicPr preferRelativeResize="0"/>
          <p:nvPr/>
        </p:nvPicPr>
        <p:blipFill rotWithShape="1">
          <a:blip r:embed="rId9">
            <a:alphaModFix/>
          </a:blip>
          <a:srcRect b="0" l="0" r="0" t="18267"/>
          <a:stretch/>
        </p:blipFill>
        <p:spPr>
          <a:xfrm>
            <a:off x="6038100" y="3040590"/>
            <a:ext cx="2648800" cy="1055125"/>
          </a:xfrm>
          <a:prstGeom prst="rect">
            <a:avLst/>
          </a:prstGeom>
          <a:noFill/>
          <a:ln>
            <a:noFill/>
          </a:ln>
        </p:spPr>
      </p:pic>
      <p:pic>
        <p:nvPicPr>
          <p:cNvPr id="872" name="Google Shape;872;p60"/>
          <p:cNvPicPr preferRelativeResize="0"/>
          <p:nvPr/>
        </p:nvPicPr>
        <p:blipFill rotWithShape="1">
          <a:blip r:embed="rId10">
            <a:alphaModFix/>
          </a:blip>
          <a:srcRect b="0" l="0" r="0" t="11987"/>
          <a:stretch/>
        </p:blipFill>
        <p:spPr>
          <a:xfrm>
            <a:off x="3319300" y="3095538"/>
            <a:ext cx="2632799" cy="1000175"/>
          </a:xfrm>
          <a:prstGeom prst="rect">
            <a:avLst/>
          </a:prstGeom>
          <a:noFill/>
          <a:ln>
            <a:noFill/>
          </a:ln>
        </p:spPr>
      </p:pic>
      <p:cxnSp>
        <p:nvCxnSpPr>
          <p:cNvPr id="873" name="Google Shape;873;p60"/>
          <p:cNvCxnSpPr/>
          <p:nvPr/>
        </p:nvCxnSpPr>
        <p:spPr>
          <a:xfrm>
            <a:off x="3206750" y="768850"/>
            <a:ext cx="0" cy="3873300"/>
          </a:xfrm>
          <a:prstGeom prst="straightConnector1">
            <a:avLst/>
          </a:prstGeom>
          <a:noFill/>
          <a:ln cap="flat" cmpd="sng" w="9525">
            <a:solidFill>
              <a:srgbClr val="D9D9D9"/>
            </a:solidFill>
            <a:prstDash val="dash"/>
            <a:round/>
            <a:headEnd len="med" w="med" type="none"/>
            <a:tailEnd len="med" w="med" type="none"/>
          </a:ln>
        </p:spPr>
      </p:cxnSp>
      <p:cxnSp>
        <p:nvCxnSpPr>
          <p:cNvPr id="874" name="Google Shape;874;p60"/>
          <p:cNvCxnSpPr/>
          <p:nvPr/>
        </p:nvCxnSpPr>
        <p:spPr>
          <a:xfrm>
            <a:off x="5998025" y="768850"/>
            <a:ext cx="0" cy="3873300"/>
          </a:xfrm>
          <a:prstGeom prst="straightConnector1">
            <a:avLst/>
          </a:prstGeom>
          <a:noFill/>
          <a:ln cap="flat" cmpd="sng" w="9525">
            <a:solidFill>
              <a:srgbClr val="D9D9D9"/>
            </a:solidFill>
            <a:prstDash val="dash"/>
            <a:round/>
            <a:headEnd len="med" w="med" type="none"/>
            <a:tailEnd len="med" w="med" type="none"/>
          </a:ln>
        </p:spPr>
      </p:cxnSp>
      <p:sp>
        <p:nvSpPr>
          <p:cNvPr id="875" name="Google Shape;875;p60"/>
          <p:cNvSpPr txBox="1"/>
          <p:nvPr/>
        </p:nvSpPr>
        <p:spPr>
          <a:xfrm>
            <a:off x="6310788" y="646512"/>
            <a:ext cx="20874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200">
                <a:latin typeface="Space Grotesk"/>
                <a:ea typeface="Space Grotesk"/>
                <a:cs typeface="Space Grotesk"/>
                <a:sym typeface="Space Grotesk"/>
              </a:rPr>
              <a:t>V3</a:t>
            </a:r>
            <a:endParaRPr b="1" sz="1200">
              <a:latin typeface="Space Grotesk"/>
              <a:ea typeface="Space Grotesk"/>
              <a:cs typeface="Space Grotesk"/>
              <a:sym typeface="Space Grotesk"/>
            </a:endParaRPr>
          </a:p>
        </p:txBody>
      </p:sp>
      <p:pic>
        <p:nvPicPr>
          <p:cNvPr id="876" name="Google Shape;876;p60"/>
          <p:cNvPicPr preferRelativeResize="0"/>
          <p:nvPr/>
        </p:nvPicPr>
        <p:blipFill rotWithShape="1">
          <a:blip r:embed="rId11">
            <a:alphaModFix/>
          </a:blip>
          <a:srcRect b="1739" l="0" r="0" t="0"/>
          <a:stretch/>
        </p:blipFill>
        <p:spPr>
          <a:xfrm>
            <a:off x="479075" y="3253064"/>
            <a:ext cx="2632774" cy="842650"/>
          </a:xfrm>
          <a:prstGeom prst="rect">
            <a:avLst/>
          </a:prstGeom>
          <a:noFill/>
          <a:ln>
            <a:noFill/>
          </a:ln>
        </p:spPr>
      </p:pic>
      <p:sp>
        <p:nvSpPr>
          <p:cNvPr id="877" name="Google Shape;877;p60"/>
          <p:cNvSpPr txBox="1"/>
          <p:nvPr/>
        </p:nvSpPr>
        <p:spPr>
          <a:xfrm>
            <a:off x="295463" y="4260495"/>
            <a:ext cx="3000000" cy="40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chemeClr val="dk1"/>
                </a:solidFill>
                <a:latin typeface="Space Grotesk"/>
                <a:ea typeface="Space Grotesk"/>
                <a:cs typeface="Space Grotesk"/>
                <a:sym typeface="Space Grotesk"/>
              </a:rPr>
              <a:t>Low Smoothing</a:t>
            </a:r>
            <a:endParaRPr sz="1200">
              <a:solidFill>
                <a:schemeClr val="dk1"/>
              </a:solidFill>
              <a:latin typeface="Space Grotesk"/>
              <a:ea typeface="Space Grotesk"/>
              <a:cs typeface="Space Grotesk"/>
              <a:sym typeface="Space Grotesk"/>
            </a:endParaRPr>
          </a:p>
          <a:p>
            <a:pPr indent="0" lvl="0" marL="0" rtl="0" algn="ctr">
              <a:lnSpc>
                <a:spcPct val="115000"/>
              </a:lnSpc>
              <a:spcBef>
                <a:spcPts val="0"/>
              </a:spcBef>
              <a:spcAft>
                <a:spcPts val="0"/>
              </a:spcAft>
              <a:buNone/>
            </a:pPr>
            <a:r>
              <a:rPr lang="en" sz="1200">
                <a:solidFill>
                  <a:schemeClr val="dk1"/>
                </a:solidFill>
                <a:latin typeface="Space Grotesk"/>
                <a:ea typeface="Space Grotesk"/>
                <a:cs typeface="Space Grotesk"/>
                <a:sym typeface="Space Grotesk"/>
              </a:rPr>
              <a:t>Low Height Variation</a:t>
            </a:r>
            <a:endParaRPr sz="1200">
              <a:solidFill>
                <a:schemeClr val="dk1"/>
              </a:solidFill>
              <a:latin typeface="Space Grotesk"/>
              <a:ea typeface="Space Grotesk"/>
              <a:cs typeface="Space Grotesk"/>
              <a:sym typeface="Space Grotesk"/>
            </a:endParaRPr>
          </a:p>
        </p:txBody>
      </p:sp>
      <p:sp>
        <p:nvSpPr>
          <p:cNvPr id="878" name="Google Shape;878;p60"/>
          <p:cNvSpPr txBox="1"/>
          <p:nvPr/>
        </p:nvSpPr>
        <p:spPr>
          <a:xfrm>
            <a:off x="6056724" y="4260499"/>
            <a:ext cx="2648700" cy="400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200">
                <a:solidFill>
                  <a:schemeClr val="dk1"/>
                </a:solidFill>
                <a:latin typeface="Space Grotesk"/>
                <a:ea typeface="Space Grotesk"/>
                <a:cs typeface="Space Grotesk"/>
                <a:sym typeface="Space Grotesk"/>
              </a:rPr>
              <a:t>High </a:t>
            </a:r>
            <a:r>
              <a:rPr lang="en" sz="1200">
                <a:solidFill>
                  <a:schemeClr val="dk1"/>
                </a:solidFill>
                <a:latin typeface="Space Grotesk"/>
                <a:ea typeface="Space Grotesk"/>
                <a:cs typeface="Space Grotesk"/>
                <a:sym typeface="Space Grotesk"/>
              </a:rPr>
              <a:t>Smoothing</a:t>
            </a:r>
            <a:endParaRPr sz="1200">
              <a:solidFill>
                <a:schemeClr val="dk1"/>
              </a:solidFill>
              <a:latin typeface="Space Grotesk"/>
              <a:ea typeface="Space Grotesk"/>
              <a:cs typeface="Space Grotesk"/>
              <a:sym typeface="Space Grotesk"/>
            </a:endParaRPr>
          </a:p>
          <a:p>
            <a:pPr indent="0" lvl="0" marL="0" rtl="0" algn="ctr">
              <a:lnSpc>
                <a:spcPct val="115000"/>
              </a:lnSpc>
              <a:spcBef>
                <a:spcPts val="0"/>
              </a:spcBef>
              <a:spcAft>
                <a:spcPts val="0"/>
              </a:spcAft>
              <a:buNone/>
            </a:pPr>
            <a:r>
              <a:rPr lang="en" sz="1200">
                <a:solidFill>
                  <a:schemeClr val="dk1"/>
                </a:solidFill>
                <a:latin typeface="Space Grotesk"/>
                <a:ea typeface="Space Grotesk"/>
                <a:cs typeface="Space Grotesk"/>
                <a:sym typeface="Space Grotesk"/>
              </a:rPr>
              <a:t>High Height Variation</a:t>
            </a:r>
            <a:endParaRPr sz="1200">
              <a:solidFill>
                <a:schemeClr val="dk1"/>
              </a:solidFill>
              <a:latin typeface="Space Grotesk"/>
              <a:ea typeface="Space Grotesk"/>
              <a:cs typeface="Space Grotesk"/>
              <a:sym typeface="Space Grotesk"/>
            </a:endParaRPr>
          </a:p>
        </p:txBody>
      </p:sp>
      <p:cxnSp>
        <p:nvCxnSpPr>
          <p:cNvPr id="879" name="Google Shape;879;p60"/>
          <p:cNvCxnSpPr/>
          <p:nvPr/>
        </p:nvCxnSpPr>
        <p:spPr>
          <a:xfrm>
            <a:off x="635225" y="4216549"/>
            <a:ext cx="80010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3" name="Shape 883"/>
        <p:cNvGrpSpPr/>
        <p:nvPr/>
      </p:nvGrpSpPr>
      <p:grpSpPr>
        <a:xfrm>
          <a:off x="0" y="0"/>
          <a:ext cx="0" cy="0"/>
          <a:chOff x="0" y="0"/>
          <a:chExt cx="0" cy="0"/>
        </a:xfrm>
      </p:grpSpPr>
      <p:sp>
        <p:nvSpPr>
          <p:cNvPr id="884" name="Google Shape;884;p6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85" name="Google Shape;885;p6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86" name="Google Shape;886;p6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 Adjustments</a:t>
            </a:r>
            <a:endParaRPr sz="3000">
              <a:solidFill>
                <a:srgbClr val="434343"/>
              </a:solidFill>
              <a:latin typeface="Orbitron SemiBold"/>
              <a:ea typeface="Orbitron SemiBold"/>
              <a:cs typeface="Orbitron SemiBold"/>
              <a:sym typeface="Orbitron SemiBold"/>
            </a:endParaRPr>
          </a:p>
        </p:txBody>
      </p:sp>
      <p:cxnSp>
        <p:nvCxnSpPr>
          <p:cNvPr id="887" name="Google Shape;887;p6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88" name="Google Shape;888;p6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89" name="Google Shape;889;p6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90" name="Google Shape;890;p6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91" name="Google Shape;891;p61" title="V3 different views.jpg"/>
          <p:cNvPicPr preferRelativeResize="0"/>
          <p:nvPr/>
        </p:nvPicPr>
        <p:blipFill rotWithShape="1">
          <a:blip r:embed="rId3">
            <a:alphaModFix/>
          </a:blip>
          <a:srcRect b="57438" l="3217" r="50221" t="13557"/>
          <a:stretch/>
        </p:blipFill>
        <p:spPr>
          <a:xfrm>
            <a:off x="1219500" y="950500"/>
            <a:ext cx="2971935" cy="1309508"/>
          </a:xfrm>
          <a:prstGeom prst="rect">
            <a:avLst/>
          </a:prstGeom>
          <a:noFill/>
          <a:ln>
            <a:noFill/>
          </a:ln>
        </p:spPr>
      </p:pic>
      <p:pic>
        <p:nvPicPr>
          <p:cNvPr id="892" name="Google Shape;892;p61" title="V3 different views.jpg"/>
          <p:cNvPicPr preferRelativeResize="0"/>
          <p:nvPr/>
        </p:nvPicPr>
        <p:blipFill rotWithShape="1">
          <a:blip r:embed="rId3">
            <a:alphaModFix/>
          </a:blip>
          <a:srcRect b="13235" l="3217" r="50221" t="57760"/>
          <a:stretch/>
        </p:blipFill>
        <p:spPr>
          <a:xfrm>
            <a:off x="1278488" y="2857271"/>
            <a:ext cx="2971935" cy="1309508"/>
          </a:xfrm>
          <a:prstGeom prst="rect">
            <a:avLst/>
          </a:prstGeom>
          <a:noFill/>
          <a:ln>
            <a:noFill/>
          </a:ln>
        </p:spPr>
      </p:pic>
      <p:pic>
        <p:nvPicPr>
          <p:cNvPr id="893" name="Google Shape;893;p61" title="V3 different views.jpg"/>
          <p:cNvPicPr preferRelativeResize="0"/>
          <p:nvPr/>
        </p:nvPicPr>
        <p:blipFill rotWithShape="1">
          <a:blip r:embed="rId3">
            <a:alphaModFix/>
          </a:blip>
          <a:srcRect b="57437" l="50254" r="3185" t="14498"/>
          <a:stretch/>
        </p:blipFill>
        <p:spPr>
          <a:xfrm>
            <a:off x="4952563" y="994998"/>
            <a:ext cx="2971935" cy="1267048"/>
          </a:xfrm>
          <a:prstGeom prst="rect">
            <a:avLst/>
          </a:prstGeom>
          <a:noFill/>
          <a:ln>
            <a:noFill/>
          </a:ln>
        </p:spPr>
      </p:pic>
      <p:pic>
        <p:nvPicPr>
          <p:cNvPr id="894" name="Google Shape;894;p61" title="V3 different views.jpg"/>
          <p:cNvPicPr preferRelativeResize="0"/>
          <p:nvPr/>
        </p:nvPicPr>
        <p:blipFill rotWithShape="1">
          <a:blip r:embed="rId3">
            <a:alphaModFix/>
          </a:blip>
          <a:srcRect b="4772" l="53240" r="3727" t="52656"/>
          <a:stretch/>
        </p:blipFill>
        <p:spPr>
          <a:xfrm>
            <a:off x="4952568" y="2465101"/>
            <a:ext cx="2971931" cy="2079523"/>
          </a:xfrm>
          <a:prstGeom prst="rect">
            <a:avLst/>
          </a:prstGeom>
          <a:noFill/>
          <a:ln>
            <a:noFill/>
          </a:ln>
        </p:spPr>
      </p:pic>
      <p:sp>
        <p:nvSpPr>
          <p:cNvPr id="895" name="Google Shape;895;p61"/>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V3</a:t>
            </a:r>
            <a:endParaRPr sz="1600">
              <a:latin typeface="Space Grotesk Medium"/>
              <a:ea typeface="Space Grotesk Medium"/>
              <a:cs typeface="Space Grotesk Medium"/>
              <a:sym typeface="Space Grotesk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pic>
        <p:nvPicPr>
          <p:cNvPr id="106" name="Google Shape;106;p17"/>
          <p:cNvPicPr preferRelativeResize="0"/>
          <p:nvPr/>
        </p:nvPicPr>
        <p:blipFill rotWithShape="1">
          <a:blip r:embed="rId3">
            <a:alphaModFix/>
          </a:blip>
          <a:srcRect b="0" l="0" r="0" t="3837"/>
          <a:stretch/>
        </p:blipFill>
        <p:spPr>
          <a:xfrm>
            <a:off x="3363000" y="1095400"/>
            <a:ext cx="2418000" cy="3100200"/>
          </a:xfrm>
          <a:prstGeom prst="rect">
            <a:avLst/>
          </a:prstGeom>
          <a:noFill/>
          <a:ln>
            <a:noFill/>
          </a:ln>
        </p:spPr>
      </p:pic>
      <p:sp>
        <p:nvSpPr>
          <p:cNvPr id="107" name="Google Shape;107;p1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8" name="Google Shape;108;p1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9" name="Google Shape;109;p1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10" name="Google Shape;110;p1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1" name="Google Shape;111;p1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12" name="Google Shape;112;p1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3" name="Google Shape;113;p1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4" name="Google Shape;114;p17"/>
          <p:cNvSpPr txBox="1"/>
          <p:nvPr/>
        </p:nvSpPr>
        <p:spPr>
          <a:xfrm>
            <a:off x="433972" y="1727532"/>
            <a:ext cx="30000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Expensive to launch rockets</a:t>
            </a:r>
            <a:br>
              <a:rPr lang="en">
                <a:solidFill>
                  <a:schemeClr val="dk1"/>
                </a:solidFill>
                <a:latin typeface="Space Grotesk"/>
                <a:ea typeface="Space Grotesk"/>
                <a:cs typeface="Space Grotesk"/>
                <a:sym typeface="Space Grotesk"/>
              </a:rPr>
            </a:br>
            <a:endParaRPr>
              <a:solidFill>
                <a:schemeClr val="dk1"/>
              </a:solidFill>
              <a:latin typeface="Space Grotesk"/>
              <a:ea typeface="Space Grotesk"/>
              <a:cs typeface="Space Grotesk"/>
              <a:sym typeface="Space Grotesk"/>
            </a:endParaRPr>
          </a:p>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Price/kg has decreased with reusable rockets</a:t>
            </a:r>
            <a:br>
              <a:rPr lang="en">
                <a:solidFill>
                  <a:schemeClr val="dk1"/>
                </a:solidFill>
                <a:latin typeface="Space Grotesk"/>
                <a:ea typeface="Space Grotesk"/>
                <a:cs typeface="Space Grotesk"/>
                <a:sym typeface="Space Grotesk"/>
              </a:rPr>
            </a:br>
            <a:endParaRPr>
              <a:solidFill>
                <a:schemeClr val="dk1"/>
              </a:solidFill>
              <a:latin typeface="Space Grotesk"/>
              <a:ea typeface="Space Grotesk"/>
              <a:cs typeface="Space Grotesk"/>
              <a:sym typeface="Space Grotesk"/>
            </a:endParaRPr>
          </a:p>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Building materials are heavy</a:t>
            </a:r>
            <a:endParaRPr>
              <a:latin typeface="Space Grotesk"/>
              <a:ea typeface="Space Grotesk"/>
              <a:cs typeface="Space Grotesk"/>
              <a:sym typeface="Space Grotesk"/>
            </a:endParaRPr>
          </a:p>
        </p:txBody>
      </p:sp>
      <p:sp>
        <p:nvSpPr>
          <p:cNvPr id="115" name="Google Shape;115;p17"/>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Transportation Costs</a:t>
            </a:r>
            <a:endParaRPr sz="1600">
              <a:latin typeface="Space Grotesk SemiBold"/>
              <a:ea typeface="Space Grotesk SemiBold"/>
              <a:cs typeface="Space Grotesk SemiBold"/>
              <a:sym typeface="Space Grotesk SemiBold"/>
            </a:endParaRPr>
          </a:p>
        </p:txBody>
      </p:sp>
      <p:sp>
        <p:nvSpPr>
          <p:cNvPr id="116" name="Google Shape;116;p17"/>
          <p:cNvSpPr txBox="1"/>
          <p:nvPr/>
        </p:nvSpPr>
        <p:spPr>
          <a:xfrm>
            <a:off x="5781000" y="4328950"/>
            <a:ext cx="2883300" cy="307800"/>
          </a:xfrm>
          <a:prstGeom prst="rect">
            <a:avLst/>
          </a:prstGeom>
          <a:noFill/>
          <a:ln>
            <a:noFill/>
          </a:ln>
        </p:spPr>
        <p:txBody>
          <a:bodyPr anchorCtr="0" anchor="t" bIns="91425" lIns="91425" spcFirstLastPara="1" rIns="91425" wrap="square" tIns="91425">
            <a:spAutoFit/>
          </a:bodyPr>
          <a:lstStyle/>
          <a:p>
            <a:pPr indent="-457200" lvl="0" marL="0" rtl="0" algn="r">
              <a:lnSpc>
                <a:spcPct val="150000"/>
              </a:lnSpc>
              <a:spcBef>
                <a:spcPts val="0"/>
              </a:spcBef>
              <a:spcAft>
                <a:spcPts val="0"/>
              </a:spcAft>
              <a:buNone/>
            </a:pPr>
            <a:r>
              <a:rPr lang="en" sz="800">
                <a:solidFill>
                  <a:srgbClr val="222222"/>
                </a:solidFill>
                <a:latin typeface="Space Grotesk Light"/>
                <a:ea typeface="Space Grotesk Light"/>
                <a:cs typeface="Space Grotesk Light"/>
                <a:sym typeface="Space Grotesk Light"/>
              </a:rPr>
              <a:t>https://www.nasa.gov/overview-in-situ-resource-utilization/</a:t>
            </a:r>
            <a:endParaRPr sz="800">
              <a:latin typeface="Space Grotesk Light"/>
              <a:ea typeface="Space Grotesk Light"/>
              <a:cs typeface="Space Grotesk Light"/>
              <a:sym typeface="Space Grotesk Light"/>
            </a:endParaRPr>
          </a:p>
        </p:txBody>
      </p:sp>
      <p:sp>
        <p:nvSpPr>
          <p:cNvPr id="117" name="Google Shape;117;p17"/>
          <p:cNvSpPr txBox="1"/>
          <p:nvPr/>
        </p:nvSpPr>
        <p:spPr>
          <a:xfrm>
            <a:off x="6151475" y="1327325"/>
            <a:ext cx="2525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Space Grotesk"/>
                <a:ea typeface="Space Grotesk"/>
                <a:cs typeface="Space Grotesk"/>
                <a:sym typeface="Space Grotesk"/>
              </a:rPr>
              <a:t>In-Situ Resource Utilization (ISRU)</a:t>
            </a:r>
            <a:r>
              <a:rPr lang="en">
                <a:solidFill>
                  <a:schemeClr val="dk1"/>
                </a:solidFill>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l">
              <a:spcBef>
                <a:spcPts val="0"/>
              </a:spcBef>
              <a:spcAft>
                <a:spcPts val="0"/>
              </a:spcAft>
              <a:buNone/>
            </a:pPr>
            <a:br>
              <a:rPr lang="en">
                <a:latin typeface="Space Grotesk"/>
                <a:ea typeface="Space Grotesk"/>
                <a:cs typeface="Space Grotesk"/>
                <a:sym typeface="Space Grotesk"/>
              </a:rPr>
            </a:br>
            <a:r>
              <a:rPr lang="en">
                <a:solidFill>
                  <a:schemeClr val="dk1"/>
                </a:solidFill>
                <a:latin typeface="Space Grotesk"/>
                <a:ea typeface="Space Grotesk"/>
                <a:cs typeface="Space Grotesk"/>
                <a:sym typeface="Space Grotesk"/>
              </a:rPr>
              <a:t>poses a solution by reducing the need for transporting materials from earth</a:t>
            </a:r>
            <a:endParaRPr>
              <a:latin typeface="Space Grotesk"/>
              <a:ea typeface="Space Grotesk"/>
              <a:cs typeface="Space Grotesk"/>
              <a:sym typeface="Space Grotes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 name="Shape 899"/>
        <p:cNvGrpSpPr/>
        <p:nvPr/>
      </p:nvGrpSpPr>
      <p:grpSpPr>
        <a:xfrm>
          <a:off x="0" y="0"/>
          <a:ext cx="0" cy="0"/>
          <a:chOff x="0" y="0"/>
          <a:chExt cx="0" cy="0"/>
        </a:xfrm>
      </p:grpSpPr>
      <p:sp>
        <p:nvSpPr>
          <p:cNvPr id="900" name="Google Shape;900;p6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01" name="Google Shape;901;p6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02" name="Google Shape;902;p6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03" name="Google Shape;903;p6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04" name="Google Shape;904;p6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05" name="Google Shape;905;p6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06" name="Google Shape;906;p6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07" name="Google Shape;907;p62"/>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Radiation protection</a:t>
            </a:r>
            <a:endParaRPr sz="1600">
              <a:latin typeface="Space Grotesk SemiBold"/>
              <a:ea typeface="Space Grotesk SemiBold"/>
              <a:cs typeface="Space Grotesk SemiBold"/>
              <a:sym typeface="Space Grotesk SemiBold"/>
            </a:endParaRPr>
          </a:p>
        </p:txBody>
      </p:sp>
      <p:sp>
        <p:nvSpPr>
          <p:cNvPr id="908" name="Google Shape;908;p62"/>
          <p:cNvSpPr txBox="1"/>
          <p:nvPr/>
        </p:nvSpPr>
        <p:spPr>
          <a:xfrm>
            <a:off x="4276163" y="425945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https://moonshotplus.tudelft.nl/images/f/f4/1.13.1_RoboticsInstitute_FinalReport_JIP2025.pdf</a:t>
            </a:r>
            <a:endParaRPr sz="800">
              <a:latin typeface="Space Grotesk Light"/>
              <a:ea typeface="Space Grotesk Light"/>
              <a:cs typeface="Space Grotesk Light"/>
              <a:sym typeface="Space Grotesk Light"/>
            </a:endParaRPr>
          </a:p>
        </p:txBody>
      </p:sp>
      <p:pic>
        <p:nvPicPr>
          <p:cNvPr id="909" name="Google Shape;909;p62"/>
          <p:cNvPicPr preferRelativeResize="0"/>
          <p:nvPr/>
        </p:nvPicPr>
        <p:blipFill>
          <a:blip r:embed="rId3">
            <a:alphaModFix/>
          </a:blip>
          <a:stretch>
            <a:fillRect/>
          </a:stretch>
        </p:blipFill>
        <p:spPr>
          <a:xfrm>
            <a:off x="3467800" y="1413106"/>
            <a:ext cx="5203100" cy="2322045"/>
          </a:xfrm>
          <a:prstGeom prst="rect">
            <a:avLst/>
          </a:prstGeom>
          <a:noFill/>
          <a:ln>
            <a:noFill/>
          </a:ln>
        </p:spPr>
      </p:pic>
      <p:sp>
        <p:nvSpPr>
          <p:cNvPr id="910" name="Google Shape;910;p62"/>
          <p:cNvSpPr txBox="1"/>
          <p:nvPr/>
        </p:nvSpPr>
        <p:spPr>
          <a:xfrm>
            <a:off x="4276163" y="3829488"/>
            <a:ext cx="44007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Simulation of effective radiation dose equivalent inside a lava tube. (from M. Naito et al. She et al., 2025)</a:t>
            </a:r>
            <a:endParaRPr sz="800">
              <a:latin typeface="Space Grotesk Light"/>
              <a:ea typeface="Space Grotesk Light"/>
              <a:cs typeface="Space Grotesk Light"/>
              <a:sym typeface="Space Grotesk Light"/>
            </a:endParaRPr>
          </a:p>
          <a:p>
            <a:pPr indent="0" lvl="0" marL="0" rtl="0" algn="r">
              <a:spcBef>
                <a:spcPts val="0"/>
              </a:spcBef>
              <a:spcAft>
                <a:spcPts val="0"/>
              </a:spcAft>
              <a:buNone/>
            </a:pPr>
            <a:r>
              <a:t/>
            </a:r>
            <a:endParaRPr sz="800">
              <a:latin typeface="Space Grotesk Light"/>
              <a:ea typeface="Space Grotesk Light"/>
              <a:cs typeface="Space Grotesk Light"/>
              <a:sym typeface="Space Grotesk Light"/>
            </a:endParaRPr>
          </a:p>
        </p:txBody>
      </p:sp>
      <p:sp>
        <p:nvSpPr>
          <p:cNvPr id="911" name="Google Shape;911;p62"/>
          <p:cNvSpPr txBox="1"/>
          <p:nvPr/>
        </p:nvSpPr>
        <p:spPr>
          <a:xfrm>
            <a:off x="433975" y="1727525"/>
            <a:ext cx="28659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Lava tubes </a:t>
            </a:r>
            <a:r>
              <a:rPr lang="en">
                <a:solidFill>
                  <a:srgbClr val="000000"/>
                </a:solidFill>
                <a:latin typeface="Space Grotesk"/>
                <a:ea typeface="Space Grotesk"/>
                <a:cs typeface="Space Grotesk"/>
                <a:sym typeface="Space Grotesk"/>
              </a:rPr>
              <a:t>significantly </a:t>
            </a:r>
            <a:r>
              <a:rPr lang="en">
                <a:latin typeface="Space Grotesk"/>
                <a:ea typeface="Space Grotesk"/>
                <a:cs typeface="Space Grotesk"/>
                <a:sym typeface="Space Grotesk"/>
              </a:rPr>
              <a:t>reduce radiation exposure </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b="1" lang="en">
                <a:latin typeface="Space Grotesk"/>
                <a:ea typeface="Space Grotesk"/>
                <a:cs typeface="Space Grotesk"/>
                <a:sym typeface="Space Grotesk"/>
              </a:rPr>
              <a:t>54 cm of regolith</a:t>
            </a:r>
            <a:r>
              <a:rPr lang="en">
                <a:latin typeface="Space Grotesk"/>
                <a:ea typeface="Space Grotesk"/>
                <a:cs typeface="Space Grotesk"/>
                <a:sym typeface="Space Grotesk"/>
              </a:rPr>
              <a:t> shielding is required for a  safe habitat</a:t>
            </a:r>
            <a:endParaRPr>
              <a:latin typeface="Space Grotesk"/>
              <a:ea typeface="Space Grotesk"/>
              <a:cs typeface="Space Grotesk"/>
              <a:sym typeface="Space Grotesk"/>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5" name="Shape 915"/>
        <p:cNvGrpSpPr/>
        <p:nvPr/>
      </p:nvGrpSpPr>
      <p:grpSpPr>
        <a:xfrm>
          <a:off x="0" y="0"/>
          <a:ext cx="0" cy="0"/>
          <a:chOff x="0" y="0"/>
          <a:chExt cx="0" cy="0"/>
        </a:xfrm>
      </p:grpSpPr>
      <p:sp>
        <p:nvSpPr>
          <p:cNvPr id="916" name="Google Shape;916;p6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17" name="Google Shape;917;p6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18" name="Google Shape;918;p6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Justifications</a:t>
            </a:r>
            <a:endParaRPr sz="3000">
              <a:solidFill>
                <a:srgbClr val="434343"/>
              </a:solidFill>
              <a:latin typeface="Orbitron SemiBold"/>
              <a:ea typeface="Orbitron SemiBold"/>
              <a:cs typeface="Orbitron SemiBold"/>
              <a:sym typeface="Orbitron SemiBold"/>
            </a:endParaRPr>
          </a:p>
        </p:txBody>
      </p:sp>
      <p:cxnSp>
        <p:nvCxnSpPr>
          <p:cNvPr id="919" name="Google Shape;919;p6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20" name="Google Shape;920;p6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21" name="Google Shape;921;p6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22" name="Google Shape;922;p6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23" name="Google Shape;923;p63"/>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V1 - Force of Gravity</a:t>
            </a:r>
            <a:endParaRPr sz="1600">
              <a:latin typeface="Space Grotesk Medium"/>
              <a:ea typeface="Space Grotesk Medium"/>
              <a:cs typeface="Space Grotesk Medium"/>
              <a:sym typeface="Space Grotesk Medium"/>
            </a:endParaRPr>
          </a:p>
        </p:txBody>
      </p:sp>
      <p:pic>
        <p:nvPicPr>
          <p:cNvPr id="924" name="Google Shape;924;p63"/>
          <p:cNvPicPr preferRelativeResize="0"/>
          <p:nvPr/>
        </p:nvPicPr>
        <p:blipFill rotWithShape="1">
          <a:blip r:embed="rId3">
            <a:alphaModFix/>
          </a:blip>
          <a:srcRect b="9453" l="0" r="2153" t="0"/>
          <a:stretch/>
        </p:blipFill>
        <p:spPr>
          <a:xfrm>
            <a:off x="3769075" y="936781"/>
            <a:ext cx="4895249" cy="3195287"/>
          </a:xfrm>
          <a:prstGeom prst="rect">
            <a:avLst/>
          </a:prstGeom>
          <a:noFill/>
          <a:ln>
            <a:noFill/>
          </a:ln>
        </p:spPr>
      </p:pic>
      <p:sp>
        <p:nvSpPr>
          <p:cNvPr id="925" name="Google Shape;925;p63"/>
          <p:cNvSpPr txBox="1"/>
          <p:nvPr/>
        </p:nvSpPr>
        <p:spPr>
          <a:xfrm>
            <a:off x="455900" y="1257125"/>
            <a:ext cx="33132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Max Compression</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0.00869 &lt; </a:t>
            </a:r>
            <a:r>
              <a:rPr lang="en">
                <a:solidFill>
                  <a:srgbClr val="000000"/>
                </a:solidFill>
                <a:latin typeface="Space Grotesk"/>
                <a:ea typeface="Space Grotesk"/>
                <a:cs typeface="Space Grotesk"/>
                <a:sym typeface="Space Grotesk"/>
              </a:rPr>
              <a:t>9.250 kN/cm</a:t>
            </a:r>
            <a:r>
              <a:rPr baseline="30000" lang="en">
                <a:solidFill>
                  <a:srgbClr val="000000"/>
                </a:solidFill>
                <a:latin typeface="Space Grotesk"/>
                <a:ea typeface="Space Grotesk"/>
                <a:cs typeface="Space Grotesk"/>
                <a:sym typeface="Space Grotesk"/>
              </a:rPr>
              <a:t>2</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Max Tension</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0.00236 &lt; </a:t>
            </a:r>
            <a:r>
              <a:rPr lang="en">
                <a:solidFill>
                  <a:srgbClr val="000000"/>
                </a:solidFill>
                <a:latin typeface="Space Grotesk"/>
                <a:ea typeface="Space Grotesk"/>
                <a:cs typeface="Space Grotesk"/>
                <a:sym typeface="Space Grotesk"/>
              </a:rPr>
              <a:t>0.925</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Structure performs well in low gravity</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Overengineered</a:t>
            </a:r>
            <a:r>
              <a:rPr lang="en">
                <a:solidFill>
                  <a:srgbClr val="000000"/>
                </a:solidFill>
                <a:latin typeface="Space Grotesk"/>
                <a:ea typeface="Space Grotesk"/>
                <a:cs typeface="Space Grotesk"/>
                <a:sym typeface="Space Grotesk"/>
              </a:rPr>
              <a:t> thanks to the thickness required for radiation protection</a:t>
            </a:r>
            <a:endParaRPr>
              <a:solidFill>
                <a:srgbClr val="000000"/>
              </a:solidFill>
              <a:latin typeface="Space Grotesk"/>
              <a:ea typeface="Space Grotesk"/>
              <a:cs typeface="Space Grotesk"/>
              <a:sym typeface="Space Grotesk"/>
            </a:endParaRPr>
          </a:p>
        </p:txBody>
      </p:sp>
      <p:sp>
        <p:nvSpPr>
          <p:cNvPr id="926" name="Google Shape;926;p63"/>
          <p:cNvSpPr txBox="1"/>
          <p:nvPr/>
        </p:nvSpPr>
        <p:spPr>
          <a:xfrm>
            <a:off x="4572000" y="4185650"/>
            <a:ext cx="4092300" cy="711300"/>
          </a:xfrm>
          <a:prstGeom prst="rect">
            <a:avLst/>
          </a:prstGeom>
          <a:noFill/>
          <a:ln>
            <a:noFill/>
          </a:ln>
        </p:spPr>
        <p:txBody>
          <a:bodyPr anchorCtr="0" anchor="ctr" bIns="91425" lIns="0" spcFirstLastPara="1" rIns="18000" wrap="square" tIns="91425">
            <a:noAutofit/>
          </a:bodyPr>
          <a:lstStyle/>
          <a:p>
            <a:pPr indent="-457200" lvl="0" marL="0" rtl="0" algn="r">
              <a:lnSpc>
                <a:spcPct val="150000"/>
              </a:lnSpc>
              <a:spcBef>
                <a:spcPts val="0"/>
              </a:spcBef>
              <a:spcAft>
                <a:spcPts val="0"/>
              </a:spcAft>
              <a:buNone/>
            </a:pPr>
            <a:r>
              <a:rPr lang="en" sz="729">
                <a:latin typeface="Space Grotesk Light"/>
                <a:ea typeface="Space Grotesk Light"/>
                <a:cs typeface="Space Grotesk Light"/>
                <a:sym typeface="Space Grotesk Light"/>
              </a:rPr>
              <a:t>https://www.researchgate.net/publication/390602870_Melting_and_solidifying_behavior_of_lunar_regolith_simulant_under_a_vacuum_environment</a:t>
            </a:r>
            <a:endParaRPr sz="800">
              <a:solidFill>
                <a:srgbClr val="222222"/>
              </a:solidFill>
              <a:latin typeface="Space Grotesk Light"/>
              <a:ea typeface="Space Grotesk Light"/>
              <a:cs typeface="Space Grotesk Light"/>
              <a:sym typeface="Space Grotesk Light"/>
            </a:endParaRPr>
          </a:p>
          <a:p>
            <a:pPr indent="-457200" lvl="0" marL="0" rtl="0" algn="r">
              <a:lnSpc>
                <a:spcPct val="150000"/>
              </a:lnSpc>
              <a:spcBef>
                <a:spcPts val="0"/>
              </a:spcBef>
              <a:spcAft>
                <a:spcPts val="0"/>
              </a:spcAft>
              <a:buNone/>
            </a:pPr>
            <a:r>
              <a:t/>
            </a:r>
            <a:endParaRPr sz="800">
              <a:solidFill>
                <a:srgbClr val="222222"/>
              </a:solidFill>
              <a:latin typeface="Space Grotesk Light"/>
              <a:ea typeface="Space Grotesk Light"/>
              <a:cs typeface="Space Grotesk Light"/>
              <a:sym typeface="Space Grotesk Light"/>
            </a:endParaRPr>
          </a:p>
        </p:txBody>
      </p:sp>
      <p:pic>
        <p:nvPicPr>
          <p:cNvPr id="927" name="Google Shape;927;p63"/>
          <p:cNvPicPr preferRelativeResize="0"/>
          <p:nvPr/>
        </p:nvPicPr>
        <p:blipFill>
          <a:blip r:embed="rId4">
            <a:alphaModFix/>
          </a:blip>
          <a:stretch>
            <a:fillRect/>
          </a:stretch>
        </p:blipFill>
        <p:spPr>
          <a:xfrm>
            <a:off x="6211700" y="826025"/>
            <a:ext cx="2452575" cy="964750"/>
          </a:xfrm>
          <a:prstGeom prst="rect">
            <a:avLst/>
          </a:prstGeom>
          <a:noFill/>
          <a:ln>
            <a:noFill/>
          </a:ln>
        </p:spPr>
      </p:pic>
      <p:sp>
        <p:nvSpPr>
          <p:cNvPr id="928" name="Google Shape;928;p63"/>
          <p:cNvSpPr txBox="1"/>
          <p:nvPr/>
        </p:nvSpPr>
        <p:spPr>
          <a:xfrm>
            <a:off x="5883354" y="398676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a:t>
            </a:r>
            <a:endParaRPr sz="1200">
              <a:latin typeface="Space Grotesk"/>
              <a:ea typeface="Space Grotesk"/>
              <a:cs typeface="Space Grotesk"/>
              <a:sym typeface="Space Grotesk"/>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2" name="Shape 932"/>
        <p:cNvGrpSpPr/>
        <p:nvPr/>
      </p:nvGrpSpPr>
      <p:grpSpPr>
        <a:xfrm>
          <a:off x="0" y="0"/>
          <a:ext cx="0" cy="0"/>
          <a:chOff x="0" y="0"/>
          <a:chExt cx="0" cy="0"/>
        </a:xfrm>
      </p:grpSpPr>
      <p:sp>
        <p:nvSpPr>
          <p:cNvPr id="933" name="Google Shape;933;p6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34" name="Google Shape;934;p6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35" name="Google Shape;935;p6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36" name="Google Shape;936;p6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37" name="Google Shape;937;p6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38" name="Google Shape;938;p6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39" name="Google Shape;939;p6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940" name="Google Shape;940;p64"/>
          <p:cNvPicPr preferRelativeResize="0"/>
          <p:nvPr/>
        </p:nvPicPr>
        <p:blipFill rotWithShape="1">
          <a:blip r:embed="rId3">
            <a:alphaModFix/>
          </a:blip>
          <a:srcRect b="8742" l="1021" r="7847" t="0"/>
          <a:stretch/>
        </p:blipFill>
        <p:spPr>
          <a:xfrm>
            <a:off x="3380275" y="851300"/>
            <a:ext cx="5296600" cy="3735026"/>
          </a:xfrm>
          <a:prstGeom prst="rect">
            <a:avLst/>
          </a:prstGeom>
          <a:noFill/>
          <a:ln>
            <a:noFill/>
          </a:ln>
        </p:spPr>
      </p:pic>
      <p:sp>
        <p:nvSpPr>
          <p:cNvPr id="941" name="Google Shape;941;p64"/>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V2 - Cantilevers</a:t>
            </a:r>
            <a:endParaRPr sz="1600">
              <a:latin typeface="Space Grotesk Medium"/>
              <a:ea typeface="Space Grotesk Medium"/>
              <a:cs typeface="Space Grotesk Medium"/>
              <a:sym typeface="Space Grotesk Medium"/>
            </a:endParaRPr>
          </a:p>
        </p:txBody>
      </p:sp>
      <p:pic>
        <p:nvPicPr>
          <p:cNvPr id="942" name="Google Shape;942;p64"/>
          <p:cNvPicPr preferRelativeResize="0"/>
          <p:nvPr/>
        </p:nvPicPr>
        <p:blipFill rotWithShape="1">
          <a:blip r:embed="rId4">
            <a:alphaModFix/>
          </a:blip>
          <a:srcRect b="517" l="0" r="2047" t="0"/>
          <a:stretch/>
        </p:blipFill>
        <p:spPr>
          <a:xfrm>
            <a:off x="479075" y="2571750"/>
            <a:ext cx="2901199" cy="2014574"/>
          </a:xfrm>
          <a:prstGeom prst="rect">
            <a:avLst/>
          </a:prstGeom>
          <a:noFill/>
          <a:ln>
            <a:noFill/>
          </a:ln>
        </p:spPr>
      </p:pic>
      <p:sp>
        <p:nvSpPr>
          <p:cNvPr id="943" name="Google Shape;943;p64"/>
          <p:cNvSpPr txBox="1"/>
          <p:nvPr/>
        </p:nvSpPr>
        <p:spPr>
          <a:xfrm>
            <a:off x="455900" y="1257125"/>
            <a:ext cx="29619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Raising the metaballs</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More variable interior facilitating jumpy lunar movement</a:t>
            </a:r>
            <a:endParaRPr>
              <a:latin typeface="Space Grotesk"/>
              <a:ea typeface="Space Grotesk"/>
              <a:cs typeface="Space Grotesk"/>
              <a:sym typeface="Space Grotesk"/>
            </a:endParaRPr>
          </a:p>
        </p:txBody>
      </p:sp>
      <p:sp>
        <p:nvSpPr>
          <p:cNvPr id="944" name="Google Shape;944;p64"/>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a:t>
            </a:r>
            <a:endParaRPr sz="1200">
              <a:latin typeface="Space Grotesk"/>
              <a:ea typeface="Space Grotesk"/>
              <a:cs typeface="Space Grotesk"/>
              <a:sym typeface="Space Grotesk"/>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8" name="Shape 948"/>
        <p:cNvGrpSpPr/>
        <p:nvPr/>
      </p:nvGrpSpPr>
      <p:grpSpPr>
        <a:xfrm>
          <a:off x="0" y="0"/>
          <a:ext cx="0" cy="0"/>
          <a:chOff x="0" y="0"/>
          <a:chExt cx="0" cy="0"/>
        </a:xfrm>
      </p:grpSpPr>
      <p:sp>
        <p:nvSpPr>
          <p:cNvPr id="949" name="Google Shape;949;p6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50" name="Google Shape;950;p6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51" name="Google Shape;951;p6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52" name="Google Shape;952;p6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53" name="Google Shape;953;p6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54" name="Google Shape;954;p6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55" name="Google Shape;955;p6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956" name="Google Shape;956;p65"/>
          <p:cNvPicPr preferRelativeResize="0"/>
          <p:nvPr/>
        </p:nvPicPr>
        <p:blipFill>
          <a:blip r:embed="rId3">
            <a:alphaModFix/>
          </a:blip>
          <a:stretch>
            <a:fillRect/>
          </a:stretch>
        </p:blipFill>
        <p:spPr>
          <a:xfrm>
            <a:off x="479075" y="1549363"/>
            <a:ext cx="3762026" cy="2051288"/>
          </a:xfrm>
          <a:prstGeom prst="rect">
            <a:avLst/>
          </a:prstGeom>
          <a:noFill/>
          <a:ln>
            <a:noFill/>
          </a:ln>
        </p:spPr>
      </p:pic>
      <p:pic>
        <p:nvPicPr>
          <p:cNvPr id="957" name="Google Shape;957;p65"/>
          <p:cNvPicPr preferRelativeResize="0"/>
          <p:nvPr/>
        </p:nvPicPr>
        <p:blipFill rotWithShape="1">
          <a:blip r:embed="rId4">
            <a:alphaModFix/>
          </a:blip>
          <a:srcRect b="9348" l="0" r="3763" t="11563"/>
          <a:stretch/>
        </p:blipFill>
        <p:spPr>
          <a:xfrm>
            <a:off x="4071050" y="1084950"/>
            <a:ext cx="4605900" cy="2669600"/>
          </a:xfrm>
          <a:prstGeom prst="rect">
            <a:avLst/>
          </a:prstGeom>
          <a:noFill/>
          <a:ln>
            <a:noFill/>
          </a:ln>
        </p:spPr>
      </p:pic>
      <p:sp>
        <p:nvSpPr>
          <p:cNvPr id="958" name="Google Shape;958;p65"/>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V2 - Pressurised</a:t>
            </a:r>
            <a:endParaRPr sz="1600">
              <a:latin typeface="Space Grotesk Medium"/>
              <a:ea typeface="Space Grotesk Medium"/>
              <a:cs typeface="Space Grotesk Medium"/>
              <a:sym typeface="Space Grotesk Medium"/>
            </a:endParaRPr>
          </a:p>
        </p:txBody>
      </p:sp>
      <p:sp>
        <p:nvSpPr>
          <p:cNvPr id="959" name="Google Shape;959;p65"/>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Pressure</a:t>
            </a:r>
            <a:endParaRPr sz="1200">
              <a:latin typeface="Space Grotesk"/>
              <a:ea typeface="Space Grotesk"/>
              <a:cs typeface="Space Grotesk"/>
              <a:sym typeface="Space Grotesk"/>
            </a:endParaRPr>
          </a:p>
        </p:txBody>
      </p:sp>
      <p:sp>
        <p:nvSpPr>
          <p:cNvPr id="960" name="Google Shape;960;p65"/>
          <p:cNvSpPr txBox="1"/>
          <p:nvPr/>
        </p:nvSpPr>
        <p:spPr>
          <a:xfrm>
            <a:off x="750000" y="38650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Air pressure pushes the shell out</a:t>
            </a:r>
            <a:endParaRPr>
              <a:solidFill>
                <a:srgbClr val="000000"/>
              </a:solidFill>
              <a:latin typeface="Space Grotesk"/>
              <a:ea typeface="Space Grotesk"/>
              <a:cs typeface="Space Grotesk"/>
              <a:sym typeface="Space Grotesk"/>
            </a:endParaRPr>
          </a:p>
        </p:txBody>
      </p:sp>
      <p:sp>
        <p:nvSpPr>
          <p:cNvPr id="961" name="Google Shape;961;p65"/>
          <p:cNvSpPr txBox="1"/>
          <p:nvPr/>
        </p:nvSpPr>
        <p:spPr>
          <a:xfrm>
            <a:off x="5049875" y="38650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Peak tension 1.7% → 14.1%</a:t>
            </a:r>
            <a:endParaRPr>
              <a:solidFill>
                <a:srgbClr val="000000"/>
              </a:solidFill>
              <a:latin typeface="Space Grotesk"/>
              <a:ea typeface="Space Grotesk"/>
              <a:cs typeface="Space Grotesk"/>
              <a:sym typeface="Space Grotesk"/>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5" name="Shape 965"/>
        <p:cNvGrpSpPr/>
        <p:nvPr/>
      </p:nvGrpSpPr>
      <p:grpSpPr>
        <a:xfrm>
          <a:off x="0" y="0"/>
          <a:ext cx="0" cy="0"/>
          <a:chOff x="0" y="0"/>
          <a:chExt cx="0" cy="0"/>
        </a:xfrm>
      </p:grpSpPr>
      <p:sp>
        <p:nvSpPr>
          <p:cNvPr id="966" name="Google Shape;966;p6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67" name="Google Shape;967;p6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68" name="Google Shape;968;p6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69" name="Google Shape;969;p6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70" name="Google Shape;970;p6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71" name="Google Shape;971;p6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72" name="Google Shape;972;p6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73" name="Google Shape;973;p66"/>
          <p:cNvSpPr txBox="1"/>
          <p:nvPr/>
        </p:nvSpPr>
        <p:spPr>
          <a:xfrm>
            <a:off x="473100" y="826025"/>
            <a:ext cx="371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V3 - Metaball smoothing </a:t>
            </a:r>
            <a:endParaRPr sz="1600">
              <a:latin typeface="Space Grotesk Medium"/>
              <a:ea typeface="Space Grotesk Medium"/>
              <a:cs typeface="Space Grotesk Medium"/>
              <a:sym typeface="Space Grotesk Medium"/>
            </a:endParaRPr>
          </a:p>
        </p:txBody>
      </p:sp>
      <p:sp>
        <p:nvSpPr>
          <p:cNvPr id="974" name="Google Shape;974;p66"/>
          <p:cNvSpPr txBox="1"/>
          <p:nvPr/>
        </p:nvSpPr>
        <p:spPr>
          <a:xfrm>
            <a:off x="455900" y="1257125"/>
            <a:ext cx="2961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p:txBody>
      </p:sp>
      <p:sp>
        <p:nvSpPr>
          <p:cNvPr id="975" name="Google Shape;975;p66"/>
          <p:cNvSpPr txBox="1"/>
          <p:nvPr/>
        </p:nvSpPr>
        <p:spPr>
          <a:xfrm>
            <a:off x="455900" y="1257125"/>
            <a:ext cx="2961900" cy="263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Metaballs are moved closer together and blended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More efficient load path to the ground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‘necks’ are reduced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Reduce peak stress in the hotspots</a:t>
            </a:r>
            <a:endParaRPr>
              <a:latin typeface="Space Grotesk"/>
              <a:ea typeface="Space Grotesk"/>
              <a:cs typeface="Space Grotesk"/>
              <a:sym typeface="Space Grotesk"/>
            </a:endParaRPr>
          </a:p>
        </p:txBody>
      </p:sp>
      <p:pic>
        <p:nvPicPr>
          <p:cNvPr id="976" name="Google Shape;976;p66"/>
          <p:cNvPicPr preferRelativeResize="0"/>
          <p:nvPr/>
        </p:nvPicPr>
        <p:blipFill rotWithShape="1">
          <a:blip r:embed="rId3">
            <a:alphaModFix/>
          </a:blip>
          <a:srcRect b="11092" l="0" r="18354" t="12677"/>
          <a:stretch/>
        </p:blipFill>
        <p:spPr>
          <a:xfrm>
            <a:off x="3955600" y="1205550"/>
            <a:ext cx="4701149" cy="3090612"/>
          </a:xfrm>
          <a:prstGeom prst="rect">
            <a:avLst/>
          </a:prstGeom>
          <a:noFill/>
          <a:ln>
            <a:noFill/>
          </a:ln>
        </p:spPr>
      </p:pic>
      <p:sp>
        <p:nvSpPr>
          <p:cNvPr id="977" name="Google Shape;977;p66"/>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 + Presure</a:t>
            </a:r>
            <a:endParaRPr sz="1200">
              <a:latin typeface="Space Grotesk"/>
              <a:ea typeface="Space Grotesk"/>
              <a:cs typeface="Space Grotesk"/>
              <a:sym typeface="Space Grotesk"/>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1" name="Shape 981"/>
        <p:cNvGrpSpPr/>
        <p:nvPr/>
      </p:nvGrpSpPr>
      <p:grpSpPr>
        <a:xfrm>
          <a:off x="0" y="0"/>
          <a:ext cx="0" cy="0"/>
          <a:chOff x="0" y="0"/>
          <a:chExt cx="0" cy="0"/>
        </a:xfrm>
      </p:grpSpPr>
      <p:sp>
        <p:nvSpPr>
          <p:cNvPr id="982" name="Google Shape;982;p6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83" name="Google Shape;983;p6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84" name="Google Shape;984;p6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985" name="Google Shape;985;p6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86" name="Google Shape;986;p6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87" name="Google Shape;987;p6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88" name="Google Shape;988;p6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89" name="Google Shape;989;p67"/>
          <p:cNvSpPr txBox="1"/>
          <p:nvPr/>
        </p:nvSpPr>
        <p:spPr>
          <a:xfrm>
            <a:off x="628857" y="4013422"/>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Small</a:t>
            </a:r>
            <a:endParaRPr>
              <a:latin typeface="Space Grotesk"/>
              <a:ea typeface="Space Grotesk"/>
              <a:cs typeface="Space Grotesk"/>
              <a:sym typeface="Space Grotesk"/>
            </a:endParaRPr>
          </a:p>
        </p:txBody>
      </p:sp>
      <p:sp>
        <p:nvSpPr>
          <p:cNvPr id="990" name="Google Shape;990;p67"/>
          <p:cNvSpPr txBox="1"/>
          <p:nvPr/>
        </p:nvSpPr>
        <p:spPr>
          <a:xfrm>
            <a:off x="3528292" y="4013422"/>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Large</a:t>
            </a:r>
            <a:endParaRPr>
              <a:latin typeface="Space Grotesk"/>
              <a:ea typeface="Space Grotesk"/>
              <a:cs typeface="Space Grotesk"/>
              <a:sym typeface="Space Grotesk"/>
            </a:endParaRPr>
          </a:p>
        </p:txBody>
      </p:sp>
      <p:pic>
        <p:nvPicPr>
          <p:cNvPr id="991" name="Google Shape;991;p67"/>
          <p:cNvPicPr preferRelativeResize="0"/>
          <p:nvPr/>
        </p:nvPicPr>
        <p:blipFill rotWithShape="1">
          <a:blip r:embed="rId3">
            <a:alphaModFix/>
          </a:blip>
          <a:srcRect b="0" l="0" r="77651" t="0"/>
          <a:stretch/>
        </p:blipFill>
        <p:spPr>
          <a:xfrm>
            <a:off x="623342" y="1284781"/>
            <a:ext cx="2163579" cy="2847662"/>
          </a:xfrm>
          <a:prstGeom prst="rect">
            <a:avLst/>
          </a:prstGeom>
          <a:noFill/>
          <a:ln>
            <a:noFill/>
          </a:ln>
        </p:spPr>
      </p:pic>
      <p:sp>
        <p:nvSpPr>
          <p:cNvPr id="992" name="Google Shape;992;p67"/>
          <p:cNvSpPr txBox="1"/>
          <p:nvPr/>
        </p:nvSpPr>
        <p:spPr>
          <a:xfrm>
            <a:off x="6427727" y="4013422"/>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Metaball</a:t>
            </a:r>
            <a:endParaRPr>
              <a:latin typeface="Space Grotesk"/>
              <a:ea typeface="Space Grotesk"/>
              <a:cs typeface="Space Grotesk"/>
              <a:sym typeface="Space Grotesk"/>
            </a:endParaRPr>
          </a:p>
        </p:txBody>
      </p:sp>
      <p:sp>
        <p:nvSpPr>
          <p:cNvPr id="993" name="Google Shape;993;p67"/>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Window Type Exploration</a:t>
            </a:r>
            <a:endParaRPr sz="1600">
              <a:latin typeface="Space Grotesk SemiBold"/>
              <a:ea typeface="Space Grotesk SemiBold"/>
              <a:cs typeface="Space Grotesk SemiBold"/>
              <a:sym typeface="Space Grotesk SemiBold"/>
            </a:endParaRPr>
          </a:p>
        </p:txBody>
      </p:sp>
      <p:pic>
        <p:nvPicPr>
          <p:cNvPr id="994" name="Google Shape;994;p67"/>
          <p:cNvPicPr preferRelativeResize="0"/>
          <p:nvPr/>
        </p:nvPicPr>
        <p:blipFill rotWithShape="1">
          <a:blip r:embed="rId3">
            <a:alphaModFix/>
          </a:blip>
          <a:srcRect b="0" l="24806" r="51292" t="0"/>
          <a:stretch/>
        </p:blipFill>
        <p:spPr>
          <a:xfrm>
            <a:off x="3469489" y="1284781"/>
            <a:ext cx="2313875" cy="2847662"/>
          </a:xfrm>
          <a:prstGeom prst="rect">
            <a:avLst/>
          </a:prstGeom>
          <a:noFill/>
          <a:ln>
            <a:noFill/>
          </a:ln>
        </p:spPr>
      </p:pic>
      <p:pic>
        <p:nvPicPr>
          <p:cNvPr id="995" name="Google Shape;995;p67"/>
          <p:cNvPicPr preferRelativeResize="0"/>
          <p:nvPr/>
        </p:nvPicPr>
        <p:blipFill rotWithShape="1">
          <a:blip r:embed="rId3">
            <a:alphaModFix/>
          </a:blip>
          <a:srcRect b="0" l="76098" r="0" t="0"/>
          <a:stretch/>
        </p:blipFill>
        <p:spPr>
          <a:xfrm>
            <a:off x="6357076" y="1284781"/>
            <a:ext cx="2313875" cy="284766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9" name="Shape 999"/>
        <p:cNvGrpSpPr/>
        <p:nvPr/>
      </p:nvGrpSpPr>
      <p:grpSpPr>
        <a:xfrm>
          <a:off x="0" y="0"/>
          <a:ext cx="0" cy="0"/>
          <a:chOff x="0" y="0"/>
          <a:chExt cx="0" cy="0"/>
        </a:xfrm>
      </p:grpSpPr>
      <p:sp>
        <p:nvSpPr>
          <p:cNvPr id="1000" name="Google Shape;1000;p6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01" name="Google Shape;1001;p6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02" name="Google Shape;1002;p6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03" name="Google Shape;1003;p6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04" name="Google Shape;1004;p6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05" name="Google Shape;1005;p6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06" name="Google Shape;1006;p6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07" name="Google Shape;1007;p68"/>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Window Type Exploration</a:t>
            </a:r>
            <a:endParaRPr sz="1600">
              <a:latin typeface="Space Grotesk SemiBold"/>
              <a:ea typeface="Space Grotesk SemiBold"/>
              <a:cs typeface="Space Grotesk SemiBold"/>
              <a:sym typeface="Space Grotesk SemiBold"/>
            </a:endParaRPr>
          </a:p>
        </p:txBody>
      </p:sp>
      <p:pic>
        <p:nvPicPr>
          <p:cNvPr id="1008" name="Google Shape;1008;p68"/>
          <p:cNvPicPr preferRelativeResize="0"/>
          <p:nvPr/>
        </p:nvPicPr>
        <p:blipFill>
          <a:blip r:embed="rId3">
            <a:alphaModFix/>
          </a:blip>
          <a:stretch>
            <a:fillRect/>
          </a:stretch>
        </p:blipFill>
        <p:spPr>
          <a:xfrm>
            <a:off x="609171" y="1565147"/>
            <a:ext cx="3417625" cy="2346126"/>
          </a:xfrm>
          <a:prstGeom prst="rect">
            <a:avLst/>
          </a:prstGeom>
          <a:noFill/>
          <a:ln>
            <a:noFill/>
          </a:ln>
        </p:spPr>
      </p:pic>
      <p:pic>
        <p:nvPicPr>
          <p:cNvPr id="1009" name="Google Shape;1009;p68"/>
          <p:cNvPicPr preferRelativeResize="0"/>
          <p:nvPr/>
        </p:nvPicPr>
        <p:blipFill>
          <a:blip r:embed="rId4">
            <a:alphaModFix/>
          </a:blip>
          <a:stretch>
            <a:fillRect/>
          </a:stretch>
        </p:blipFill>
        <p:spPr>
          <a:xfrm>
            <a:off x="4983029" y="1565146"/>
            <a:ext cx="3551800" cy="2435706"/>
          </a:xfrm>
          <a:prstGeom prst="rect">
            <a:avLst/>
          </a:prstGeom>
          <a:noFill/>
          <a:ln>
            <a:noFill/>
          </a:ln>
        </p:spPr>
      </p:pic>
      <p:sp>
        <p:nvSpPr>
          <p:cNvPr id="1010" name="Google Shape;1010;p68"/>
          <p:cNvSpPr txBox="1"/>
          <p:nvPr/>
        </p:nvSpPr>
        <p:spPr>
          <a:xfrm>
            <a:off x="1274271" y="409506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Round</a:t>
            </a:r>
            <a:endParaRPr>
              <a:latin typeface="Space Grotesk"/>
              <a:ea typeface="Space Grotesk"/>
              <a:cs typeface="Space Grotesk"/>
              <a:sym typeface="Space Grotesk"/>
            </a:endParaRPr>
          </a:p>
        </p:txBody>
      </p:sp>
      <p:sp>
        <p:nvSpPr>
          <p:cNvPr id="1011" name="Google Shape;1011;p68"/>
          <p:cNvSpPr txBox="1"/>
          <p:nvPr/>
        </p:nvSpPr>
        <p:spPr>
          <a:xfrm>
            <a:off x="5715216" y="409506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Metaball</a:t>
            </a:r>
            <a:endParaRPr>
              <a:latin typeface="Space Grotesk"/>
              <a:ea typeface="Space Grotesk"/>
              <a:cs typeface="Space Grotesk"/>
              <a:sym typeface="Space Grotesk"/>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5" name="Shape 1015"/>
        <p:cNvGrpSpPr/>
        <p:nvPr/>
      </p:nvGrpSpPr>
      <p:grpSpPr>
        <a:xfrm>
          <a:off x="0" y="0"/>
          <a:ext cx="0" cy="0"/>
          <a:chOff x="0" y="0"/>
          <a:chExt cx="0" cy="0"/>
        </a:xfrm>
      </p:grpSpPr>
      <p:sp>
        <p:nvSpPr>
          <p:cNvPr id="1016" name="Google Shape;1016;p6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17" name="Google Shape;1017;p6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18" name="Google Shape;1018;p6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19" name="Google Shape;1019;p6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20" name="Google Shape;1020;p6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21" name="Google Shape;1021;p6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22" name="Google Shape;1022;p6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23" name="Google Shape;1023;p69"/>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Porosity levels</a:t>
            </a:r>
            <a:endParaRPr sz="1600">
              <a:latin typeface="Space Grotesk SemiBold"/>
              <a:ea typeface="Space Grotesk SemiBold"/>
              <a:cs typeface="Space Grotesk SemiBold"/>
              <a:sym typeface="Space Grotesk SemiBold"/>
            </a:endParaRPr>
          </a:p>
        </p:txBody>
      </p:sp>
      <p:pic>
        <p:nvPicPr>
          <p:cNvPr id="1024" name="Google Shape;1024;p69"/>
          <p:cNvPicPr preferRelativeResize="0"/>
          <p:nvPr/>
        </p:nvPicPr>
        <p:blipFill>
          <a:blip r:embed="rId3">
            <a:alphaModFix/>
          </a:blip>
          <a:stretch>
            <a:fillRect/>
          </a:stretch>
        </p:blipFill>
        <p:spPr>
          <a:xfrm>
            <a:off x="5178122" y="772225"/>
            <a:ext cx="3498754" cy="3918325"/>
          </a:xfrm>
          <a:prstGeom prst="rect">
            <a:avLst/>
          </a:prstGeom>
          <a:noFill/>
          <a:ln>
            <a:noFill/>
          </a:ln>
        </p:spPr>
      </p:pic>
      <p:sp>
        <p:nvSpPr>
          <p:cNvPr id="1025" name="Google Shape;1025;p69"/>
          <p:cNvSpPr txBox="1"/>
          <p:nvPr/>
        </p:nvSpPr>
        <p:spPr>
          <a:xfrm>
            <a:off x="479075" y="2828800"/>
            <a:ext cx="3892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Dependent on function</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Private vs Public</a:t>
            </a:r>
            <a:endParaRPr>
              <a:latin typeface="Space Grotesk"/>
              <a:ea typeface="Space Grotesk"/>
              <a:cs typeface="Space Grotesk"/>
              <a:sym typeface="Space Grotesk"/>
            </a:endParaRPr>
          </a:p>
        </p:txBody>
      </p:sp>
      <p:cxnSp>
        <p:nvCxnSpPr>
          <p:cNvPr id="1026" name="Google Shape;1026;p69"/>
          <p:cNvCxnSpPr/>
          <p:nvPr/>
        </p:nvCxnSpPr>
        <p:spPr>
          <a:xfrm>
            <a:off x="6000250" y="3660100"/>
            <a:ext cx="0" cy="428700"/>
          </a:xfrm>
          <a:prstGeom prst="straightConnector1">
            <a:avLst/>
          </a:prstGeom>
          <a:noFill/>
          <a:ln cap="flat" cmpd="sng" w="9525">
            <a:solidFill>
              <a:schemeClr val="dk2"/>
            </a:solidFill>
            <a:prstDash val="solid"/>
            <a:round/>
            <a:headEnd len="med" w="med" type="diamond"/>
            <a:tailEnd len="med" w="med" type="diamond"/>
          </a:ln>
        </p:spPr>
      </p:cxnSp>
      <p:cxnSp>
        <p:nvCxnSpPr>
          <p:cNvPr id="1027" name="Google Shape;1027;p69"/>
          <p:cNvCxnSpPr/>
          <p:nvPr/>
        </p:nvCxnSpPr>
        <p:spPr>
          <a:xfrm>
            <a:off x="7250525" y="2962775"/>
            <a:ext cx="0" cy="1080900"/>
          </a:xfrm>
          <a:prstGeom prst="straightConnector1">
            <a:avLst/>
          </a:prstGeom>
          <a:noFill/>
          <a:ln cap="flat" cmpd="sng" w="9525">
            <a:solidFill>
              <a:schemeClr val="dk2"/>
            </a:solidFill>
            <a:prstDash val="solid"/>
            <a:round/>
            <a:headEnd len="med" w="med" type="diamond"/>
            <a:tailEnd len="med" w="med" type="diamond"/>
          </a:ln>
        </p:spPr>
      </p:cxnSp>
      <p:sp>
        <p:nvSpPr>
          <p:cNvPr id="1028" name="Google Shape;1028;p69"/>
          <p:cNvSpPr txBox="1"/>
          <p:nvPr/>
        </p:nvSpPr>
        <p:spPr>
          <a:xfrm>
            <a:off x="3912838" y="3597408"/>
            <a:ext cx="2087400" cy="5541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 sz="1200">
                <a:latin typeface="Space Grotesk"/>
                <a:ea typeface="Space Grotesk"/>
                <a:cs typeface="Space Grotesk"/>
                <a:sym typeface="Space Grotesk"/>
              </a:rPr>
              <a:t>Small Bedroom </a:t>
            </a:r>
            <a:endParaRPr sz="1200">
              <a:latin typeface="Space Grotesk"/>
              <a:ea typeface="Space Grotesk"/>
              <a:cs typeface="Space Grotesk"/>
              <a:sym typeface="Space Grotesk"/>
            </a:endParaRPr>
          </a:p>
          <a:p>
            <a:pPr indent="0" lvl="0" marL="0" rtl="0" algn="r">
              <a:lnSpc>
                <a:spcPct val="100000"/>
              </a:lnSpc>
              <a:spcBef>
                <a:spcPts val="0"/>
              </a:spcBef>
              <a:spcAft>
                <a:spcPts val="0"/>
              </a:spcAft>
              <a:buNone/>
            </a:pPr>
            <a:r>
              <a:rPr lang="en" sz="1200">
                <a:latin typeface="Space Grotesk"/>
                <a:ea typeface="Space Grotesk"/>
                <a:cs typeface="Space Grotesk"/>
                <a:sym typeface="Space Grotesk"/>
              </a:rPr>
              <a:t>Window</a:t>
            </a:r>
            <a:endParaRPr sz="1200">
              <a:latin typeface="Space Grotesk"/>
              <a:ea typeface="Space Grotesk"/>
              <a:cs typeface="Space Grotesk"/>
              <a:sym typeface="Space Grotesk"/>
            </a:endParaRPr>
          </a:p>
        </p:txBody>
      </p:sp>
      <p:sp>
        <p:nvSpPr>
          <p:cNvPr id="1029" name="Google Shape;1029;p69"/>
          <p:cNvSpPr txBox="1"/>
          <p:nvPr/>
        </p:nvSpPr>
        <p:spPr>
          <a:xfrm>
            <a:off x="7343838" y="3106008"/>
            <a:ext cx="20874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latin typeface="Space Grotesk"/>
                <a:ea typeface="Space Grotesk"/>
                <a:cs typeface="Space Grotesk"/>
                <a:sym typeface="Space Grotesk"/>
              </a:rPr>
              <a:t>Large Social </a:t>
            </a:r>
            <a:endParaRPr sz="1200">
              <a:latin typeface="Space Grotesk"/>
              <a:ea typeface="Space Grotesk"/>
              <a:cs typeface="Space Grotesk"/>
              <a:sym typeface="Space Grotesk"/>
            </a:endParaRPr>
          </a:p>
          <a:p>
            <a:pPr indent="0" lvl="0" marL="0" rtl="0" algn="l">
              <a:lnSpc>
                <a:spcPct val="100000"/>
              </a:lnSpc>
              <a:spcBef>
                <a:spcPts val="0"/>
              </a:spcBef>
              <a:spcAft>
                <a:spcPts val="0"/>
              </a:spcAft>
              <a:buNone/>
            </a:pPr>
            <a:r>
              <a:rPr lang="en" sz="1200">
                <a:latin typeface="Space Grotesk"/>
                <a:ea typeface="Space Grotesk"/>
                <a:cs typeface="Space Grotesk"/>
                <a:sym typeface="Space Grotesk"/>
              </a:rPr>
              <a:t>Space Window</a:t>
            </a:r>
            <a:endParaRPr sz="1200">
              <a:latin typeface="Space Grotesk"/>
              <a:ea typeface="Space Grotesk"/>
              <a:cs typeface="Space Grotesk"/>
              <a:sym typeface="Space Grotesk"/>
            </a:endParaRPr>
          </a:p>
        </p:txBody>
      </p:sp>
      <p:pic>
        <p:nvPicPr>
          <p:cNvPr id="1030" name="Google Shape;1030;p69"/>
          <p:cNvPicPr preferRelativeResize="0"/>
          <p:nvPr/>
        </p:nvPicPr>
        <p:blipFill>
          <a:blip r:embed="rId4">
            <a:alphaModFix/>
          </a:blip>
          <a:stretch>
            <a:fillRect/>
          </a:stretch>
        </p:blipFill>
        <p:spPr>
          <a:xfrm>
            <a:off x="479076" y="1451025"/>
            <a:ext cx="3282136" cy="1246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4" name="Shape 1034"/>
        <p:cNvGrpSpPr/>
        <p:nvPr/>
      </p:nvGrpSpPr>
      <p:grpSpPr>
        <a:xfrm>
          <a:off x="0" y="0"/>
          <a:ext cx="0" cy="0"/>
          <a:chOff x="0" y="0"/>
          <a:chExt cx="0" cy="0"/>
        </a:xfrm>
      </p:grpSpPr>
      <p:sp>
        <p:nvSpPr>
          <p:cNvPr id="1035" name="Google Shape;1035;p7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36" name="Google Shape;1036;p7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37" name="Google Shape;1037;p7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38" name="Google Shape;1038;p7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39" name="Google Shape;1039;p7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40" name="Google Shape;1040;p7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41" name="Google Shape;1041;p7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42" name="Google Shape;1042;p70"/>
          <p:cNvPicPr preferRelativeResize="0"/>
          <p:nvPr/>
        </p:nvPicPr>
        <p:blipFill rotWithShape="1">
          <a:blip r:embed="rId3">
            <a:alphaModFix/>
          </a:blip>
          <a:srcRect b="0" l="11746" r="8946" t="0"/>
          <a:stretch/>
        </p:blipFill>
        <p:spPr>
          <a:xfrm rot="10800000">
            <a:off x="473101" y="1082452"/>
            <a:ext cx="3060674" cy="2800073"/>
          </a:xfrm>
          <a:prstGeom prst="rect">
            <a:avLst/>
          </a:prstGeom>
          <a:noFill/>
          <a:ln>
            <a:noFill/>
          </a:ln>
        </p:spPr>
      </p:pic>
      <p:cxnSp>
        <p:nvCxnSpPr>
          <p:cNvPr id="1043" name="Google Shape;1043;p70"/>
          <p:cNvCxnSpPr/>
          <p:nvPr/>
        </p:nvCxnSpPr>
        <p:spPr>
          <a:xfrm rot="5400000">
            <a:off x="2400785" y="2154792"/>
            <a:ext cx="2100" cy="727800"/>
          </a:xfrm>
          <a:prstGeom prst="straightConnector1">
            <a:avLst/>
          </a:prstGeom>
          <a:noFill/>
          <a:ln cap="flat" cmpd="sng" w="20525">
            <a:solidFill>
              <a:srgbClr val="595959"/>
            </a:solidFill>
            <a:prstDash val="dash"/>
            <a:round/>
            <a:headEnd len="med" w="med" type="none"/>
            <a:tailEnd len="med" w="med" type="none"/>
          </a:ln>
        </p:spPr>
      </p:cxnSp>
      <p:cxnSp>
        <p:nvCxnSpPr>
          <p:cNvPr id="1044" name="Google Shape;1044;p70"/>
          <p:cNvCxnSpPr/>
          <p:nvPr/>
        </p:nvCxnSpPr>
        <p:spPr>
          <a:xfrm rot="5400000">
            <a:off x="1944766" y="1972098"/>
            <a:ext cx="656700" cy="438300"/>
          </a:xfrm>
          <a:prstGeom prst="straightConnector1">
            <a:avLst/>
          </a:prstGeom>
          <a:noFill/>
          <a:ln cap="flat" cmpd="sng" w="20525">
            <a:solidFill>
              <a:srgbClr val="595959"/>
            </a:solidFill>
            <a:prstDash val="dash"/>
            <a:round/>
            <a:headEnd len="med" w="med" type="none"/>
            <a:tailEnd len="med" w="med" type="none"/>
          </a:ln>
        </p:spPr>
      </p:cxnSp>
      <p:cxnSp>
        <p:nvCxnSpPr>
          <p:cNvPr id="1045" name="Google Shape;1045;p70"/>
          <p:cNvCxnSpPr/>
          <p:nvPr/>
        </p:nvCxnSpPr>
        <p:spPr>
          <a:xfrm rot="5400000">
            <a:off x="2200479" y="1376000"/>
            <a:ext cx="778200" cy="194700"/>
          </a:xfrm>
          <a:prstGeom prst="straightConnector1">
            <a:avLst/>
          </a:prstGeom>
          <a:noFill/>
          <a:ln cap="flat" cmpd="sng" w="20525">
            <a:solidFill>
              <a:srgbClr val="595959"/>
            </a:solidFill>
            <a:prstDash val="dash"/>
            <a:round/>
            <a:headEnd len="med" w="med" type="none"/>
            <a:tailEnd len="med" w="med" type="none"/>
          </a:ln>
        </p:spPr>
      </p:cxnSp>
      <p:cxnSp>
        <p:nvCxnSpPr>
          <p:cNvPr id="1046" name="Google Shape;1046;p70"/>
          <p:cNvCxnSpPr/>
          <p:nvPr/>
        </p:nvCxnSpPr>
        <p:spPr>
          <a:xfrm flipH="1" rot="-5400000">
            <a:off x="1811148" y="1343629"/>
            <a:ext cx="534900" cy="697500"/>
          </a:xfrm>
          <a:prstGeom prst="straightConnector1">
            <a:avLst/>
          </a:prstGeom>
          <a:noFill/>
          <a:ln cap="flat" cmpd="sng" w="20525">
            <a:solidFill>
              <a:srgbClr val="595959"/>
            </a:solidFill>
            <a:prstDash val="dash"/>
            <a:round/>
            <a:headEnd len="med" w="med" type="none"/>
            <a:tailEnd len="med" w="med" type="none"/>
          </a:ln>
        </p:spPr>
      </p:cxnSp>
      <p:cxnSp>
        <p:nvCxnSpPr>
          <p:cNvPr id="1047" name="Google Shape;1047;p70"/>
          <p:cNvCxnSpPr/>
          <p:nvPr/>
        </p:nvCxnSpPr>
        <p:spPr>
          <a:xfrm flipH="1" rot="-5400000">
            <a:off x="2804520" y="1599343"/>
            <a:ext cx="178200" cy="900000"/>
          </a:xfrm>
          <a:prstGeom prst="straightConnector1">
            <a:avLst/>
          </a:prstGeom>
          <a:noFill/>
          <a:ln cap="flat" cmpd="sng" w="20525">
            <a:solidFill>
              <a:srgbClr val="595959"/>
            </a:solidFill>
            <a:prstDash val="dash"/>
            <a:round/>
            <a:headEnd len="med" w="med" type="none"/>
            <a:tailEnd len="med" w="med" type="none"/>
          </a:ln>
        </p:spPr>
      </p:cxnSp>
      <p:cxnSp>
        <p:nvCxnSpPr>
          <p:cNvPr id="1048" name="Google Shape;1048;p70"/>
          <p:cNvCxnSpPr/>
          <p:nvPr/>
        </p:nvCxnSpPr>
        <p:spPr>
          <a:xfrm rot="5400000">
            <a:off x="1721745" y="2341546"/>
            <a:ext cx="146100" cy="519000"/>
          </a:xfrm>
          <a:prstGeom prst="straightConnector1">
            <a:avLst/>
          </a:prstGeom>
          <a:noFill/>
          <a:ln cap="flat" cmpd="sng" w="20525">
            <a:solidFill>
              <a:srgbClr val="595959"/>
            </a:solidFill>
            <a:prstDash val="dash"/>
            <a:round/>
            <a:headEnd len="med" w="med" type="none"/>
            <a:tailEnd len="med" w="med" type="none"/>
          </a:ln>
        </p:spPr>
      </p:cxnSp>
      <p:cxnSp>
        <p:nvCxnSpPr>
          <p:cNvPr id="1049" name="Google Shape;1049;p70"/>
          <p:cNvCxnSpPr/>
          <p:nvPr/>
        </p:nvCxnSpPr>
        <p:spPr>
          <a:xfrm flipH="1" rot="5400000">
            <a:off x="914652" y="2045336"/>
            <a:ext cx="332400" cy="924900"/>
          </a:xfrm>
          <a:prstGeom prst="straightConnector1">
            <a:avLst/>
          </a:prstGeom>
          <a:noFill/>
          <a:ln cap="flat" cmpd="sng" w="20525">
            <a:solidFill>
              <a:srgbClr val="595959"/>
            </a:solidFill>
            <a:prstDash val="dash"/>
            <a:round/>
            <a:headEnd len="med" w="med" type="none"/>
            <a:tailEnd len="med" w="med" type="none"/>
          </a:ln>
        </p:spPr>
      </p:cxnSp>
      <p:cxnSp>
        <p:nvCxnSpPr>
          <p:cNvPr id="1050" name="Google Shape;1050;p70"/>
          <p:cNvCxnSpPr/>
          <p:nvPr/>
        </p:nvCxnSpPr>
        <p:spPr>
          <a:xfrm flipH="1" rot="-5400000">
            <a:off x="1989328" y="2592963"/>
            <a:ext cx="600300" cy="486600"/>
          </a:xfrm>
          <a:prstGeom prst="straightConnector1">
            <a:avLst/>
          </a:prstGeom>
          <a:noFill/>
          <a:ln cap="flat" cmpd="sng" w="20525">
            <a:solidFill>
              <a:srgbClr val="595959"/>
            </a:solidFill>
            <a:prstDash val="dash"/>
            <a:round/>
            <a:headEnd len="med" w="med" type="none"/>
            <a:tailEnd len="med" w="med" type="none"/>
          </a:ln>
        </p:spPr>
      </p:cxnSp>
      <p:cxnSp>
        <p:nvCxnSpPr>
          <p:cNvPr id="1051" name="Google Shape;1051;p70"/>
          <p:cNvCxnSpPr/>
          <p:nvPr/>
        </p:nvCxnSpPr>
        <p:spPr>
          <a:xfrm flipH="1" rot="5400000">
            <a:off x="2468004" y="3176920"/>
            <a:ext cx="656700" cy="559800"/>
          </a:xfrm>
          <a:prstGeom prst="straightConnector1">
            <a:avLst/>
          </a:prstGeom>
          <a:noFill/>
          <a:ln cap="flat" cmpd="sng" w="20525">
            <a:solidFill>
              <a:srgbClr val="595959"/>
            </a:solidFill>
            <a:prstDash val="dash"/>
            <a:round/>
            <a:headEnd len="med" w="med" type="none"/>
            <a:tailEnd len="med" w="med" type="none"/>
          </a:ln>
        </p:spPr>
      </p:cxnSp>
      <p:cxnSp>
        <p:nvCxnSpPr>
          <p:cNvPr id="1052" name="Google Shape;1052;p70"/>
          <p:cNvCxnSpPr/>
          <p:nvPr/>
        </p:nvCxnSpPr>
        <p:spPr>
          <a:xfrm rot="5400000">
            <a:off x="1908554" y="3071594"/>
            <a:ext cx="519000" cy="534900"/>
          </a:xfrm>
          <a:prstGeom prst="straightConnector1">
            <a:avLst/>
          </a:prstGeom>
          <a:noFill/>
          <a:ln cap="flat" cmpd="sng" w="20525">
            <a:solidFill>
              <a:srgbClr val="595959"/>
            </a:solidFill>
            <a:prstDash val="dash"/>
            <a:round/>
            <a:headEnd len="med" w="med" type="none"/>
            <a:tailEnd len="med" w="med" type="none"/>
          </a:ln>
        </p:spPr>
      </p:cxnSp>
      <p:cxnSp>
        <p:nvCxnSpPr>
          <p:cNvPr id="1053" name="Google Shape;1053;p70"/>
          <p:cNvCxnSpPr/>
          <p:nvPr/>
        </p:nvCxnSpPr>
        <p:spPr>
          <a:xfrm rot="5400000">
            <a:off x="2792434" y="2446870"/>
            <a:ext cx="267600" cy="932700"/>
          </a:xfrm>
          <a:prstGeom prst="straightConnector1">
            <a:avLst/>
          </a:prstGeom>
          <a:noFill/>
          <a:ln cap="flat" cmpd="sng" w="20525">
            <a:solidFill>
              <a:srgbClr val="595959"/>
            </a:solidFill>
            <a:prstDash val="dash"/>
            <a:round/>
            <a:headEnd len="med" w="med" type="none"/>
            <a:tailEnd len="med" w="med" type="none"/>
          </a:ln>
        </p:spPr>
      </p:cxnSp>
      <p:sp>
        <p:nvSpPr>
          <p:cNvPr id="1054" name="Google Shape;1054;p70"/>
          <p:cNvSpPr txBox="1"/>
          <p:nvPr/>
        </p:nvSpPr>
        <p:spPr>
          <a:xfrm>
            <a:off x="724413" y="3873473"/>
            <a:ext cx="20874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Windows generally follow L-system axis</a:t>
            </a:r>
            <a:endParaRPr>
              <a:latin typeface="Space Grotesk"/>
              <a:ea typeface="Space Grotesk"/>
              <a:cs typeface="Space Grotesk"/>
              <a:sym typeface="Space Grotesk"/>
            </a:endParaRPr>
          </a:p>
        </p:txBody>
      </p:sp>
      <p:pic>
        <p:nvPicPr>
          <p:cNvPr id="1055" name="Google Shape;1055;p70"/>
          <p:cNvPicPr preferRelativeResize="0"/>
          <p:nvPr/>
        </p:nvPicPr>
        <p:blipFill>
          <a:blip r:embed="rId4">
            <a:alphaModFix/>
          </a:blip>
          <a:stretch>
            <a:fillRect/>
          </a:stretch>
        </p:blipFill>
        <p:spPr>
          <a:xfrm>
            <a:off x="3686175" y="980075"/>
            <a:ext cx="4978150" cy="341066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9" name="Shape 1059"/>
        <p:cNvGrpSpPr/>
        <p:nvPr/>
      </p:nvGrpSpPr>
      <p:grpSpPr>
        <a:xfrm>
          <a:off x="0" y="0"/>
          <a:ext cx="0" cy="0"/>
          <a:chOff x="0" y="0"/>
          <a:chExt cx="0" cy="0"/>
        </a:xfrm>
      </p:grpSpPr>
      <p:sp>
        <p:nvSpPr>
          <p:cNvPr id="1060" name="Google Shape;1060;p7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61" name="Google Shape;1061;p7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62" name="Google Shape;1062;p7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63" name="Google Shape;1063;p7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64" name="Google Shape;1064;p7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65" name="Google Shape;1065;p7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66" name="Google Shape;1066;p7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67" name="Google Shape;1067;p71" title="Porosity different views.jpg"/>
          <p:cNvPicPr preferRelativeResize="0"/>
          <p:nvPr/>
        </p:nvPicPr>
        <p:blipFill rotWithShape="1">
          <a:blip r:embed="rId3">
            <a:alphaModFix/>
          </a:blip>
          <a:srcRect b="58274" l="3521" r="52304" t="13007"/>
          <a:stretch/>
        </p:blipFill>
        <p:spPr>
          <a:xfrm>
            <a:off x="1006700" y="763672"/>
            <a:ext cx="3259800" cy="1499052"/>
          </a:xfrm>
          <a:prstGeom prst="rect">
            <a:avLst/>
          </a:prstGeom>
          <a:noFill/>
          <a:ln>
            <a:noFill/>
          </a:ln>
        </p:spPr>
      </p:pic>
      <p:pic>
        <p:nvPicPr>
          <p:cNvPr id="1068" name="Google Shape;1068;p71" title="Porosity different views.jpg"/>
          <p:cNvPicPr preferRelativeResize="0"/>
          <p:nvPr/>
        </p:nvPicPr>
        <p:blipFill rotWithShape="1">
          <a:blip r:embed="rId3">
            <a:alphaModFix/>
          </a:blip>
          <a:srcRect b="13766" l="3521" r="52304" t="53160"/>
          <a:stretch/>
        </p:blipFill>
        <p:spPr>
          <a:xfrm>
            <a:off x="1006700" y="2493572"/>
            <a:ext cx="3259800" cy="1726350"/>
          </a:xfrm>
          <a:prstGeom prst="rect">
            <a:avLst/>
          </a:prstGeom>
          <a:noFill/>
          <a:ln>
            <a:noFill/>
          </a:ln>
        </p:spPr>
      </p:pic>
      <p:pic>
        <p:nvPicPr>
          <p:cNvPr id="1069" name="Google Shape;1069;p71" title="Porosity different views.jpg"/>
          <p:cNvPicPr preferRelativeResize="0"/>
          <p:nvPr/>
        </p:nvPicPr>
        <p:blipFill rotWithShape="1">
          <a:blip r:embed="rId3">
            <a:alphaModFix/>
          </a:blip>
          <a:srcRect b="58275" l="52719" r="3106" t="14093"/>
          <a:stretch/>
        </p:blipFill>
        <p:spPr>
          <a:xfrm>
            <a:off x="4877499" y="820385"/>
            <a:ext cx="3259800" cy="1442337"/>
          </a:xfrm>
          <a:prstGeom prst="rect">
            <a:avLst/>
          </a:prstGeom>
          <a:noFill/>
          <a:ln>
            <a:noFill/>
          </a:ln>
        </p:spPr>
      </p:pic>
      <p:pic>
        <p:nvPicPr>
          <p:cNvPr id="1070" name="Google Shape;1070;p71" title="Porosity different views.jpg"/>
          <p:cNvPicPr preferRelativeResize="0"/>
          <p:nvPr/>
        </p:nvPicPr>
        <p:blipFill rotWithShape="1">
          <a:blip r:embed="rId3">
            <a:alphaModFix/>
          </a:blip>
          <a:srcRect b="4986" l="52807" r="3017" t="52548"/>
          <a:stretch/>
        </p:blipFill>
        <p:spPr>
          <a:xfrm>
            <a:off x="4877499" y="2390600"/>
            <a:ext cx="3259800" cy="221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id="122" name="Google Shape;122;p18"/>
          <p:cNvPicPr preferRelativeResize="0"/>
          <p:nvPr/>
        </p:nvPicPr>
        <p:blipFill rotWithShape="1">
          <a:blip r:embed="rId3">
            <a:alphaModFix/>
          </a:blip>
          <a:srcRect b="0" l="34357" r="7685" t="70"/>
          <a:stretch/>
        </p:blipFill>
        <p:spPr>
          <a:xfrm>
            <a:off x="3378475" y="1106400"/>
            <a:ext cx="2402525" cy="3100200"/>
          </a:xfrm>
          <a:prstGeom prst="rect">
            <a:avLst/>
          </a:prstGeom>
          <a:noFill/>
          <a:ln>
            <a:noFill/>
          </a:ln>
        </p:spPr>
      </p:pic>
      <p:sp>
        <p:nvSpPr>
          <p:cNvPr id="123" name="Google Shape;123;p1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24" name="Google Shape;124;p1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25" name="Google Shape;125;p1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26" name="Google Shape;126;p1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27" name="Google Shape;127;p1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28" name="Google Shape;128;p1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29" name="Google Shape;129;p1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30" name="Google Shape;130;p18"/>
          <p:cNvSpPr txBox="1"/>
          <p:nvPr/>
        </p:nvSpPr>
        <p:spPr>
          <a:xfrm>
            <a:off x="433972" y="1727532"/>
            <a:ext cx="3000000" cy="2382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Abrasive lunar dust</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Moonquakes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Micro meteorites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Radiation</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Solar wind</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Long lunar nights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No atmosphere</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Extreme temperature fluctuations</a:t>
            </a:r>
            <a:endParaRPr>
              <a:latin typeface="Space Grotesk"/>
              <a:ea typeface="Space Grotesk"/>
              <a:cs typeface="Space Grotesk"/>
              <a:sym typeface="Space Grotesk"/>
            </a:endParaRPr>
          </a:p>
        </p:txBody>
      </p:sp>
      <p:sp>
        <p:nvSpPr>
          <p:cNvPr id="131" name="Google Shape;131;p18"/>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Hostile Environment</a:t>
            </a:r>
            <a:endParaRPr sz="1600">
              <a:latin typeface="Space Grotesk SemiBold"/>
              <a:ea typeface="Space Grotesk SemiBold"/>
              <a:cs typeface="Space Grotesk SemiBold"/>
              <a:sym typeface="Space Grotesk SemiBold"/>
            </a:endParaRPr>
          </a:p>
        </p:txBody>
      </p:sp>
      <p:sp>
        <p:nvSpPr>
          <p:cNvPr id="132" name="Google Shape;132;p18"/>
          <p:cNvSpPr txBox="1"/>
          <p:nvPr/>
        </p:nvSpPr>
        <p:spPr>
          <a:xfrm>
            <a:off x="5781000" y="4328950"/>
            <a:ext cx="28833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Space Grotesk Light"/>
                <a:ea typeface="Space Grotesk Light"/>
                <a:cs typeface="Space Grotesk Light"/>
                <a:sym typeface="Space Grotesk Light"/>
              </a:rPr>
              <a:t>https://bsmedia.business-standard.com/_media/bs/img/article/2019-07/18/full/1563434814-8966.jpg</a:t>
            </a:r>
            <a:endParaRPr sz="800">
              <a:solidFill>
                <a:schemeClr val="dk1"/>
              </a:solidFill>
              <a:latin typeface="Space Grotesk Light"/>
              <a:ea typeface="Space Grotesk Light"/>
              <a:cs typeface="Space Grotesk Light"/>
              <a:sym typeface="Space Grotesk Light"/>
            </a:endParaRPr>
          </a:p>
          <a:p>
            <a:pPr indent="0" lvl="0" marL="0" rtl="0" algn="ctr">
              <a:spcBef>
                <a:spcPts val="0"/>
              </a:spcBef>
              <a:spcAft>
                <a:spcPts val="0"/>
              </a:spcAft>
              <a:buNone/>
            </a:pPr>
            <a:r>
              <a:t/>
            </a:r>
            <a:endParaRPr sz="800">
              <a:latin typeface="Space Grotesk Light"/>
              <a:ea typeface="Space Grotesk Light"/>
              <a:cs typeface="Space Grotesk Light"/>
              <a:sym typeface="Space Grotesk Light"/>
            </a:endParaRPr>
          </a:p>
        </p:txBody>
      </p:sp>
      <p:sp>
        <p:nvSpPr>
          <p:cNvPr id="133" name="Google Shape;133;p18"/>
          <p:cNvSpPr txBox="1"/>
          <p:nvPr/>
        </p:nvSpPr>
        <p:spPr>
          <a:xfrm>
            <a:off x="6151475" y="1327325"/>
            <a:ext cx="252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Space Grotesk"/>
                <a:ea typeface="Space Grotesk"/>
                <a:cs typeface="Space Grotesk"/>
                <a:sym typeface="Space Grotesk"/>
              </a:rPr>
              <a:t>Lava Tubes</a:t>
            </a:r>
            <a:r>
              <a:rPr lang="en">
                <a:solidFill>
                  <a:schemeClr val="dk1"/>
                </a:solidFill>
                <a:latin typeface="Space Grotesk"/>
                <a:ea typeface="Space Grotesk"/>
                <a:cs typeface="Space Grotesk"/>
                <a:sym typeface="Space Grotesk"/>
              </a:rPr>
              <a:t> </a:t>
            </a:r>
            <a:endParaRPr>
              <a:solidFill>
                <a:schemeClr val="dk1"/>
              </a:solidFill>
              <a:latin typeface="Space Grotesk"/>
              <a:ea typeface="Space Grotesk"/>
              <a:cs typeface="Space Grotesk"/>
              <a:sym typeface="Space Grotesk"/>
            </a:endParaRPr>
          </a:p>
          <a:p>
            <a:pPr indent="0" lvl="0" marL="0" rtl="0" algn="l">
              <a:spcBef>
                <a:spcPts val="0"/>
              </a:spcBef>
              <a:spcAft>
                <a:spcPts val="0"/>
              </a:spcAft>
              <a:buClr>
                <a:schemeClr val="dk1"/>
              </a:buClr>
              <a:buSzPts val="1100"/>
              <a:buFont typeface="Arial"/>
              <a:buNone/>
            </a:pPr>
            <a:br>
              <a:rPr lang="en">
                <a:solidFill>
                  <a:schemeClr val="dk1"/>
                </a:solidFill>
                <a:latin typeface="Space Grotesk"/>
                <a:ea typeface="Space Grotesk"/>
                <a:cs typeface="Space Grotesk"/>
                <a:sym typeface="Space Grotesk"/>
              </a:rPr>
            </a:br>
            <a:r>
              <a:rPr lang="en">
                <a:solidFill>
                  <a:schemeClr val="dk1"/>
                </a:solidFill>
                <a:latin typeface="Space Grotesk"/>
                <a:ea typeface="Space Grotesk"/>
                <a:cs typeface="Space Grotesk"/>
                <a:sym typeface="Space Grotesk"/>
              </a:rPr>
              <a:t>poses a solution by creating a protective cover from the environment in combination with the shelter provided by the  habitat</a:t>
            </a:r>
            <a:endParaRPr b="1">
              <a:latin typeface="Space Grotesk"/>
              <a:ea typeface="Space Grotesk"/>
              <a:cs typeface="Space Grotesk"/>
              <a:sym typeface="Space Grotes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4" name="Shape 1074"/>
        <p:cNvGrpSpPr/>
        <p:nvPr/>
      </p:nvGrpSpPr>
      <p:grpSpPr>
        <a:xfrm>
          <a:off x="0" y="0"/>
          <a:ext cx="0" cy="0"/>
          <a:chOff x="0" y="0"/>
          <a:chExt cx="0" cy="0"/>
        </a:xfrm>
      </p:grpSpPr>
      <p:sp>
        <p:nvSpPr>
          <p:cNvPr id="1075" name="Google Shape;1075;p7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76" name="Google Shape;1076;p7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77" name="Google Shape;1077;p7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78" name="Google Shape;1078;p7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79" name="Google Shape;1079;p7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80" name="Google Shape;1080;p7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81" name="Google Shape;1081;p7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82" name="Google Shape;1082;p72"/>
          <p:cNvPicPr preferRelativeResize="0"/>
          <p:nvPr/>
        </p:nvPicPr>
        <p:blipFill rotWithShape="1">
          <a:blip r:embed="rId3">
            <a:alphaModFix/>
          </a:blip>
          <a:srcRect b="4306" l="0" r="0" t="3084"/>
          <a:stretch/>
        </p:blipFill>
        <p:spPr>
          <a:xfrm>
            <a:off x="620988" y="783962"/>
            <a:ext cx="7913981" cy="3869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6" name="Shape 1086"/>
        <p:cNvGrpSpPr/>
        <p:nvPr/>
      </p:nvGrpSpPr>
      <p:grpSpPr>
        <a:xfrm>
          <a:off x="0" y="0"/>
          <a:ext cx="0" cy="0"/>
          <a:chOff x="0" y="0"/>
          <a:chExt cx="0" cy="0"/>
        </a:xfrm>
      </p:grpSpPr>
      <p:sp>
        <p:nvSpPr>
          <p:cNvPr id="1087" name="Google Shape;1087;p7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88" name="Google Shape;1088;p7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89" name="Google Shape;1089;p7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Interior - Lunar Playground</a:t>
            </a:r>
            <a:endParaRPr sz="3000">
              <a:solidFill>
                <a:srgbClr val="434343"/>
              </a:solidFill>
              <a:latin typeface="Orbitron SemiBold"/>
              <a:ea typeface="Orbitron SemiBold"/>
              <a:cs typeface="Orbitron SemiBold"/>
              <a:sym typeface="Orbitron SemiBold"/>
            </a:endParaRPr>
          </a:p>
        </p:txBody>
      </p:sp>
      <p:cxnSp>
        <p:nvCxnSpPr>
          <p:cNvPr id="1090" name="Google Shape;1090;p7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91" name="Google Shape;1091;p7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92" name="Google Shape;1092;p7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93" name="Google Shape;1093;p7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94" name="Google Shape;1094;p73"/>
          <p:cNvPicPr preferRelativeResize="0"/>
          <p:nvPr/>
        </p:nvPicPr>
        <p:blipFill>
          <a:blip r:embed="rId3">
            <a:alphaModFix/>
          </a:blip>
          <a:stretch>
            <a:fillRect/>
          </a:stretch>
        </p:blipFill>
        <p:spPr>
          <a:xfrm>
            <a:off x="455938" y="895818"/>
            <a:ext cx="4077858" cy="3645978"/>
          </a:xfrm>
          <a:prstGeom prst="rect">
            <a:avLst/>
          </a:prstGeom>
          <a:noFill/>
          <a:ln>
            <a:noFill/>
          </a:ln>
        </p:spPr>
      </p:pic>
      <p:pic>
        <p:nvPicPr>
          <p:cNvPr id="1095" name="Google Shape;1095;p73"/>
          <p:cNvPicPr preferRelativeResize="0"/>
          <p:nvPr/>
        </p:nvPicPr>
        <p:blipFill>
          <a:blip r:embed="rId4">
            <a:alphaModFix/>
          </a:blip>
          <a:stretch>
            <a:fillRect/>
          </a:stretch>
        </p:blipFill>
        <p:spPr>
          <a:xfrm>
            <a:off x="4654325" y="895825"/>
            <a:ext cx="4033738" cy="3645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9" name="Shape 1099"/>
        <p:cNvGrpSpPr/>
        <p:nvPr/>
      </p:nvGrpSpPr>
      <p:grpSpPr>
        <a:xfrm>
          <a:off x="0" y="0"/>
          <a:ext cx="0" cy="0"/>
          <a:chOff x="0" y="0"/>
          <a:chExt cx="0" cy="0"/>
        </a:xfrm>
      </p:grpSpPr>
      <p:sp>
        <p:nvSpPr>
          <p:cNvPr id="1100" name="Google Shape;1100;p7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01" name="Google Shape;1101;p7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02" name="Google Shape;1102;p7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Circadian Lighting</a:t>
            </a:r>
            <a:endParaRPr sz="3000">
              <a:solidFill>
                <a:srgbClr val="434343"/>
              </a:solidFill>
              <a:latin typeface="Orbitron SemiBold"/>
              <a:ea typeface="Orbitron SemiBold"/>
              <a:cs typeface="Orbitron SemiBold"/>
              <a:sym typeface="Orbitron SemiBold"/>
            </a:endParaRPr>
          </a:p>
        </p:txBody>
      </p:sp>
      <p:cxnSp>
        <p:nvCxnSpPr>
          <p:cNvPr id="1103" name="Google Shape;1103;p7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04" name="Google Shape;1104;p7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105" name="Google Shape;1105;p7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06" name="Google Shape;1106;p7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107" name="Google Shape;1107;p74" title="Circadian Lighting Interior Night.jpg"/>
          <p:cNvPicPr preferRelativeResize="0"/>
          <p:nvPr/>
        </p:nvPicPr>
        <p:blipFill rotWithShape="1">
          <a:blip r:embed="rId3">
            <a:alphaModFix/>
          </a:blip>
          <a:srcRect b="0" l="30021" r="0" t="0"/>
          <a:stretch/>
        </p:blipFill>
        <p:spPr>
          <a:xfrm>
            <a:off x="479075" y="925951"/>
            <a:ext cx="3881876" cy="3394051"/>
          </a:xfrm>
          <a:prstGeom prst="rect">
            <a:avLst/>
          </a:prstGeom>
          <a:noFill/>
          <a:ln>
            <a:noFill/>
          </a:ln>
        </p:spPr>
      </p:pic>
      <p:pic>
        <p:nvPicPr>
          <p:cNvPr id="1108" name="Google Shape;1108;p74" title="Circadian Lighting Interior Day.jpg"/>
          <p:cNvPicPr preferRelativeResize="0"/>
          <p:nvPr/>
        </p:nvPicPr>
        <p:blipFill rotWithShape="1">
          <a:blip r:embed="rId4">
            <a:alphaModFix/>
          </a:blip>
          <a:srcRect b="0" l="26551" r="9945" t="0"/>
          <a:stretch/>
        </p:blipFill>
        <p:spPr>
          <a:xfrm>
            <a:off x="4782450" y="927365"/>
            <a:ext cx="3881876" cy="339403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p75"/>
          <p:cNvPicPr preferRelativeResize="0"/>
          <p:nvPr/>
        </p:nvPicPr>
        <p:blipFill rotWithShape="1">
          <a:blip r:embed="rId3">
            <a:alphaModFix/>
          </a:blip>
          <a:srcRect b="0" l="0" r="0" t="15626"/>
          <a:stretch/>
        </p:blipFill>
        <p:spPr>
          <a:xfrm>
            <a:off x="0" y="0"/>
            <a:ext cx="9144000" cy="5143501"/>
          </a:xfrm>
          <a:prstGeom prst="rect">
            <a:avLst/>
          </a:prstGeom>
          <a:noFill/>
          <a:ln>
            <a:noFill/>
          </a:ln>
        </p:spPr>
      </p:pic>
      <p:cxnSp>
        <p:nvCxnSpPr>
          <p:cNvPr id="1114" name="Google Shape;1114;p75"/>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1115" name="Google Shape;1115;p75"/>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Conclusion</a:t>
            </a:r>
            <a:endParaRPr sz="4500">
              <a:solidFill>
                <a:srgbClr val="FFFFFF"/>
              </a:solidFill>
              <a:latin typeface="Orbitron SemiBold"/>
              <a:ea typeface="Orbitron SemiBold"/>
              <a:cs typeface="Orbitron SemiBold"/>
              <a:sym typeface="Orbitron SemiBold"/>
            </a:endParaRPr>
          </a:p>
        </p:txBody>
      </p:sp>
      <p:sp>
        <p:nvSpPr>
          <p:cNvPr id="1116" name="Google Shape;1116;p75"/>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0" name="Shape 1120"/>
        <p:cNvGrpSpPr/>
        <p:nvPr/>
      </p:nvGrpSpPr>
      <p:grpSpPr>
        <a:xfrm>
          <a:off x="0" y="0"/>
          <a:ext cx="0" cy="0"/>
          <a:chOff x="0" y="0"/>
          <a:chExt cx="0" cy="0"/>
        </a:xfrm>
      </p:grpSpPr>
      <p:sp>
        <p:nvSpPr>
          <p:cNvPr id="1121" name="Google Shape;1121;p7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22" name="Google Shape;1122;p7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23" name="Google Shape;1123;p7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Concept Summary</a:t>
            </a:r>
            <a:endParaRPr sz="3000">
              <a:solidFill>
                <a:srgbClr val="434343"/>
              </a:solidFill>
              <a:latin typeface="Orbitron SemiBold"/>
              <a:ea typeface="Orbitron SemiBold"/>
              <a:cs typeface="Orbitron SemiBold"/>
              <a:sym typeface="Orbitron SemiBold"/>
            </a:endParaRPr>
          </a:p>
        </p:txBody>
      </p:sp>
      <p:cxnSp>
        <p:nvCxnSpPr>
          <p:cNvPr id="1124" name="Google Shape;1124;p7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25" name="Google Shape;1125;p7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Conclusion</a:t>
            </a:r>
            <a:endParaRPr sz="1000">
              <a:solidFill>
                <a:srgbClr val="434343"/>
              </a:solidFill>
              <a:latin typeface="Space Grotesk"/>
              <a:ea typeface="Space Grotesk"/>
              <a:cs typeface="Space Grotesk"/>
              <a:sym typeface="Space Grotesk"/>
            </a:endParaRPr>
          </a:p>
        </p:txBody>
      </p:sp>
      <p:cxnSp>
        <p:nvCxnSpPr>
          <p:cNvPr id="1126" name="Google Shape;1126;p7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27" name="Google Shape;1127;p7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28" name="Google Shape;1128;p76"/>
          <p:cNvSpPr txBox="1"/>
          <p:nvPr/>
        </p:nvSpPr>
        <p:spPr>
          <a:xfrm>
            <a:off x="473100" y="1587625"/>
            <a:ext cx="38436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L-system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Bubble diagram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Metaballs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Metaball structure optimization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Porosity</a:t>
            </a:r>
            <a:endParaRPr>
              <a:latin typeface="Space Grotesk"/>
              <a:ea typeface="Space Grotesk"/>
              <a:cs typeface="Space Grotesk"/>
              <a:sym typeface="Space Grotesk"/>
            </a:endParaRPr>
          </a:p>
          <a:p>
            <a:pPr indent="0" lvl="0" marL="9144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Integrated Circadian Lighting</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p:txBody>
      </p:sp>
      <p:sp>
        <p:nvSpPr>
          <p:cNvPr id="1129" name="Google Shape;1129;p76"/>
          <p:cNvSpPr txBox="1"/>
          <p:nvPr/>
        </p:nvSpPr>
        <p:spPr>
          <a:xfrm>
            <a:off x="433975"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Design Steps</a:t>
            </a:r>
            <a:endParaRPr sz="1600">
              <a:latin typeface="Space Grotesk SemiBold"/>
              <a:ea typeface="Space Grotesk SemiBold"/>
              <a:cs typeface="Space Grotesk SemiBold"/>
              <a:sym typeface="Space Grotesk SemiBold"/>
            </a:endParaRPr>
          </a:p>
        </p:txBody>
      </p:sp>
      <p:pic>
        <p:nvPicPr>
          <p:cNvPr id="1130" name="Google Shape;1130;p76"/>
          <p:cNvPicPr preferRelativeResize="0"/>
          <p:nvPr/>
        </p:nvPicPr>
        <p:blipFill>
          <a:blip r:embed="rId3">
            <a:alphaModFix/>
          </a:blip>
          <a:stretch>
            <a:fillRect/>
          </a:stretch>
        </p:blipFill>
        <p:spPr>
          <a:xfrm>
            <a:off x="5245950" y="937618"/>
            <a:ext cx="3418372" cy="361717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4" name="Shape 1134"/>
        <p:cNvGrpSpPr/>
        <p:nvPr/>
      </p:nvGrpSpPr>
      <p:grpSpPr>
        <a:xfrm>
          <a:off x="0" y="0"/>
          <a:ext cx="0" cy="0"/>
          <a:chOff x="0" y="0"/>
          <a:chExt cx="0" cy="0"/>
        </a:xfrm>
      </p:grpSpPr>
      <p:sp>
        <p:nvSpPr>
          <p:cNvPr id="1135" name="Google Shape;1135;p7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36" name="Google Shape;1136;p7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37" name="Google Shape;1137;p7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Biophilic Response</a:t>
            </a:r>
            <a:endParaRPr sz="3000">
              <a:solidFill>
                <a:srgbClr val="434343"/>
              </a:solidFill>
              <a:latin typeface="Orbitron SemiBold"/>
              <a:ea typeface="Orbitron SemiBold"/>
              <a:cs typeface="Orbitron SemiBold"/>
              <a:sym typeface="Orbitron SemiBold"/>
            </a:endParaRPr>
          </a:p>
        </p:txBody>
      </p:sp>
      <p:cxnSp>
        <p:nvCxnSpPr>
          <p:cNvPr id="1138" name="Google Shape;1138;p7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39" name="Google Shape;1139;p7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Conclusion</a:t>
            </a:r>
            <a:endParaRPr sz="1000">
              <a:solidFill>
                <a:srgbClr val="434343"/>
              </a:solidFill>
              <a:latin typeface="Space Grotesk"/>
              <a:ea typeface="Space Grotesk"/>
              <a:cs typeface="Space Grotesk"/>
              <a:sym typeface="Space Grotesk"/>
            </a:endParaRPr>
          </a:p>
        </p:txBody>
      </p:sp>
      <p:cxnSp>
        <p:nvCxnSpPr>
          <p:cNvPr id="1140" name="Google Shape;1140;p7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41" name="Google Shape;1141;p7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42" name="Google Shape;1142;p77"/>
          <p:cNvSpPr txBox="1"/>
          <p:nvPr/>
        </p:nvSpPr>
        <p:spPr>
          <a:xfrm>
            <a:off x="433975" y="1548350"/>
            <a:ext cx="36066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Non-monotonous, dynamic spaces</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Seperation between public &amp; private spaces → ability to retreat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Lighting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Acoustic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Air quality</a:t>
            </a:r>
            <a:endParaRPr>
              <a:latin typeface="Space Grotesk"/>
              <a:ea typeface="Space Grotesk"/>
              <a:cs typeface="Space Grotesk"/>
              <a:sym typeface="Space Grotesk"/>
            </a:endParaRPr>
          </a:p>
        </p:txBody>
      </p:sp>
      <p:sp>
        <p:nvSpPr>
          <p:cNvPr id="1143" name="Google Shape;1143;p77"/>
          <p:cNvSpPr txBox="1"/>
          <p:nvPr/>
        </p:nvSpPr>
        <p:spPr>
          <a:xfrm>
            <a:off x="433975"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Checklist</a:t>
            </a:r>
            <a:endParaRPr sz="1600">
              <a:latin typeface="Space Grotesk SemiBold"/>
              <a:ea typeface="Space Grotesk SemiBold"/>
              <a:cs typeface="Space Grotesk SemiBold"/>
              <a:sym typeface="Space Grotesk SemiBold"/>
            </a:endParaRPr>
          </a:p>
        </p:txBody>
      </p:sp>
      <p:sp>
        <p:nvSpPr>
          <p:cNvPr id="1144" name="Google Shape;1144;p77"/>
          <p:cNvSpPr txBox="1"/>
          <p:nvPr/>
        </p:nvSpPr>
        <p:spPr>
          <a:xfrm>
            <a:off x="4633050" y="1548350"/>
            <a:ext cx="38436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plant life into the indoor climate system to help with life support, food production, waste stream management and air quality</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Show thermal massing, heat sinks and plant cooling to increase thermal comfort</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biophilic inspired acoustic pattern on the interior</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biophilic pattern for the exterior</a:t>
            </a:r>
            <a:endParaRPr>
              <a:latin typeface="Space Grotesk"/>
              <a:ea typeface="Space Grotesk"/>
              <a:cs typeface="Space Grotesk"/>
              <a:sym typeface="Space Grotesk"/>
            </a:endParaRPr>
          </a:p>
        </p:txBody>
      </p:sp>
      <p:sp>
        <p:nvSpPr>
          <p:cNvPr id="1145" name="Google Shape;1145;p77"/>
          <p:cNvSpPr txBox="1"/>
          <p:nvPr/>
        </p:nvSpPr>
        <p:spPr>
          <a:xfrm>
            <a:off x="4869900"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Next Steps</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7" name="Shape 137"/>
        <p:cNvGrpSpPr/>
        <p:nvPr/>
      </p:nvGrpSpPr>
      <p:grpSpPr>
        <a:xfrm>
          <a:off x="0" y="0"/>
          <a:ext cx="0" cy="0"/>
          <a:chOff x="0" y="0"/>
          <a:chExt cx="0" cy="0"/>
        </a:xfrm>
      </p:grpSpPr>
      <p:sp>
        <p:nvSpPr>
          <p:cNvPr id="138" name="Google Shape;138;p1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39" name="Google Shape;139;p1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40" name="Google Shape;140;p1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41" name="Google Shape;141;p1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42" name="Google Shape;142;p1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43" name="Google Shape;143;p1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44" name="Google Shape;144;p1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45" name="Google Shape;145;p19"/>
          <p:cNvSpPr txBox="1"/>
          <p:nvPr/>
        </p:nvSpPr>
        <p:spPr>
          <a:xfrm>
            <a:off x="433972" y="1727532"/>
            <a:ext cx="30000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Stuck with the same people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High stress environment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Away from family and home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Little privacy</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Confined indoors</a:t>
            </a:r>
            <a:endParaRPr>
              <a:latin typeface="Space Grotesk"/>
              <a:ea typeface="Space Grotesk"/>
              <a:cs typeface="Space Grotesk"/>
              <a:sym typeface="Space Grotesk"/>
            </a:endParaRPr>
          </a:p>
        </p:txBody>
      </p:sp>
      <p:sp>
        <p:nvSpPr>
          <p:cNvPr id="146" name="Google Shape;146;p19"/>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Mental Health</a:t>
            </a:r>
            <a:endParaRPr sz="1600">
              <a:latin typeface="Space Grotesk SemiBold"/>
              <a:ea typeface="Space Grotesk SemiBold"/>
              <a:cs typeface="Space Grotesk SemiBold"/>
              <a:sym typeface="Space Grotesk SemiBold"/>
            </a:endParaRPr>
          </a:p>
        </p:txBody>
      </p:sp>
      <p:pic>
        <p:nvPicPr>
          <p:cNvPr id="147" name="Google Shape;147;p19"/>
          <p:cNvPicPr preferRelativeResize="0"/>
          <p:nvPr/>
        </p:nvPicPr>
        <p:blipFill rotWithShape="1">
          <a:blip r:embed="rId3">
            <a:alphaModFix/>
          </a:blip>
          <a:srcRect b="0" l="0" r="47971" t="0"/>
          <a:stretch/>
        </p:blipFill>
        <p:spPr>
          <a:xfrm>
            <a:off x="3363000" y="1106400"/>
            <a:ext cx="2418001" cy="3100200"/>
          </a:xfrm>
          <a:prstGeom prst="rect">
            <a:avLst/>
          </a:prstGeom>
          <a:noFill/>
          <a:ln>
            <a:noFill/>
          </a:ln>
        </p:spPr>
      </p:pic>
      <p:sp>
        <p:nvSpPr>
          <p:cNvPr id="148" name="Google Shape;148;p19"/>
          <p:cNvSpPr txBox="1"/>
          <p:nvPr/>
        </p:nvSpPr>
        <p:spPr>
          <a:xfrm>
            <a:off x="5781000" y="4328950"/>
            <a:ext cx="28833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https://www.nasa.gov/image-article/expedition-59-crew-members-inside-u-s-destiny-laboratory/</a:t>
            </a:r>
            <a:endParaRPr sz="800">
              <a:latin typeface="Space Grotesk Light"/>
              <a:ea typeface="Space Grotesk Light"/>
              <a:cs typeface="Space Grotesk Light"/>
              <a:sym typeface="Space Grotesk Light"/>
            </a:endParaRPr>
          </a:p>
        </p:txBody>
      </p:sp>
      <p:sp>
        <p:nvSpPr>
          <p:cNvPr id="149" name="Google Shape;149;p19"/>
          <p:cNvSpPr txBox="1"/>
          <p:nvPr/>
        </p:nvSpPr>
        <p:spPr>
          <a:xfrm>
            <a:off x="6151475" y="1327325"/>
            <a:ext cx="252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Space Grotesk"/>
                <a:ea typeface="Space Grotesk"/>
                <a:cs typeface="Space Grotesk"/>
                <a:sym typeface="Space Grotesk"/>
              </a:rPr>
              <a:t>Biophilia</a:t>
            </a:r>
            <a:endParaRPr>
              <a:latin typeface="Space Grotesk"/>
              <a:ea typeface="Space Grotesk"/>
              <a:cs typeface="Space Grotesk"/>
              <a:sym typeface="Space Grotesk"/>
            </a:endParaRPr>
          </a:p>
          <a:p>
            <a:pPr indent="0" lvl="0" marL="0" rtl="0" algn="l">
              <a:spcBef>
                <a:spcPts val="0"/>
              </a:spcBef>
              <a:spcAft>
                <a:spcPts val="0"/>
              </a:spcAft>
              <a:buNone/>
            </a:pPr>
            <a:br>
              <a:rPr lang="en">
                <a:latin typeface="Space Grotesk"/>
                <a:ea typeface="Space Grotesk"/>
                <a:cs typeface="Space Grotesk"/>
                <a:sym typeface="Space Grotesk"/>
              </a:rPr>
            </a:br>
            <a:r>
              <a:rPr lang="en">
                <a:latin typeface="Space Grotesk"/>
                <a:ea typeface="Space Grotesk"/>
                <a:cs typeface="Space Grotesk"/>
                <a:sym typeface="Space Grotesk"/>
              </a:rPr>
              <a:t>poses a solution by adding more greenery and reminding people of earth. Biophilic design can improve mental health &amp; well-being.</a:t>
            </a:r>
            <a:endParaRPr>
              <a:latin typeface="Space Grotesk"/>
              <a:ea typeface="Space Grotesk"/>
              <a:cs typeface="Space Grotesk"/>
              <a:sym typeface="Space Grotes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2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55" name="Google Shape;155;p2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56" name="Google Shape;156;p2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Terrestrial Relevance</a:t>
            </a:r>
            <a:endParaRPr sz="3000">
              <a:solidFill>
                <a:srgbClr val="434343"/>
              </a:solidFill>
              <a:latin typeface="Orbitron SemiBold"/>
              <a:ea typeface="Orbitron SemiBold"/>
              <a:cs typeface="Orbitron SemiBold"/>
              <a:sym typeface="Orbitron SemiBold"/>
            </a:endParaRPr>
          </a:p>
        </p:txBody>
      </p:sp>
      <p:cxnSp>
        <p:nvCxnSpPr>
          <p:cNvPr id="157" name="Google Shape;157;p2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58" name="Google Shape;158;p2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59" name="Google Shape;159;p2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60" name="Google Shape;160;p2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61" name="Google Shape;161;p20"/>
          <p:cNvSpPr txBox="1"/>
          <p:nvPr/>
        </p:nvSpPr>
        <p:spPr>
          <a:xfrm>
            <a:off x="455900" y="1727525"/>
            <a:ext cx="4591800" cy="2382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Health &amp; well-being</a:t>
            </a:r>
            <a:r>
              <a:rPr lang="en">
                <a:latin typeface="Space Grotesk"/>
                <a:ea typeface="Space Grotesk"/>
                <a:cs typeface="Space Grotesk"/>
                <a:sym typeface="Space Grotesk"/>
              </a:rPr>
              <a:t> → Biophilic (human-centric design)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Innovation</a:t>
            </a:r>
            <a:r>
              <a:rPr lang="en">
                <a:latin typeface="Space Grotesk"/>
                <a:ea typeface="Space Grotesk"/>
                <a:cs typeface="Space Grotesk"/>
                <a:sym typeface="Space Grotesk"/>
              </a:rPr>
              <a:t> → Design-To-Robotic-Production and 3D printing advancements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Sustainable cities and responsible consumption</a:t>
            </a:r>
            <a:r>
              <a:rPr lang="en">
                <a:latin typeface="Space Grotesk"/>
                <a:ea typeface="Space Grotesk"/>
                <a:cs typeface="Space Grotesk"/>
                <a:sym typeface="Space Grotesk"/>
              </a:rPr>
              <a:t> → ISRU to reduce pollution from transport</a:t>
            </a:r>
            <a:endParaRPr>
              <a:latin typeface="Space Grotesk"/>
              <a:ea typeface="Space Grotesk"/>
              <a:cs typeface="Space Grotesk"/>
              <a:sym typeface="Space Grotesk"/>
            </a:endParaRPr>
          </a:p>
        </p:txBody>
      </p:sp>
      <p:sp>
        <p:nvSpPr>
          <p:cNvPr id="162" name="Google Shape;162;p20"/>
          <p:cNvSpPr txBox="1"/>
          <p:nvPr/>
        </p:nvSpPr>
        <p:spPr>
          <a:xfrm>
            <a:off x="455900" y="1327325"/>
            <a:ext cx="397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UN Sustainable Development Goals</a:t>
            </a:r>
            <a:endParaRPr sz="1600">
              <a:latin typeface="Space Grotesk SemiBold"/>
              <a:ea typeface="Space Grotesk SemiBold"/>
              <a:cs typeface="Space Grotesk SemiBold"/>
              <a:sym typeface="Space Grotesk SemiBold"/>
            </a:endParaRPr>
          </a:p>
        </p:txBody>
      </p:sp>
      <p:pic>
        <p:nvPicPr>
          <p:cNvPr id="163" name="Google Shape;163;p20"/>
          <p:cNvPicPr preferRelativeResize="0"/>
          <p:nvPr/>
        </p:nvPicPr>
        <p:blipFill rotWithShape="1">
          <a:blip r:embed="rId3">
            <a:alphaModFix/>
          </a:blip>
          <a:srcRect b="56544" l="35706" r="50651" t="22432"/>
          <a:stretch/>
        </p:blipFill>
        <p:spPr>
          <a:xfrm>
            <a:off x="5799429" y="1255493"/>
            <a:ext cx="1366502" cy="1333588"/>
          </a:xfrm>
          <a:prstGeom prst="rect">
            <a:avLst/>
          </a:prstGeom>
          <a:noFill/>
          <a:ln>
            <a:noFill/>
          </a:ln>
        </p:spPr>
      </p:pic>
      <p:pic>
        <p:nvPicPr>
          <p:cNvPr id="164" name="Google Shape;164;p20"/>
          <p:cNvPicPr preferRelativeResize="0"/>
          <p:nvPr/>
        </p:nvPicPr>
        <p:blipFill rotWithShape="1">
          <a:blip r:embed="rId3">
            <a:alphaModFix/>
          </a:blip>
          <a:srcRect b="32697" l="35521" r="50836" t="46280"/>
          <a:stretch/>
        </p:blipFill>
        <p:spPr>
          <a:xfrm>
            <a:off x="7297770" y="1253760"/>
            <a:ext cx="1366502" cy="1333588"/>
          </a:xfrm>
          <a:prstGeom prst="rect">
            <a:avLst/>
          </a:prstGeom>
          <a:noFill/>
          <a:ln>
            <a:noFill/>
          </a:ln>
        </p:spPr>
      </p:pic>
      <p:pic>
        <p:nvPicPr>
          <p:cNvPr id="165" name="Google Shape;165;p20"/>
          <p:cNvPicPr preferRelativeResize="0"/>
          <p:nvPr/>
        </p:nvPicPr>
        <p:blipFill rotWithShape="1">
          <a:blip r:embed="rId3">
            <a:alphaModFix/>
          </a:blip>
          <a:srcRect b="32553" l="66119" r="20239" t="46424"/>
          <a:stretch/>
        </p:blipFill>
        <p:spPr>
          <a:xfrm>
            <a:off x="5799419" y="2754573"/>
            <a:ext cx="1366502" cy="1333588"/>
          </a:xfrm>
          <a:prstGeom prst="rect">
            <a:avLst/>
          </a:prstGeom>
          <a:noFill/>
          <a:ln>
            <a:noFill/>
          </a:ln>
        </p:spPr>
      </p:pic>
      <p:pic>
        <p:nvPicPr>
          <p:cNvPr id="166" name="Google Shape;166;p20"/>
          <p:cNvPicPr preferRelativeResize="0"/>
          <p:nvPr/>
        </p:nvPicPr>
        <p:blipFill rotWithShape="1">
          <a:blip r:embed="rId3">
            <a:alphaModFix/>
          </a:blip>
          <a:srcRect b="32495" l="81202" r="5156" t="46482"/>
          <a:stretch/>
        </p:blipFill>
        <p:spPr>
          <a:xfrm>
            <a:off x="7297771" y="2754573"/>
            <a:ext cx="1366502" cy="13335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2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72" name="Google Shape;172;p2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73" name="Google Shape;173;p2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Objective</a:t>
            </a:r>
            <a:endParaRPr sz="3000">
              <a:solidFill>
                <a:srgbClr val="434343"/>
              </a:solidFill>
              <a:latin typeface="Orbitron SemiBold"/>
              <a:ea typeface="Orbitron SemiBold"/>
              <a:cs typeface="Orbitron SemiBold"/>
              <a:sym typeface="Orbitron SemiBold"/>
            </a:endParaRPr>
          </a:p>
        </p:txBody>
      </p:sp>
      <p:cxnSp>
        <p:nvCxnSpPr>
          <p:cNvPr id="174" name="Google Shape;174;p2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75" name="Google Shape;175;p2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76" name="Google Shape;176;p2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77" name="Google Shape;177;p2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78" name="Google Shape;178;p21"/>
          <p:cNvSpPr txBox="1"/>
          <p:nvPr/>
        </p:nvSpPr>
        <p:spPr>
          <a:xfrm>
            <a:off x="455900" y="1727525"/>
            <a:ext cx="68451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Char char="-"/>
            </a:pPr>
            <a:r>
              <a:rPr lang="en">
                <a:solidFill>
                  <a:srgbClr val="000000"/>
                </a:solidFill>
              </a:rPr>
              <a:t>To design a functional, safe and effective ISRU Lunar habitat</a:t>
            </a:r>
            <a:br>
              <a:rPr lang="en">
                <a:solidFill>
                  <a:srgbClr val="000000"/>
                </a:solidFill>
              </a:rPr>
            </a:b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explore the relationship between biophilic design and 3D printing </a:t>
            </a:r>
            <a:br>
              <a:rPr lang="en">
                <a:solidFill>
                  <a:srgbClr val="000000"/>
                </a:solidFill>
              </a:rPr>
            </a:b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create a habitat with a healthy indoor environment for mental wellbeing</a:t>
            </a:r>
            <a:endParaRPr>
              <a:solidFill>
                <a:srgbClr val="000000"/>
              </a:solidFill>
            </a:endParaRPr>
          </a:p>
          <a:p>
            <a:pPr indent="0" lvl="0" marL="457200" rtl="0" algn="l">
              <a:spcBef>
                <a:spcPts val="0"/>
              </a:spcBef>
              <a:spcAft>
                <a:spcPts val="0"/>
              </a:spcAft>
              <a:buNone/>
            </a:pPr>
            <a:r>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contribute to the study of future habitats designs on and off Earth</a:t>
            </a:r>
            <a:br>
              <a:rPr lang="en">
                <a:solidFill>
                  <a:srgbClr val="000000"/>
                </a:solidFill>
              </a:rPr>
            </a:br>
            <a:endParaRPr>
              <a:solidFill>
                <a:srgbClr val="000000"/>
              </a:solidFill>
            </a:endParaRPr>
          </a:p>
          <a:p>
            <a:pPr indent="0" lvl="0" marL="457200" rtl="0" algn="l">
              <a:spcBef>
                <a:spcPts val="0"/>
              </a:spcBef>
              <a:spcAft>
                <a:spcPts val="0"/>
              </a:spcAft>
              <a:buNone/>
            </a:pPr>
            <a:r>
              <a:t/>
            </a:r>
            <a:endParaRPr>
              <a:latin typeface="Space Grotesk"/>
              <a:ea typeface="Space Grotesk"/>
              <a:cs typeface="Space Grotesk"/>
              <a:sym typeface="Space Grotesk"/>
            </a:endParaRPr>
          </a:p>
        </p:txBody>
      </p:sp>
      <p:sp>
        <p:nvSpPr>
          <p:cNvPr id="179" name="Google Shape;179;p21"/>
          <p:cNvSpPr txBox="1"/>
          <p:nvPr/>
        </p:nvSpPr>
        <p:spPr>
          <a:xfrm>
            <a:off x="455900"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Goals</a:t>
            </a:r>
            <a:endParaRPr sz="1600">
              <a:latin typeface="Space Grotesk SemiBold"/>
              <a:ea typeface="Space Grotesk SemiBold"/>
              <a:cs typeface="Space Grotesk SemiBold"/>
              <a:sym typeface="Space Grotesk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