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2" r:id="rId2"/>
    <p:sldId id="256" r:id="rId3"/>
    <p:sldId id="257" r:id="rId4"/>
    <p:sldId id="258" r:id="rId5"/>
    <p:sldId id="259" r:id="rId6"/>
    <p:sldId id="260" r:id="rId7"/>
    <p:sldId id="261" r:id="rId8"/>
    <p:sldId id="263" r:id="rId9"/>
    <p:sldId id="274" r:id="rId10"/>
    <p:sldId id="264" r:id="rId11"/>
    <p:sldId id="271" r:id="rId12"/>
    <p:sldId id="265" r:id="rId13"/>
    <p:sldId id="272" r:id="rId14"/>
    <p:sldId id="273" r:id="rId15"/>
    <p:sldId id="275" r:id="rId16"/>
    <p:sldId id="276" r:id="rId17"/>
    <p:sldId id="277" r:id="rId18"/>
    <p:sldId id="278" r:id="rId19"/>
    <p:sldId id="279" r:id="rId20"/>
    <p:sldId id="284" r:id="rId21"/>
    <p:sldId id="280" r:id="rId22"/>
    <p:sldId id="281" r:id="rId23"/>
    <p:sldId id="283" r:id="rId24"/>
    <p:sldId id="286" r:id="rId25"/>
    <p:sldId id="282" r:id="rId26"/>
    <p:sldId id="27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4660"/>
  </p:normalViewPr>
  <p:slideViewPr>
    <p:cSldViewPr snapToGrid="0">
      <p:cViewPr varScale="1">
        <p:scale>
          <a:sx n="58" d="100"/>
          <a:sy n="58" d="100"/>
        </p:scale>
        <p:origin x="6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ixing Yang" userId="15d3debe-10ff-4fed-bc0e-b2ae91995add" providerId="ADAL" clId="{EB559FAE-DCF0-4A23-B217-5B586786E0F4}"/>
    <pc:docChg chg="custSel addSld delSld modSld sldOrd">
      <pc:chgData name="Peixing Yang" userId="15d3debe-10ff-4fed-bc0e-b2ae91995add" providerId="ADAL" clId="{EB559FAE-DCF0-4A23-B217-5B586786E0F4}" dt="2025-11-28T00:19:24.988" v="1245"/>
      <pc:docMkLst>
        <pc:docMk/>
      </pc:docMkLst>
      <pc:sldChg chg="modSp mod">
        <pc:chgData name="Peixing Yang" userId="15d3debe-10ff-4fed-bc0e-b2ae91995add" providerId="ADAL" clId="{EB559FAE-DCF0-4A23-B217-5B586786E0F4}" dt="2025-11-24T08:10:22.020" v="961" actId="20577"/>
        <pc:sldMkLst>
          <pc:docMk/>
          <pc:sldMk cId="3617314332" sldId="277"/>
        </pc:sldMkLst>
        <pc:spChg chg="mod">
          <ac:chgData name="Peixing Yang" userId="15d3debe-10ff-4fed-bc0e-b2ae91995add" providerId="ADAL" clId="{EB559FAE-DCF0-4A23-B217-5B586786E0F4}" dt="2025-11-24T08:10:22.020" v="961" actId="20577"/>
          <ac:spMkLst>
            <pc:docMk/>
            <pc:sldMk cId="3617314332" sldId="277"/>
            <ac:spMk id="4" creationId="{6F613D87-AC0D-CE21-86AB-AB3F296E663E}"/>
          </ac:spMkLst>
        </pc:spChg>
      </pc:sldChg>
      <pc:sldChg chg="modSp add mod">
        <pc:chgData name="Peixing Yang" userId="15d3debe-10ff-4fed-bc0e-b2ae91995add" providerId="ADAL" clId="{EB559FAE-DCF0-4A23-B217-5B586786E0F4}" dt="2025-11-24T08:07:48.186" v="960" actId="20577"/>
        <pc:sldMkLst>
          <pc:docMk/>
          <pc:sldMk cId="1278103290" sldId="278"/>
        </pc:sldMkLst>
        <pc:spChg chg="mod">
          <ac:chgData name="Peixing Yang" userId="15d3debe-10ff-4fed-bc0e-b2ae91995add" providerId="ADAL" clId="{EB559FAE-DCF0-4A23-B217-5B586786E0F4}" dt="2025-11-24T08:07:48.186" v="960" actId="20577"/>
          <ac:spMkLst>
            <pc:docMk/>
            <pc:sldMk cId="1278103290" sldId="278"/>
            <ac:spMk id="4" creationId="{70254896-EF44-19A1-2CE1-D20A34FD8F3A}"/>
          </ac:spMkLst>
        </pc:spChg>
      </pc:sldChg>
      <pc:sldChg chg="addSp delSp modSp new mod">
        <pc:chgData name="Peixing Yang" userId="15d3debe-10ff-4fed-bc0e-b2ae91995add" providerId="ADAL" clId="{EB559FAE-DCF0-4A23-B217-5B586786E0F4}" dt="2025-11-24T08:53:15.673" v="970" actId="20577"/>
        <pc:sldMkLst>
          <pc:docMk/>
          <pc:sldMk cId="919661412" sldId="279"/>
        </pc:sldMkLst>
        <pc:spChg chg="add mod">
          <ac:chgData name="Peixing Yang" userId="15d3debe-10ff-4fed-bc0e-b2ae91995add" providerId="ADAL" clId="{EB559FAE-DCF0-4A23-B217-5B586786E0F4}" dt="2025-11-24T08:53:15.673" v="970" actId="20577"/>
          <ac:spMkLst>
            <pc:docMk/>
            <pc:sldMk cId="919661412" sldId="279"/>
            <ac:spMk id="4" creationId="{551B0329-285D-C9A7-D63E-75DA6C024651}"/>
          </ac:spMkLst>
        </pc:spChg>
      </pc:sldChg>
      <pc:sldChg chg="addSp delSp modSp new mod">
        <pc:chgData name="Peixing Yang" userId="15d3debe-10ff-4fed-bc0e-b2ae91995add" providerId="ADAL" clId="{EB559FAE-DCF0-4A23-B217-5B586786E0F4}" dt="2025-11-27T23:58:38.807" v="1020" actId="20577"/>
        <pc:sldMkLst>
          <pc:docMk/>
          <pc:sldMk cId="4069967395" sldId="280"/>
        </pc:sldMkLst>
        <pc:spChg chg="del">
          <ac:chgData name="Peixing Yang" userId="15d3debe-10ff-4fed-bc0e-b2ae91995add" providerId="ADAL" clId="{EB559FAE-DCF0-4A23-B217-5B586786E0F4}" dt="2025-11-27T23:57:34.070" v="972" actId="478"/>
          <ac:spMkLst>
            <pc:docMk/>
            <pc:sldMk cId="4069967395" sldId="280"/>
            <ac:spMk id="2" creationId="{DB213D0E-CD34-20BE-E595-3CEA1254BDCC}"/>
          </ac:spMkLst>
        </pc:spChg>
        <pc:spChg chg="del">
          <ac:chgData name="Peixing Yang" userId="15d3debe-10ff-4fed-bc0e-b2ae91995add" providerId="ADAL" clId="{EB559FAE-DCF0-4A23-B217-5B586786E0F4}" dt="2025-11-27T23:57:34.986" v="973" actId="478"/>
          <ac:spMkLst>
            <pc:docMk/>
            <pc:sldMk cId="4069967395" sldId="280"/>
            <ac:spMk id="3" creationId="{888677A6-9C90-22A1-5A12-418782055A66}"/>
          </ac:spMkLst>
        </pc:spChg>
        <pc:spChg chg="add mod">
          <ac:chgData name="Peixing Yang" userId="15d3debe-10ff-4fed-bc0e-b2ae91995add" providerId="ADAL" clId="{EB559FAE-DCF0-4A23-B217-5B586786E0F4}" dt="2025-11-27T23:58:38.807" v="1020" actId="20577"/>
          <ac:spMkLst>
            <pc:docMk/>
            <pc:sldMk cId="4069967395" sldId="280"/>
            <ac:spMk id="8" creationId="{B6608F86-6BCF-100B-FED2-1167949B77BB}"/>
          </ac:spMkLst>
        </pc:spChg>
        <pc:picChg chg="add mod">
          <ac:chgData name="Peixing Yang" userId="15d3debe-10ff-4fed-bc0e-b2ae91995add" providerId="ADAL" clId="{EB559FAE-DCF0-4A23-B217-5B586786E0F4}" dt="2025-11-27T23:58:14.640" v="989" actId="1076"/>
          <ac:picMkLst>
            <pc:docMk/>
            <pc:sldMk cId="4069967395" sldId="280"/>
            <ac:picMk id="5" creationId="{D40C2FF0-5D2A-15F9-05F3-C23BDC18B6E3}"/>
          </ac:picMkLst>
        </pc:picChg>
        <pc:picChg chg="add mod">
          <ac:chgData name="Peixing Yang" userId="15d3debe-10ff-4fed-bc0e-b2ae91995add" providerId="ADAL" clId="{EB559FAE-DCF0-4A23-B217-5B586786E0F4}" dt="2025-11-27T23:58:12.637" v="988" actId="1076"/>
          <ac:picMkLst>
            <pc:docMk/>
            <pc:sldMk cId="4069967395" sldId="280"/>
            <ac:picMk id="7" creationId="{A2D98FC6-2DFA-FF29-5B34-3F6903BAB6D8}"/>
          </ac:picMkLst>
        </pc:picChg>
      </pc:sldChg>
      <pc:sldChg chg="addSp delSp modSp new mod">
        <pc:chgData name="Peixing Yang" userId="15d3debe-10ff-4fed-bc0e-b2ae91995add" providerId="ADAL" clId="{EB559FAE-DCF0-4A23-B217-5B586786E0F4}" dt="2025-11-28T00:05:22.423" v="1117" actId="478"/>
        <pc:sldMkLst>
          <pc:docMk/>
          <pc:sldMk cId="1012527512" sldId="281"/>
        </pc:sldMkLst>
        <pc:spChg chg="del">
          <ac:chgData name="Peixing Yang" userId="15d3debe-10ff-4fed-bc0e-b2ae91995add" providerId="ADAL" clId="{EB559FAE-DCF0-4A23-B217-5B586786E0F4}" dt="2025-11-27T23:58:44.295" v="1022" actId="478"/>
          <ac:spMkLst>
            <pc:docMk/>
            <pc:sldMk cId="1012527512" sldId="281"/>
            <ac:spMk id="2" creationId="{508CEE03-B42B-FAE7-EB0A-8880EF42B0F7}"/>
          </ac:spMkLst>
        </pc:spChg>
        <pc:spChg chg="del">
          <ac:chgData name="Peixing Yang" userId="15d3debe-10ff-4fed-bc0e-b2ae91995add" providerId="ADAL" clId="{EB559FAE-DCF0-4A23-B217-5B586786E0F4}" dt="2025-11-27T23:58:45.270" v="1023" actId="478"/>
          <ac:spMkLst>
            <pc:docMk/>
            <pc:sldMk cId="1012527512" sldId="281"/>
            <ac:spMk id="3" creationId="{A5346F41-8582-461B-90C5-97B8C5FB788E}"/>
          </ac:spMkLst>
        </pc:spChg>
        <pc:spChg chg="add mod">
          <ac:chgData name="Peixing Yang" userId="15d3debe-10ff-4fed-bc0e-b2ae91995add" providerId="ADAL" clId="{EB559FAE-DCF0-4A23-B217-5B586786E0F4}" dt="2025-11-27T23:59:31.702" v="1091" actId="20577"/>
          <ac:spMkLst>
            <pc:docMk/>
            <pc:sldMk cId="1012527512" sldId="281"/>
            <ac:spMk id="6" creationId="{DACC8EAD-454E-6E6C-7506-E1A4D75DF821}"/>
          </ac:spMkLst>
        </pc:spChg>
        <pc:spChg chg="add del mod">
          <ac:chgData name="Peixing Yang" userId="15d3debe-10ff-4fed-bc0e-b2ae91995add" providerId="ADAL" clId="{EB559FAE-DCF0-4A23-B217-5B586786E0F4}" dt="2025-11-28T00:05:22.423" v="1117" actId="478"/>
          <ac:spMkLst>
            <pc:docMk/>
            <pc:sldMk cId="1012527512" sldId="281"/>
            <ac:spMk id="7" creationId="{6658FE52-C143-9165-587C-68BD4EACEB9C}"/>
          </ac:spMkLst>
        </pc:spChg>
        <pc:picChg chg="add mod">
          <ac:chgData name="Peixing Yang" userId="15d3debe-10ff-4fed-bc0e-b2ae91995add" providerId="ADAL" clId="{EB559FAE-DCF0-4A23-B217-5B586786E0F4}" dt="2025-11-27T23:59:08.422" v="1027" actId="1076"/>
          <ac:picMkLst>
            <pc:docMk/>
            <pc:sldMk cId="1012527512" sldId="281"/>
            <ac:picMk id="4" creationId="{7E4C4F3C-799C-BA26-689B-F1A1505C6C29}"/>
          </ac:picMkLst>
        </pc:picChg>
        <pc:picChg chg="add del mod">
          <ac:chgData name="Peixing Yang" userId="15d3debe-10ff-4fed-bc0e-b2ae91995add" providerId="ADAL" clId="{EB559FAE-DCF0-4A23-B217-5B586786E0F4}" dt="2025-11-27T23:59:05.327" v="1026" actId="478"/>
          <ac:picMkLst>
            <pc:docMk/>
            <pc:sldMk cId="1012527512" sldId="281"/>
            <ac:picMk id="5" creationId="{7C5116B5-0E76-0598-61D9-D5364D0CD16B}"/>
          </ac:picMkLst>
        </pc:picChg>
      </pc:sldChg>
      <pc:sldChg chg="addSp delSp modSp new mod">
        <pc:chgData name="Peixing Yang" userId="15d3debe-10ff-4fed-bc0e-b2ae91995add" providerId="ADAL" clId="{EB559FAE-DCF0-4A23-B217-5B586786E0F4}" dt="2025-11-28T00:19:17.269" v="1243" actId="114"/>
        <pc:sldMkLst>
          <pc:docMk/>
          <pc:sldMk cId="3785979605" sldId="282"/>
        </pc:sldMkLst>
        <pc:spChg chg="del">
          <ac:chgData name="Peixing Yang" userId="15d3debe-10ff-4fed-bc0e-b2ae91995add" providerId="ADAL" clId="{EB559FAE-DCF0-4A23-B217-5B586786E0F4}" dt="2025-11-27T23:59:38.890" v="1093" actId="478"/>
          <ac:spMkLst>
            <pc:docMk/>
            <pc:sldMk cId="3785979605" sldId="282"/>
            <ac:spMk id="2" creationId="{8E38C2CF-C50F-1A75-EBCC-6CC56ED525E3}"/>
          </ac:spMkLst>
        </pc:spChg>
        <pc:spChg chg="del">
          <ac:chgData name="Peixing Yang" userId="15d3debe-10ff-4fed-bc0e-b2ae91995add" providerId="ADAL" clId="{EB559FAE-DCF0-4A23-B217-5B586786E0F4}" dt="2025-11-27T23:59:39.804" v="1094" actId="478"/>
          <ac:spMkLst>
            <pc:docMk/>
            <pc:sldMk cId="3785979605" sldId="282"/>
            <ac:spMk id="3" creationId="{EF726DB0-3C35-49B6-CEBF-261059B702EB}"/>
          </ac:spMkLst>
        </pc:spChg>
        <pc:spChg chg="add mod">
          <ac:chgData name="Peixing Yang" userId="15d3debe-10ff-4fed-bc0e-b2ae91995add" providerId="ADAL" clId="{EB559FAE-DCF0-4A23-B217-5B586786E0F4}" dt="2025-11-28T00:19:17.269" v="1243" actId="114"/>
          <ac:spMkLst>
            <pc:docMk/>
            <pc:sldMk cId="3785979605" sldId="282"/>
            <ac:spMk id="4" creationId="{46AC4FC0-171E-953A-6A59-87EEE2C6CA5A}"/>
          </ac:spMkLst>
        </pc:spChg>
        <pc:spChg chg="add mod">
          <ac:chgData name="Peixing Yang" userId="15d3debe-10ff-4fed-bc0e-b2ae91995add" providerId="ADAL" clId="{EB559FAE-DCF0-4A23-B217-5B586786E0F4}" dt="2025-11-28T00:03:30.712" v="1111"/>
          <ac:spMkLst>
            <pc:docMk/>
            <pc:sldMk cId="3785979605" sldId="282"/>
            <ac:spMk id="5" creationId="{0DFBB0CB-18CA-E291-62BD-BBFFF07D4EF5}"/>
          </ac:spMkLst>
        </pc:spChg>
      </pc:sldChg>
      <pc:sldChg chg="add del">
        <pc:chgData name="Peixing Yang" userId="15d3debe-10ff-4fed-bc0e-b2ae91995add" providerId="ADAL" clId="{EB559FAE-DCF0-4A23-B217-5B586786E0F4}" dt="2025-11-28T00:03:39.558" v="1113" actId="47"/>
        <pc:sldMkLst>
          <pc:docMk/>
          <pc:sldMk cId="551936697" sldId="283"/>
        </pc:sldMkLst>
      </pc:sldChg>
      <pc:sldChg chg="addSp delSp modSp add mod">
        <pc:chgData name="Peixing Yang" userId="15d3debe-10ff-4fed-bc0e-b2ae91995add" providerId="ADAL" clId="{EB559FAE-DCF0-4A23-B217-5B586786E0F4}" dt="2025-11-28T00:12:30.408" v="1185" actId="20577"/>
        <pc:sldMkLst>
          <pc:docMk/>
          <pc:sldMk cId="2893858609" sldId="283"/>
        </pc:sldMkLst>
        <pc:spChg chg="add mod">
          <ac:chgData name="Peixing Yang" userId="15d3debe-10ff-4fed-bc0e-b2ae91995add" providerId="ADAL" clId="{EB559FAE-DCF0-4A23-B217-5B586786E0F4}" dt="2025-11-28T00:05:36.552" v="1122" actId="20577"/>
          <ac:spMkLst>
            <pc:docMk/>
            <pc:sldMk cId="2893858609" sldId="283"/>
            <ac:spMk id="2" creationId="{D7EA2B3A-1407-75BA-A2C5-5C17652321D2}"/>
          </ac:spMkLst>
        </pc:spChg>
        <pc:spChg chg="add mod">
          <ac:chgData name="Peixing Yang" userId="15d3debe-10ff-4fed-bc0e-b2ae91995add" providerId="ADAL" clId="{EB559FAE-DCF0-4A23-B217-5B586786E0F4}" dt="2025-11-28T00:12:30.408" v="1185" actId="20577"/>
          <ac:spMkLst>
            <pc:docMk/>
            <pc:sldMk cId="2893858609" sldId="283"/>
            <ac:spMk id="3" creationId="{07BDD8EB-88EF-F306-FC6C-97EADF41F20A}"/>
          </ac:spMkLst>
        </pc:spChg>
        <pc:spChg chg="del">
          <ac:chgData name="Peixing Yang" userId="15d3debe-10ff-4fed-bc0e-b2ae91995add" providerId="ADAL" clId="{EB559FAE-DCF0-4A23-B217-5B586786E0F4}" dt="2025-11-28T00:05:30.236" v="1120" actId="478"/>
          <ac:spMkLst>
            <pc:docMk/>
            <pc:sldMk cId="2893858609" sldId="283"/>
            <ac:spMk id="6" creationId="{CC47E0F9-A1C6-D2D3-5DF2-29CBAC044149}"/>
          </ac:spMkLst>
        </pc:spChg>
        <pc:picChg chg="del">
          <ac:chgData name="Peixing Yang" userId="15d3debe-10ff-4fed-bc0e-b2ae91995add" providerId="ADAL" clId="{EB559FAE-DCF0-4A23-B217-5B586786E0F4}" dt="2025-11-28T00:05:28.615" v="1119" actId="478"/>
          <ac:picMkLst>
            <pc:docMk/>
            <pc:sldMk cId="2893858609" sldId="283"/>
            <ac:picMk id="4" creationId="{DD9B6BE3-B517-2A68-2C59-59123E41509F}"/>
          </ac:picMkLst>
        </pc:picChg>
      </pc:sldChg>
      <pc:sldChg chg="addSp delSp modSp new mod ord">
        <pc:chgData name="Peixing Yang" userId="15d3debe-10ff-4fed-bc0e-b2ae91995add" providerId="ADAL" clId="{EB559FAE-DCF0-4A23-B217-5B586786E0F4}" dt="2025-11-28T00:19:24.988" v="1245"/>
        <pc:sldMkLst>
          <pc:docMk/>
          <pc:sldMk cId="2923099233" sldId="284"/>
        </pc:sldMkLst>
        <pc:spChg chg="del">
          <ac:chgData name="Peixing Yang" userId="15d3debe-10ff-4fed-bc0e-b2ae91995add" providerId="ADAL" clId="{EB559FAE-DCF0-4A23-B217-5B586786E0F4}" dt="2025-11-28T00:10:33.315" v="1124" actId="478"/>
          <ac:spMkLst>
            <pc:docMk/>
            <pc:sldMk cId="2923099233" sldId="284"/>
            <ac:spMk id="2" creationId="{54780CC7-87AD-2386-B718-8558EFC338B5}"/>
          </ac:spMkLst>
        </pc:spChg>
        <pc:spChg chg="del">
          <ac:chgData name="Peixing Yang" userId="15d3debe-10ff-4fed-bc0e-b2ae91995add" providerId="ADAL" clId="{EB559FAE-DCF0-4A23-B217-5B586786E0F4}" dt="2025-11-28T00:10:34.231" v="1125" actId="478"/>
          <ac:spMkLst>
            <pc:docMk/>
            <pc:sldMk cId="2923099233" sldId="284"/>
            <ac:spMk id="3" creationId="{218C0AB5-455D-A3EF-21AB-F5CAC64E7C84}"/>
          </ac:spMkLst>
        </pc:spChg>
        <pc:spChg chg="add mod">
          <ac:chgData name="Peixing Yang" userId="15d3debe-10ff-4fed-bc0e-b2ae91995add" providerId="ADAL" clId="{EB559FAE-DCF0-4A23-B217-5B586786E0F4}" dt="2025-11-28T00:10:53.169" v="1179" actId="20577"/>
          <ac:spMkLst>
            <pc:docMk/>
            <pc:sldMk cId="2923099233" sldId="284"/>
            <ac:spMk id="4" creationId="{A54BDDBA-2AD3-8A38-B3B8-16132663241C}"/>
          </ac:spMkLst>
        </pc:spChg>
        <pc:picChg chg="add mod">
          <ac:chgData name="Peixing Yang" userId="15d3debe-10ff-4fed-bc0e-b2ae91995add" providerId="ADAL" clId="{EB559FAE-DCF0-4A23-B217-5B586786E0F4}" dt="2025-11-28T00:14:20.677" v="1198" actId="1076"/>
          <ac:picMkLst>
            <pc:docMk/>
            <pc:sldMk cId="2923099233" sldId="284"/>
            <ac:picMk id="6" creationId="{48666876-E6F7-8CB5-6480-F2F7BFC4C22F}"/>
          </ac:picMkLst>
        </pc:picChg>
      </pc:sldChg>
      <pc:sldChg chg="new del">
        <pc:chgData name="Peixing Yang" userId="15d3debe-10ff-4fed-bc0e-b2ae91995add" providerId="ADAL" clId="{EB559FAE-DCF0-4A23-B217-5B586786E0F4}" dt="2025-11-28T00:12:41.861" v="1188" actId="47"/>
        <pc:sldMkLst>
          <pc:docMk/>
          <pc:sldMk cId="913151620" sldId="285"/>
        </pc:sldMkLst>
      </pc:sldChg>
      <pc:sldChg chg="modSp add mod">
        <pc:chgData name="Peixing Yang" userId="15d3debe-10ff-4fed-bc0e-b2ae91995add" providerId="ADAL" clId="{EB559FAE-DCF0-4A23-B217-5B586786E0F4}" dt="2025-11-28T00:13:24.538" v="1195" actId="20577"/>
        <pc:sldMkLst>
          <pc:docMk/>
          <pc:sldMk cId="1843427259" sldId="286"/>
        </pc:sldMkLst>
        <pc:spChg chg="mod">
          <ac:chgData name="Peixing Yang" userId="15d3debe-10ff-4fed-bc0e-b2ae91995add" providerId="ADAL" clId="{EB559FAE-DCF0-4A23-B217-5B586786E0F4}" dt="2025-11-28T00:13:24.538" v="1195" actId="20577"/>
          <ac:spMkLst>
            <pc:docMk/>
            <pc:sldMk cId="1843427259" sldId="286"/>
            <ac:spMk id="3" creationId="{DEE947B7-FB45-681E-1706-BE42E3527D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BFB86-4B41-401C-BA25-2AB999DFD7EB}" type="datetimeFigureOut">
              <a:rPr lang="zh-CN" altLang="en-US" smtClean="0"/>
              <a:t>2025/11/28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2293F-FD05-4D54-8316-FC953FD4A57C}" type="slidenum">
              <a:rPr lang="zh-CN" altLang="en-US" smtClean="0"/>
              <a:t>‹#›</a:t>
            </a:fld>
            <a:endParaRPr lang="zh-CN" altLang="en-US"/>
          </a:p>
        </p:txBody>
      </p:sp>
    </p:spTree>
    <p:extLst>
      <p:ext uri="{BB962C8B-B14F-4D97-AF65-F5344CB8AC3E}">
        <p14:creationId xmlns:p14="http://schemas.microsoft.com/office/powerpoint/2010/main" val="35306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 final prototype </a:t>
            </a:r>
            <a:r>
              <a:rPr lang="en-US" dirty="0"/>
              <a:t>that we created </a:t>
            </a:r>
            <a:r>
              <a:rPr lang="en-US"/>
              <a:t>with </a:t>
            </a:r>
            <a:r>
              <a:rPr lang="en-US" dirty="0"/>
              <a:t>this </a:t>
            </a:r>
            <a:r>
              <a:rPr lang="en-US"/>
              <a:t>course </a:t>
            </a:r>
          </a:p>
          <a:p>
            <a:r>
              <a:rPr lang="en-US" dirty="0" err="1"/>
              <a:t>Bubblebotics</a:t>
            </a:r>
            <a:endParaRPr lang="en-US" err="1"/>
          </a:p>
          <a:p>
            <a:r>
              <a:rPr lang="en-US" dirty="0"/>
              <a:t>We </a:t>
            </a:r>
            <a:r>
              <a:rPr lang="en-US"/>
              <a:t>will take you quickly through our process of how we came </a:t>
            </a:r>
            <a:r>
              <a:rPr lang="en-US" dirty="0"/>
              <a:t>to </a:t>
            </a:r>
            <a:r>
              <a:rPr lang="en-US"/>
              <a:t>this design</a:t>
            </a:r>
            <a:r>
              <a:rPr lang="en-US" dirty="0"/>
              <a:t>.</a:t>
            </a:r>
            <a:endParaRPr lang="en-US"/>
          </a:p>
          <a:p>
            <a:endParaRPr lang="en-US" dirty="0"/>
          </a:p>
        </p:txBody>
      </p:sp>
      <p:sp>
        <p:nvSpPr>
          <p:cNvPr id="4" name="Slide Number Placeholder 3"/>
          <p:cNvSpPr>
            <a:spLocks noGrp="1"/>
          </p:cNvSpPr>
          <p:nvPr>
            <p:ph type="sldNum" sz="quarter" idx="5"/>
          </p:nvPr>
        </p:nvSpPr>
        <p:spPr/>
        <p:txBody>
          <a:bodyPr/>
          <a:lstStyle/>
          <a:p>
            <a:fld id="{28E71F82-D9F7-41EA-9714-9D837926CE0D}" type="slidenum">
              <a:rPr lang="en-US" smtClean="0"/>
              <a:t>26</a:t>
            </a:fld>
            <a:endParaRPr lang="en-US"/>
          </a:p>
        </p:txBody>
      </p:sp>
    </p:spTree>
    <p:extLst>
      <p:ext uri="{BB962C8B-B14F-4D97-AF65-F5344CB8AC3E}">
        <p14:creationId xmlns:p14="http://schemas.microsoft.com/office/powerpoint/2010/main" val="186222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217198-0E3A-D528-8330-968D68871E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EFD895A-F8E1-0B89-1B9A-835A18806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4DEE001-7E86-4C73-17A6-A25386C9C97B}"/>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992E4DA4-C7D1-7DBA-667A-C4DA2CB3E3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53140F-C333-753E-82ED-5B6771B9BAFB}"/>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163515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89E793-2DF7-E561-6CEC-3EE4CFD1031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F026B78-BBF3-2D1F-539B-573E7A82E0A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C6B26F4-C9CC-A6BD-FEF3-D3E70741CD88}"/>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2FDC4918-1C1A-D2CA-FAE5-9020AF09381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31DD27-4DCF-A1AD-9119-93CD264E60FD}"/>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357144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77A249-743E-1E37-110C-700E503226F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FF75920-7594-88F3-A85D-13B5524CB75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0E41C6-AE56-4A66-5DB2-ED83B7FEA708}"/>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CAFEBFAE-CFEA-0285-D13F-5FE1E47EA0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90029D-7B54-4470-9FDB-3A7762825289}"/>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35305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5EA6BE-71C8-7761-80AA-5D2399BC43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DD21BD-5CC2-15E1-A315-1FD2FE48078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7824762-9406-2D57-194A-1A17A114AEBA}"/>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8FCF9AF8-A17C-5EFF-99D6-2EDDC47973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CE950C-F6BA-CE13-055D-54A4E3B99BD5}"/>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93134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1E3543-E182-1D9E-4473-517E8C24821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AFE46DD-ED39-F023-7296-BF9D2BD09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D34EFC8-D7CB-AF96-2C91-634E8101E50E}"/>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D55F25F1-DE4B-CCFF-386E-179F56EB42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99C564F-AA4E-131D-5314-D098200C161E}"/>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287773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91028D-0770-19B9-224E-569670C489A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A41979-2EE0-0256-6D86-936B57EC696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BA8E01E-5C9C-87A1-F78E-9F71C7528EA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447B591-DBFE-6221-0546-79296B147AFE}"/>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6" name="页脚占位符 5">
            <a:extLst>
              <a:ext uri="{FF2B5EF4-FFF2-40B4-BE49-F238E27FC236}">
                <a16:creationId xmlns:a16="http://schemas.microsoft.com/office/drawing/2014/main" id="{E642A214-DB35-ACA1-BC3B-2439C1CA93C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07CDD91-1C12-B8DD-EC01-09FBFE5B37E1}"/>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414875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FD812-7F7F-0B9C-AE41-2423807907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DDEDE7-109F-9368-9441-5EA65D8611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079C6BB-F908-84E8-CCCB-F621E44C936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49FBE88-6E63-B04C-234C-FD2B56D828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954C96B-58F7-4C66-5365-107BD89C154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ACF3D6F-E3E4-203C-18D6-CC01559D87BC}"/>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8" name="页脚占位符 7">
            <a:extLst>
              <a:ext uri="{FF2B5EF4-FFF2-40B4-BE49-F238E27FC236}">
                <a16:creationId xmlns:a16="http://schemas.microsoft.com/office/drawing/2014/main" id="{FF3AC558-D185-A493-F016-F6659CDA3BF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AA022FB-E145-C8FA-5975-A91C7A65A577}"/>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25844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9586E1-2932-6138-0DE1-17F80265734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96ED88F-8EDD-D78E-BCEE-1C666B85EFD5}"/>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4" name="页脚占位符 3">
            <a:extLst>
              <a:ext uri="{FF2B5EF4-FFF2-40B4-BE49-F238E27FC236}">
                <a16:creationId xmlns:a16="http://schemas.microsoft.com/office/drawing/2014/main" id="{97003E8D-336F-A852-D1A9-7754380C676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7FC2DF1-E40B-9237-723B-E8D682BE8463}"/>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188050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5988648-F09D-1BAE-E8DA-DF36D6CD250A}"/>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3" name="页脚占位符 2">
            <a:extLst>
              <a:ext uri="{FF2B5EF4-FFF2-40B4-BE49-F238E27FC236}">
                <a16:creationId xmlns:a16="http://schemas.microsoft.com/office/drawing/2014/main" id="{66F4DD77-7CA9-4613-D07E-AC3F8971F5E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BE07502-C78E-B8F3-AC27-A82F2F6A4385}"/>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320227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DA10F-CE12-5301-3E8C-8F507CDF7D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AEF8678-7ED9-C546-FBAC-5FB72A918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A513F3A-1C74-7AB3-9BD2-CF478A972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078324D-4DBA-2FB2-855B-B0CA4BCDD9BC}"/>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6" name="页脚占位符 5">
            <a:extLst>
              <a:ext uri="{FF2B5EF4-FFF2-40B4-BE49-F238E27FC236}">
                <a16:creationId xmlns:a16="http://schemas.microsoft.com/office/drawing/2014/main" id="{34734C7B-5963-E3E8-041F-F4BB1F2449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8AFA6E-3E14-D699-3DD0-03B2F926B61A}"/>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2162981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1B7BB0-2B8B-FF18-10DC-E52F53B143D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7AE9D05-96F6-C2D6-3060-88171A99C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4B71546-0204-5752-EE86-006B4C680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F0DB8E3-995E-5A02-723D-457C2A5807DD}"/>
              </a:ext>
            </a:extLst>
          </p:cNvPr>
          <p:cNvSpPr>
            <a:spLocks noGrp="1"/>
          </p:cNvSpPr>
          <p:nvPr>
            <p:ph type="dt" sz="half" idx="10"/>
          </p:nvPr>
        </p:nvSpPr>
        <p:spPr/>
        <p:txBody>
          <a:bodyPr/>
          <a:lstStyle/>
          <a:p>
            <a:fld id="{D644371C-3186-4EDF-A907-7F4BDADE94B6}" type="datetimeFigureOut">
              <a:rPr lang="zh-CN" altLang="en-US" smtClean="0"/>
              <a:t>2025/11/28</a:t>
            </a:fld>
            <a:endParaRPr lang="zh-CN" altLang="en-US"/>
          </a:p>
        </p:txBody>
      </p:sp>
      <p:sp>
        <p:nvSpPr>
          <p:cNvPr id="6" name="页脚占位符 5">
            <a:extLst>
              <a:ext uri="{FF2B5EF4-FFF2-40B4-BE49-F238E27FC236}">
                <a16:creationId xmlns:a16="http://schemas.microsoft.com/office/drawing/2014/main" id="{700A2A88-28F3-EF04-A19C-8FB113E5FA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3A4C3A-5BE4-84C0-D8CC-790D70197ED6}"/>
              </a:ext>
            </a:extLst>
          </p:cNvPr>
          <p:cNvSpPr>
            <a:spLocks noGrp="1"/>
          </p:cNvSpPr>
          <p:nvPr>
            <p:ph type="sldNum" sz="quarter" idx="12"/>
          </p:nvPr>
        </p:nvSpPr>
        <p:spPr/>
        <p:txBody>
          <a:body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40788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A4067F-27CB-8B02-BFF8-57486A7CF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88529BD-1DD2-430C-4D76-D4E3EA8F3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735576-E2E3-62F8-7CA4-46F5991476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4371C-3186-4EDF-A907-7F4BDADE94B6}"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ECAA1E7E-379F-606D-C277-A414A32A4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96397D-A7EB-8496-A6AA-120A70E9ED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2EEB8-E1D4-4CCF-83DD-32DE3AE6CD1B}" type="slidenum">
              <a:rPr lang="zh-CN" altLang="en-US" smtClean="0"/>
              <a:t>‹#›</a:t>
            </a:fld>
            <a:endParaRPr lang="zh-CN" altLang="en-US"/>
          </a:p>
        </p:txBody>
      </p:sp>
    </p:spTree>
    <p:extLst>
      <p:ext uri="{BB962C8B-B14F-4D97-AF65-F5344CB8AC3E}">
        <p14:creationId xmlns:p14="http://schemas.microsoft.com/office/powerpoint/2010/main" val="3486956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3389/fdigh.2018.00023" TargetMode="External"/><Relationship Id="rId2" Type="http://schemas.openxmlformats.org/officeDocument/2006/relationships/hyperlink" Target="https://www.nasa.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C683F1-517C-6BA2-B36F-494B041EC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014" y="1015895"/>
            <a:ext cx="9731971" cy="4826209"/>
          </a:xfrm>
          <a:prstGeom prst="rect">
            <a:avLst/>
          </a:prstGeom>
        </p:spPr>
      </p:pic>
      <p:sp>
        <p:nvSpPr>
          <p:cNvPr id="6" name="矩形 5">
            <a:extLst>
              <a:ext uri="{FF2B5EF4-FFF2-40B4-BE49-F238E27FC236}">
                <a16:creationId xmlns:a16="http://schemas.microsoft.com/office/drawing/2014/main" id="{88EA03A3-61EE-5E46-75AF-41AAF3BEC979}"/>
              </a:ext>
            </a:extLst>
          </p:cNvPr>
          <p:cNvSpPr/>
          <p:nvPr/>
        </p:nvSpPr>
        <p:spPr>
          <a:xfrm>
            <a:off x="3914453" y="3791165"/>
            <a:ext cx="1839074" cy="11301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F99E96C9-D81A-EB89-A82E-8032B42453A6}"/>
              </a:ext>
            </a:extLst>
          </p:cNvPr>
          <p:cNvSpPr/>
          <p:nvPr/>
        </p:nvSpPr>
        <p:spPr>
          <a:xfrm rot="5400000">
            <a:off x="7703905" y="2525732"/>
            <a:ext cx="1839074" cy="11301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188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1972DD9-5C91-9A93-BA8F-2877077E2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72"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39BE2014-A616-0EF3-1B2F-5AB896759CE6}"/>
              </a:ext>
            </a:extLst>
          </p:cNvPr>
          <p:cNvSpPr txBox="1"/>
          <p:nvPr/>
        </p:nvSpPr>
        <p:spPr>
          <a:xfrm>
            <a:off x="1047964" y="452063"/>
            <a:ext cx="2616422" cy="369332"/>
          </a:xfrm>
          <a:prstGeom prst="rect">
            <a:avLst/>
          </a:prstGeom>
          <a:noFill/>
        </p:spPr>
        <p:txBody>
          <a:bodyPr wrap="none" rtlCol="0">
            <a:spAutoFit/>
          </a:bodyPr>
          <a:lstStyle/>
          <a:p>
            <a:r>
              <a:rPr lang="en-US" altLang="zh-CN" dirty="0" err="1"/>
              <a:t>Sensponsive</a:t>
            </a:r>
            <a:r>
              <a:rPr lang="en-US" altLang="zh-CN" dirty="0"/>
              <a:t> architecture</a:t>
            </a:r>
            <a:endParaRPr lang="zh-CN" altLang="en-US" dirty="0"/>
          </a:p>
        </p:txBody>
      </p:sp>
    </p:spTree>
    <p:extLst>
      <p:ext uri="{BB962C8B-B14F-4D97-AF65-F5344CB8AC3E}">
        <p14:creationId xmlns:p14="http://schemas.microsoft.com/office/powerpoint/2010/main" val="429292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6D891-B280-91F4-22FB-9256C83794F0}"/>
              </a:ext>
            </a:extLst>
          </p:cNvPr>
          <p:cNvPicPr>
            <a:picLocks noChangeAspect="1"/>
          </p:cNvPicPr>
          <p:nvPr/>
        </p:nvPicPr>
        <p:blipFill>
          <a:blip r:embed="rId2"/>
          <a:stretch>
            <a:fillRect/>
          </a:stretch>
        </p:blipFill>
        <p:spPr>
          <a:xfrm>
            <a:off x="3609846" y="197180"/>
            <a:ext cx="5797982" cy="3231820"/>
          </a:xfrm>
          <a:prstGeom prst="rect">
            <a:avLst/>
          </a:prstGeom>
        </p:spPr>
      </p:pic>
      <p:pic>
        <p:nvPicPr>
          <p:cNvPr id="7" name="图片 6">
            <a:extLst>
              <a:ext uri="{FF2B5EF4-FFF2-40B4-BE49-F238E27FC236}">
                <a16:creationId xmlns:a16="http://schemas.microsoft.com/office/drawing/2014/main" id="{3F71059B-EC0D-8C57-B7B4-9824718E1072}"/>
              </a:ext>
            </a:extLst>
          </p:cNvPr>
          <p:cNvPicPr>
            <a:picLocks noChangeAspect="1"/>
          </p:cNvPicPr>
          <p:nvPr/>
        </p:nvPicPr>
        <p:blipFill>
          <a:blip r:embed="rId3"/>
          <a:stretch>
            <a:fillRect/>
          </a:stretch>
        </p:blipFill>
        <p:spPr>
          <a:xfrm>
            <a:off x="2087400" y="3336829"/>
            <a:ext cx="8678486" cy="3410426"/>
          </a:xfrm>
          <a:prstGeom prst="rect">
            <a:avLst/>
          </a:prstGeom>
        </p:spPr>
      </p:pic>
      <p:sp>
        <p:nvSpPr>
          <p:cNvPr id="8" name="文本框 7">
            <a:extLst>
              <a:ext uri="{FF2B5EF4-FFF2-40B4-BE49-F238E27FC236}">
                <a16:creationId xmlns:a16="http://schemas.microsoft.com/office/drawing/2014/main" id="{00982771-E221-B51A-D462-D2E3A1E42412}"/>
              </a:ext>
            </a:extLst>
          </p:cNvPr>
          <p:cNvSpPr txBox="1"/>
          <p:nvPr/>
        </p:nvSpPr>
        <p:spPr>
          <a:xfrm>
            <a:off x="1047964" y="452063"/>
            <a:ext cx="2616422" cy="369332"/>
          </a:xfrm>
          <a:prstGeom prst="rect">
            <a:avLst/>
          </a:prstGeom>
          <a:noFill/>
        </p:spPr>
        <p:txBody>
          <a:bodyPr wrap="none" rtlCol="0">
            <a:spAutoFit/>
          </a:bodyPr>
          <a:lstStyle/>
          <a:p>
            <a:r>
              <a:rPr lang="en-US" altLang="zh-CN" dirty="0" err="1"/>
              <a:t>Sensponsive</a:t>
            </a:r>
            <a:r>
              <a:rPr lang="en-US" altLang="zh-CN" dirty="0"/>
              <a:t> architecture</a:t>
            </a:r>
            <a:endParaRPr lang="zh-CN" altLang="en-US" dirty="0"/>
          </a:p>
        </p:txBody>
      </p:sp>
    </p:spTree>
    <p:extLst>
      <p:ext uri="{BB962C8B-B14F-4D97-AF65-F5344CB8AC3E}">
        <p14:creationId xmlns:p14="http://schemas.microsoft.com/office/powerpoint/2010/main" val="3634317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6C2FD-D028-2A89-F147-83437537F134}"/>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8B4F9536-336F-8E76-27DC-44B49C4B8DDB}"/>
              </a:ext>
            </a:extLst>
          </p:cNvPr>
          <p:cNvSpPr txBox="1"/>
          <p:nvPr/>
        </p:nvSpPr>
        <p:spPr>
          <a:xfrm>
            <a:off x="1047964" y="452063"/>
            <a:ext cx="2616422" cy="369332"/>
          </a:xfrm>
          <a:prstGeom prst="rect">
            <a:avLst/>
          </a:prstGeom>
          <a:noFill/>
        </p:spPr>
        <p:txBody>
          <a:bodyPr wrap="none" rtlCol="0">
            <a:spAutoFit/>
          </a:bodyPr>
          <a:lstStyle/>
          <a:p>
            <a:r>
              <a:rPr lang="en-US" altLang="zh-CN" dirty="0" err="1"/>
              <a:t>Sensponsive</a:t>
            </a:r>
            <a:r>
              <a:rPr lang="en-US" altLang="zh-CN" dirty="0"/>
              <a:t> architecture</a:t>
            </a:r>
            <a:endParaRPr lang="zh-CN" altLang="en-US" dirty="0"/>
          </a:p>
        </p:txBody>
      </p:sp>
      <p:pic>
        <p:nvPicPr>
          <p:cNvPr id="5" name="图片 4">
            <a:extLst>
              <a:ext uri="{FF2B5EF4-FFF2-40B4-BE49-F238E27FC236}">
                <a16:creationId xmlns:a16="http://schemas.microsoft.com/office/drawing/2014/main" id="{CC620577-41E3-8164-53E1-22E51E03FA79}"/>
              </a:ext>
            </a:extLst>
          </p:cNvPr>
          <p:cNvPicPr>
            <a:picLocks noChangeAspect="1"/>
          </p:cNvPicPr>
          <p:nvPr/>
        </p:nvPicPr>
        <p:blipFill>
          <a:blip r:embed="rId2"/>
          <a:stretch>
            <a:fillRect/>
          </a:stretch>
        </p:blipFill>
        <p:spPr>
          <a:xfrm>
            <a:off x="2266415" y="1061707"/>
            <a:ext cx="7659169" cy="4734586"/>
          </a:xfrm>
          <a:prstGeom prst="rect">
            <a:avLst/>
          </a:prstGeom>
        </p:spPr>
      </p:pic>
    </p:spTree>
    <p:extLst>
      <p:ext uri="{BB962C8B-B14F-4D97-AF65-F5344CB8AC3E}">
        <p14:creationId xmlns:p14="http://schemas.microsoft.com/office/powerpoint/2010/main" val="30864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BB0FB-22C6-5A94-4DFD-DEA97E6E886D}"/>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C9229D20-BE5B-5C9A-E1A3-FD8E21F2C30A}"/>
              </a:ext>
            </a:extLst>
          </p:cNvPr>
          <p:cNvSpPr txBox="1"/>
          <p:nvPr/>
        </p:nvSpPr>
        <p:spPr>
          <a:xfrm>
            <a:off x="1047964" y="452063"/>
            <a:ext cx="2411238" cy="369332"/>
          </a:xfrm>
          <a:prstGeom prst="rect">
            <a:avLst/>
          </a:prstGeom>
          <a:noFill/>
        </p:spPr>
        <p:txBody>
          <a:bodyPr wrap="none" rtlCol="0">
            <a:spAutoFit/>
          </a:bodyPr>
          <a:lstStyle/>
          <a:p>
            <a:r>
              <a:rPr lang="en-US" altLang="zh-CN" dirty="0"/>
              <a:t>Light trigger the game</a:t>
            </a:r>
            <a:endParaRPr lang="zh-CN" altLang="en-US" dirty="0"/>
          </a:p>
        </p:txBody>
      </p:sp>
      <p:pic>
        <p:nvPicPr>
          <p:cNvPr id="3" name="图片 2">
            <a:extLst>
              <a:ext uri="{FF2B5EF4-FFF2-40B4-BE49-F238E27FC236}">
                <a16:creationId xmlns:a16="http://schemas.microsoft.com/office/drawing/2014/main" id="{1AA1F3FF-C357-4436-1F17-2F809D9E10C5}"/>
              </a:ext>
            </a:extLst>
          </p:cNvPr>
          <p:cNvPicPr>
            <a:picLocks noChangeAspect="1"/>
          </p:cNvPicPr>
          <p:nvPr/>
        </p:nvPicPr>
        <p:blipFill>
          <a:blip r:embed="rId2"/>
          <a:srcRect t="37247"/>
          <a:stretch>
            <a:fillRect/>
          </a:stretch>
        </p:blipFill>
        <p:spPr>
          <a:xfrm>
            <a:off x="3962466" y="821395"/>
            <a:ext cx="4267067" cy="5402847"/>
          </a:xfrm>
          <a:prstGeom prst="rect">
            <a:avLst/>
          </a:prstGeom>
        </p:spPr>
      </p:pic>
    </p:spTree>
    <p:extLst>
      <p:ext uri="{BB962C8B-B14F-4D97-AF65-F5344CB8AC3E}">
        <p14:creationId xmlns:p14="http://schemas.microsoft.com/office/powerpoint/2010/main" val="263909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9A1C-6D4D-2A63-6FCC-E58A4CDAE52A}"/>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03EC2F03-E3CD-35DF-0C24-7494F3FD3B95}"/>
              </a:ext>
            </a:extLst>
          </p:cNvPr>
          <p:cNvSpPr txBox="1"/>
          <p:nvPr/>
        </p:nvSpPr>
        <p:spPr>
          <a:xfrm>
            <a:off x="769884" y="2912233"/>
            <a:ext cx="10652231" cy="646331"/>
          </a:xfrm>
          <a:prstGeom prst="rect">
            <a:avLst/>
          </a:prstGeom>
          <a:noFill/>
        </p:spPr>
        <p:txBody>
          <a:bodyPr wrap="square" rtlCol="0">
            <a:spAutoFit/>
          </a:bodyPr>
          <a:lstStyle/>
          <a:p>
            <a:r>
              <a:rPr lang="en-US" altLang="zh-CN" dirty="0"/>
              <a:t>I want to design a lunar habitat that is itself a robot—capable of automatically changing its shape and adjusting its spaces according to human needs, especially leisure activity</a:t>
            </a:r>
            <a:endParaRPr lang="zh-CN" altLang="en-US" dirty="0"/>
          </a:p>
        </p:txBody>
      </p:sp>
    </p:spTree>
    <p:extLst>
      <p:ext uri="{BB962C8B-B14F-4D97-AF65-F5344CB8AC3E}">
        <p14:creationId xmlns:p14="http://schemas.microsoft.com/office/powerpoint/2010/main" val="350169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AF448-7B6D-71E6-C7C8-3BA31ADE7F2C}"/>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F2EFFAEE-3DD6-6EB2-29FD-98FF8CDACC1C}"/>
              </a:ext>
            </a:extLst>
          </p:cNvPr>
          <p:cNvSpPr txBox="1"/>
          <p:nvPr/>
        </p:nvSpPr>
        <p:spPr>
          <a:xfrm>
            <a:off x="389740" y="333420"/>
            <a:ext cx="10652231" cy="15050274"/>
          </a:xfrm>
          <a:prstGeom prst="rect">
            <a:avLst/>
          </a:prstGeom>
          <a:noFill/>
        </p:spPr>
        <p:txBody>
          <a:bodyPr wrap="square" rtlCol="0">
            <a:spAutoFit/>
          </a:bodyPr>
          <a:lstStyle/>
          <a:p>
            <a:r>
              <a:rPr lang="en-US" altLang="zh-CN" b="1" dirty="0"/>
              <a:t>1. Large-area diffuse panel lighting</a:t>
            </a:r>
            <a:endParaRPr lang="en-US" altLang="zh-CN" dirty="0"/>
          </a:p>
          <a:p>
            <a:r>
              <a:rPr lang="en-US" altLang="zh-CN" dirty="0"/>
              <a:t>Larger luminous surfaces = </a:t>
            </a:r>
            <a:r>
              <a:rPr lang="en-US" altLang="zh-CN" b="1" dirty="0"/>
              <a:t>softer</a:t>
            </a:r>
            <a:r>
              <a:rPr lang="en-US" altLang="zh-CN" dirty="0"/>
              <a:t> and </a:t>
            </a:r>
            <a:r>
              <a:rPr lang="en-US" altLang="zh-CN" b="1" dirty="0"/>
              <a:t>safer</a:t>
            </a:r>
            <a:r>
              <a:rPr lang="en-US" altLang="zh-CN" dirty="0"/>
              <a:t> illumination</a:t>
            </a:r>
          </a:p>
          <a:p>
            <a:r>
              <a:rPr lang="en-US" altLang="zh-CN" dirty="0"/>
              <a:t>Point light sources (bare LEDs) must be </a:t>
            </a:r>
            <a:r>
              <a:rPr lang="en-US" altLang="zh-CN" b="1" dirty="0"/>
              <a:t>avoided or shielded</a:t>
            </a:r>
            <a:endParaRPr lang="en-US" altLang="zh-CN" dirty="0"/>
          </a:p>
          <a:p>
            <a:r>
              <a:rPr lang="en-US" altLang="zh-CN" dirty="0"/>
              <a:t>Harsh point sources increase glare, visual discomfort, and spatial disorientation</a:t>
            </a:r>
          </a:p>
          <a:p>
            <a:r>
              <a:rPr lang="en-US" altLang="zh-CN" dirty="0"/>
              <a:t>Interior lighting should rely on </a:t>
            </a:r>
            <a:r>
              <a:rPr lang="en-US" altLang="zh-CN" b="1" dirty="0"/>
              <a:t>wide-area diffuse panels</a:t>
            </a:r>
            <a:r>
              <a:rPr lang="en-US" altLang="zh-CN" dirty="0"/>
              <a:t>, not exposed point LEDs.</a:t>
            </a:r>
          </a:p>
          <a:p>
            <a:r>
              <a:rPr lang="en-US" altLang="zh-CN" b="1" dirty="0"/>
              <a:t>2. Indirect lighting via reflective surfaces</a:t>
            </a:r>
            <a:endParaRPr lang="en-US" altLang="zh-CN" dirty="0"/>
          </a:p>
          <a:p>
            <a:r>
              <a:rPr lang="en-US" altLang="zh-CN" dirty="0"/>
              <a:t>Light should </a:t>
            </a:r>
            <a:r>
              <a:rPr lang="en-US" altLang="zh-CN" b="1" dirty="0"/>
              <a:t>not</a:t>
            </a:r>
            <a:r>
              <a:rPr lang="en-US" altLang="zh-CN" dirty="0"/>
              <a:t> be aimed directly into the eyes</a:t>
            </a:r>
          </a:p>
          <a:p>
            <a:r>
              <a:rPr lang="en-US" altLang="zh-CN" dirty="0"/>
              <a:t>Reflected light from ceilings and walls provides </a:t>
            </a:r>
            <a:r>
              <a:rPr lang="en-US" altLang="zh-CN" b="1" dirty="0"/>
              <a:t>more natural</a:t>
            </a:r>
            <a:r>
              <a:rPr lang="en-US" altLang="zh-CN" dirty="0"/>
              <a:t> distribution</a:t>
            </a:r>
          </a:p>
          <a:p>
            <a:r>
              <a:rPr lang="en-US" altLang="zh-CN" dirty="0"/>
              <a:t>Indirect lighting reduces glare and improves uniformity</a:t>
            </a:r>
          </a:p>
          <a:p>
            <a:r>
              <a:rPr lang="zh-CN" altLang="en-US" dirty="0"/>
              <a:t> </a:t>
            </a:r>
            <a:r>
              <a:rPr lang="en-US" altLang="zh-CN" dirty="0"/>
              <a:t>The primary illumination should be </a:t>
            </a:r>
            <a:r>
              <a:rPr lang="en-US" altLang="zh-CN" b="1" dirty="0"/>
              <a:t>indirect</a:t>
            </a:r>
            <a:r>
              <a:rPr lang="en-US" altLang="zh-CN" dirty="0"/>
              <a:t>, using reflective surfaces to bounce light into the space.</a:t>
            </a:r>
          </a:p>
          <a:p>
            <a:r>
              <a:rPr lang="en-US" altLang="zh-CN" b="1" dirty="0"/>
              <a:t>3. Use of diffusers and holographic diffusers</a:t>
            </a:r>
            <a:endParaRPr lang="en-US" altLang="zh-CN" dirty="0"/>
          </a:p>
          <a:p>
            <a:r>
              <a:rPr lang="en-US" altLang="zh-CN" dirty="0"/>
              <a:t>Diffusers are essential to create </a:t>
            </a:r>
            <a:r>
              <a:rPr lang="en-US" altLang="zh-CN" b="1" dirty="0"/>
              <a:t>uniform, glare-free</a:t>
            </a:r>
            <a:r>
              <a:rPr lang="en-US" altLang="zh-CN" dirty="0"/>
              <a:t> illumination</a:t>
            </a:r>
          </a:p>
          <a:p>
            <a:r>
              <a:rPr lang="en-US" altLang="zh-CN" dirty="0"/>
              <a:t>Holographic diffusers allow precise </a:t>
            </a:r>
            <a:r>
              <a:rPr lang="en-US" altLang="zh-CN" b="1" dirty="0"/>
              <a:t>beam shaping</a:t>
            </a:r>
            <a:endParaRPr lang="en-US" altLang="zh-CN" dirty="0"/>
          </a:p>
          <a:p>
            <a:r>
              <a:rPr lang="en-US" altLang="zh-CN" dirty="0"/>
              <a:t>Diffusion layers help </a:t>
            </a:r>
            <a:r>
              <a:rPr lang="en-US" altLang="zh-CN" b="1" dirty="0"/>
              <a:t>hide the LED</a:t>
            </a:r>
            <a:r>
              <a:rPr lang="en-US" altLang="zh-CN" dirty="0"/>
              <a:t> and eliminate hotspots</a:t>
            </a:r>
          </a:p>
          <a:p>
            <a:r>
              <a:rPr lang="en-US" altLang="zh-CN" dirty="0"/>
              <a:t>Interior luminaires should integrate </a:t>
            </a:r>
            <a:r>
              <a:rPr lang="en-US" altLang="zh-CN" b="1" dirty="0"/>
              <a:t>diffusion layers</a:t>
            </a:r>
            <a:r>
              <a:rPr lang="en-US" altLang="zh-CN" dirty="0"/>
              <a:t>, especially holographic diffusers, to produce soft, even light.</a:t>
            </a:r>
          </a:p>
          <a:p>
            <a:r>
              <a:rPr lang="en-US" altLang="zh-CN" b="1" dirty="0"/>
              <a:t>4. Glare avoidance is a critical requirement</a:t>
            </a:r>
            <a:endParaRPr lang="en-US" altLang="zh-CN" dirty="0"/>
          </a:p>
          <a:p>
            <a:r>
              <a:rPr lang="en-US" altLang="zh-CN" dirty="0"/>
              <a:t>Glare is one of the most dangerous visual problems in space</a:t>
            </a:r>
          </a:p>
          <a:p>
            <a:r>
              <a:rPr lang="en-US" altLang="zh-CN" dirty="0"/>
              <a:t>Bare LEDs or direct beams must be avoided</a:t>
            </a:r>
          </a:p>
          <a:p>
            <a:r>
              <a:rPr lang="en-US" altLang="zh-CN" dirty="0"/>
              <a:t>Light sources must be </a:t>
            </a:r>
            <a:r>
              <a:rPr lang="en-US" altLang="zh-CN" b="1" dirty="0"/>
              <a:t>shielded, recessed, or diffused</a:t>
            </a:r>
            <a:endParaRPr lang="en-US" altLang="zh-CN" dirty="0"/>
          </a:p>
          <a:p>
            <a:r>
              <a:rPr lang="en-US" altLang="zh-CN" dirty="0"/>
              <a:t>All fixtures must be designed to </a:t>
            </a:r>
            <a:r>
              <a:rPr lang="en-US" altLang="zh-CN" b="1" dirty="0"/>
              <a:t>eliminate direct-glare conditions</a:t>
            </a:r>
            <a:r>
              <a:rPr lang="en-US" altLang="zh-CN" dirty="0"/>
              <a:t> and hide bright points of light.</a:t>
            </a:r>
          </a:p>
          <a:p>
            <a:br>
              <a:rPr lang="en-US" altLang="zh-CN" dirty="0"/>
            </a:br>
            <a:endParaRPr lang="en-US" altLang="zh-CN" dirty="0"/>
          </a:p>
          <a:p>
            <a:endParaRPr lang="en-US" altLang="zh-CN" b="1" dirty="0"/>
          </a:p>
          <a:p>
            <a:r>
              <a:rPr lang="en-US" altLang="zh-CN" b="1" dirty="0"/>
              <a:t>5. Minimization of shadows</a:t>
            </a:r>
          </a:p>
          <a:p>
            <a:r>
              <a:rPr lang="en-US" altLang="zh-CN" dirty="0"/>
              <a:t>NASA points out:</a:t>
            </a:r>
          </a:p>
          <a:p>
            <a:r>
              <a:rPr lang="en-US" altLang="zh-CN" dirty="0"/>
              <a:t>Strong shadows interfere with task performance and safety</a:t>
            </a:r>
          </a:p>
          <a:p>
            <a:r>
              <a:rPr lang="en-US" altLang="zh-CN" dirty="0"/>
              <a:t>Large-area lighting and indirect lighting reduce shadow contrast</a:t>
            </a:r>
          </a:p>
          <a:p>
            <a:r>
              <a:rPr lang="en-US" altLang="zh-CN" dirty="0"/>
              <a:t>Uniform illumination is essential in microgravity environments</a:t>
            </a:r>
          </a:p>
          <a:p>
            <a:r>
              <a:rPr lang="zh-CN" altLang="en-US" dirty="0"/>
              <a:t>👉 </a:t>
            </a:r>
            <a:r>
              <a:rPr lang="en-US" altLang="zh-CN" b="1" dirty="0"/>
              <a:t>Conclusion:</a:t>
            </a:r>
            <a:r>
              <a:rPr lang="en-US" altLang="zh-CN" dirty="0"/>
              <a:t> Lighting should be designed to produce </a:t>
            </a:r>
            <a:r>
              <a:rPr lang="en-US" altLang="zh-CN" b="1" dirty="0"/>
              <a:t>soft, minimal shadows</a:t>
            </a:r>
            <a:r>
              <a:rPr lang="en-US" altLang="zh-CN" dirty="0"/>
              <a:t>, supporting safe daily operations.</a:t>
            </a:r>
          </a:p>
          <a:p>
            <a:br>
              <a:rPr lang="en-US" altLang="zh-CN" dirty="0"/>
            </a:br>
            <a:endParaRPr lang="en-US" altLang="zh-CN" dirty="0"/>
          </a:p>
          <a:p>
            <a:r>
              <a:rPr lang="en-US" altLang="zh-CN" b="1" dirty="0"/>
              <a:t>6. Thermal management through lighting design</a:t>
            </a:r>
          </a:p>
          <a:p>
            <a:r>
              <a:rPr lang="en-US" altLang="zh-CN" dirty="0"/>
              <a:t>In the space environment:</a:t>
            </a:r>
          </a:p>
          <a:p>
            <a:r>
              <a:rPr lang="en-US" altLang="zh-CN" dirty="0"/>
              <a:t>No air convection → heat must be radiated or conducted</a:t>
            </a:r>
          </a:p>
          <a:p>
            <a:r>
              <a:rPr lang="en-US" altLang="zh-CN" dirty="0"/>
              <a:t>Large luminous surfaces dissipate heat more efficiently</a:t>
            </a:r>
          </a:p>
          <a:p>
            <a:r>
              <a:rPr lang="en-US" altLang="zh-CN" dirty="0"/>
              <a:t>Point sources with high power density are less safe</a:t>
            </a:r>
          </a:p>
          <a:p>
            <a:r>
              <a:rPr lang="zh-CN" altLang="en-US" dirty="0"/>
              <a:t>👉 </a:t>
            </a:r>
            <a:r>
              <a:rPr lang="en-US" altLang="zh-CN" b="1" dirty="0"/>
              <a:t>Conclusion:</a:t>
            </a:r>
            <a:r>
              <a:rPr lang="en-US" altLang="zh-CN" dirty="0"/>
              <a:t> </a:t>
            </a:r>
            <a:r>
              <a:rPr lang="en-US" altLang="zh-CN" b="1" dirty="0"/>
              <a:t>Large-area fixtures</a:t>
            </a:r>
            <a:r>
              <a:rPr lang="en-US" altLang="zh-CN" dirty="0"/>
              <a:t> are preferred for better thermal stability and reliability.</a:t>
            </a:r>
          </a:p>
          <a:p>
            <a:br>
              <a:rPr lang="en-US" altLang="zh-CN" dirty="0"/>
            </a:br>
            <a:endParaRPr lang="en-US" altLang="zh-CN" dirty="0"/>
          </a:p>
          <a:p>
            <a:r>
              <a:rPr lang="en-US" altLang="zh-CN" b="1" dirty="0"/>
              <a:t>7. Optimized placement of luminaires</a:t>
            </a:r>
          </a:p>
          <a:p>
            <a:r>
              <a:rPr lang="en-US" altLang="zh-CN" dirty="0"/>
              <a:t>NASA notes that:</a:t>
            </a:r>
          </a:p>
          <a:p>
            <a:r>
              <a:rPr lang="en-US" altLang="zh-CN" dirty="0"/>
              <a:t>Lighting should be positioned according to </a:t>
            </a:r>
            <a:r>
              <a:rPr lang="en-US" altLang="zh-CN" b="1" dirty="0"/>
              <a:t>task zones</a:t>
            </a:r>
            <a:endParaRPr lang="en-US" altLang="zh-CN" dirty="0"/>
          </a:p>
          <a:p>
            <a:r>
              <a:rPr lang="en-US" altLang="zh-CN" dirty="0"/>
              <a:t>Beam direction must support crew activities and visual tasks</a:t>
            </a:r>
          </a:p>
          <a:p>
            <a:r>
              <a:rPr lang="en-US" altLang="zh-CN" dirty="0"/>
              <a:t>Light distribution should be tested through environmental simulation</a:t>
            </a:r>
          </a:p>
          <a:p>
            <a:r>
              <a:rPr lang="zh-CN" altLang="en-US" dirty="0"/>
              <a:t>👉 </a:t>
            </a:r>
            <a:r>
              <a:rPr lang="en-US" altLang="zh-CN" b="1" dirty="0"/>
              <a:t>Conclusion:</a:t>
            </a:r>
            <a:r>
              <a:rPr lang="en-US" altLang="zh-CN" dirty="0"/>
              <a:t> Interior lighting must follow a </a:t>
            </a:r>
            <a:r>
              <a:rPr lang="en-US" altLang="zh-CN" b="1" dirty="0"/>
              <a:t>strategic layout</a:t>
            </a:r>
            <a:r>
              <a:rPr lang="en-US" altLang="zh-CN" dirty="0"/>
              <a:t>, not simple ceiling placement.</a:t>
            </a:r>
          </a:p>
          <a:p>
            <a:br>
              <a:rPr lang="en-US" altLang="zh-CN" dirty="0"/>
            </a:br>
            <a:endParaRPr lang="en-US" altLang="zh-CN" dirty="0"/>
          </a:p>
          <a:p>
            <a:r>
              <a:rPr lang="en-US" altLang="zh-CN" b="1" dirty="0"/>
              <a:t>⭐ One-sentence summary (perfect for your presentation):</a:t>
            </a:r>
          </a:p>
          <a:p>
            <a:r>
              <a:rPr lang="en-US" altLang="zh-CN" b="1" dirty="0"/>
              <a:t>NASA recommends using large-area diffuse lighting, indirect illumination, diffuser-based fixtures, glare-free optics, and minimal-shadow layouts to ensure safe, comfortable, and psychologically supportive interior environments for long-duration space habitats.</a:t>
            </a:r>
            <a:endParaRPr lang="en-US" altLang="zh-CN" dirty="0"/>
          </a:p>
          <a:p>
            <a:endParaRPr lang="zh-CN" altLang="en-US" dirty="0"/>
          </a:p>
        </p:txBody>
      </p:sp>
    </p:spTree>
    <p:extLst>
      <p:ext uri="{BB962C8B-B14F-4D97-AF65-F5344CB8AC3E}">
        <p14:creationId xmlns:p14="http://schemas.microsoft.com/office/powerpoint/2010/main" val="106658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51A2AB8-B7FE-8054-85B8-F0DB8C2D2507}"/>
              </a:ext>
            </a:extLst>
          </p:cNvPr>
          <p:cNvSpPr txBox="1"/>
          <p:nvPr/>
        </p:nvSpPr>
        <p:spPr>
          <a:xfrm>
            <a:off x="389740" y="333420"/>
            <a:ext cx="10652231" cy="5078313"/>
          </a:xfrm>
          <a:prstGeom prst="rect">
            <a:avLst/>
          </a:prstGeom>
          <a:noFill/>
        </p:spPr>
        <p:txBody>
          <a:bodyPr wrap="square" rtlCol="0">
            <a:spAutoFit/>
          </a:bodyPr>
          <a:lstStyle/>
          <a:p>
            <a:r>
              <a:rPr lang="en-US" altLang="zh-CN" b="1" dirty="0"/>
              <a:t>5. Minimization of shadows</a:t>
            </a:r>
            <a:endParaRPr lang="en-US" altLang="zh-CN" dirty="0"/>
          </a:p>
          <a:p>
            <a:r>
              <a:rPr lang="en-US" altLang="zh-CN" dirty="0"/>
              <a:t>Strong shadows interfere with task performance and safety</a:t>
            </a:r>
          </a:p>
          <a:p>
            <a:r>
              <a:rPr lang="en-US" altLang="zh-CN" dirty="0"/>
              <a:t>Large-area lighting and indirect lighting reduce shadow contrast</a:t>
            </a:r>
          </a:p>
          <a:p>
            <a:r>
              <a:rPr lang="en-US" altLang="zh-CN" dirty="0"/>
              <a:t>Uniform illumination is essential in microgravity environments</a:t>
            </a:r>
          </a:p>
          <a:p>
            <a:r>
              <a:rPr lang="en-US" altLang="zh-CN" dirty="0"/>
              <a:t>Lighting should be designed to produce </a:t>
            </a:r>
            <a:r>
              <a:rPr lang="en-US" altLang="zh-CN" b="1" dirty="0"/>
              <a:t>soft, minimal shadows</a:t>
            </a:r>
            <a:r>
              <a:rPr lang="en-US" altLang="zh-CN" dirty="0"/>
              <a:t>, supporting safe daily operations.</a:t>
            </a:r>
          </a:p>
          <a:p>
            <a:r>
              <a:rPr lang="en-US" altLang="zh-CN" b="1" dirty="0"/>
              <a:t>6. Thermal management through lighting design</a:t>
            </a:r>
            <a:endParaRPr lang="en-US" altLang="zh-CN" dirty="0"/>
          </a:p>
          <a:p>
            <a:r>
              <a:rPr lang="en-US" altLang="zh-CN" dirty="0"/>
              <a:t>No air convection → heat must be radiated or conducted</a:t>
            </a:r>
          </a:p>
          <a:p>
            <a:r>
              <a:rPr lang="en-US" altLang="zh-CN" dirty="0"/>
              <a:t>Large luminous surfaces dissipate heat more efficiently</a:t>
            </a:r>
          </a:p>
          <a:p>
            <a:r>
              <a:rPr lang="en-US" altLang="zh-CN" dirty="0"/>
              <a:t>Point sources with high power density are less safe</a:t>
            </a:r>
          </a:p>
          <a:p>
            <a:r>
              <a:rPr lang="en-US" altLang="zh-CN" b="1" dirty="0"/>
              <a:t>Large-area fixtures</a:t>
            </a:r>
            <a:r>
              <a:rPr lang="en-US" altLang="zh-CN" dirty="0"/>
              <a:t> are preferred for better thermal stability and reliability.</a:t>
            </a:r>
          </a:p>
          <a:p>
            <a:r>
              <a:rPr lang="en-US" altLang="zh-CN" b="1" dirty="0"/>
              <a:t>7. Optimized placement of luminaires</a:t>
            </a:r>
            <a:endParaRPr lang="en-US" altLang="zh-CN" dirty="0"/>
          </a:p>
          <a:p>
            <a:r>
              <a:rPr lang="en-US" altLang="zh-CN" dirty="0"/>
              <a:t>Lighting should be positioned according to </a:t>
            </a:r>
            <a:r>
              <a:rPr lang="en-US" altLang="zh-CN" b="1" dirty="0"/>
              <a:t>task zones</a:t>
            </a:r>
            <a:endParaRPr lang="en-US" altLang="zh-CN" dirty="0"/>
          </a:p>
          <a:p>
            <a:r>
              <a:rPr lang="en-US" altLang="zh-CN" dirty="0"/>
              <a:t>Beam direction must support crew activities and visual tasks</a:t>
            </a:r>
          </a:p>
          <a:p>
            <a:r>
              <a:rPr lang="en-US" altLang="zh-CN" dirty="0"/>
              <a:t>Light distribution should be tested through environmental simulation</a:t>
            </a:r>
          </a:p>
          <a:p>
            <a:r>
              <a:rPr lang="en-US" altLang="zh-CN" dirty="0"/>
              <a:t> Interior lighting must follow a </a:t>
            </a:r>
            <a:r>
              <a:rPr lang="en-US" altLang="zh-CN" b="1" dirty="0"/>
              <a:t>strategic layout</a:t>
            </a:r>
            <a:r>
              <a:rPr lang="en-US" altLang="zh-CN" dirty="0"/>
              <a:t>, not simple ceiling placement.</a:t>
            </a:r>
          </a:p>
          <a:p>
            <a:br>
              <a:rPr lang="en-US" altLang="zh-CN" dirty="0"/>
            </a:br>
            <a:endParaRPr lang="en-US" altLang="zh-CN" dirty="0"/>
          </a:p>
          <a:p>
            <a:endParaRPr lang="zh-CN" altLang="en-US" dirty="0"/>
          </a:p>
        </p:txBody>
      </p:sp>
    </p:spTree>
    <p:extLst>
      <p:ext uri="{BB962C8B-B14F-4D97-AF65-F5344CB8AC3E}">
        <p14:creationId xmlns:p14="http://schemas.microsoft.com/office/powerpoint/2010/main" val="1406300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F613D87-AC0D-CE21-86AB-AB3F296E663E}"/>
              </a:ext>
            </a:extLst>
          </p:cNvPr>
          <p:cNvSpPr txBox="1"/>
          <p:nvPr/>
        </p:nvSpPr>
        <p:spPr>
          <a:xfrm>
            <a:off x="389740" y="333420"/>
            <a:ext cx="10652231" cy="6463308"/>
          </a:xfrm>
          <a:prstGeom prst="rect">
            <a:avLst/>
          </a:prstGeom>
          <a:noFill/>
        </p:spPr>
        <p:txBody>
          <a:bodyPr wrap="square" rtlCol="0">
            <a:spAutoFit/>
          </a:bodyPr>
          <a:lstStyle/>
          <a:p>
            <a:r>
              <a:rPr lang="en-US" altLang="zh-CN" b="1" dirty="0"/>
              <a:t>1. Visual Monotony is a Major Psychological Stressor</a:t>
            </a:r>
          </a:p>
          <a:p>
            <a:r>
              <a:rPr lang="en-US" altLang="zh-CN" dirty="0"/>
              <a:t>Long-duration missions expose crew to </a:t>
            </a:r>
            <a:r>
              <a:rPr lang="en-US" altLang="zh-CN" b="1" dirty="0"/>
              <a:t>monotonous, unchanging environments</a:t>
            </a:r>
            <a:r>
              <a:rPr lang="en-US" altLang="zh-CN" dirty="0"/>
              <a:t>.</a:t>
            </a:r>
          </a:p>
          <a:p>
            <a:r>
              <a:rPr lang="en-US" altLang="zh-CN" dirty="0"/>
              <a:t>Lack of </a:t>
            </a:r>
            <a:r>
              <a:rPr lang="en-US" altLang="zh-CN" dirty="0" err="1"/>
              <a:t>colour</a:t>
            </a:r>
            <a:r>
              <a:rPr lang="en-US" altLang="zh-CN" dirty="0"/>
              <a:t> and visual variation increases </a:t>
            </a:r>
            <a:r>
              <a:rPr lang="en-US" altLang="zh-CN" b="1" dirty="0"/>
              <a:t>stress, anxiety, irritability</a:t>
            </a:r>
            <a:r>
              <a:rPr lang="en-US" altLang="zh-CN" dirty="0"/>
              <a:t>, and emotional fatigue.</a:t>
            </a:r>
          </a:p>
          <a:p>
            <a:r>
              <a:rPr lang="en-US" altLang="zh-CN" dirty="0"/>
              <a:t>Antarctica, submarine, and space analogs all show similar negative effects.</a:t>
            </a:r>
          </a:p>
          <a:p>
            <a:br>
              <a:rPr lang="en-US" altLang="zh-CN" dirty="0"/>
            </a:br>
            <a:endParaRPr lang="en-US" altLang="zh-CN" dirty="0"/>
          </a:p>
          <a:p>
            <a:r>
              <a:rPr lang="en-US" altLang="zh-CN" b="1" dirty="0"/>
              <a:t>2. </a:t>
            </a:r>
            <a:r>
              <a:rPr lang="en-US" altLang="zh-CN" b="1" dirty="0" err="1"/>
              <a:t>Multicolour</a:t>
            </a:r>
            <a:r>
              <a:rPr lang="en-US" altLang="zh-CN" b="1" dirty="0"/>
              <a:t> Lighting Reduces Stress and Anxiety</a:t>
            </a:r>
          </a:p>
          <a:p>
            <a:r>
              <a:rPr lang="en-US" altLang="zh-CN" dirty="0"/>
              <a:t>Participants under </a:t>
            </a:r>
            <a:r>
              <a:rPr lang="en-US" altLang="zh-CN" dirty="0" err="1"/>
              <a:t>multicolour</a:t>
            </a:r>
            <a:r>
              <a:rPr lang="en-US" altLang="zh-CN" dirty="0"/>
              <a:t> lighting reported </a:t>
            </a:r>
            <a:r>
              <a:rPr lang="en-US" altLang="zh-CN" b="1" dirty="0"/>
              <a:t>lower anxiety</a:t>
            </a:r>
            <a:r>
              <a:rPr lang="en-US" altLang="zh-CN" dirty="0"/>
              <a:t>, </a:t>
            </a:r>
            <a:r>
              <a:rPr lang="en-US" altLang="zh-CN" b="1" dirty="0"/>
              <a:t>more positive mood</a:t>
            </a:r>
            <a:r>
              <a:rPr lang="en-US" altLang="zh-CN" dirty="0"/>
              <a:t>, and </a:t>
            </a:r>
            <a:r>
              <a:rPr lang="en-US" altLang="zh-CN" b="1" dirty="0"/>
              <a:t>less emotional decline</a:t>
            </a:r>
            <a:r>
              <a:rPr lang="en-US" altLang="zh-CN" dirty="0"/>
              <a:t>.</a:t>
            </a:r>
          </a:p>
          <a:p>
            <a:r>
              <a:rPr lang="en-US" altLang="zh-CN" dirty="0" err="1"/>
              <a:t>Colour</a:t>
            </a:r>
            <a:r>
              <a:rPr lang="en-US" altLang="zh-CN" dirty="0"/>
              <a:t> changes every few hours generated </a:t>
            </a:r>
            <a:r>
              <a:rPr lang="en-US" altLang="zh-CN" b="1" dirty="0"/>
              <a:t>novelty</a:t>
            </a:r>
            <a:r>
              <a:rPr lang="en-US" altLang="zh-CN" dirty="0"/>
              <a:t>, </a:t>
            </a:r>
            <a:r>
              <a:rPr lang="en-US" altLang="zh-CN" b="1" dirty="0"/>
              <a:t>engagement</a:t>
            </a:r>
            <a:r>
              <a:rPr lang="en-US" altLang="zh-CN" dirty="0"/>
              <a:t>, and </a:t>
            </a:r>
            <a:r>
              <a:rPr lang="en-US" altLang="zh-CN" b="1" dirty="0"/>
              <a:t>pleasant surprise</a:t>
            </a:r>
            <a:r>
              <a:rPr lang="en-US" altLang="zh-CN" dirty="0"/>
              <a:t>.</a:t>
            </a:r>
          </a:p>
          <a:p>
            <a:r>
              <a:rPr lang="en-US" altLang="zh-CN" dirty="0"/>
              <a:t>White-light (control) group showed </a:t>
            </a:r>
            <a:r>
              <a:rPr lang="en-US" altLang="zh-CN" b="1" dirty="0"/>
              <a:t>continuous increase in stress</a:t>
            </a:r>
            <a:r>
              <a:rPr lang="en-US" altLang="zh-CN" dirty="0"/>
              <a:t>, peaking on Day 4.</a:t>
            </a:r>
          </a:p>
          <a:p>
            <a:br>
              <a:rPr lang="en-US" altLang="zh-CN" dirty="0"/>
            </a:br>
            <a:endParaRPr lang="en-US" altLang="zh-CN" dirty="0"/>
          </a:p>
          <a:p>
            <a:r>
              <a:rPr lang="en-US" altLang="zh-CN" b="1" dirty="0"/>
              <a:t>3. </a:t>
            </a:r>
            <a:r>
              <a:rPr lang="en-US" altLang="zh-CN" b="1" dirty="0" err="1"/>
              <a:t>Colour</a:t>
            </a:r>
            <a:r>
              <a:rPr lang="en-US" altLang="zh-CN" b="1" dirty="0"/>
              <a:t> Influences Emotions and Cognitive States Differently</a:t>
            </a:r>
          </a:p>
          <a:p>
            <a:r>
              <a:rPr lang="en-US" altLang="zh-CN" b="1" dirty="0"/>
              <a:t>Blue light</a:t>
            </a:r>
            <a:r>
              <a:rPr lang="en-US" altLang="zh-CN" dirty="0"/>
              <a:t> → increases alertness, cognitive focus</a:t>
            </a:r>
          </a:p>
          <a:p>
            <a:r>
              <a:rPr lang="en-US" altLang="zh-CN" b="1" dirty="0"/>
              <a:t>Warm/yellow light</a:t>
            </a:r>
            <a:r>
              <a:rPr lang="en-US" altLang="zh-CN" dirty="0"/>
              <a:t> → promotes relaxation and emotional comfort</a:t>
            </a:r>
          </a:p>
          <a:p>
            <a:r>
              <a:rPr lang="en-US" altLang="zh-CN" b="1" dirty="0"/>
              <a:t>Red light</a:t>
            </a:r>
            <a:r>
              <a:rPr lang="en-US" altLang="zh-CN" dirty="0"/>
              <a:t> → helps visual recovery but can feel uncomfortable</a:t>
            </a:r>
          </a:p>
          <a:p>
            <a:r>
              <a:rPr lang="en-US" altLang="zh-CN" dirty="0" err="1"/>
              <a:t>Colour</a:t>
            </a:r>
            <a:r>
              <a:rPr lang="en-US" altLang="zh-CN" dirty="0"/>
              <a:t> variety combats sensory deprivation and supports psychological resilience.</a:t>
            </a:r>
          </a:p>
          <a:p>
            <a:br>
              <a:rPr lang="en-US" altLang="zh-CN" dirty="0"/>
            </a:br>
            <a:endParaRPr lang="en-US" altLang="zh-CN" dirty="0"/>
          </a:p>
          <a:p>
            <a:br>
              <a:rPr lang="en-US" altLang="zh-CN" dirty="0"/>
            </a:br>
            <a:endParaRPr lang="en-US" altLang="zh-CN" dirty="0"/>
          </a:p>
          <a:p>
            <a:endParaRPr lang="zh-CN" altLang="en-US" dirty="0"/>
          </a:p>
        </p:txBody>
      </p:sp>
    </p:spTree>
    <p:extLst>
      <p:ext uri="{BB962C8B-B14F-4D97-AF65-F5344CB8AC3E}">
        <p14:creationId xmlns:p14="http://schemas.microsoft.com/office/powerpoint/2010/main" val="361731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6E006-1D1E-7279-74EF-D88E13B528D7}"/>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70254896-EF44-19A1-2CE1-D20A34FD8F3A}"/>
              </a:ext>
            </a:extLst>
          </p:cNvPr>
          <p:cNvSpPr txBox="1"/>
          <p:nvPr/>
        </p:nvSpPr>
        <p:spPr>
          <a:xfrm>
            <a:off x="389740" y="333420"/>
            <a:ext cx="10652231" cy="4247317"/>
          </a:xfrm>
          <a:prstGeom prst="rect">
            <a:avLst/>
          </a:prstGeom>
          <a:noFill/>
        </p:spPr>
        <p:txBody>
          <a:bodyPr wrap="square" rtlCol="0">
            <a:spAutoFit/>
          </a:bodyPr>
          <a:lstStyle/>
          <a:p>
            <a:r>
              <a:rPr lang="en-US" altLang="zh-CN" b="1" dirty="0"/>
              <a:t>4. </a:t>
            </a:r>
            <a:r>
              <a:rPr lang="en-US" altLang="zh-CN" b="1" dirty="0" err="1"/>
              <a:t>Multicolour</a:t>
            </a:r>
            <a:r>
              <a:rPr lang="en-US" altLang="zh-CN" b="1" dirty="0"/>
              <a:t> Lighting Supports Mental Health in Confinement</a:t>
            </a:r>
          </a:p>
          <a:p>
            <a:r>
              <a:rPr lang="en-US" altLang="zh-CN" dirty="0"/>
              <a:t>Changes in </a:t>
            </a:r>
            <a:r>
              <a:rPr lang="en-US" altLang="zh-CN" dirty="0" err="1"/>
              <a:t>colour</a:t>
            </a:r>
            <a:r>
              <a:rPr lang="en-US" altLang="zh-CN" dirty="0"/>
              <a:t> helped reduce </a:t>
            </a:r>
            <a:r>
              <a:rPr lang="en-US" altLang="zh-CN" b="1" dirty="0"/>
              <a:t>loneliness</a:t>
            </a:r>
            <a:r>
              <a:rPr lang="en-US" altLang="zh-CN" dirty="0"/>
              <a:t>, </a:t>
            </a:r>
            <a:r>
              <a:rPr lang="en-US" altLang="zh-CN" b="1" dirty="0"/>
              <a:t>visual fatigue</a:t>
            </a:r>
            <a:r>
              <a:rPr lang="en-US" altLang="zh-CN" dirty="0"/>
              <a:t>, and </a:t>
            </a:r>
            <a:r>
              <a:rPr lang="en-US" altLang="zh-CN" b="1" dirty="0"/>
              <a:t>boredom</a:t>
            </a:r>
            <a:r>
              <a:rPr lang="en-US" altLang="zh-CN" dirty="0"/>
              <a:t>.</a:t>
            </a:r>
          </a:p>
          <a:p>
            <a:r>
              <a:rPr lang="en-US" altLang="zh-CN" dirty="0"/>
              <a:t>Participants perceived </a:t>
            </a:r>
            <a:r>
              <a:rPr lang="en-US" altLang="zh-CN" dirty="0" err="1"/>
              <a:t>coloured</a:t>
            </a:r>
            <a:r>
              <a:rPr lang="en-US" altLang="zh-CN" dirty="0"/>
              <a:t> lighting as a </a:t>
            </a:r>
            <a:r>
              <a:rPr lang="en-US" altLang="zh-CN" b="1" dirty="0"/>
              <a:t>“care package”</a:t>
            </a:r>
            <a:r>
              <a:rPr lang="en-US" altLang="zh-CN" dirty="0"/>
              <a:t>—similar to receiving emotional support from Earth.</a:t>
            </a:r>
          </a:p>
          <a:p>
            <a:r>
              <a:rPr lang="en-US" altLang="zh-CN" dirty="0" err="1"/>
              <a:t>Colour</a:t>
            </a:r>
            <a:r>
              <a:rPr lang="en-US" altLang="zh-CN" dirty="0"/>
              <a:t> transitions improved </a:t>
            </a:r>
            <a:r>
              <a:rPr lang="en-US" altLang="zh-CN" b="1" dirty="0"/>
              <a:t>emotional stability</a:t>
            </a:r>
            <a:r>
              <a:rPr lang="en-US" altLang="zh-CN" dirty="0"/>
              <a:t> across 7-day confinement.</a:t>
            </a:r>
          </a:p>
          <a:p>
            <a:br>
              <a:rPr lang="en-US" altLang="zh-CN" dirty="0"/>
            </a:br>
            <a:endParaRPr lang="en-US" altLang="zh-CN" dirty="0"/>
          </a:p>
          <a:p>
            <a:r>
              <a:rPr lang="en-US" altLang="zh-CN" b="1" dirty="0"/>
              <a:t>5. Practical Design Implications for Space Habitats</a:t>
            </a:r>
          </a:p>
          <a:p>
            <a:r>
              <a:rPr lang="en-US" altLang="zh-CN" dirty="0"/>
              <a:t>Interior lighting should </a:t>
            </a:r>
            <a:r>
              <a:rPr lang="en-US" altLang="zh-CN" b="1" dirty="0"/>
              <a:t>not stay white and static</a:t>
            </a:r>
            <a:r>
              <a:rPr lang="en-US" altLang="zh-CN" dirty="0"/>
              <a:t>.</a:t>
            </a:r>
          </a:p>
          <a:p>
            <a:r>
              <a:rPr lang="en-US" altLang="zh-CN" dirty="0"/>
              <a:t>Use </a:t>
            </a:r>
            <a:r>
              <a:rPr lang="en-US" altLang="zh-CN" b="1" dirty="0"/>
              <a:t>slow </a:t>
            </a:r>
            <a:r>
              <a:rPr lang="en-US" altLang="zh-CN" b="1" dirty="0" err="1"/>
              <a:t>colour</a:t>
            </a:r>
            <a:r>
              <a:rPr lang="en-US" altLang="zh-CN" b="1" dirty="0"/>
              <a:t> cycles</a:t>
            </a:r>
            <a:r>
              <a:rPr lang="en-US" altLang="zh-CN" dirty="0"/>
              <a:t> (every 2–4 hours) to maintain novelty without overstimulation.</a:t>
            </a:r>
          </a:p>
          <a:p>
            <a:r>
              <a:rPr lang="en-US" altLang="zh-CN" dirty="0"/>
              <a:t>Different room types should use </a:t>
            </a:r>
            <a:r>
              <a:rPr lang="en-US" altLang="zh-CN" b="1" dirty="0"/>
              <a:t>different </a:t>
            </a:r>
            <a:r>
              <a:rPr lang="en-US" altLang="zh-CN" b="1" dirty="0" err="1"/>
              <a:t>colour</a:t>
            </a:r>
            <a:r>
              <a:rPr lang="en-US" altLang="zh-CN" b="1" dirty="0"/>
              <a:t> palettes</a:t>
            </a:r>
            <a:r>
              <a:rPr lang="en-US" altLang="zh-CN" dirty="0"/>
              <a:t> depending on activity.</a:t>
            </a:r>
          </a:p>
          <a:p>
            <a:r>
              <a:rPr lang="en-US" altLang="zh-CN" dirty="0"/>
              <a:t>Combine with circadian lighting systems for full psychological support.</a:t>
            </a:r>
          </a:p>
          <a:p>
            <a:br>
              <a:rPr lang="en-US" altLang="zh-CN" dirty="0"/>
            </a:br>
            <a:endParaRPr lang="en-US" altLang="zh-CN" dirty="0"/>
          </a:p>
          <a:p>
            <a:endParaRPr lang="zh-CN" altLang="en-US" dirty="0"/>
          </a:p>
        </p:txBody>
      </p:sp>
    </p:spTree>
    <p:extLst>
      <p:ext uri="{BB962C8B-B14F-4D97-AF65-F5344CB8AC3E}">
        <p14:creationId xmlns:p14="http://schemas.microsoft.com/office/powerpoint/2010/main" val="127810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51B0329-285D-C9A7-D63E-75DA6C024651}"/>
              </a:ext>
            </a:extLst>
          </p:cNvPr>
          <p:cNvSpPr txBox="1"/>
          <p:nvPr/>
        </p:nvSpPr>
        <p:spPr>
          <a:xfrm>
            <a:off x="389740" y="333420"/>
            <a:ext cx="10652231" cy="6463308"/>
          </a:xfrm>
          <a:prstGeom prst="rect">
            <a:avLst/>
          </a:prstGeom>
          <a:noFill/>
        </p:spPr>
        <p:txBody>
          <a:bodyPr wrap="square" rtlCol="0">
            <a:spAutoFit/>
          </a:bodyPr>
          <a:lstStyle/>
          <a:p>
            <a:r>
              <a:rPr lang="en-US" altLang="zh-CN" b="1" dirty="0"/>
              <a:t>Morning (06:00–09:00)</a:t>
            </a:r>
          </a:p>
          <a:p>
            <a:r>
              <a:rPr lang="en-US" altLang="zh-CN" dirty="0"/>
              <a:t>Illuminance: </a:t>
            </a:r>
            <a:r>
              <a:rPr lang="en-US" altLang="zh-CN" b="1" dirty="0"/>
              <a:t>100–300 lux</a:t>
            </a:r>
            <a:r>
              <a:rPr lang="en-US" altLang="zh-CN" dirty="0"/>
              <a:t> (soft light)</a:t>
            </a:r>
          </a:p>
          <a:p>
            <a:r>
              <a:rPr lang="en-US" altLang="zh-CN" dirty="0"/>
              <a:t>Color Temperature: </a:t>
            </a:r>
            <a:r>
              <a:rPr lang="en-US" altLang="zh-CN" b="1" dirty="0"/>
              <a:t>3000–</a:t>
            </a:r>
            <a:r>
              <a:rPr lang="en-US" altLang="zh-CN" b="1" dirty="0" err="1"/>
              <a:t>4000K</a:t>
            </a:r>
            <a:endParaRPr lang="en-US" altLang="zh-CN" dirty="0"/>
          </a:p>
          <a:p>
            <a:r>
              <a:rPr lang="en-US" altLang="zh-CN" dirty="0"/>
              <a:t>Low blue-light content to allow gentle wake-up</a:t>
            </a:r>
          </a:p>
          <a:p>
            <a:endParaRPr lang="en-US" altLang="zh-CN" b="1" dirty="0"/>
          </a:p>
          <a:p>
            <a:r>
              <a:rPr lang="en-US" altLang="zh-CN" b="1" dirty="0"/>
              <a:t>Daytime Work Period (09:00–17:00)</a:t>
            </a:r>
          </a:p>
          <a:p>
            <a:r>
              <a:rPr lang="en-US" altLang="zh-CN" dirty="0"/>
              <a:t>Illuminance: </a:t>
            </a:r>
            <a:r>
              <a:rPr lang="en-US" altLang="zh-CN" b="1" dirty="0"/>
              <a:t>500–1000 lux</a:t>
            </a:r>
            <a:endParaRPr lang="en-US" altLang="zh-CN" dirty="0"/>
          </a:p>
          <a:p>
            <a:r>
              <a:rPr lang="en-US" altLang="zh-CN" dirty="0"/>
              <a:t>Color Temperature: </a:t>
            </a:r>
            <a:r>
              <a:rPr lang="en-US" altLang="zh-CN" b="1" dirty="0"/>
              <a:t>5000–</a:t>
            </a:r>
            <a:r>
              <a:rPr lang="en-US" altLang="zh-CN" b="1" dirty="0" err="1"/>
              <a:t>6500K</a:t>
            </a:r>
            <a:endParaRPr lang="en-US" altLang="zh-CN" dirty="0"/>
          </a:p>
          <a:p>
            <a:r>
              <a:rPr lang="en-US" altLang="zh-CN" dirty="0" err="1"/>
              <a:t>Melanopic</a:t>
            </a:r>
            <a:r>
              <a:rPr lang="en-US" altLang="zh-CN" dirty="0"/>
              <a:t> EDI: </a:t>
            </a:r>
            <a:r>
              <a:rPr lang="en-US" altLang="zh-CN" b="1" dirty="0"/>
              <a:t>≥ 250 lux</a:t>
            </a:r>
            <a:r>
              <a:rPr lang="en-US" altLang="zh-CN" dirty="0"/>
              <a:t> (supports circadian alignment)</a:t>
            </a:r>
          </a:p>
          <a:p>
            <a:r>
              <a:rPr lang="en-US" altLang="zh-CN" dirty="0"/>
              <a:t>High blue-light ratio to promote alertness and cognitive performance</a:t>
            </a:r>
          </a:p>
          <a:p>
            <a:endParaRPr lang="en-US" altLang="zh-CN" b="1" dirty="0"/>
          </a:p>
          <a:p>
            <a:r>
              <a:rPr lang="en-US" altLang="zh-CN" b="1" dirty="0"/>
              <a:t>Evening (17:00–20:00)</a:t>
            </a:r>
          </a:p>
          <a:p>
            <a:r>
              <a:rPr lang="en-US" altLang="zh-CN" dirty="0"/>
              <a:t>Illuminance: </a:t>
            </a:r>
            <a:r>
              <a:rPr lang="en-US" altLang="zh-CN" b="1" dirty="0"/>
              <a:t>50–200 lux</a:t>
            </a:r>
            <a:endParaRPr lang="en-US" altLang="zh-CN" dirty="0"/>
          </a:p>
          <a:p>
            <a:r>
              <a:rPr lang="en-US" altLang="zh-CN" dirty="0"/>
              <a:t>Color Temperature: </a:t>
            </a:r>
            <a:r>
              <a:rPr lang="en-US" altLang="zh-CN" b="1" dirty="0"/>
              <a:t>2700–</a:t>
            </a:r>
            <a:r>
              <a:rPr lang="en-US" altLang="zh-CN" b="1" dirty="0" err="1"/>
              <a:t>3500K</a:t>
            </a:r>
            <a:endParaRPr lang="en-US" altLang="zh-CN" dirty="0"/>
          </a:p>
          <a:p>
            <a:r>
              <a:rPr lang="en-US" altLang="zh-CN" dirty="0"/>
              <a:t>Reduced blue-light to help melatonin recovery</a:t>
            </a:r>
          </a:p>
          <a:p>
            <a:endParaRPr lang="en-US" altLang="zh-CN" b="1" dirty="0"/>
          </a:p>
          <a:p>
            <a:r>
              <a:rPr lang="en-US" altLang="zh-CN" b="1" dirty="0"/>
              <a:t>Night (20:00–06:00)</a:t>
            </a:r>
          </a:p>
          <a:p>
            <a:r>
              <a:rPr lang="en-US" altLang="zh-CN" dirty="0"/>
              <a:t>Illuminance: </a:t>
            </a:r>
            <a:r>
              <a:rPr lang="en-US" altLang="zh-CN" b="1" dirty="0"/>
              <a:t>&lt; 30 lux</a:t>
            </a:r>
            <a:endParaRPr lang="en-US" altLang="zh-CN" dirty="0"/>
          </a:p>
          <a:p>
            <a:r>
              <a:rPr lang="en-US" altLang="zh-CN" dirty="0"/>
              <a:t>Color Temperature: </a:t>
            </a:r>
            <a:r>
              <a:rPr lang="en-US" altLang="zh-CN" b="1" dirty="0"/>
              <a:t>&lt; </a:t>
            </a:r>
            <a:r>
              <a:rPr lang="en-US" altLang="zh-CN" b="1" dirty="0" err="1"/>
              <a:t>2000K</a:t>
            </a:r>
            <a:r>
              <a:rPr lang="en-US" altLang="zh-CN" dirty="0"/>
              <a:t> (amber/red light)</a:t>
            </a:r>
          </a:p>
          <a:p>
            <a:r>
              <a:rPr lang="en-US" altLang="zh-CN" dirty="0"/>
              <a:t>Blue-light should be minimized or eliminated</a:t>
            </a:r>
          </a:p>
          <a:p>
            <a:br>
              <a:rPr lang="en-US" altLang="zh-CN" dirty="0"/>
            </a:br>
            <a:endParaRPr lang="en-US" altLang="zh-CN" dirty="0"/>
          </a:p>
          <a:p>
            <a:endParaRPr lang="zh-CN" altLang="en-US" dirty="0"/>
          </a:p>
        </p:txBody>
      </p:sp>
    </p:spTree>
    <p:extLst>
      <p:ext uri="{BB962C8B-B14F-4D97-AF65-F5344CB8AC3E}">
        <p14:creationId xmlns:p14="http://schemas.microsoft.com/office/powerpoint/2010/main" val="91966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6AB8B3-4024-FD01-27EE-A6660EEBCD06}"/>
              </a:ext>
            </a:extLst>
          </p:cNvPr>
          <p:cNvPicPr>
            <a:picLocks noChangeAspect="1"/>
          </p:cNvPicPr>
          <p:nvPr/>
        </p:nvPicPr>
        <p:blipFill>
          <a:blip r:embed="rId2"/>
          <a:stretch>
            <a:fillRect/>
          </a:stretch>
        </p:blipFill>
        <p:spPr>
          <a:xfrm>
            <a:off x="1647204" y="709233"/>
            <a:ext cx="8897592" cy="5439534"/>
          </a:xfrm>
          <a:prstGeom prst="rect">
            <a:avLst/>
          </a:prstGeom>
        </p:spPr>
      </p:pic>
      <p:sp>
        <p:nvSpPr>
          <p:cNvPr id="6" name="文本框 5">
            <a:extLst>
              <a:ext uri="{FF2B5EF4-FFF2-40B4-BE49-F238E27FC236}">
                <a16:creationId xmlns:a16="http://schemas.microsoft.com/office/drawing/2014/main" id="{F0163BF3-E5DB-7F89-329A-C1C43EF09E72}"/>
              </a:ext>
            </a:extLst>
          </p:cNvPr>
          <p:cNvSpPr txBox="1"/>
          <p:nvPr/>
        </p:nvSpPr>
        <p:spPr>
          <a:xfrm>
            <a:off x="6000108" y="6534364"/>
            <a:ext cx="6191892" cy="369332"/>
          </a:xfrm>
          <a:prstGeom prst="rect">
            <a:avLst/>
          </a:prstGeom>
          <a:noFill/>
        </p:spPr>
        <p:txBody>
          <a:bodyPr wrap="square" rtlCol="0">
            <a:spAutoFit/>
          </a:bodyPr>
          <a:lstStyle/>
          <a:p>
            <a:r>
              <a:rPr lang="en-US" altLang="zh-CN" dirty="0"/>
              <a:t>DESIGN OF A SCALABLE FRAMEWORK OF LUNAR HABITATS</a:t>
            </a:r>
            <a:endParaRPr lang="zh-CN" altLang="en-US" dirty="0"/>
          </a:p>
        </p:txBody>
      </p:sp>
      <p:sp>
        <p:nvSpPr>
          <p:cNvPr id="8" name="矩形 7">
            <a:extLst>
              <a:ext uri="{FF2B5EF4-FFF2-40B4-BE49-F238E27FC236}">
                <a16:creationId xmlns:a16="http://schemas.microsoft.com/office/drawing/2014/main" id="{C9C12AC5-4EED-25B0-796F-E4E56757DDCD}"/>
              </a:ext>
            </a:extLst>
          </p:cNvPr>
          <p:cNvSpPr/>
          <p:nvPr/>
        </p:nvSpPr>
        <p:spPr>
          <a:xfrm>
            <a:off x="4284323" y="2887038"/>
            <a:ext cx="1982913" cy="152057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5823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54BDDBA-2AD3-8A38-B3B8-16132663241C}"/>
              </a:ext>
            </a:extLst>
          </p:cNvPr>
          <p:cNvSpPr txBox="1"/>
          <p:nvPr/>
        </p:nvSpPr>
        <p:spPr>
          <a:xfrm>
            <a:off x="1047964" y="452063"/>
            <a:ext cx="5533887" cy="369332"/>
          </a:xfrm>
          <a:prstGeom prst="rect">
            <a:avLst/>
          </a:prstGeom>
          <a:noFill/>
        </p:spPr>
        <p:txBody>
          <a:bodyPr wrap="none" rtlCol="0">
            <a:spAutoFit/>
          </a:bodyPr>
          <a:lstStyle/>
          <a:p>
            <a:r>
              <a:rPr lang="en-US" altLang="zh-CN" dirty="0"/>
              <a:t>What if the whole architecture scale base on jumping?</a:t>
            </a:r>
            <a:endParaRPr lang="zh-CN" altLang="en-US" dirty="0"/>
          </a:p>
        </p:txBody>
      </p:sp>
      <p:pic>
        <p:nvPicPr>
          <p:cNvPr id="6" name="图片 5">
            <a:extLst>
              <a:ext uri="{FF2B5EF4-FFF2-40B4-BE49-F238E27FC236}">
                <a16:creationId xmlns:a16="http://schemas.microsoft.com/office/drawing/2014/main" id="{48666876-E6F7-8CB5-6480-F2F7BFC4C22F}"/>
              </a:ext>
            </a:extLst>
          </p:cNvPr>
          <p:cNvPicPr>
            <a:picLocks noChangeAspect="1"/>
          </p:cNvPicPr>
          <p:nvPr/>
        </p:nvPicPr>
        <p:blipFill>
          <a:blip r:embed="rId2"/>
          <a:stretch>
            <a:fillRect/>
          </a:stretch>
        </p:blipFill>
        <p:spPr>
          <a:xfrm>
            <a:off x="3824550" y="990884"/>
            <a:ext cx="4542899" cy="5235750"/>
          </a:xfrm>
          <a:prstGeom prst="rect">
            <a:avLst/>
          </a:prstGeom>
        </p:spPr>
      </p:pic>
    </p:spTree>
    <p:extLst>
      <p:ext uri="{BB962C8B-B14F-4D97-AF65-F5344CB8AC3E}">
        <p14:creationId xmlns:p14="http://schemas.microsoft.com/office/powerpoint/2010/main" val="2923099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40C2FF0-5D2A-15F9-05F3-C23BDC18B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22" y="1194051"/>
            <a:ext cx="4682937" cy="4469898"/>
          </a:xfrm>
          <a:prstGeom prst="rect">
            <a:avLst/>
          </a:prstGeom>
        </p:spPr>
      </p:pic>
      <p:pic>
        <p:nvPicPr>
          <p:cNvPr id="7" name="图片 6">
            <a:extLst>
              <a:ext uri="{FF2B5EF4-FFF2-40B4-BE49-F238E27FC236}">
                <a16:creationId xmlns:a16="http://schemas.microsoft.com/office/drawing/2014/main" id="{A2D98FC6-2DFA-FF29-5B34-3F6903BAB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042" y="1194051"/>
            <a:ext cx="5067091" cy="4469898"/>
          </a:xfrm>
          <a:prstGeom prst="rect">
            <a:avLst/>
          </a:prstGeom>
        </p:spPr>
      </p:pic>
      <p:sp>
        <p:nvSpPr>
          <p:cNvPr id="8" name="文本框 7">
            <a:extLst>
              <a:ext uri="{FF2B5EF4-FFF2-40B4-BE49-F238E27FC236}">
                <a16:creationId xmlns:a16="http://schemas.microsoft.com/office/drawing/2014/main" id="{B6608F86-6BCF-100B-FED2-1167949B77BB}"/>
              </a:ext>
            </a:extLst>
          </p:cNvPr>
          <p:cNvSpPr txBox="1"/>
          <p:nvPr/>
        </p:nvSpPr>
        <p:spPr>
          <a:xfrm>
            <a:off x="1047964" y="452063"/>
            <a:ext cx="2991525" cy="369332"/>
          </a:xfrm>
          <a:prstGeom prst="rect">
            <a:avLst/>
          </a:prstGeom>
          <a:noFill/>
        </p:spPr>
        <p:txBody>
          <a:bodyPr wrap="none" rtlCol="0">
            <a:spAutoFit/>
          </a:bodyPr>
          <a:lstStyle/>
          <a:p>
            <a:r>
              <a:rPr lang="en-US" altLang="zh-CN" dirty="0"/>
              <a:t>Mapping the whole jumping</a:t>
            </a:r>
            <a:endParaRPr lang="zh-CN" altLang="en-US" dirty="0"/>
          </a:p>
        </p:txBody>
      </p:sp>
    </p:spTree>
    <p:extLst>
      <p:ext uri="{BB962C8B-B14F-4D97-AF65-F5344CB8AC3E}">
        <p14:creationId xmlns:p14="http://schemas.microsoft.com/office/powerpoint/2010/main" val="406996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E4C4F3C-799C-BA26-689B-F1A1505C6C29}"/>
              </a:ext>
            </a:extLst>
          </p:cNvPr>
          <p:cNvPicPr>
            <a:picLocks noChangeAspect="1"/>
          </p:cNvPicPr>
          <p:nvPr/>
        </p:nvPicPr>
        <p:blipFill>
          <a:blip r:embed="rId2"/>
          <a:stretch>
            <a:fillRect/>
          </a:stretch>
        </p:blipFill>
        <p:spPr>
          <a:xfrm>
            <a:off x="3197009" y="1813090"/>
            <a:ext cx="5797982" cy="3231820"/>
          </a:xfrm>
          <a:prstGeom prst="rect">
            <a:avLst/>
          </a:prstGeom>
        </p:spPr>
      </p:pic>
      <p:sp>
        <p:nvSpPr>
          <p:cNvPr id="6" name="文本框 5">
            <a:extLst>
              <a:ext uri="{FF2B5EF4-FFF2-40B4-BE49-F238E27FC236}">
                <a16:creationId xmlns:a16="http://schemas.microsoft.com/office/drawing/2014/main" id="{DACC8EAD-454E-6E6C-7506-E1A4D75DF821}"/>
              </a:ext>
            </a:extLst>
          </p:cNvPr>
          <p:cNvSpPr txBox="1"/>
          <p:nvPr/>
        </p:nvSpPr>
        <p:spPr>
          <a:xfrm>
            <a:off x="1047964" y="452063"/>
            <a:ext cx="5537093" cy="369332"/>
          </a:xfrm>
          <a:prstGeom prst="rect">
            <a:avLst/>
          </a:prstGeom>
          <a:noFill/>
        </p:spPr>
        <p:txBody>
          <a:bodyPr wrap="none" rtlCol="0">
            <a:spAutoFit/>
          </a:bodyPr>
          <a:lstStyle/>
          <a:p>
            <a:r>
              <a:rPr lang="en-US" altLang="zh-CN" dirty="0"/>
              <a:t>Using inflatable structure to make stretchable building</a:t>
            </a:r>
            <a:endParaRPr lang="zh-CN" altLang="en-US" dirty="0"/>
          </a:p>
        </p:txBody>
      </p:sp>
    </p:spTree>
    <p:extLst>
      <p:ext uri="{BB962C8B-B14F-4D97-AF65-F5344CB8AC3E}">
        <p14:creationId xmlns:p14="http://schemas.microsoft.com/office/powerpoint/2010/main" val="1012527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1A07D-6295-CA5E-F728-A14143C36228}"/>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D7EA2B3A-1407-75BA-A2C5-5C17652321D2}"/>
              </a:ext>
            </a:extLst>
          </p:cNvPr>
          <p:cNvSpPr txBox="1"/>
          <p:nvPr/>
        </p:nvSpPr>
        <p:spPr>
          <a:xfrm>
            <a:off x="389740" y="333420"/>
            <a:ext cx="10652231" cy="923330"/>
          </a:xfrm>
          <a:prstGeom prst="rect">
            <a:avLst/>
          </a:prstGeom>
          <a:noFill/>
        </p:spPr>
        <p:txBody>
          <a:bodyPr wrap="square" rtlCol="0">
            <a:spAutoFit/>
          </a:bodyPr>
          <a:lstStyle/>
          <a:p>
            <a:br>
              <a:rPr lang="en-US" altLang="zh-CN" dirty="0"/>
            </a:br>
            <a:endParaRPr lang="en-US" altLang="zh-CN" dirty="0"/>
          </a:p>
          <a:p>
            <a:endParaRPr lang="zh-CN" altLang="en-US" dirty="0"/>
          </a:p>
        </p:txBody>
      </p:sp>
      <p:sp>
        <p:nvSpPr>
          <p:cNvPr id="3" name="文本框 2">
            <a:extLst>
              <a:ext uri="{FF2B5EF4-FFF2-40B4-BE49-F238E27FC236}">
                <a16:creationId xmlns:a16="http://schemas.microsoft.com/office/drawing/2014/main" id="{07BDD8EB-88EF-F306-FC6C-97EADF41F20A}"/>
              </a:ext>
            </a:extLst>
          </p:cNvPr>
          <p:cNvSpPr txBox="1"/>
          <p:nvPr/>
        </p:nvSpPr>
        <p:spPr>
          <a:xfrm>
            <a:off x="389740" y="333420"/>
            <a:ext cx="10652231" cy="8956298"/>
          </a:xfrm>
          <a:prstGeom prst="rect">
            <a:avLst/>
          </a:prstGeom>
          <a:noFill/>
        </p:spPr>
        <p:txBody>
          <a:bodyPr wrap="square" rtlCol="0">
            <a:spAutoFit/>
          </a:bodyPr>
          <a:lstStyle/>
          <a:p>
            <a:r>
              <a:rPr lang="en-US" altLang="zh-CN" dirty="0"/>
              <a:t>As lunar missions progress into mid- and late-stage operational cycles, interpersonal tension and the psychological strain induced by limited privacy are expected to intensify among crew members. Historical evidence from orbital missions shows that even highly trained astronauts can become increasingly sensitive to spatial intrusion when confined for extended periods. This tendency is likely to be magnified in a lunar habitat, where daily routines, work duties, and recreational activities must all unfold within a fixed and highly controlled interior volume.</a:t>
            </a:r>
          </a:p>
          <a:p>
            <a:endParaRPr lang="en-US" altLang="zh-CN" dirty="0"/>
          </a:p>
          <a:p>
            <a:r>
              <a:rPr lang="en-US" altLang="zh-CN" dirty="0"/>
              <a:t>The challenge, therefore, extends beyond accommodating essential life-support infrastructure: it requires the creation of spatial environments that actively mediate social fatigue and support healthy personal boundaries.</a:t>
            </a:r>
          </a:p>
          <a:p>
            <a:endParaRPr lang="en-US" altLang="zh-CN" dirty="0"/>
          </a:p>
          <a:p>
            <a:r>
              <a:rPr lang="en-US" altLang="zh-CN" dirty="0"/>
              <a:t>In response, this research shifts its focus toward a </a:t>
            </a:r>
            <a:r>
              <a:rPr lang="en-US" altLang="zh-CN" b="1" dirty="0"/>
              <a:t>movement-driven spatial strategy</a:t>
            </a:r>
            <a:r>
              <a:rPr lang="en-US" altLang="zh-CN" dirty="0"/>
              <a:t>. Specifically, it investigates </a:t>
            </a:r>
            <a:r>
              <a:rPr lang="en-US" altLang="zh-CN" b="1" dirty="0"/>
              <a:t>the act of jumping</a:t>
            </a:r>
            <a:r>
              <a:rPr lang="en-US" altLang="zh-CN" dirty="0"/>
              <a:t>—a behavior fundamentally transformed by the Moon’s one-sixth gravity—and examines how its altered kinematics and extended trajectories can be mapped to generate new architectural logics. By analyzing the curves, arcs, and temporal sequences embedded in lunar jump movement, the project proposes a </a:t>
            </a:r>
            <a:r>
              <a:rPr lang="en-US" altLang="zh-CN" b="1" dirty="0"/>
              <a:t>mobile architectural system</a:t>
            </a:r>
            <a:r>
              <a:rPr lang="en-US" altLang="zh-CN" dirty="0"/>
              <a:t> whose form and spatial distribution derive directly from these motion paths.</a:t>
            </a:r>
          </a:p>
          <a:p>
            <a:endParaRPr lang="en-US" altLang="zh-CN" dirty="0"/>
          </a:p>
          <a:p>
            <a:r>
              <a:rPr lang="en-US" altLang="zh-CN" dirty="0"/>
              <a:t>Rather than relying on static, rigid modules, the proposed system employs </a:t>
            </a:r>
            <a:r>
              <a:rPr lang="en-US" altLang="zh-CN" b="1" dirty="0"/>
              <a:t>reconfigurable and mobile units</a:t>
            </a:r>
            <a:r>
              <a:rPr lang="en-US" altLang="zh-CN" dirty="0"/>
              <a:t> capable of expanding or contracting according to different activity phases. The amplified spatial envelope required for jumping—its long takeoff path, high apex, and extended landing arc—becomes a template for large, shared spatial configurations suited for collective exercise, recreation, and energy release. Conversely, when movement subsides, the same system can fold, compress, or rotate into compact arrangements that restore individual privacy.</a:t>
            </a:r>
          </a:p>
          <a:p>
            <a:r>
              <a:rPr lang="en-US" altLang="zh-CN" dirty="0"/>
              <a:t>By treating human movement—specifically, the lunar jump—as a generative design parameter, the architecture becomes responsive to both the physical conditions of reduced gravity and the psychological rhythms of long-duration habitation. Ultimately, this approach aims to mitigate interpersonal conflict, enrich daily embodied experience, and establish a resilient, adaptive spatial framework for future lunar living.</a:t>
            </a:r>
          </a:p>
          <a:p>
            <a:br>
              <a:rPr lang="en-US" altLang="zh-CN" dirty="0"/>
            </a:br>
            <a:endParaRPr lang="en-US" altLang="zh-CN" dirty="0"/>
          </a:p>
          <a:p>
            <a:endParaRPr lang="zh-CN" altLang="en-US" dirty="0"/>
          </a:p>
        </p:txBody>
      </p:sp>
    </p:spTree>
    <p:extLst>
      <p:ext uri="{BB962C8B-B14F-4D97-AF65-F5344CB8AC3E}">
        <p14:creationId xmlns:p14="http://schemas.microsoft.com/office/powerpoint/2010/main" val="2893858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70B18-181D-AC47-7C34-116859B43C56}"/>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9C072A00-C640-657C-430E-CC93730434E7}"/>
              </a:ext>
            </a:extLst>
          </p:cNvPr>
          <p:cNvSpPr txBox="1"/>
          <p:nvPr/>
        </p:nvSpPr>
        <p:spPr>
          <a:xfrm>
            <a:off x="389740" y="333420"/>
            <a:ext cx="10652231" cy="923330"/>
          </a:xfrm>
          <a:prstGeom prst="rect">
            <a:avLst/>
          </a:prstGeom>
          <a:noFill/>
        </p:spPr>
        <p:txBody>
          <a:bodyPr wrap="square" rtlCol="0">
            <a:spAutoFit/>
          </a:bodyPr>
          <a:lstStyle/>
          <a:p>
            <a:br>
              <a:rPr lang="en-US" altLang="zh-CN" dirty="0"/>
            </a:br>
            <a:endParaRPr lang="en-US" altLang="zh-CN" dirty="0"/>
          </a:p>
          <a:p>
            <a:endParaRPr lang="zh-CN" altLang="en-US" dirty="0"/>
          </a:p>
        </p:txBody>
      </p:sp>
      <p:sp>
        <p:nvSpPr>
          <p:cNvPr id="3" name="文本框 2">
            <a:extLst>
              <a:ext uri="{FF2B5EF4-FFF2-40B4-BE49-F238E27FC236}">
                <a16:creationId xmlns:a16="http://schemas.microsoft.com/office/drawing/2014/main" id="{DEE947B7-FB45-681E-1706-BE42E3527D00}"/>
              </a:ext>
            </a:extLst>
          </p:cNvPr>
          <p:cNvSpPr txBox="1"/>
          <p:nvPr/>
        </p:nvSpPr>
        <p:spPr>
          <a:xfrm>
            <a:off x="389740" y="333420"/>
            <a:ext cx="10652231" cy="5909310"/>
          </a:xfrm>
          <a:prstGeom prst="rect">
            <a:avLst/>
          </a:prstGeom>
          <a:noFill/>
        </p:spPr>
        <p:txBody>
          <a:bodyPr wrap="square" rtlCol="0">
            <a:spAutoFit/>
          </a:bodyPr>
          <a:lstStyle/>
          <a:p>
            <a:r>
              <a:rPr lang="en-US" altLang="zh-CN" dirty="0"/>
              <a:t>In response, this research shifts its focus toward a </a:t>
            </a:r>
            <a:r>
              <a:rPr lang="en-US" altLang="zh-CN" b="1" dirty="0"/>
              <a:t>movement-driven spatial strategy</a:t>
            </a:r>
            <a:r>
              <a:rPr lang="en-US" altLang="zh-CN" dirty="0"/>
              <a:t>. Specifically, it investigates </a:t>
            </a:r>
            <a:r>
              <a:rPr lang="en-US" altLang="zh-CN" b="1" dirty="0"/>
              <a:t>the act of jumping</a:t>
            </a:r>
            <a:r>
              <a:rPr lang="en-US" altLang="zh-CN" dirty="0"/>
              <a:t>—a behavior fundamentally transformed by the Moon’s one-sixth gravity—and examines how its altered kinematics and extended trajectories can be mapped to generate new architectural logics. By analyzing the curves, arcs, and temporal sequences embedded in lunar jump movement, the project proposes a </a:t>
            </a:r>
            <a:r>
              <a:rPr lang="en-US" altLang="zh-CN" b="1" dirty="0"/>
              <a:t>mobile architectural system</a:t>
            </a:r>
            <a:r>
              <a:rPr lang="en-US" altLang="zh-CN" dirty="0"/>
              <a:t> whose form and spatial distribution derive directly from these motion paths.</a:t>
            </a:r>
          </a:p>
          <a:p>
            <a:endParaRPr lang="en-US" altLang="zh-CN" dirty="0"/>
          </a:p>
          <a:p>
            <a:r>
              <a:rPr lang="en-US" altLang="zh-CN" dirty="0"/>
              <a:t>Rather than relying on static, rigid modules, the proposed system employs </a:t>
            </a:r>
            <a:r>
              <a:rPr lang="en-US" altLang="zh-CN" b="1" dirty="0"/>
              <a:t>reconfigurable and mobile units</a:t>
            </a:r>
            <a:r>
              <a:rPr lang="en-US" altLang="zh-CN" dirty="0"/>
              <a:t> capable of expanding or contracting according to different activity phases. The amplified spatial envelope required for jumping—its long takeoff path, high apex, and extended landing arc—becomes a template for large, shared spatial configurations suited for collective exercise, recreation, and energy release. Conversely, when movement subsides, the same system can fold, compress, or rotate into compact arrangements that restore individual privacy.</a:t>
            </a:r>
          </a:p>
          <a:p>
            <a:endParaRPr lang="en-US" altLang="zh-CN" dirty="0"/>
          </a:p>
          <a:p>
            <a:r>
              <a:rPr lang="en-US" altLang="zh-CN" dirty="0"/>
              <a:t>By treating human movement—specifically, the lunar </a:t>
            </a:r>
            <a:r>
              <a:rPr lang="en-US" altLang="zh-CN" b="1" dirty="0"/>
              <a:t>jump</a:t>
            </a:r>
            <a:r>
              <a:rPr lang="en-US" altLang="zh-CN" dirty="0"/>
              <a:t>—as a generative design parameter, the architecture becomes responsive to the physical conditions of reduced gravity. Ultimately, this approach aims to mitigate interpersonal conflict, enrich daily embodied experience, and establish a resilient, adaptive spatial framework for future lunar living.</a:t>
            </a:r>
          </a:p>
          <a:p>
            <a:br>
              <a:rPr lang="en-US" altLang="zh-CN" dirty="0"/>
            </a:br>
            <a:endParaRPr lang="en-US" altLang="zh-CN" dirty="0"/>
          </a:p>
          <a:p>
            <a:endParaRPr lang="zh-CN" altLang="en-US" dirty="0"/>
          </a:p>
        </p:txBody>
      </p:sp>
    </p:spTree>
    <p:extLst>
      <p:ext uri="{BB962C8B-B14F-4D97-AF65-F5344CB8AC3E}">
        <p14:creationId xmlns:p14="http://schemas.microsoft.com/office/powerpoint/2010/main" val="184342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6AC4FC0-171E-953A-6A59-87EEE2C6CA5A}"/>
              </a:ext>
            </a:extLst>
          </p:cNvPr>
          <p:cNvSpPr txBox="1"/>
          <p:nvPr/>
        </p:nvSpPr>
        <p:spPr>
          <a:xfrm>
            <a:off x="389740" y="333420"/>
            <a:ext cx="10652231" cy="2862322"/>
          </a:xfrm>
          <a:prstGeom prst="rect">
            <a:avLst/>
          </a:prstGeom>
          <a:noFill/>
        </p:spPr>
        <p:txBody>
          <a:bodyPr wrap="square" rtlCol="0">
            <a:spAutoFit/>
          </a:bodyPr>
          <a:lstStyle/>
          <a:p>
            <a:r>
              <a:rPr lang="en-US" altLang="zh-CN" dirty="0"/>
              <a:t>Reference</a:t>
            </a:r>
          </a:p>
          <a:p>
            <a:r>
              <a:rPr lang="en-US" altLang="zh-CN" dirty="0"/>
              <a:t>NASA. (2016). </a:t>
            </a:r>
            <a:r>
              <a:rPr lang="en-US" altLang="zh-CN" i="1" dirty="0"/>
              <a:t>Extravehicular Activity (EVA) Overview</a:t>
            </a:r>
            <a:r>
              <a:rPr lang="en-US" altLang="zh-CN" dirty="0"/>
              <a:t>. NASA Human Spaceflight Documentation. </a:t>
            </a:r>
            <a:r>
              <a:rPr lang="en-US" altLang="zh-CN" dirty="0">
                <a:hlinkClick r:id="rId2"/>
              </a:rPr>
              <a:t>https://</a:t>
            </a:r>
            <a:r>
              <a:rPr lang="en-US" altLang="zh-CN" dirty="0" err="1">
                <a:hlinkClick r:id="rId2"/>
              </a:rPr>
              <a:t>www.nasa.gov</a:t>
            </a:r>
            <a:endParaRPr lang="en-US" altLang="zh-CN" dirty="0"/>
          </a:p>
          <a:p>
            <a:r>
              <a:rPr lang="en-US" altLang="zh-CN" dirty="0"/>
              <a:t>NASA. (2020). </a:t>
            </a:r>
            <a:r>
              <a:rPr lang="en-US" altLang="zh-CN" i="1" dirty="0"/>
              <a:t>Neutral Buoyancy Laboratory (</a:t>
            </a:r>
            <a:r>
              <a:rPr lang="en-US" altLang="zh-CN" i="1" dirty="0" err="1"/>
              <a:t>NBL</a:t>
            </a:r>
            <a:r>
              <a:rPr lang="en-US" altLang="zh-CN" i="1" dirty="0"/>
              <a:t>) operations overview</a:t>
            </a:r>
            <a:r>
              <a:rPr lang="en-US" altLang="zh-CN" dirty="0"/>
              <a:t>. NASA Johnson Space Center.</a:t>
            </a:r>
          </a:p>
          <a:p>
            <a:r>
              <a:rPr lang="en-US" altLang="zh-CN" dirty="0"/>
              <a:t>Chiang, Y.-C., Bier, H., &amp; Mostafavi, S. (2018). Design to robotic assembly: An exploration in stacking. </a:t>
            </a:r>
            <a:r>
              <a:rPr lang="en-US" altLang="zh-CN" i="1" dirty="0"/>
              <a:t>Frontiers in Digital Humanities, 5</a:t>
            </a:r>
            <a:r>
              <a:rPr lang="en-US" altLang="zh-CN" dirty="0"/>
              <a:t>, 23. </a:t>
            </a:r>
            <a:r>
              <a:rPr lang="en-US" altLang="zh-CN" dirty="0">
                <a:hlinkClick r:id="rId3"/>
              </a:rPr>
              <a:t>https://</a:t>
            </a:r>
            <a:r>
              <a:rPr lang="en-US" altLang="zh-CN" dirty="0" err="1">
                <a:hlinkClick r:id="rId3"/>
              </a:rPr>
              <a:t>doi.org</a:t>
            </a:r>
            <a:r>
              <a:rPr lang="en-US" altLang="zh-CN" dirty="0">
                <a:hlinkClick r:id="rId3"/>
              </a:rPr>
              <a:t>/10.3389/</a:t>
            </a:r>
            <a:r>
              <a:rPr lang="en-US" altLang="zh-CN" dirty="0" err="1">
                <a:hlinkClick r:id="rId3"/>
              </a:rPr>
              <a:t>fdigh.2018.00023</a:t>
            </a:r>
            <a:endParaRPr lang="en-US" altLang="zh-CN" dirty="0"/>
          </a:p>
          <a:p>
            <a:r>
              <a:rPr lang="en-US" altLang="zh-CN" dirty="0"/>
              <a:t>SADA Architects. (2020). </a:t>
            </a:r>
            <a:r>
              <a:rPr lang="en-US" altLang="zh-CN" i="1" dirty="0" err="1"/>
              <a:t>Lunark</a:t>
            </a:r>
            <a:endParaRPr lang="en-US" altLang="zh-CN" i="1" dirty="0"/>
          </a:p>
          <a:p>
            <a:br>
              <a:rPr lang="en-US" altLang="zh-CN" dirty="0"/>
            </a:br>
            <a:endParaRPr lang="en-US" altLang="zh-CN" dirty="0"/>
          </a:p>
          <a:p>
            <a:endParaRPr lang="zh-CN" altLang="en-US" dirty="0"/>
          </a:p>
        </p:txBody>
      </p:sp>
    </p:spTree>
    <p:extLst>
      <p:ext uri="{BB962C8B-B14F-4D97-AF65-F5344CB8AC3E}">
        <p14:creationId xmlns:p14="http://schemas.microsoft.com/office/powerpoint/2010/main" val="3785979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29BA-0CEC-11EB-97F4-E3198CBD9A21}"/>
              </a:ext>
            </a:extLst>
          </p:cNvPr>
          <p:cNvSpPr>
            <a:spLocks noGrp="1"/>
          </p:cNvSpPr>
          <p:nvPr>
            <p:ph type="title"/>
          </p:nvPr>
        </p:nvSpPr>
        <p:spPr>
          <a:xfrm rot="16200000">
            <a:off x="-3759621" y="414236"/>
            <a:ext cx="10515600" cy="1325563"/>
          </a:xfrm>
        </p:spPr>
        <p:txBody>
          <a:bodyPr>
            <a:normAutofit/>
          </a:bodyPr>
          <a:lstStyle/>
          <a:p>
            <a:r>
              <a:rPr lang="en-US" sz="8000" dirty="0" err="1">
                <a:latin typeface="Klinic Slab Bold" pitchFamily="50" charset="0"/>
              </a:rPr>
              <a:t>Bubblebotics</a:t>
            </a:r>
            <a:endParaRPr lang="en-US" sz="8000" dirty="0">
              <a:latin typeface="Klinic Slab Bold" pitchFamily="50" charset="0"/>
            </a:endParaRPr>
          </a:p>
        </p:txBody>
      </p:sp>
      <p:pic>
        <p:nvPicPr>
          <p:cNvPr id="5" name="Content Placeholder 4" descr="A white object with wires&#10;&#10;AI-generated content may be incorrect.">
            <a:extLst>
              <a:ext uri="{FF2B5EF4-FFF2-40B4-BE49-F238E27FC236}">
                <a16:creationId xmlns:a16="http://schemas.microsoft.com/office/drawing/2014/main" id="{A04AE6CB-8C47-8D72-FD59-70EDE4973C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1" y="0"/>
            <a:ext cx="9143999" cy="6858000"/>
          </a:xfrm>
        </p:spPr>
      </p:pic>
    </p:spTree>
    <p:extLst>
      <p:ext uri="{BB962C8B-B14F-4D97-AF65-F5344CB8AC3E}">
        <p14:creationId xmlns:p14="http://schemas.microsoft.com/office/powerpoint/2010/main" val="388036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D34740C-4CB6-F886-4E03-0F74ED1F1C27}"/>
              </a:ext>
            </a:extLst>
          </p:cNvPr>
          <p:cNvPicPr>
            <a:picLocks noChangeAspect="1"/>
          </p:cNvPicPr>
          <p:nvPr/>
        </p:nvPicPr>
        <p:blipFill>
          <a:blip r:embed="rId2"/>
          <a:stretch>
            <a:fillRect/>
          </a:stretch>
        </p:blipFill>
        <p:spPr>
          <a:xfrm>
            <a:off x="1023229" y="418680"/>
            <a:ext cx="10145541" cy="6020640"/>
          </a:xfrm>
          <a:prstGeom prst="rect">
            <a:avLst/>
          </a:prstGeom>
        </p:spPr>
      </p:pic>
    </p:spTree>
    <p:extLst>
      <p:ext uri="{BB962C8B-B14F-4D97-AF65-F5344CB8AC3E}">
        <p14:creationId xmlns:p14="http://schemas.microsoft.com/office/powerpoint/2010/main" val="208786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4E33C77-E9E7-A68B-19ED-5248C51CFC53}"/>
              </a:ext>
            </a:extLst>
          </p:cNvPr>
          <p:cNvPicPr>
            <a:picLocks noChangeAspect="1"/>
          </p:cNvPicPr>
          <p:nvPr/>
        </p:nvPicPr>
        <p:blipFill>
          <a:blip r:embed="rId2"/>
          <a:stretch>
            <a:fillRect/>
          </a:stretch>
        </p:blipFill>
        <p:spPr>
          <a:xfrm>
            <a:off x="2180678" y="247206"/>
            <a:ext cx="7830643" cy="6363588"/>
          </a:xfrm>
          <a:prstGeom prst="rect">
            <a:avLst/>
          </a:prstGeom>
        </p:spPr>
      </p:pic>
    </p:spTree>
    <p:extLst>
      <p:ext uri="{BB962C8B-B14F-4D97-AF65-F5344CB8AC3E}">
        <p14:creationId xmlns:p14="http://schemas.microsoft.com/office/powerpoint/2010/main" val="246409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5BA3DEF-0927-7163-1A58-13FE9FDAEEAC}"/>
              </a:ext>
            </a:extLst>
          </p:cNvPr>
          <p:cNvPicPr>
            <a:picLocks noChangeAspect="1"/>
          </p:cNvPicPr>
          <p:nvPr/>
        </p:nvPicPr>
        <p:blipFill>
          <a:blip r:embed="rId2"/>
          <a:stretch>
            <a:fillRect/>
          </a:stretch>
        </p:blipFill>
        <p:spPr>
          <a:xfrm>
            <a:off x="1232809" y="452022"/>
            <a:ext cx="9726382" cy="5953956"/>
          </a:xfrm>
          <a:prstGeom prst="rect">
            <a:avLst/>
          </a:prstGeom>
        </p:spPr>
      </p:pic>
    </p:spTree>
    <p:extLst>
      <p:ext uri="{BB962C8B-B14F-4D97-AF65-F5344CB8AC3E}">
        <p14:creationId xmlns:p14="http://schemas.microsoft.com/office/powerpoint/2010/main" val="1891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3FBF3EF-11AF-6012-4419-188A894383A6}"/>
              </a:ext>
            </a:extLst>
          </p:cNvPr>
          <p:cNvPicPr>
            <a:picLocks noChangeAspect="1"/>
          </p:cNvPicPr>
          <p:nvPr/>
        </p:nvPicPr>
        <p:blipFill>
          <a:blip r:embed="rId2"/>
          <a:stretch>
            <a:fillRect/>
          </a:stretch>
        </p:blipFill>
        <p:spPr>
          <a:xfrm>
            <a:off x="1218461" y="0"/>
            <a:ext cx="9755077" cy="6858000"/>
          </a:xfrm>
          <a:prstGeom prst="rect">
            <a:avLst/>
          </a:prstGeom>
        </p:spPr>
      </p:pic>
    </p:spTree>
    <p:extLst>
      <p:ext uri="{BB962C8B-B14F-4D97-AF65-F5344CB8AC3E}">
        <p14:creationId xmlns:p14="http://schemas.microsoft.com/office/powerpoint/2010/main" val="225255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86521D3-AA37-D5E8-1206-9A9AF2835A76}"/>
              </a:ext>
            </a:extLst>
          </p:cNvPr>
          <p:cNvPicPr>
            <a:picLocks noChangeAspect="1"/>
          </p:cNvPicPr>
          <p:nvPr/>
        </p:nvPicPr>
        <p:blipFill>
          <a:blip r:embed="rId2"/>
          <a:stretch>
            <a:fillRect/>
          </a:stretch>
        </p:blipFill>
        <p:spPr>
          <a:xfrm>
            <a:off x="775545" y="432969"/>
            <a:ext cx="10640910" cy="5992061"/>
          </a:xfrm>
          <a:prstGeom prst="rect">
            <a:avLst/>
          </a:prstGeom>
        </p:spPr>
      </p:pic>
    </p:spTree>
    <p:extLst>
      <p:ext uri="{BB962C8B-B14F-4D97-AF65-F5344CB8AC3E}">
        <p14:creationId xmlns:p14="http://schemas.microsoft.com/office/powerpoint/2010/main" val="34641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F4C914E-60CC-0682-FF8D-E463ADEE0405}"/>
              </a:ext>
            </a:extLst>
          </p:cNvPr>
          <p:cNvSpPr txBox="1"/>
          <p:nvPr/>
        </p:nvSpPr>
        <p:spPr>
          <a:xfrm>
            <a:off x="1181528" y="719191"/>
            <a:ext cx="3315331" cy="369332"/>
          </a:xfrm>
          <a:prstGeom prst="rect">
            <a:avLst/>
          </a:prstGeom>
          <a:noFill/>
        </p:spPr>
        <p:txBody>
          <a:bodyPr wrap="none" rtlCol="0">
            <a:spAutoFit/>
          </a:bodyPr>
          <a:lstStyle/>
          <a:p>
            <a:r>
              <a:rPr lang="en-US" altLang="zh-CN" dirty="0"/>
              <a:t>How can we play on the moon?</a:t>
            </a:r>
            <a:endParaRPr lang="zh-CN" altLang="en-US" dirty="0"/>
          </a:p>
        </p:txBody>
      </p:sp>
      <p:pic>
        <p:nvPicPr>
          <p:cNvPr id="1028" name="Picture 4">
            <a:extLst>
              <a:ext uri="{FF2B5EF4-FFF2-40B4-BE49-F238E27FC236}">
                <a16:creationId xmlns:a16="http://schemas.microsoft.com/office/drawing/2014/main" id="{80C6ECA5-C72F-99C1-6927-CA78C91DC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90" y="1088523"/>
            <a:ext cx="8391419" cy="559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9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4EAF1-D15B-5397-F410-810180428267}"/>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05F76205-18F4-4DDF-3050-D795AC5C06FD}"/>
              </a:ext>
            </a:extLst>
          </p:cNvPr>
          <p:cNvSpPr txBox="1"/>
          <p:nvPr/>
        </p:nvSpPr>
        <p:spPr>
          <a:xfrm>
            <a:off x="1181528" y="719191"/>
            <a:ext cx="3315331" cy="369332"/>
          </a:xfrm>
          <a:prstGeom prst="rect">
            <a:avLst/>
          </a:prstGeom>
          <a:noFill/>
        </p:spPr>
        <p:txBody>
          <a:bodyPr wrap="none" rtlCol="0">
            <a:spAutoFit/>
          </a:bodyPr>
          <a:lstStyle/>
          <a:p>
            <a:r>
              <a:rPr lang="en-US" altLang="zh-CN" dirty="0"/>
              <a:t>How can we play on the moon?</a:t>
            </a:r>
            <a:endParaRPr lang="zh-CN" altLang="en-US" dirty="0"/>
          </a:p>
        </p:txBody>
      </p:sp>
      <p:pic>
        <p:nvPicPr>
          <p:cNvPr id="3" name="图片 2">
            <a:extLst>
              <a:ext uri="{FF2B5EF4-FFF2-40B4-BE49-F238E27FC236}">
                <a16:creationId xmlns:a16="http://schemas.microsoft.com/office/drawing/2014/main" id="{3948F645-D5BC-9606-E9CF-A9B8630E4E23}"/>
              </a:ext>
            </a:extLst>
          </p:cNvPr>
          <p:cNvPicPr>
            <a:picLocks noChangeAspect="1"/>
          </p:cNvPicPr>
          <p:nvPr/>
        </p:nvPicPr>
        <p:blipFill>
          <a:blip r:embed="rId2"/>
          <a:stretch>
            <a:fillRect/>
          </a:stretch>
        </p:blipFill>
        <p:spPr>
          <a:xfrm>
            <a:off x="2104689" y="1181529"/>
            <a:ext cx="2651473" cy="5264407"/>
          </a:xfrm>
          <a:prstGeom prst="rect">
            <a:avLst/>
          </a:prstGeom>
        </p:spPr>
      </p:pic>
    </p:spTree>
    <p:extLst>
      <p:ext uri="{BB962C8B-B14F-4D97-AF65-F5344CB8AC3E}">
        <p14:creationId xmlns:p14="http://schemas.microsoft.com/office/powerpoint/2010/main" val="253486622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1721</Words>
  <Application>Microsoft Office PowerPoint</Application>
  <PresentationFormat>宽屏</PresentationFormat>
  <Paragraphs>149</Paragraphs>
  <Slides>26</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Klinic Slab Bold</vt:lpstr>
      <vt:lpstr>等线</vt:lpstr>
      <vt:lpstr>等线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Bubblebotics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培星 杨</dc:creator>
  <cp:lastModifiedBy>培星 杨</cp:lastModifiedBy>
  <cp:revision>2</cp:revision>
  <dcterms:created xsi:type="dcterms:W3CDTF">2025-11-18T23:24:35Z</dcterms:created>
  <dcterms:modified xsi:type="dcterms:W3CDTF">2025-11-28T08:35:10Z</dcterms:modified>
</cp:coreProperties>
</file>