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21"/>
  </p:notesMasterIdLst>
  <p:handoutMasterIdLst>
    <p:handoutMasterId r:id="rId22"/>
  </p:handoutMasterIdLst>
  <p:sldIdLst>
    <p:sldId id="946" r:id="rId2"/>
    <p:sldId id="957" r:id="rId3"/>
    <p:sldId id="833" r:id="rId4"/>
    <p:sldId id="811" r:id="rId5"/>
    <p:sldId id="947" r:id="rId6"/>
    <p:sldId id="854" r:id="rId7"/>
    <p:sldId id="886" r:id="rId8"/>
    <p:sldId id="959" r:id="rId9"/>
    <p:sldId id="672" r:id="rId10"/>
    <p:sldId id="951" r:id="rId11"/>
    <p:sldId id="888" r:id="rId12"/>
    <p:sldId id="904" r:id="rId13"/>
    <p:sldId id="940" r:id="rId14"/>
    <p:sldId id="960" r:id="rId15"/>
    <p:sldId id="795" r:id="rId16"/>
    <p:sldId id="955" r:id="rId17"/>
    <p:sldId id="954" r:id="rId18"/>
    <p:sldId id="592" r:id="rId19"/>
    <p:sldId id="7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040"/>
    <a:srgbClr val="4DCAF0"/>
    <a:srgbClr val="DBDBF3"/>
    <a:srgbClr val="468A66"/>
    <a:srgbClr val="F25E2E"/>
    <a:srgbClr val="000000"/>
    <a:srgbClr val="D2232A"/>
    <a:srgbClr val="479696"/>
    <a:srgbClr val="5D95C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87910" autoAdjust="0"/>
  </p:normalViewPr>
  <p:slideViewPr>
    <p:cSldViewPr snapToGrid="0">
      <p:cViewPr varScale="1">
        <p:scale>
          <a:sx n="84" d="100"/>
          <a:sy n="84" d="100"/>
        </p:scale>
        <p:origin x="811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5981"/>
    </p:cViewPr>
  </p:sorterViewPr>
  <p:notesViewPr>
    <p:cSldViewPr snapToGrid="0">
      <p:cViewPr varScale="1">
        <p:scale>
          <a:sx n="72" d="100"/>
          <a:sy n="72" d="100"/>
        </p:scale>
        <p:origin x="301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gina Regina Tania Tan" userId="e02d076f-526b-456a-9cfd-11458c1f17c3" providerId="ADAL" clId="{596993E8-8F15-427B-8FD5-F95DDBC05EAA}"/>
    <pc:docChg chg="delSld">
      <pc:chgData name="Regina Regina Tania Tan" userId="e02d076f-526b-456a-9cfd-11458c1f17c3" providerId="ADAL" clId="{596993E8-8F15-427B-8FD5-F95DDBC05EAA}" dt="2025-08-31T22:31:53.797" v="0" actId="47"/>
      <pc:docMkLst>
        <pc:docMk/>
      </pc:docMkLst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1232641031" sldId="322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3967322144" sldId="449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1297096766" sldId="454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2730010336" sldId="473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1154691070" sldId="475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812422097" sldId="491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382224171" sldId="505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317269989" sldId="508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2266421620" sldId="524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1998488636" sldId="547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417982217" sldId="564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784336583" sldId="565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1740843780" sldId="570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1378257301" sldId="575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2727937101" sldId="579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3492117792" sldId="586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704862210" sldId="587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554989244" sldId="589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3925034846" sldId="590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271153136" sldId="591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3476514729" sldId="602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200832401" sldId="617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4138198001" sldId="618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2516299085" sldId="631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3556957921" sldId="635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2865629993" sldId="636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2030986933" sldId="721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1296908852" sldId="731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2382097868" sldId="745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398859995" sldId="827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1060336548" sldId="829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2460445150" sldId="830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2428965268" sldId="831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2092228368" sldId="834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674304588" sldId="843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226926290" sldId="846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425466106" sldId="847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814708135" sldId="884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2568939236" sldId="913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1379310554" sldId="914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3023194877" sldId="915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3784573880" sldId="924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3887842895" sldId="925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2947932026" sldId="926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3544350385" sldId="927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922274559" sldId="933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2570407387" sldId="936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3067509235" sldId="939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2688476431" sldId="941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1134224251" sldId="942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2143449262" sldId="943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574503886" sldId="945"/>
        </pc:sldMkLst>
      </pc:sldChg>
      <pc:sldChg chg="del">
        <pc:chgData name="Regina Regina Tania Tan" userId="e02d076f-526b-456a-9cfd-11458c1f17c3" providerId="ADAL" clId="{596993E8-8F15-427B-8FD5-F95DDBC05EAA}" dt="2025-08-31T22:31:53.797" v="0" actId="47"/>
        <pc:sldMkLst>
          <pc:docMk/>
          <pc:sldMk cId="1479880653" sldId="96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1F4D82C-ABDD-C120-76E4-5EDADDA36D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6D438C-4706-2932-DF4A-0CDDE457D5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5BBDD-DF3A-4189-BEF1-FB6E3810D023}" type="datetimeFigureOut">
              <a:rPr lang="LID4096" smtClean="0"/>
              <a:t>09/01/2025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B5B6EE-50DC-35B6-4B3F-244BD384F9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AD5DE-C672-38C1-D572-FAA61805E06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5331E-4273-451C-8775-434CD37D5FF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42284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D661D-BE6B-4A4C-A0C3-537E98E34FED}" type="datetimeFigureOut">
              <a:rPr lang="LID4096" smtClean="0"/>
              <a:t>09/01/2025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C1895-C015-4A5A-B88F-CB91AF24BE4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084590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7D0D4-BC65-B7CC-9986-CA6088ACC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40DC4D-7E50-36B7-E758-29425111C5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D142C0-1B39-1337-2A77-CF5ED2A84F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latin typeface="+mj-lt"/>
              </a:rPr>
              <a:t>Robot-assisted assembly </a:t>
            </a:r>
            <a:r>
              <a:rPr lang="en-GB" sz="1200" dirty="0">
                <a:latin typeface="+mj-lt"/>
                <a:sym typeface="Wingdings" panose="05000000000000000000" pitchFamily="2" charset="2"/>
              </a:rPr>
              <a:t> good for lunar condition</a:t>
            </a:r>
            <a:endParaRPr lang="en-GB" sz="1200" dirty="0">
              <a:latin typeface="+mj-lt"/>
            </a:endParaRPr>
          </a:p>
          <a:p>
            <a:r>
              <a:rPr lang="en-GB" sz="1200" dirty="0">
                <a:latin typeface="+mj-lt"/>
              </a:rPr>
              <a:t>Transferable and suitable for digital computation to production process</a:t>
            </a:r>
          </a:p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25686-77C8-5DFE-F5B2-53AA9068D5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1895-C015-4A5A-B88F-CB91AF24BE4E}" type="slidenum">
              <a:rPr lang="LID4096" smtClean="0"/>
              <a:t>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9940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latin typeface="+mj-lt"/>
              </a:rPr>
              <a:t>What I aim to do design from a human perspective</a:t>
            </a:r>
          </a:p>
          <a:p>
            <a:r>
              <a:rPr lang="en-GB" sz="1200" dirty="0">
                <a:latin typeface="+mj-lt"/>
              </a:rPr>
              <a:t>Where social spaces and private spaces are important, but it should not be dichotomic, rather diverse, especially in a long-term lunar habitat where can only find your escape from within.</a:t>
            </a:r>
          </a:p>
          <a:p>
            <a:endParaRPr lang="en-GB" sz="1200" dirty="0">
              <a:latin typeface="+mj-lt"/>
            </a:endParaRPr>
          </a:p>
          <a:p>
            <a:endParaRPr lang="en-GB" sz="1200" dirty="0">
              <a:latin typeface="+mj-lt"/>
            </a:endParaRPr>
          </a:p>
          <a:p>
            <a:r>
              <a:rPr lang="en-GB" sz="1200" dirty="0">
                <a:latin typeface="+mj-lt"/>
              </a:rPr>
              <a:t>Tackles lack of variety in privacy in space habitats: spaces of social condenser and recluse</a:t>
            </a:r>
          </a:p>
          <a:p>
            <a:endParaRPr lang="en-GB" sz="1200" dirty="0"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+mj-lt"/>
                <a:sym typeface="Wingdings" panose="05000000000000000000" pitchFamily="2" charset="2"/>
              </a:rPr>
              <a:t>Spectrum of interaction to solitude spaces can enhance </a:t>
            </a:r>
            <a:r>
              <a:rPr lang="en-GB" sz="1200" b="0" i="0" u="none" strike="noStrike" baseline="0" dirty="0">
                <a:latin typeface="+mj-lt"/>
                <a:sym typeface="Wingdings" panose="05000000000000000000" pitchFamily="2" charset="2"/>
              </a:rPr>
              <a:t>cognitive and emotional resilience in isolated environments.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+mj-lt"/>
              </a:rPr>
              <a:t>Speculating needs of future lunar community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+mj-lt"/>
              </a:rPr>
              <a:t>Minimal social context on the moon </a:t>
            </a:r>
            <a:r>
              <a:rPr lang="en-GB" sz="1200" dirty="0">
                <a:latin typeface="+mj-lt"/>
                <a:sym typeface="Wingdings" panose="05000000000000000000" pitchFamily="2" charset="2"/>
              </a:rPr>
              <a:t> back to basic, human as social creature need spaces for varied social interactions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+mj-lt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+mj-lt"/>
                <a:sym typeface="Wingdings" panose="05000000000000000000" pitchFamily="2" charset="2"/>
              </a:rPr>
              <a:t>No-exit by jean-</a:t>
            </a:r>
            <a:r>
              <a:rPr lang="en-GB" sz="1200" dirty="0" err="1">
                <a:latin typeface="+mj-lt"/>
                <a:sym typeface="Wingdings" panose="05000000000000000000" pitchFamily="2" charset="2"/>
              </a:rPr>
              <a:t>paul</a:t>
            </a:r>
            <a:r>
              <a:rPr lang="en-GB" sz="1200" dirty="0">
                <a:latin typeface="+mj-lt"/>
                <a:sym typeface="Wingdings" panose="05000000000000000000" pitchFamily="2" charset="2"/>
              </a:rPr>
              <a:t> </a:t>
            </a:r>
            <a:r>
              <a:rPr lang="en-GB" sz="1200" dirty="0" err="1">
                <a:latin typeface="+mj-lt"/>
                <a:sym typeface="Wingdings" panose="05000000000000000000" pitchFamily="2" charset="2"/>
              </a:rPr>
              <a:t>satre</a:t>
            </a:r>
            <a:endParaRPr lang="en-GB" sz="1200" dirty="0">
              <a:latin typeface="+mj-lt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+mj-lt"/>
              <a:sym typeface="Wingdings" panose="05000000000000000000" pitchFamily="2" charset="2"/>
            </a:endParaRPr>
          </a:p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1895-C015-4A5A-B88F-CB91AF24BE4E}" type="slidenum">
              <a:rPr lang="LID4096" smtClean="0"/>
              <a:t>18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25336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>
                <a:latin typeface="+mj-lt"/>
              </a:rPr>
              <a:t>Robot-assisted assembly </a:t>
            </a:r>
            <a:r>
              <a:rPr lang="en-GB" sz="1200" dirty="0">
                <a:latin typeface="+mj-lt"/>
                <a:sym typeface="Wingdings" panose="05000000000000000000" pitchFamily="2" charset="2"/>
              </a:rPr>
              <a:t> good for lunar condition</a:t>
            </a:r>
            <a:endParaRPr lang="en-GB" sz="1200" dirty="0">
              <a:latin typeface="+mj-lt"/>
            </a:endParaRPr>
          </a:p>
          <a:p>
            <a:r>
              <a:rPr lang="en-GB" sz="1200" dirty="0">
                <a:latin typeface="+mj-lt"/>
              </a:rPr>
              <a:t>Transferable and suitable for digital computation to production process</a:t>
            </a:r>
          </a:p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1895-C015-4A5A-B88F-CB91AF24BE4E}" type="slidenum">
              <a:rPr lang="LID4096" smtClean="0"/>
              <a:t>9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45250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C5275-F697-3F2A-13D9-9214A9425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7AD8D4-9AEB-0F23-A416-BC7230E088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5C7C99-E44E-8BD8-D50B-D383A3B037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Regolith</a:t>
            </a:r>
            <a:r>
              <a:rPr lang="en-GB" dirty="0"/>
              <a:t> build-up system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FBA55-D58E-3E7C-F2C3-0107A413A6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1895-C015-4A5A-B88F-CB91AF24BE4E}" type="slidenum">
              <a:rPr lang="LID4096" smtClean="0"/>
              <a:t>10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25218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F2219-53A8-90ED-E8FB-922712A91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08C32C-92D1-066B-8229-924E730235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F6B582-64AC-F88C-F339-CA48100928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3d printing </a:t>
            </a:r>
            <a:r>
              <a:rPr lang="en-GB" dirty="0">
                <a:sym typeface="Wingdings" panose="05000000000000000000" pitchFamily="2" charset="2"/>
              </a:rPr>
              <a:t> ideally with human supervision</a:t>
            </a:r>
          </a:p>
          <a:p>
            <a:r>
              <a:rPr lang="en-GB" dirty="0" err="1"/>
              <a:t>Eventhough</a:t>
            </a:r>
            <a:r>
              <a:rPr lang="en-GB" dirty="0"/>
              <a:t> the moon has no wind, lunar dust gets everywhere (flurries everywhere) as if there is wind. This is due to lack of atmosphere, causing the lunar dust 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EE1FE-2EA9-05BA-CD35-3105D92EB2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93D870-4DCC-41BD-98B1-5E819526FBE3}" type="slidenum">
              <a:rPr lang="en-HK" smtClean="0"/>
              <a:t>11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206636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59DD2-76AD-3A6A-8E28-FA7A443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EBE2AA-51B5-9B32-D715-CC6DA605A8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7C46A5-1234-7A53-D96F-9C3D619A7F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3d-printed walls that retains the soil and also acts as the habitat wall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03D84-6D63-7319-3C14-7A940994BE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1C7A27-D71F-42A2-B210-82069039D849}" type="slidenum">
              <a:rPr lang="LID4096" smtClean="0"/>
              <a:t>12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74090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ADB06-CC6D-D384-9838-5D29633DA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01DA58-B75E-BFEB-9D49-ADA45D03F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A70F83-F265-166D-2D8B-1B339E8E7E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references</a:t>
            </a:r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7B760-9EAC-531B-1D27-E8D9752D15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1895-C015-4A5A-B88F-CB91AF24BE4E}" type="slidenum">
              <a:rPr lang="LID4096" smtClean="0"/>
              <a:t>14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10953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10652-562F-9D41-0ECA-2C4057E45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4FF5A9-15DB-7647-DCEC-8545462578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23D46F-2A07-C282-5146-5678ADFEEC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6ED95-3150-E60D-C5D1-0853BE9D2C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1895-C015-4A5A-B88F-CB91AF24BE4E}" type="slidenum">
              <a:rPr lang="LID4096" smtClean="0"/>
              <a:t>15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68069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582D1-2CEA-3AC2-2FB3-5513E25DC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34F015-FA90-670D-F7BD-A3AAD4F52C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F651F1-79C7-D302-B95D-3BD3601EFB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EF707-E295-ED52-9DB5-BC1B1C5F4B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1895-C015-4A5A-B88F-CB91AF24BE4E}" type="slidenum">
              <a:rPr lang="LID4096" smtClean="0"/>
              <a:t>16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0870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C7606-87F3-CF96-3271-6B7839F88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3BA27F-4A19-3247-55D6-32ED285E5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50A9B0-311A-575C-7BDA-6C7BFA85EF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A873E-E64B-C8DD-01B0-3F875C0BB7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C1895-C015-4A5A-B88F-CB91AF24BE4E}" type="slidenum">
              <a:rPr lang="LID4096" smtClean="0"/>
              <a:t>17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7410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C6F89-D8C0-4AE5-AE24-B06E7486E476}" type="datetime1">
              <a:rPr lang="LID4096" smtClean="0"/>
              <a:t>09/01/2025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5023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3BDEA-C39B-465C-BF96-0E0219541385}" type="datetime1">
              <a:rPr lang="LID4096" smtClean="0"/>
              <a:t>09/01/2025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3145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ADBF-C761-4380-B0A7-A0F2CE729B73}" type="datetime1">
              <a:rPr lang="LID4096" smtClean="0"/>
              <a:t>09/01/2025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901607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B1818-9402-4866-B955-6C0C805FF0E4}" type="datetime1">
              <a:rPr lang="LID4096" smtClean="0"/>
              <a:t>09/01/2025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670287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C6BC6-0E47-426B-AB9F-93C1F445EF5C}" type="datetime1">
              <a:rPr lang="LID4096" smtClean="0"/>
              <a:t>09/01/2025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518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8DE7-9C58-4A95-B8BD-7701C9B18AA0}" type="datetime1">
              <a:rPr lang="LID4096" smtClean="0"/>
              <a:t>09/01/2025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25695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BEABB-2185-4175-B49A-F69CD2D9FEAA}" type="datetime1">
              <a:rPr lang="LID4096" smtClean="0"/>
              <a:t>09/01/2025</a:t>
            </a:fld>
            <a:endParaRPr lang="LID4096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62597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819C2-F5E2-4991-851B-54D23B686974}" type="datetime1">
              <a:rPr lang="LID4096" smtClean="0"/>
              <a:t>09/01/2025</a:t>
            </a:fld>
            <a:endParaRPr lang="LID4096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93146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88D7-08D1-4C35-858C-3EAAEC244765}" type="datetime1">
              <a:rPr lang="LID4096" smtClean="0"/>
              <a:t>09/01/2025</a:t>
            </a:fld>
            <a:endParaRPr lang="LID4096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EBBC2D6B-7327-483D-AD2A-1E5D09D276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5614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BFB98-7BD9-4E09-82DB-E27700462985}" type="datetime1">
              <a:rPr lang="LID4096" smtClean="0"/>
              <a:t>09/01/2025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46355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B9D81-A826-48EF-A0F2-E06676689DA8}" type="datetime1">
              <a:rPr lang="LID4096" smtClean="0"/>
              <a:t>09/01/2025</a:t>
            </a:fld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8170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67538-25DF-4C4C-A56A-D3E465F370C8}" type="datetime1">
              <a:rPr lang="LID4096" smtClean="0"/>
              <a:t>09/01/2025</a:t>
            </a:fld>
            <a:endParaRPr lang="LID4096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C2D6B-7327-483D-AD2A-1E5D09D2763D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73385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gif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2.mp4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openxmlformats.org/officeDocument/2006/relationships/video" Target="../media/media2.mp4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7F2D21-9B38-CA2E-8290-6055D2790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pollo 11 Was a Voyage of Discovery About Our Solar System — Here's What We  Learned | Space">
            <a:extLst>
              <a:ext uri="{FF2B5EF4-FFF2-40B4-BE49-F238E27FC236}">
                <a16:creationId xmlns:a16="http://schemas.microsoft.com/office/drawing/2014/main" id="{1AD9C01C-9D31-5426-6A7D-07FA0B4D03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B49EF2D-0E0E-7D6A-FCFE-0FB1595872F0}"/>
              </a:ext>
            </a:extLst>
          </p:cNvPr>
          <p:cNvSpPr txBox="1">
            <a:spLocks/>
          </p:cNvSpPr>
          <p:nvPr/>
        </p:nvSpPr>
        <p:spPr>
          <a:xfrm>
            <a:off x="886089" y="2569735"/>
            <a:ext cx="7020334" cy="7269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000" b="1" dirty="0">
                <a:solidFill>
                  <a:schemeClr val="bg1"/>
                </a:solidFill>
              </a:rPr>
              <a:t>Construction &amp; </a:t>
            </a:r>
            <a:r>
              <a:rPr lang="nl-NL" sz="6000" b="1" dirty="0" err="1">
                <a:solidFill>
                  <a:schemeClr val="bg1"/>
                </a:solidFill>
              </a:rPr>
              <a:t>Materialization</a:t>
            </a:r>
            <a:endParaRPr lang="nl-NL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393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93B94-D4EC-31DD-E7AD-9BFEEEFA8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8DBC741-61F2-C21F-C1DA-F07E1851FDBB}"/>
              </a:ext>
            </a:extLst>
          </p:cNvPr>
          <p:cNvSpPr/>
          <p:nvPr/>
        </p:nvSpPr>
        <p:spPr>
          <a:xfrm>
            <a:off x="0" y="0"/>
            <a:ext cx="12191999" cy="12826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647361C-4CA1-EE51-3212-8727C97D103F}"/>
              </a:ext>
            </a:extLst>
          </p:cNvPr>
          <p:cNvSpPr/>
          <p:nvPr/>
        </p:nvSpPr>
        <p:spPr>
          <a:xfrm>
            <a:off x="76722" y="87400"/>
            <a:ext cx="7935163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Construction &amp; Materialization – Conceptual Future Expansion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685CF52-E1FF-8269-FD74-23CC7EF4E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1056" y="1574054"/>
            <a:ext cx="3169585" cy="4389738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143B0FC-8801-12BF-E26A-250E71B31C75}"/>
              </a:ext>
            </a:extLst>
          </p:cNvPr>
          <p:cNvGrpSpPr/>
          <p:nvPr/>
        </p:nvGrpSpPr>
        <p:grpSpPr>
          <a:xfrm>
            <a:off x="444850" y="1525417"/>
            <a:ext cx="4577517" cy="4486692"/>
            <a:chOff x="1990157" y="1465277"/>
            <a:chExt cx="4809943" cy="471450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46A1C91-D361-4387-2A27-8C1D3D9EDE21}"/>
                </a:ext>
              </a:extLst>
            </p:cNvPr>
            <p:cNvGrpSpPr/>
            <p:nvPr/>
          </p:nvGrpSpPr>
          <p:grpSpPr>
            <a:xfrm>
              <a:off x="1990157" y="1465277"/>
              <a:ext cx="1298174" cy="4714506"/>
              <a:chOff x="5815981" y="76635"/>
              <a:chExt cx="1635779" cy="5940564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1858C41F-0984-90E9-A69D-BEA12255CF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815981" y="76635"/>
                <a:ext cx="1613987" cy="1533932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5F317BA-BC9F-D90D-F6F9-31314D7DC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856848" y="1569045"/>
                <a:ext cx="1509068" cy="1533933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565E4F4D-1983-559D-F911-B82068D31C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856848" y="3065421"/>
                <a:ext cx="1594912" cy="1515803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4C78C4E9-2C19-96D0-4156-AF6B6A15ED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833648" y="4526823"/>
                <a:ext cx="1613987" cy="1490376"/>
              </a:xfrm>
              <a:prstGeom prst="rect">
                <a:avLst/>
              </a:prstGeom>
            </p:spPr>
          </p:pic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04B53B0-8365-B84C-5A7D-65DF8A3A2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0546" y="1516384"/>
              <a:ext cx="3519554" cy="219348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1BC435B-079F-36D9-38AB-1F35FA0CA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0547" y="3761811"/>
              <a:ext cx="3519553" cy="2388464"/>
            </a:xfrm>
            <a:prstGeom prst="rect">
              <a:avLst/>
            </a:prstGeom>
          </p:spPr>
        </p:pic>
      </p:grp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45610F2-B2B9-EFAE-0BDE-A4D66B2A38BB}"/>
              </a:ext>
            </a:extLst>
          </p:cNvPr>
          <p:cNvSpPr txBox="1">
            <a:spLocks/>
          </p:cNvSpPr>
          <p:nvPr/>
        </p:nvSpPr>
        <p:spPr>
          <a:xfrm>
            <a:off x="12192000" y="3406621"/>
            <a:ext cx="3137653" cy="520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Helvetica" pitchFamily="2" charset="0"/>
              </a:rPr>
              <a:t>Titanium alloy, </a:t>
            </a:r>
            <a:r>
              <a:rPr lang="en-GB" sz="1000" dirty="0">
                <a:latin typeface="Helvetica" pitchFamily="2" charset="0"/>
              </a:rPr>
              <a:t>based on current research by Ina </a:t>
            </a:r>
            <a:r>
              <a:rPr lang="en-GB" sz="1000" dirty="0" err="1">
                <a:latin typeface="Helvetica" pitchFamily="2" charset="0"/>
              </a:rPr>
              <a:t>Cheibas</a:t>
            </a:r>
            <a:r>
              <a:rPr lang="en-GB" sz="1000" dirty="0">
                <a:latin typeface="Helvetica" pitchFamily="2" charset="0"/>
              </a:rPr>
              <a:t> (2024)</a:t>
            </a:r>
            <a:endParaRPr lang="en-GB" sz="1200" dirty="0">
              <a:latin typeface="Helvetica" pitchFamily="2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F60DBDA-41C2-1EFE-FF60-45897D763872}"/>
              </a:ext>
            </a:extLst>
          </p:cNvPr>
          <p:cNvSpPr txBox="1">
            <a:spLocks/>
          </p:cNvSpPr>
          <p:nvPr/>
        </p:nvSpPr>
        <p:spPr>
          <a:xfrm>
            <a:off x="12192000" y="3080066"/>
            <a:ext cx="3137653" cy="5869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Helvetica" pitchFamily="2" charset="0"/>
              </a:rPr>
              <a:t>Metal-</a:t>
            </a:r>
            <a:r>
              <a:rPr lang="en-GB" sz="1400" dirty="0" err="1">
                <a:latin typeface="Helvetica" pitchFamily="2" charset="0"/>
              </a:rPr>
              <a:t>regolith</a:t>
            </a:r>
            <a:r>
              <a:rPr lang="en-GB" sz="1400" dirty="0">
                <a:latin typeface="Helvetica" pitchFamily="2" charset="0"/>
              </a:rPr>
              <a:t> gradient</a:t>
            </a:r>
            <a:endParaRPr lang="LID4096" sz="1400" dirty="0">
              <a:latin typeface="Helvetica" pitchFamily="2" charset="0"/>
            </a:endParaRP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F5EADDB4-2272-8206-30A7-E92F3BE31234}"/>
              </a:ext>
            </a:extLst>
          </p:cNvPr>
          <p:cNvSpPr txBox="1">
            <a:spLocks/>
          </p:cNvSpPr>
          <p:nvPr/>
        </p:nvSpPr>
        <p:spPr>
          <a:xfrm>
            <a:off x="12318190" y="4406779"/>
            <a:ext cx="3349481" cy="520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300" dirty="0">
                <a:latin typeface="Helvetica" pitchFamily="2" charset="0"/>
              </a:rPr>
              <a:t>Glass (silica extracted from </a:t>
            </a:r>
            <a:r>
              <a:rPr lang="en-GB" sz="1300" dirty="0" err="1">
                <a:latin typeface="Helvetica" pitchFamily="2" charset="0"/>
              </a:rPr>
              <a:t>regolith</a:t>
            </a:r>
            <a:r>
              <a:rPr lang="en-GB" sz="1300" dirty="0">
                <a:latin typeface="Helvetica" pitchFamily="2" charset="0"/>
              </a:rPr>
              <a:t>)</a:t>
            </a:r>
          </a:p>
          <a:p>
            <a:r>
              <a:rPr lang="en-GB" sz="1300" dirty="0">
                <a:latin typeface="Helvetica" pitchFamily="2" charset="0"/>
              </a:rPr>
              <a:t>EFTE, water jacket, and 3d-printed ice</a:t>
            </a:r>
            <a:endParaRPr lang="en-GB" sz="1100" dirty="0">
              <a:latin typeface="Helvetica" pitchFamily="2" charset="0"/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DCA1620-3DA3-68F4-7085-A8E05440952B}"/>
              </a:ext>
            </a:extLst>
          </p:cNvPr>
          <p:cNvSpPr txBox="1">
            <a:spLocks/>
          </p:cNvSpPr>
          <p:nvPr/>
        </p:nvSpPr>
        <p:spPr>
          <a:xfrm>
            <a:off x="12318190" y="4137919"/>
            <a:ext cx="3137653" cy="2934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Helvetica" pitchFamily="2" charset="0"/>
              </a:rPr>
              <a:t>Transparent material</a:t>
            </a:r>
            <a:endParaRPr lang="LID4096" sz="1400" dirty="0">
              <a:latin typeface="Helvetica" pitchFamily="2" charset="0"/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B2FCBD58-4215-A73A-FEF9-1EF5FAFAF997}"/>
              </a:ext>
            </a:extLst>
          </p:cNvPr>
          <p:cNvSpPr txBox="1">
            <a:spLocks/>
          </p:cNvSpPr>
          <p:nvPr/>
        </p:nvSpPr>
        <p:spPr>
          <a:xfrm>
            <a:off x="391322" y="894208"/>
            <a:ext cx="5737598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+mj-lt"/>
                <a:cs typeface="Helvetica" pitchFamily="2" charset="0"/>
                <a:sym typeface="Wingdings" panose="05000000000000000000" pitchFamily="2" charset="2"/>
              </a:rPr>
              <a:t>Regolith Accretion</a:t>
            </a:r>
            <a:endParaRPr lang="en-US" sz="1600" i="1" dirty="0">
              <a:solidFill>
                <a:schemeClr val="bg1"/>
              </a:solidFill>
              <a:latin typeface="+mj-lt"/>
              <a:cs typeface="Helvetica" pitchFamily="2" charset="0"/>
              <a:sym typeface="Wingdings" panose="05000000000000000000" pitchFamily="2" charset="2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D5E323FF-6E1E-1BCF-B4D4-878E143E8682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>
                <a:solidFill>
                  <a:schemeClr val="bg1"/>
                </a:solidFill>
              </a:rPr>
              <a:t>Building Method: </a:t>
            </a:r>
            <a:r>
              <a:rPr lang="nl-NL" sz="2400" b="1" dirty="0" err="1">
                <a:solidFill>
                  <a:schemeClr val="bg1"/>
                </a:solidFill>
              </a:rPr>
              <a:t>Supplementary</a:t>
            </a:r>
            <a:r>
              <a:rPr lang="nl-NL" sz="2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918CF0-8003-9D57-0939-CC854ACEB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10</a:t>
            </a:fld>
            <a:endParaRPr lang="LID4096"/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B842B81E-81AE-531E-B2B7-CE5DA8365593}"/>
              </a:ext>
            </a:extLst>
          </p:cNvPr>
          <p:cNvSpPr txBox="1">
            <a:spLocks/>
          </p:cNvSpPr>
          <p:nvPr/>
        </p:nvSpPr>
        <p:spPr>
          <a:xfrm>
            <a:off x="5121838" y="6037330"/>
            <a:ext cx="3169586" cy="4116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000" i="1" dirty="0" err="1">
                <a:latin typeface="+mj-lt"/>
                <a:ea typeface="+mn-lt"/>
                <a:cs typeface="+mn-lt"/>
              </a:rPr>
              <a:t>Cheibas</a:t>
            </a:r>
            <a:r>
              <a:rPr lang="en-GB" sz="1000" i="1" dirty="0">
                <a:latin typeface="+mj-lt"/>
                <a:ea typeface="+mn-lt"/>
                <a:cs typeface="+mn-lt"/>
              </a:rPr>
              <a:t> et. </a:t>
            </a:r>
            <a:r>
              <a:rPr lang="en-GB" sz="1000" i="1" dirty="0" err="1">
                <a:latin typeface="+mj-lt"/>
                <a:ea typeface="+mn-lt"/>
                <a:cs typeface="+mn-lt"/>
              </a:rPr>
              <a:t>al.,Towards</a:t>
            </a:r>
            <a:r>
              <a:rPr lang="en-GB" sz="1000" i="1" dirty="0">
                <a:latin typeface="+mj-lt"/>
                <a:ea typeface="+mn-lt"/>
                <a:cs typeface="+mn-lt"/>
              </a:rPr>
              <a:t> Additive Manufactured Off-Earth Habitats with Functionally Graded Multi-materials, p. 84</a:t>
            </a:r>
            <a:r>
              <a:rPr lang="en-US" sz="1000" i="1" dirty="0">
                <a:latin typeface="+mj-lt"/>
                <a:ea typeface="+mn-lt"/>
                <a:cs typeface="+mn-lt"/>
              </a:rPr>
              <a:t> </a:t>
            </a:r>
            <a:endParaRPr lang="nl-NL" sz="1000" i="1" dirty="0">
              <a:latin typeface="+mj-lt"/>
              <a:cs typeface="Helvetica" pitchFamily="2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1D04ACE1-0A4F-3CE1-24C3-BC7B59353138}"/>
              </a:ext>
            </a:extLst>
          </p:cNvPr>
          <p:cNvSpPr txBox="1"/>
          <p:nvPr/>
        </p:nvSpPr>
        <p:spPr>
          <a:xfrm>
            <a:off x="475714" y="6012303"/>
            <a:ext cx="4546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latin typeface="+mj-lt"/>
              </a:rPr>
              <a:t>Vertical Salt Deposit Growth System</a:t>
            </a:r>
          </a:p>
          <a:p>
            <a:r>
              <a:rPr lang="en-GB" sz="1000" i="1" dirty="0" err="1">
                <a:latin typeface="+mj-lt"/>
              </a:rPr>
              <a:t>GEOtube</a:t>
            </a:r>
            <a:r>
              <a:rPr lang="en-GB" sz="1000" i="1" dirty="0">
                <a:latin typeface="+mj-lt"/>
              </a:rPr>
              <a:t> Tower (2009), </a:t>
            </a:r>
            <a:r>
              <a:rPr lang="en-GB" sz="1000" i="1" dirty="0" err="1">
                <a:latin typeface="+mj-lt"/>
              </a:rPr>
              <a:t>Faulders</a:t>
            </a:r>
            <a:r>
              <a:rPr lang="en-GB" sz="1000" i="1" dirty="0">
                <a:latin typeface="+mj-lt"/>
              </a:rPr>
              <a:t> Studio, Dubai</a:t>
            </a:r>
            <a:endParaRPr lang="LID4096" sz="1000" i="1" dirty="0">
              <a:latin typeface="+mj-lt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C4107DB-B11B-5788-D13C-992ABF741BE4}"/>
              </a:ext>
            </a:extLst>
          </p:cNvPr>
          <p:cNvCxnSpPr>
            <a:cxnSpLocks/>
          </p:cNvCxnSpPr>
          <p:nvPr/>
        </p:nvCxnSpPr>
        <p:spPr>
          <a:xfrm flipV="1">
            <a:off x="6096000" y="2662624"/>
            <a:ext cx="2440496" cy="979193"/>
          </a:xfrm>
          <a:prstGeom prst="straightConnector1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02F9ED7-E7F8-2A35-F63A-83B637C7F2A6}"/>
              </a:ext>
            </a:extLst>
          </p:cNvPr>
          <p:cNvSpPr txBox="1">
            <a:spLocks/>
          </p:cNvSpPr>
          <p:nvPr/>
        </p:nvSpPr>
        <p:spPr>
          <a:xfrm>
            <a:off x="8577964" y="2824969"/>
            <a:ext cx="3137653" cy="498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+mj-lt"/>
              </a:rPr>
              <a:t>Medium to conduct electricity</a:t>
            </a:r>
          </a:p>
          <a:p>
            <a:r>
              <a:rPr lang="en-GB" sz="1200" dirty="0">
                <a:latin typeface="+mj-lt"/>
              </a:rPr>
              <a:t>3d-printed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C926926-52E7-489F-270C-9DE6568CA821}"/>
              </a:ext>
            </a:extLst>
          </p:cNvPr>
          <p:cNvSpPr txBox="1">
            <a:spLocks/>
          </p:cNvSpPr>
          <p:nvPr/>
        </p:nvSpPr>
        <p:spPr>
          <a:xfrm>
            <a:off x="8577964" y="2518232"/>
            <a:ext cx="3137653" cy="5869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err="1">
                <a:latin typeface="+mj-lt"/>
              </a:rPr>
              <a:t>Aluminum</a:t>
            </a:r>
            <a:r>
              <a:rPr lang="en-GB" sz="1400" dirty="0">
                <a:latin typeface="+mj-lt"/>
              </a:rPr>
              <a:t> Metallic Structure</a:t>
            </a:r>
            <a:endParaRPr lang="LID4096" sz="1400" dirty="0">
              <a:latin typeface="+mj-lt"/>
            </a:endParaRP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355E4573-0365-3094-DE9D-521D3D93858B}"/>
              </a:ext>
            </a:extLst>
          </p:cNvPr>
          <p:cNvSpPr txBox="1">
            <a:spLocks/>
          </p:cNvSpPr>
          <p:nvPr/>
        </p:nvSpPr>
        <p:spPr>
          <a:xfrm>
            <a:off x="8577964" y="4905890"/>
            <a:ext cx="3137653" cy="3651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000" i="1" dirty="0"/>
              <a:t>Electrostatic cleaning system for sand removal from solar panels (2015), H. Kawamoto &amp; T. Shibata</a:t>
            </a:r>
            <a:endParaRPr lang="en-GB" sz="105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56EF77D-1034-956A-6CED-D01A14F7C515}"/>
              </a:ext>
            </a:extLst>
          </p:cNvPr>
          <p:cNvSpPr txBox="1">
            <a:spLocks/>
          </p:cNvSpPr>
          <p:nvPr/>
        </p:nvSpPr>
        <p:spPr>
          <a:xfrm>
            <a:off x="8577964" y="3606081"/>
            <a:ext cx="3169585" cy="2934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+mj-lt"/>
              </a:rPr>
              <a:t>Technology reference</a:t>
            </a:r>
            <a:endParaRPr lang="LID4096" sz="1400" dirty="0">
              <a:latin typeface="+mj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14A9B8-FC85-1003-E453-7EDD647D561E}"/>
              </a:ext>
            </a:extLst>
          </p:cNvPr>
          <p:cNvGrpSpPr/>
          <p:nvPr/>
        </p:nvGrpSpPr>
        <p:grpSpPr>
          <a:xfrm>
            <a:off x="8653153" y="3868501"/>
            <a:ext cx="3141385" cy="1037389"/>
            <a:chOff x="6292516" y="3092150"/>
            <a:chExt cx="5183588" cy="171179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ABFAF43-B52B-1E88-D197-9A63DA007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0" r="4366" b="18657"/>
            <a:stretch/>
          </p:blipFill>
          <p:spPr>
            <a:xfrm>
              <a:off x="6292516" y="3092150"/>
              <a:ext cx="5183588" cy="1711791"/>
            </a:xfrm>
            <a:prstGeom prst="rect">
              <a:avLst/>
            </a:prstGeom>
          </p:spPr>
        </p:pic>
        <p:sp>
          <p:nvSpPr>
            <p:cNvPr id="25" name="TextBox 3">
              <a:extLst>
                <a:ext uri="{FF2B5EF4-FFF2-40B4-BE49-F238E27FC236}">
                  <a16:creationId xmlns:a16="http://schemas.microsoft.com/office/drawing/2014/main" id="{0591B100-77CF-A862-9605-B6E6778396E9}"/>
                </a:ext>
              </a:extLst>
            </p:cNvPr>
            <p:cNvSpPr txBox="1"/>
            <p:nvPr/>
          </p:nvSpPr>
          <p:spPr>
            <a:xfrm>
              <a:off x="7089394" y="4385370"/>
              <a:ext cx="14426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i="1" dirty="0">
                  <a:solidFill>
                    <a:schemeClr val="bg1"/>
                  </a:solidFill>
                  <a:latin typeface="+mj-lt"/>
                </a:rPr>
                <a:t>BEFORE</a:t>
              </a:r>
              <a:endParaRPr lang="LID4096" sz="1000" b="1" i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6" name="TextBox 3">
              <a:extLst>
                <a:ext uri="{FF2B5EF4-FFF2-40B4-BE49-F238E27FC236}">
                  <a16:creationId xmlns:a16="http://schemas.microsoft.com/office/drawing/2014/main" id="{195629AA-8A62-BAAA-2E22-BCB0E669D996}"/>
                </a:ext>
              </a:extLst>
            </p:cNvPr>
            <p:cNvSpPr txBox="1"/>
            <p:nvPr/>
          </p:nvSpPr>
          <p:spPr>
            <a:xfrm>
              <a:off x="9731252" y="4370707"/>
              <a:ext cx="144262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i="1" dirty="0">
                  <a:solidFill>
                    <a:schemeClr val="bg1"/>
                  </a:solidFill>
                  <a:latin typeface="+mj-lt"/>
                </a:rPr>
                <a:t>AFTER</a:t>
              </a:r>
              <a:endParaRPr lang="LID4096" sz="1000" b="1" i="1" dirty="0">
                <a:solidFill>
                  <a:schemeClr val="bg1"/>
                </a:solidFill>
                <a:latin typeface="+mj-lt"/>
              </a:endParaRPr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F1894BC-3012-42C9-51E2-FA18505E8108}"/>
              </a:ext>
            </a:extLst>
          </p:cNvPr>
          <p:cNvCxnSpPr>
            <a:cxnSpLocks/>
          </p:cNvCxnSpPr>
          <p:nvPr/>
        </p:nvCxnSpPr>
        <p:spPr>
          <a:xfrm flipV="1">
            <a:off x="5952067" y="1805751"/>
            <a:ext cx="2584429" cy="531049"/>
          </a:xfrm>
          <a:prstGeom prst="straightConnector1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AE3E7023-6965-AFC7-BCB5-D11FCED5911C}"/>
              </a:ext>
            </a:extLst>
          </p:cNvPr>
          <p:cNvSpPr txBox="1">
            <a:spLocks/>
          </p:cNvSpPr>
          <p:nvPr/>
        </p:nvSpPr>
        <p:spPr>
          <a:xfrm>
            <a:off x="8577965" y="1976885"/>
            <a:ext cx="2877436" cy="271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latin typeface="+mj-lt"/>
              </a:rPr>
              <a:t>Accretion with electrostatic, sintered with laser heat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4344DB56-C1EA-9DA8-911A-39B519D122E3}"/>
              </a:ext>
            </a:extLst>
          </p:cNvPr>
          <p:cNvSpPr txBox="1">
            <a:spLocks/>
          </p:cNvSpPr>
          <p:nvPr/>
        </p:nvSpPr>
        <p:spPr>
          <a:xfrm>
            <a:off x="8577964" y="1670148"/>
            <a:ext cx="3137653" cy="5869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err="1">
                <a:latin typeface="+mj-lt"/>
              </a:rPr>
              <a:t>Regolith</a:t>
            </a:r>
            <a:endParaRPr lang="LID4096" sz="1400" dirty="0">
              <a:latin typeface="+mj-lt"/>
            </a:endParaRPr>
          </a:p>
        </p:txBody>
      </p:sp>
      <p:sp>
        <p:nvSpPr>
          <p:cNvPr id="40" name="Content Placeholder 5">
            <a:extLst>
              <a:ext uri="{FF2B5EF4-FFF2-40B4-BE49-F238E27FC236}">
                <a16:creationId xmlns:a16="http://schemas.microsoft.com/office/drawing/2014/main" id="{C47167BF-3176-E180-7834-8B47C43490F2}"/>
              </a:ext>
            </a:extLst>
          </p:cNvPr>
          <p:cNvSpPr txBox="1">
            <a:spLocks/>
          </p:cNvSpPr>
          <p:nvPr/>
        </p:nvSpPr>
        <p:spPr>
          <a:xfrm>
            <a:off x="8577964" y="5281103"/>
            <a:ext cx="3137653" cy="912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1200" dirty="0"/>
              <a:t>Current technology: use electrostatic to </a:t>
            </a:r>
            <a:r>
              <a:rPr lang="en-GB" sz="1200" b="1" dirty="0"/>
              <a:t>repel</a:t>
            </a:r>
            <a:r>
              <a:rPr lang="en-GB" sz="1200" dirty="0"/>
              <a:t> </a:t>
            </a:r>
            <a:r>
              <a:rPr lang="en-GB" sz="1200" dirty="0" err="1"/>
              <a:t>regolith</a:t>
            </a:r>
            <a:endParaRPr lang="en-GB" sz="1200" dirty="0"/>
          </a:p>
          <a:p>
            <a:pPr>
              <a:spcBef>
                <a:spcPts val="0"/>
              </a:spcBef>
            </a:pPr>
            <a:r>
              <a:rPr lang="en-GB" sz="1200" dirty="0">
                <a:highlight>
                  <a:srgbClr val="F8CA50"/>
                </a:highlight>
              </a:rPr>
              <a:t>Reverse principle: use electrostatic to </a:t>
            </a:r>
            <a:r>
              <a:rPr lang="en-GB" sz="1200" b="1" dirty="0">
                <a:highlight>
                  <a:srgbClr val="F8CA50"/>
                </a:highlight>
              </a:rPr>
              <a:t>attract</a:t>
            </a:r>
            <a:r>
              <a:rPr lang="en-GB" sz="1200" dirty="0">
                <a:highlight>
                  <a:srgbClr val="F8CA50"/>
                </a:highlight>
              </a:rPr>
              <a:t> </a:t>
            </a:r>
            <a:r>
              <a:rPr lang="en-GB" sz="1200" dirty="0" err="1">
                <a:highlight>
                  <a:srgbClr val="F8CA50"/>
                </a:highlight>
              </a:rPr>
              <a:t>regolith</a:t>
            </a:r>
            <a:endParaRPr lang="en-GB" sz="1200" dirty="0">
              <a:highlight>
                <a:srgbClr val="F8CA50"/>
              </a:highlight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1050" dirty="0"/>
              <a:t>*based on in class discussion with expert</a:t>
            </a:r>
          </a:p>
        </p:txBody>
      </p:sp>
    </p:spTree>
    <p:extLst>
      <p:ext uri="{BB962C8B-B14F-4D97-AF65-F5344CB8AC3E}">
        <p14:creationId xmlns:p14="http://schemas.microsoft.com/office/powerpoint/2010/main" val="2236939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EB817-2C48-D6B4-FAE9-6134EDA7C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C44747-4DB3-0ACC-53AE-C46364E9E1B2}"/>
              </a:ext>
            </a:extLst>
          </p:cNvPr>
          <p:cNvSpPr/>
          <p:nvPr/>
        </p:nvSpPr>
        <p:spPr>
          <a:xfrm>
            <a:off x="0" y="0"/>
            <a:ext cx="12191999" cy="12826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DFAC1D-16AA-3779-55C6-89546B7C0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064119"/>
            <a:ext cx="6096000" cy="2321507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D6A66AA1-4223-F222-B97B-BDC751EC7236}"/>
              </a:ext>
            </a:extLst>
          </p:cNvPr>
          <p:cNvSpPr txBox="1"/>
          <p:nvPr/>
        </p:nvSpPr>
        <p:spPr>
          <a:xfrm>
            <a:off x="282576" y="3385626"/>
            <a:ext cx="5804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noProof="0" dirty="0">
                <a:latin typeface="+mj-lt"/>
              </a:rPr>
              <a:t>Close-up view of concrete additive 3d-printing, </a:t>
            </a:r>
            <a:r>
              <a:rPr lang="en-GB" sz="1200" i="1" noProof="0" dirty="0" err="1">
                <a:latin typeface="+mj-lt"/>
              </a:rPr>
              <a:t>Vertico</a:t>
            </a:r>
            <a:endParaRPr lang="en-GB" sz="1200" b="1" i="1" noProof="0" dirty="0">
              <a:latin typeface="+mj-lt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78329122-2D40-4889-01C2-52D6613F6715}"/>
              </a:ext>
            </a:extLst>
          </p:cNvPr>
          <p:cNvSpPr txBox="1"/>
          <p:nvPr/>
        </p:nvSpPr>
        <p:spPr>
          <a:xfrm>
            <a:off x="6087427" y="3385626"/>
            <a:ext cx="5804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noProof="0" dirty="0">
                <a:latin typeface="+mj-lt"/>
              </a:rPr>
              <a:t>Close-up view of salt accretion in scaled prototype, </a:t>
            </a:r>
            <a:r>
              <a:rPr lang="en-GB" sz="1200" i="1" noProof="0" dirty="0" err="1">
                <a:latin typeface="+mj-lt"/>
              </a:rPr>
              <a:t>GEOtube</a:t>
            </a:r>
            <a:r>
              <a:rPr lang="en-GB" sz="1200" i="1" noProof="0" dirty="0">
                <a:latin typeface="+mj-lt"/>
              </a:rPr>
              <a:t> Tower</a:t>
            </a:r>
            <a:endParaRPr lang="en-GB" sz="1200" b="1" i="1" noProof="0" dirty="0">
              <a:latin typeface="+mj-lt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CFB0B6B1-112B-0EC6-8D2E-5EDBA3E38AF9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noProof="0" dirty="0">
                <a:solidFill>
                  <a:schemeClr val="bg1"/>
                </a:solidFill>
              </a:rPr>
              <a:t>3D Printing </a:t>
            </a:r>
            <a:r>
              <a:rPr lang="en-GB" sz="2400" b="1" dirty="0">
                <a:solidFill>
                  <a:schemeClr val="bg1"/>
                </a:solidFill>
              </a:rPr>
              <a:t>+</a:t>
            </a:r>
            <a:r>
              <a:rPr lang="en-GB" sz="2400" b="1" noProof="0" dirty="0">
                <a:solidFill>
                  <a:schemeClr val="bg1"/>
                </a:solidFill>
              </a:rPr>
              <a:t> </a:t>
            </a:r>
            <a:r>
              <a:rPr lang="en-GB" sz="2400" b="1" noProof="0" dirty="0" err="1">
                <a:solidFill>
                  <a:schemeClr val="bg1"/>
                </a:solidFill>
              </a:rPr>
              <a:t>Regolith</a:t>
            </a:r>
            <a:r>
              <a:rPr lang="en-GB" sz="2400" b="1" noProof="0" dirty="0">
                <a:solidFill>
                  <a:schemeClr val="bg1"/>
                </a:solidFill>
              </a:rPr>
              <a:t> Accretion 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0E17C09-C4E5-893C-8212-7E702B53BEBB}"/>
              </a:ext>
            </a:extLst>
          </p:cNvPr>
          <p:cNvGraphicFramePr>
            <a:graphicFrameLocks noGrp="1"/>
          </p:cNvGraphicFramePr>
          <p:nvPr/>
        </p:nvGraphicFramePr>
        <p:xfrm>
          <a:off x="199463" y="3777572"/>
          <a:ext cx="11793074" cy="29230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594">
                  <a:extLst>
                    <a:ext uri="{9D8B030D-6E8A-4147-A177-3AD203B41FA5}">
                      <a16:colId xmlns:a16="http://schemas.microsoft.com/office/drawing/2014/main" val="4249954505"/>
                    </a:ext>
                  </a:extLst>
                </a:gridCol>
                <a:gridCol w="4579982">
                  <a:extLst>
                    <a:ext uri="{9D8B030D-6E8A-4147-A177-3AD203B41FA5}">
                      <a16:colId xmlns:a16="http://schemas.microsoft.com/office/drawing/2014/main" val="4260984417"/>
                    </a:ext>
                  </a:extLst>
                </a:gridCol>
                <a:gridCol w="5322498">
                  <a:extLst>
                    <a:ext uri="{9D8B030D-6E8A-4147-A177-3AD203B41FA5}">
                      <a16:colId xmlns:a16="http://schemas.microsoft.com/office/drawing/2014/main" val="2149252945"/>
                    </a:ext>
                  </a:extLst>
                </a:gridCol>
              </a:tblGrid>
              <a:tr h="276259"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For 1m thickness</a:t>
                      </a:r>
                      <a:endParaRPr lang="LID4096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3D Printing</a:t>
                      </a:r>
                      <a:endParaRPr lang="LID4096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solidFill>
                            <a:schemeClr val="tx1"/>
                          </a:solidFill>
                        </a:rPr>
                        <a:t>Regolith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 Accretion</a:t>
                      </a:r>
                      <a:endParaRPr lang="LID4096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1980069"/>
                  </a:ext>
                </a:extLst>
              </a:tr>
              <a:tr h="420958">
                <a:tc>
                  <a:txBody>
                    <a:bodyPr/>
                    <a:lstStyle/>
                    <a:p>
                      <a:r>
                        <a:rPr lang="en-GB" sz="12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Energy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~135 MWh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~72 MWh</a:t>
                      </a:r>
                      <a:r>
                        <a:rPr lang="en-GB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en-GB" sz="1200" kern="1200" dirty="0">
                          <a:solidFill>
                            <a:schemeClr val="tx1"/>
                          </a:solidFill>
                          <a:highlight>
                            <a:srgbClr val="FBB040"/>
                          </a:highlight>
                          <a:latin typeface="+mn-lt"/>
                          <a:ea typeface="+mn-ea"/>
                          <a:cs typeface="+mn-cs"/>
                        </a:rPr>
                        <a:t>(+) consume less energy</a:t>
                      </a:r>
                      <a:endParaRPr lang="en-GB" sz="1200" kern="1200" dirty="0">
                        <a:solidFill>
                          <a:schemeClr val="dk1"/>
                        </a:solidFill>
                        <a:highlight>
                          <a:srgbClr val="FBB04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6143335"/>
                  </a:ext>
                </a:extLst>
              </a:tr>
              <a:tr h="4209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Time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~1 day </a:t>
                      </a:r>
                      <a:r>
                        <a:rPr lang="en-GB" sz="1200" kern="1200" noProof="0" dirty="0">
                          <a:solidFill>
                            <a:schemeClr val="dk1"/>
                          </a:solidFill>
                          <a:highlight>
                            <a:srgbClr val="FBB040"/>
                          </a:highlight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(+) faster</a:t>
                      </a:r>
                    </a:p>
                    <a:p>
                      <a:pPr marL="0" indent="0">
                        <a:buNone/>
                      </a:pPr>
                      <a:r>
                        <a:rPr lang="en-GB" sz="10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Construction rate (1-2 meters/day)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~20 days</a:t>
                      </a:r>
                    </a:p>
                    <a:p>
                      <a:pPr marL="0" indent="0">
                        <a:buNone/>
                      </a:pPr>
                      <a:r>
                        <a:rPr lang="en-GB" sz="10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Construction rate (5 cm /day)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1718761"/>
                  </a:ext>
                </a:extLst>
              </a:tr>
              <a:tr h="4771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Machine complexity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High</a:t>
                      </a:r>
                      <a:r>
                        <a:rPr lang="en-GB" sz="10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(3D Printer + assembly robot)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Moderate </a:t>
                      </a:r>
                      <a:r>
                        <a:rPr lang="en-GB" sz="10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(low energy continuous electrostatic field + </a:t>
                      </a:r>
                      <a:r>
                        <a:rPr lang="en-GB" sz="1000" kern="1200" noProof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laser_high</a:t>
                      </a:r>
                      <a:r>
                        <a:rPr lang="en-GB" sz="10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energy)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kern="1200" noProof="0" dirty="0">
                          <a:solidFill>
                            <a:schemeClr val="dk1"/>
                          </a:solidFill>
                          <a:highlight>
                            <a:srgbClr val="FBB040"/>
                          </a:highlight>
                          <a:latin typeface="+mn-lt"/>
                          <a:ea typeface="+mn-ea"/>
                          <a:cs typeface="+mn-cs"/>
                        </a:rPr>
                        <a:t>Minimal machinery required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6524529"/>
                  </a:ext>
                </a:extLst>
              </a:tr>
              <a:tr h="4209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Scalability</a:t>
                      </a:r>
                      <a:endParaRPr lang="LID4096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kern="1200" noProof="0" dirty="0">
                          <a:solidFill>
                            <a:schemeClr val="dk1"/>
                          </a:solidFill>
                          <a:highlight>
                            <a:srgbClr val="FBB040"/>
                          </a:highlight>
                          <a:latin typeface="+mn-lt"/>
                          <a:ea typeface="+mn-ea"/>
                          <a:cs typeface="+mn-cs"/>
                        </a:rPr>
                        <a:t>Highly scalable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Limited by charge dissipation</a:t>
                      </a:r>
                      <a:endParaRPr lang="en-GB" sz="12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210401"/>
                  </a:ext>
                </a:extLst>
              </a:tr>
              <a:tr h="4209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Structural integrity</a:t>
                      </a:r>
                      <a:endParaRPr lang="LID4096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Geopolymer highly durable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Sintered layered are dense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3159733"/>
                  </a:ext>
                </a:extLst>
              </a:tr>
              <a:tr h="4209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</a:rPr>
                        <a:t>Conclusion</a:t>
                      </a:r>
                      <a:endParaRPr lang="LID4096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2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Better for core building construction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Slower but more autonomous </a:t>
                      </a:r>
                      <a:r>
                        <a:rPr lang="en-GB" sz="1200" kern="1200" noProof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Wingdings" panose="05000000000000000000" pitchFamily="2" charset="2"/>
                        </a:rPr>
                        <a:t> ideal for no human supervision</a:t>
                      </a:r>
                      <a:endParaRPr lang="en-GB" sz="1200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544007"/>
                  </a:ext>
                </a:extLst>
              </a:tr>
            </a:tbl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35B28-BF47-D6D1-091C-9FE95B29F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11</a:t>
            </a:fld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F1C6EA-FB2D-521F-54EE-37CB6F24E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62507"/>
            <a:ext cx="6083987" cy="232150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7DDBD0-408D-9422-B4A7-4C6EE0063306}"/>
              </a:ext>
            </a:extLst>
          </p:cNvPr>
          <p:cNvSpPr/>
          <p:nvPr/>
        </p:nvSpPr>
        <p:spPr>
          <a:xfrm>
            <a:off x="76722" y="87400"/>
            <a:ext cx="7935163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Construction &amp; Materialization – Conceptual Future Expansion</a:t>
            </a:r>
          </a:p>
        </p:txBody>
      </p:sp>
    </p:spTree>
    <p:extLst>
      <p:ext uri="{BB962C8B-B14F-4D97-AF65-F5344CB8AC3E}">
        <p14:creationId xmlns:p14="http://schemas.microsoft.com/office/powerpoint/2010/main" val="1001678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55840-455D-DA8F-96BB-E844110A02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 drawing of a mountain&#10;&#10;AI-generated content may be incorrect.">
            <a:extLst>
              <a:ext uri="{FF2B5EF4-FFF2-40B4-BE49-F238E27FC236}">
                <a16:creationId xmlns:a16="http://schemas.microsoft.com/office/drawing/2014/main" id="{516BAAB6-6290-379A-5D90-573E920EA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4"/>
          <a:stretch>
            <a:fillRect/>
          </a:stretch>
        </p:blipFill>
        <p:spPr>
          <a:xfrm>
            <a:off x="2729430" y="4088068"/>
            <a:ext cx="2629745" cy="24872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D2FBAD-C435-69FD-951E-6A414C4A7E6D}"/>
              </a:ext>
            </a:extLst>
          </p:cNvPr>
          <p:cNvSpPr/>
          <p:nvPr/>
        </p:nvSpPr>
        <p:spPr>
          <a:xfrm>
            <a:off x="0" y="0"/>
            <a:ext cx="12191999" cy="12826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238F2EE-C496-BB27-EBE6-3A40F44C1C11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>
                <a:solidFill>
                  <a:schemeClr val="bg1"/>
                </a:solidFill>
              </a:rPr>
              <a:t>3D Printing + </a:t>
            </a:r>
            <a:r>
              <a:rPr lang="nl-NL" sz="2400" b="1" dirty="0" err="1">
                <a:solidFill>
                  <a:schemeClr val="bg1"/>
                </a:solidFill>
              </a:rPr>
              <a:t>Regolith</a:t>
            </a:r>
            <a:r>
              <a:rPr lang="nl-NL" sz="2400" b="1" dirty="0">
                <a:solidFill>
                  <a:schemeClr val="bg1"/>
                </a:solidFill>
              </a:rPr>
              <a:t> </a:t>
            </a:r>
            <a:r>
              <a:rPr lang="nl-NL" sz="2400" b="1" dirty="0" err="1">
                <a:solidFill>
                  <a:schemeClr val="bg1"/>
                </a:solidFill>
              </a:rPr>
              <a:t>Accretion</a:t>
            </a:r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06770622-946A-D0F9-12EB-5B97E9BE7071}"/>
              </a:ext>
            </a:extLst>
          </p:cNvPr>
          <p:cNvSpPr txBox="1">
            <a:spLocks/>
          </p:cNvSpPr>
          <p:nvPr/>
        </p:nvSpPr>
        <p:spPr>
          <a:xfrm>
            <a:off x="391321" y="894208"/>
            <a:ext cx="7988023" cy="2928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+mj-lt"/>
                <a:cs typeface="Helvetica" pitchFamily="2" charset="0"/>
                <a:sym typeface="Wingdings" panose="05000000000000000000" pitchFamily="2" charset="2"/>
              </a:rPr>
              <a:t>Application scheme (developed in discussion with Chris Verhoeven TU Delft)</a:t>
            </a:r>
            <a:endParaRPr lang="en-US" sz="1600" i="1" dirty="0">
              <a:solidFill>
                <a:schemeClr val="bg1"/>
              </a:solidFill>
              <a:latin typeface="+mj-lt"/>
              <a:cs typeface="Helvetica" pitchFamily="2" charset="0"/>
              <a:sym typeface="Wingdings" panose="05000000000000000000" pitchFamily="2" charset="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BEB1220-0E2E-64EE-A5D4-891EDC55C130}"/>
              </a:ext>
            </a:extLst>
          </p:cNvPr>
          <p:cNvGrpSpPr/>
          <p:nvPr/>
        </p:nvGrpSpPr>
        <p:grpSpPr>
          <a:xfrm>
            <a:off x="-50432" y="1486226"/>
            <a:ext cx="3450885" cy="2264933"/>
            <a:chOff x="1457291" y="2963334"/>
            <a:chExt cx="4850376" cy="3183467"/>
          </a:xfrm>
        </p:grpSpPr>
        <p:pic>
          <p:nvPicPr>
            <p:cNvPr id="13" name="Picture 12" descr="A blue birds flying in the sky&#10;&#10;AI-generated content may be incorrect.">
              <a:extLst>
                <a:ext uri="{FF2B5EF4-FFF2-40B4-BE49-F238E27FC236}">
                  <a16:creationId xmlns:a16="http://schemas.microsoft.com/office/drawing/2014/main" id="{AD285A89-7031-96BF-5F1D-A18E08CB3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57291" y="2963334"/>
              <a:ext cx="4850376" cy="3183467"/>
            </a:xfrm>
            <a:prstGeom prst="rect">
              <a:avLst/>
            </a:prstGeom>
          </p:spPr>
        </p:pic>
        <p:pic>
          <p:nvPicPr>
            <p:cNvPr id="24" name="Picture 23" descr="A black background with a red light&#10;&#10;AI-generated content may be incorrect.">
              <a:extLst>
                <a:ext uri="{FF2B5EF4-FFF2-40B4-BE49-F238E27FC236}">
                  <a16:creationId xmlns:a16="http://schemas.microsoft.com/office/drawing/2014/main" id="{B8CCAA23-6078-7F3B-28F1-3B4807A5F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57291" y="2963334"/>
              <a:ext cx="4850376" cy="318346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1DA81B2-CD10-E7CD-ED70-1065F2EA88D3}"/>
              </a:ext>
            </a:extLst>
          </p:cNvPr>
          <p:cNvGrpSpPr/>
          <p:nvPr/>
        </p:nvGrpSpPr>
        <p:grpSpPr>
          <a:xfrm>
            <a:off x="2729430" y="1529717"/>
            <a:ext cx="3450885" cy="2264933"/>
            <a:chOff x="6723558" y="2616200"/>
            <a:chExt cx="4850376" cy="3183467"/>
          </a:xfrm>
        </p:grpSpPr>
        <p:pic>
          <p:nvPicPr>
            <p:cNvPr id="26" name="Picture 25" descr="A blue line on a black background&#10;&#10;AI-generated content may be incorrect.">
              <a:extLst>
                <a:ext uri="{FF2B5EF4-FFF2-40B4-BE49-F238E27FC236}">
                  <a16:creationId xmlns:a16="http://schemas.microsoft.com/office/drawing/2014/main" id="{EE01597B-BAD8-51DB-27A4-9BD4801C5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23558" y="2616200"/>
              <a:ext cx="4850376" cy="3183467"/>
            </a:xfrm>
            <a:prstGeom prst="rect">
              <a:avLst/>
            </a:prstGeom>
          </p:spPr>
        </p:pic>
        <p:pic>
          <p:nvPicPr>
            <p:cNvPr id="27" name="Picture 26" descr="A black background with red dots&#10;&#10;AI-generated content may be incorrect.">
              <a:extLst>
                <a:ext uri="{FF2B5EF4-FFF2-40B4-BE49-F238E27FC236}">
                  <a16:creationId xmlns:a16="http://schemas.microsoft.com/office/drawing/2014/main" id="{1355EF11-0E7C-B25D-21F1-C2DEA2223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23558" y="2616200"/>
              <a:ext cx="4850376" cy="3183467"/>
            </a:xfrm>
            <a:prstGeom prst="rect">
              <a:avLst/>
            </a:prstGeom>
          </p:spPr>
        </p:pic>
      </p:grpSp>
      <p:pic>
        <p:nvPicPr>
          <p:cNvPr id="29" name="Picture 28" descr="A blue and orange line on a black background&#10;&#10;AI-generated content may be incorrect.">
            <a:extLst>
              <a:ext uri="{FF2B5EF4-FFF2-40B4-BE49-F238E27FC236}">
                <a16:creationId xmlns:a16="http://schemas.microsoft.com/office/drawing/2014/main" id="{A9492CE8-335B-76CB-2E5E-9EEE17D2BF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0432" y="4034533"/>
            <a:ext cx="2939078" cy="2276680"/>
          </a:xfrm>
          <a:prstGeom prst="rect">
            <a:avLst/>
          </a:prstGeom>
        </p:spPr>
      </p:pic>
      <p:pic>
        <p:nvPicPr>
          <p:cNvPr id="30" name="Picture 29" descr="A blue line on a black background&#10;&#10;AI-generated content may be incorrect.">
            <a:extLst>
              <a:ext uri="{FF2B5EF4-FFF2-40B4-BE49-F238E27FC236}">
                <a16:creationId xmlns:a16="http://schemas.microsoft.com/office/drawing/2014/main" id="{98C80BE1-CC89-62FA-B64D-09258531A4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7676" y="1486226"/>
            <a:ext cx="2994731" cy="2398217"/>
          </a:xfrm>
          <a:prstGeom prst="rect">
            <a:avLst/>
          </a:prstGeom>
        </p:spPr>
      </p:pic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FC1ACF72-1F04-57BE-2A24-DC50F22AD765}"/>
              </a:ext>
            </a:extLst>
          </p:cNvPr>
          <p:cNvSpPr txBox="1">
            <a:spLocks/>
          </p:cNvSpPr>
          <p:nvPr/>
        </p:nvSpPr>
        <p:spPr>
          <a:xfrm>
            <a:off x="222140" y="3848185"/>
            <a:ext cx="2330340" cy="48536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1400" dirty="0">
                <a:latin typeface="+mj-lt"/>
              </a:rPr>
              <a:t>(1) Build envelope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000" i="1" dirty="0"/>
              <a:t>Attract </a:t>
            </a:r>
            <a:r>
              <a:rPr lang="en-GB" sz="1000" i="1" dirty="0" err="1"/>
              <a:t>regolith</a:t>
            </a:r>
            <a:r>
              <a:rPr lang="en-GB" sz="1000" i="1" dirty="0"/>
              <a:t> with electrostatically charged metal structure</a:t>
            </a:r>
            <a:endParaRPr lang="en-GB" sz="1000" dirty="0">
              <a:latin typeface="+mj-lt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GB" sz="1400" dirty="0">
              <a:latin typeface="+mj-lt"/>
            </a:endParaRP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5DF25277-2E0F-5B06-56B2-8305CB7C7026}"/>
              </a:ext>
            </a:extLst>
          </p:cNvPr>
          <p:cNvSpPr txBox="1">
            <a:spLocks/>
          </p:cNvSpPr>
          <p:nvPr/>
        </p:nvSpPr>
        <p:spPr>
          <a:xfrm>
            <a:off x="3047404" y="3848185"/>
            <a:ext cx="2232151" cy="48536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1400" dirty="0">
                <a:latin typeface="+mj-lt"/>
              </a:rPr>
              <a:t>(2) Laser sintering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000" i="1" dirty="0">
                <a:latin typeface="+mj-lt"/>
              </a:rPr>
              <a:t>with robot</a:t>
            </a:r>
            <a:endParaRPr lang="en-GB" sz="1000" dirty="0">
              <a:latin typeface="+mj-lt"/>
            </a:endParaRP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DB010DCA-E5DA-E73D-616A-997AC9ACE785}"/>
              </a:ext>
            </a:extLst>
          </p:cNvPr>
          <p:cNvSpPr txBox="1">
            <a:spLocks/>
          </p:cNvSpPr>
          <p:nvPr/>
        </p:nvSpPr>
        <p:spPr>
          <a:xfrm>
            <a:off x="5257503" y="3848185"/>
            <a:ext cx="2814801" cy="48536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1400" dirty="0">
                <a:latin typeface="+mj-lt"/>
              </a:rPr>
              <a:t>(3) Level-by-level excavation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91EF514C-41A4-0EA5-A485-97552F80E66E}"/>
              </a:ext>
            </a:extLst>
          </p:cNvPr>
          <p:cNvSpPr txBox="1">
            <a:spLocks/>
          </p:cNvSpPr>
          <p:nvPr/>
        </p:nvSpPr>
        <p:spPr>
          <a:xfrm>
            <a:off x="5257503" y="6317264"/>
            <a:ext cx="2814801" cy="48536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1400" dirty="0">
                <a:latin typeface="+mj-lt"/>
              </a:rPr>
              <a:t>(6) Extend habitat</a:t>
            </a: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D1C2FA29-0E08-0B2F-C20F-34BE91B15B9B}"/>
              </a:ext>
            </a:extLst>
          </p:cNvPr>
          <p:cNvSpPr txBox="1">
            <a:spLocks/>
          </p:cNvSpPr>
          <p:nvPr/>
        </p:nvSpPr>
        <p:spPr>
          <a:xfrm>
            <a:off x="100537" y="6317264"/>
            <a:ext cx="2573546" cy="48536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1400" dirty="0">
                <a:latin typeface="+mj-lt"/>
              </a:rPr>
              <a:t>(4) Build 3D-printed walls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000" i="1" dirty="0">
                <a:latin typeface="+mj-lt"/>
              </a:rPr>
              <a:t>using materials from excavation</a:t>
            </a: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7EB3236F-8EFB-B2C0-F511-832065B7AE1B}"/>
              </a:ext>
            </a:extLst>
          </p:cNvPr>
          <p:cNvSpPr txBox="1">
            <a:spLocks/>
          </p:cNvSpPr>
          <p:nvPr/>
        </p:nvSpPr>
        <p:spPr>
          <a:xfrm>
            <a:off x="2773013" y="6317264"/>
            <a:ext cx="2814801" cy="485364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GB" sz="1400" dirty="0">
                <a:latin typeface="+mj-lt"/>
              </a:rPr>
              <a:t>(5) Repeat process</a:t>
            </a:r>
          </a:p>
        </p:txBody>
      </p:sp>
      <p:pic>
        <p:nvPicPr>
          <p:cNvPr id="11" name="Picture 2" descr="The LORIS robot, pictured here scaling a concrete wall">
            <a:extLst>
              <a:ext uri="{FF2B5EF4-FFF2-40B4-BE49-F238E27FC236}">
                <a16:creationId xmlns:a16="http://schemas.microsoft.com/office/drawing/2014/main" id="{8F80710C-C682-6345-8978-7DA70EB8A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345" y="1938053"/>
            <a:ext cx="3551839" cy="430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3C982671-CFF3-1458-1C21-DFFC8A7321A9}"/>
              </a:ext>
            </a:extLst>
          </p:cNvPr>
          <p:cNvSpPr txBox="1"/>
          <p:nvPr/>
        </p:nvSpPr>
        <p:spPr>
          <a:xfrm>
            <a:off x="9195920" y="6238082"/>
            <a:ext cx="27352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i="1" dirty="0">
                <a:latin typeface="+mj-lt"/>
              </a:rPr>
              <a:t>Climbing robot LORIS</a:t>
            </a:r>
            <a:endParaRPr lang="LID4096" sz="1000" i="1" dirty="0">
              <a:latin typeface="+mj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252BB69-243E-7F9A-A5D6-A4A0E304C2B1}"/>
              </a:ext>
            </a:extLst>
          </p:cNvPr>
          <p:cNvGrpSpPr/>
          <p:nvPr/>
        </p:nvGrpSpPr>
        <p:grpSpPr>
          <a:xfrm>
            <a:off x="5087676" y="4002605"/>
            <a:ext cx="3450885" cy="2439171"/>
            <a:chOff x="5087676" y="4002605"/>
            <a:chExt cx="3450885" cy="2439171"/>
          </a:xfrm>
        </p:grpSpPr>
        <p:pic>
          <p:nvPicPr>
            <p:cNvPr id="3" name="Picture 2" descr="A blue and black background&#10;&#10;AI-generated content may be incorrect.">
              <a:extLst>
                <a:ext uri="{FF2B5EF4-FFF2-40B4-BE49-F238E27FC236}">
                  <a16:creationId xmlns:a16="http://schemas.microsoft.com/office/drawing/2014/main" id="{04F05DA6-2B8F-2DC7-C7CF-8DD5B9EF3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087676" y="4002605"/>
              <a:ext cx="3450885" cy="2264933"/>
            </a:xfrm>
            <a:prstGeom prst="rect">
              <a:avLst/>
            </a:prstGeom>
          </p:spPr>
        </p:pic>
        <p:pic>
          <p:nvPicPr>
            <p:cNvPr id="18" name="Picture 17" descr="A cloud with blue and orange lines&#10;&#10;AI-generated content may be incorrect.">
              <a:extLst>
                <a:ext uri="{FF2B5EF4-FFF2-40B4-BE49-F238E27FC236}">
                  <a16:creationId xmlns:a16="http://schemas.microsoft.com/office/drawing/2014/main" id="{54D98FB3-0640-E727-5A63-4CBCADBE2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257503" y="4360748"/>
              <a:ext cx="2567182" cy="2081028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37A3130-D764-0F7D-190F-AC0BAA77790D}"/>
              </a:ext>
            </a:extLst>
          </p:cNvPr>
          <p:cNvSpPr/>
          <p:nvPr/>
        </p:nvSpPr>
        <p:spPr>
          <a:xfrm>
            <a:off x="76722" y="87400"/>
            <a:ext cx="7935163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Construction &amp; Materialization – Conceptual Future Expansion</a:t>
            </a:r>
          </a:p>
        </p:txBody>
      </p:sp>
    </p:spTree>
    <p:extLst>
      <p:ext uri="{BB962C8B-B14F-4D97-AF65-F5344CB8AC3E}">
        <p14:creationId xmlns:p14="http://schemas.microsoft.com/office/powerpoint/2010/main" val="834535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B9B3D-7229-69E3-DFAE-B6C607902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CDACB2-4409-CA69-BA41-3850BA039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13</a:t>
            </a:fld>
            <a:endParaRPr lang="LID4096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9B96EA-66A4-FCE4-EE21-00B12AA65A06}"/>
              </a:ext>
            </a:extLst>
          </p:cNvPr>
          <p:cNvSpPr/>
          <p:nvPr/>
        </p:nvSpPr>
        <p:spPr>
          <a:xfrm>
            <a:off x="0" y="0"/>
            <a:ext cx="12191999" cy="12826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A1086C6-90B2-96F7-7CB4-C6741E6373AD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 err="1">
                <a:solidFill>
                  <a:schemeClr val="bg1"/>
                </a:solidFill>
              </a:rPr>
              <a:t>Conceptual</a:t>
            </a:r>
            <a:r>
              <a:rPr lang="nl-NL" sz="2400" b="1" dirty="0">
                <a:solidFill>
                  <a:schemeClr val="bg1"/>
                </a:solidFill>
              </a:rPr>
              <a:t> Habitat Complex</a:t>
            </a:r>
          </a:p>
        </p:txBody>
      </p:sp>
      <p:pic>
        <p:nvPicPr>
          <p:cNvPr id="9" name="Picture 8" descr="A close-up of ice crystals&#10;&#10;AI-generated content may be incorrect.">
            <a:extLst>
              <a:ext uri="{FF2B5EF4-FFF2-40B4-BE49-F238E27FC236}">
                <a16:creationId xmlns:a16="http://schemas.microsoft.com/office/drawing/2014/main" id="{10343F84-05B9-C4EB-E87D-FD9B6FCAC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39" y="1694009"/>
            <a:ext cx="7922122" cy="44561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1163D9F-F023-032D-6A08-A1664864EE58}"/>
              </a:ext>
            </a:extLst>
          </p:cNvPr>
          <p:cNvSpPr/>
          <p:nvPr/>
        </p:nvSpPr>
        <p:spPr>
          <a:xfrm>
            <a:off x="76722" y="87400"/>
            <a:ext cx="7935163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Construction &amp; Materialization – Conceptual Future Expansion</a:t>
            </a:r>
          </a:p>
        </p:txBody>
      </p:sp>
    </p:spTree>
    <p:extLst>
      <p:ext uri="{BB962C8B-B14F-4D97-AF65-F5344CB8AC3E}">
        <p14:creationId xmlns:p14="http://schemas.microsoft.com/office/powerpoint/2010/main" val="418710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375A6-0898-6083-16C2-FC2B0DEC8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72C8468-53C7-D9B2-26F5-E0CAD3A3B6CF}"/>
              </a:ext>
            </a:extLst>
          </p:cNvPr>
          <p:cNvSpPr/>
          <p:nvPr/>
        </p:nvSpPr>
        <p:spPr>
          <a:xfrm>
            <a:off x="0" y="0"/>
            <a:ext cx="12191999" cy="12826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7CFD4B-E3B6-0423-D9DB-C6F35DE803FA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>
                <a:solidFill>
                  <a:schemeClr val="bg1"/>
                </a:solidFill>
              </a:rPr>
              <a:t>Energy &amp; Resources Collection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CADB6A-DAA7-A707-603D-B7F008261AB9}"/>
              </a:ext>
            </a:extLst>
          </p:cNvPr>
          <p:cNvSpPr/>
          <p:nvPr/>
        </p:nvSpPr>
        <p:spPr>
          <a:xfrm>
            <a:off x="76722" y="87400"/>
            <a:ext cx="7935163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Construction &amp; Materialization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9E276-3E3E-AB31-A5E5-4F7D2EF17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14</a:t>
            </a:fld>
            <a:endParaRPr lang="LID4096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3D61693D-70F1-C2EC-191D-CBCB5F82D3C6}"/>
              </a:ext>
            </a:extLst>
          </p:cNvPr>
          <p:cNvSpPr txBox="1">
            <a:spLocks/>
          </p:cNvSpPr>
          <p:nvPr/>
        </p:nvSpPr>
        <p:spPr>
          <a:xfrm>
            <a:off x="391322" y="894208"/>
            <a:ext cx="5737598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600" dirty="0">
                <a:solidFill>
                  <a:schemeClr val="bg1"/>
                </a:solidFill>
              </a:rPr>
              <a:t>In-situ resource </a:t>
            </a:r>
            <a:r>
              <a:rPr lang="nl-NL" sz="1600" dirty="0" err="1">
                <a:solidFill>
                  <a:schemeClr val="bg1"/>
                </a:solidFill>
              </a:rPr>
              <a:t>utilization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29" name="TextBox 3">
            <a:extLst>
              <a:ext uri="{FF2B5EF4-FFF2-40B4-BE49-F238E27FC236}">
                <a16:creationId xmlns:a16="http://schemas.microsoft.com/office/drawing/2014/main" id="{C74A11A7-BCF1-C41C-2002-ED819BF04912}"/>
              </a:ext>
            </a:extLst>
          </p:cNvPr>
          <p:cNvSpPr txBox="1"/>
          <p:nvPr/>
        </p:nvSpPr>
        <p:spPr>
          <a:xfrm>
            <a:off x="2383" y="6144934"/>
            <a:ext cx="34770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i="1" dirty="0"/>
              <a:t>Shackleton Crater (top), Swarm Robots (bottom)</a:t>
            </a:r>
          </a:p>
        </p:txBody>
      </p:sp>
      <p:grpSp>
        <p:nvGrpSpPr>
          <p:cNvPr id="1079" name="Group 1078">
            <a:extLst>
              <a:ext uri="{FF2B5EF4-FFF2-40B4-BE49-F238E27FC236}">
                <a16:creationId xmlns:a16="http://schemas.microsoft.com/office/drawing/2014/main" id="{1908E9B9-1DCB-4553-BA47-375060B13934}"/>
              </a:ext>
            </a:extLst>
          </p:cNvPr>
          <p:cNvGrpSpPr/>
          <p:nvPr/>
        </p:nvGrpSpPr>
        <p:grpSpPr>
          <a:xfrm>
            <a:off x="4644398" y="1460655"/>
            <a:ext cx="7154866" cy="4880525"/>
            <a:chOff x="232941" y="1539343"/>
            <a:chExt cx="7154866" cy="488052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D1913F3-C9D7-1197-7ED8-DCB700F62BA9}"/>
                </a:ext>
              </a:extLst>
            </p:cNvPr>
            <p:cNvSpPr/>
            <p:nvPr/>
          </p:nvSpPr>
          <p:spPr>
            <a:xfrm>
              <a:off x="495446" y="1855583"/>
              <a:ext cx="1458272" cy="55419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</a:rPr>
                <a:t>SUN EXPOSURE</a:t>
              </a:r>
              <a:endParaRPr lang="LID4096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1B8931E-9214-CA19-5149-BAFEAB7F8721}"/>
                </a:ext>
              </a:extLst>
            </p:cNvPr>
            <p:cNvSpPr/>
            <p:nvPr/>
          </p:nvSpPr>
          <p:spPr>
            <a:xfrm>
              <a:off x="3239252" y="1855583"/>
              <a:ext cx="1006827" cy="55419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</a:rPr>
                <a:t>ICE</a:t>
              </a:r>
              <a:endParaRPr lang="LID4096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1A4C985-AE69-2C9D-026D-3E3BE4816910}"/>
                </a:ext>
              </a:extLst>
            </p:cNvPr>
            <p:cNvSpPr/>
            <p:nvPr/>
          </p:nvSpPr>
          <p:spPr>
            <a:xfrm>
              <a:off x="1944892" y="1855583"/>
              <a:ext cx="1297484" cy="55419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</a:rPr>
                <a:t>REGOLITH</a:t>
              </a:r>
              <a:endParaRPr lang="LID4096" sz="1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072" name="Group 1071">
              <a:extLst>
                <a:ext uri="{FF2B5EF4-FFF2-40B4-BE49-F238E27FC236}">
                  <a16:creationId xmlns:a16="http://schemas.microsoft.com/office/drawing/2014/main" id="{FF098111-88BA-6D63-5692-696CFEDF74B3}"/>
                </a:ext>
              </a:extLst>
            </p:cNvPr>
            <p:cNvGrpSpPr/>
            <p:nvPr/>
          </p:nvGrpSpPr>
          <p:grpSpPr>
            <a:xfrm>
              <a:off x="495446" y="4154632"/>
              <a:ext cx="5093710" cy="1382883"/>
              <a:chOff x="495445" y="4175763"/>
              <a:chExt cx="5093977" cy="1525994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75944B8-BF2E-7D25-6B8E-8F714341B2AF}"/>
                  </a:ext>
                </a:extLst>
              </p:cNvPr>
              <p:cNvSpPr/>
              <p:nvPr/>
            </p:nvSpPr>
            <p:spPr>
              <a:xfrm>
                <a:off x="495445" y="4175763"/>
                <a:ext cx="1688542" cy="512324"/>
              </a:xfrm>
              <a:prstGeom prst="rect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dirty="0">
                    <a:solidFill>
                      <a:schemeClr val="bg1">
                        <a:lumMod val="65000"/>
                      </a:schemeClr>
                    </a:solidFill>
                  </a:rPr>
                  <a:t>Treatment</a:t>
                </a:r>
                <a:endParaRPr lang="LID4096" sz="10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7E00122-6133-D1D2-427D-2B126EEE32FE}"/>
                  </a:ext>
                </a:extLst>
              </p:cNvPr>
              <p:cNvSpPr/>
              <p:nvPr/>
            </p:nvSpPr>
            <p:spPr>
              <a:xfrm>
                <a:off x="495445" y="4688087"/>
                <a:ext cx="1688542" cy="512324"/>
              </a:xfrm>
              <a:prstGeom prst="rect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dirty="0">
                    <a:solidFill>
                      <a:schemeClr val="bg1">
                        <a:lumMod val="65000"/>
                      </a:schemeClr>
                    </a:solidFill>
                  </a:rPr>
                  <a:t>Storage</a:t>
                </a:r>
                <a:endParaRPr lang="LID4096" sz="10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A593DD11-4EDE-3DC8-E35F-2BB8C1345B10}"/>
                  </a:ext>
                </a:extLst>
              </p:cNvPr>
              <p:cNvSpPr/>
              <p:nvPr/>
            </p:nvSpPr>
            <p:spPr>
              <a:xfrm>
                <a:off x="495445" y="5200412"/>
                <a:ext cx="1688542" cy="501345"/>
              </a:xfrm>
              <a:prstGeom prst="rect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dirty="0">
                    <a:solidFill>
                      <a:schemeClr val="bg1">
                        <a:lumMod val="65000"/>
                      </a:schemeClr>
                    </a:solidFill>
                  </a:rPr>
                  <a:t>Distribution</a:t>
                </a:r>
                <a:endParaRPr lang="LID4096" sz="10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5FA4B49-132E-9F3A-A774-571C00429516}"/>
                  </a:ext>
                </a:extLst>
              </p:cNvPr>
              <p:cNvSpPr/>
              <p:nvPr/>
            </p:nvSpPr>
            <p:spPr>
              <a:xfrm>
                <a:off x="2183987" y="4175764"/>
                <a:ext cx="3405435" cy="1525993"/>
              </a:xfrm>
              <a:prstGeom prst="rect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000" dirty="0">
                    <a:solidFill>
                      <a:schemeClr val="bg1">
                        <a:lumMod val="65000"/>
                      </a:schemeClr>
                    </a:solidFill>
                  </a:rPr>
                  <a:t>Heat Exchange System</a:t>
                </a:r>
              </a:p>
              <a:p>
                <a:pPr algn="ctr"/>
                <a:r>
                  <a:rPr lang="en-GB" sz="1000" dirty="0">
                    <a:solidFill>
                      <a:schemeClr val="bg1">
                        <a:lumMod val="65000"/>
                      </a:schemeClr>
                    </a:solidFill>
                  </a:rPr>
                  <a:t>Hydrogen</a:t>
                </a:r>
              </a:p>
              <a:p>
                <a:pPr algn="ctr"/>
                <a:r>
                  <a:rPr lang="en-GB" sz="1000" dirty="0">
                    <a:solidFill>
                      <a:schemeClr val="bg1">
                        <a:lumMod val="65000"/>
                      </a:schemeClr>
                    </a:solidFill>
                  </a:rPr>
                  <a:t>Water</a:t>
                </a:r>
              </a:p>
              <a:p>
                <a:pPr algn="ctr"/>
                <a:r>
                  <a:rPr lang="en-GB" sz="1000" dirty="0">
                    <a:solidFill>
                      <a:schemeClr val="bg1">
                        <a:lumMod val="65000"/>
                      </a:schemeClr>
                    </a:solidFill>
                  </a:rPr>
                  <a:t>Oxygen</a:t>
                </a:r>
              </a:p>
              <a:p>
                <a:pPr algn="ctr"/>
                <a:r>
                  <a:rPr lang="en-GB" sz="1000" dirty="0">
                    <a:solidFill>
                      <a:schemeClr val="bg1">
                        <a:lumMod val="65000"/>
                      </a:schemeClr>
                    </a:solidFill>
                  </a:rPr>
                  <a:t>Carbon</a:t>
                </a:r>
                <a:br>
                  <a:rPr lang="en-GB" sz="1000" dirty="0">
                    <a:solidFill>
                      <a:schemeClr val="bg1">
                        <a:lumMod val="65000"/>
                      </a:schemeClr>
                    </a:solidFill>
                  </a:rPr>
                </a:br>
                <a:r>
                  <a:rPr lang="en-GB" sz="1000" dirty="0">
                    <a:solidFill>
                      <a:schemeClr val="bg1">
                        <a:lumMod val="65000"/>
                      </a:schemeClr>
                    </a:solidFill>
                  </a:rPr>
                  <a:t>Silica</a:t>
                </a:r>
              </a:p>
              <a:p>
                <a:pPr algn="ctr"/>
                <a:r>
                  <a:rPr lang="en-GB" sz="1000" dirty="0">
                    <a:solidFill>
                      <a:schemeClr val="bg1">
                        <a:lumMod val="65000"/>
                      </a:schemeClr>
                    </a:solidFill>
                  </a:rPr>
                  <a:t>Metals</a:t>
                </a: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59B536F-04E7-0311-27A6-176CB507C10B}"/>
                </a:ext>
              </a:extLst>
            </p:cNvPr>
            <p:cNvSpPr/>
            <p:nvPr/>
          </p:nvSpPr>
          <p:spPr>
            <a:xfrm>
              <a:off x="4246079" y="1855583"/>
              <a:ext cx="1345933" cy="554199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</a:rPr>
                <a:t>MINERALS &amp; VOLATILES</a:t>
              </a:r>
              <a:endParaRPr lang="LID4096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46CB3DD-8090-5C27-668C-87E24F7AC0C5}"/>
                </a:ext>
              </a:extLst>
            </p:cNvPr>
            <p:cNvSpPr/>
            <p:nvPr/>
          </p:nvSpPr>
          <p:spPr>
            <a:xfrm>
              <a:off x="380311" y="2686695"/>
              <a:ext cx="1688542" cy="301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>
                  <a:solidFill>
                    <a:schemeClr val="bg1">
                      <a:lumMod val="65000"/>
                    </a:schemeClr>
                  </a:solidFill>
                </a:rPr>
                <a:t>PV cells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371120B-DAC4-E421-A974-DDAA4617BD8C}"/>
                </a:ext>
              </a:extLst>
            </p:cNvPr>
            <p:cNvSpPr/>
            <p:nvPr/>
          </p:nvSpPr>
          <p:spPr>
            <a:xfrm>
              <a:off x="1722271" y="1557064"/>
              <a:ext cx="1688542" cy="301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>
                  <a:solidFill>
                    <a:schemeClr val="bg1">
                      <a:lumMod val="65000"/>
                    </a:schemeClr>
                  </a:solidFill>
                </a:rPr>
                <a:t>Site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B15AE70-2955-18D9-8482-41CC1966E559}"/>
                </a:ext>
              </a:extLst>
            </p:cNvPr>
            <p:cNvSpPr/>
            <p:nvPr/>
          </p:nvSpPr>
          <p:spPr>
            <a:xfrm>
              <a:off x="2910890" y="1557064"/>
              <a:ext cx="3091438" cy="301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>
                  <a:solidFill>
                    <a:schemeClr val="bg1">
                      <a:lumMod val="65000"/>
                    </a:schemeClr>
                  </a:solidFill>
                </a:rPr>
                <a:t>Permanently Shadowed Region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E93AB5B7-AFC6-BA2C-6812-F2BA6BE64FC3}"/>
                </a:ext>
              </a:extLst>
            </p:cNvPr>
            <p:cNvSpPr/>
            <p:nvPr/>
          </p:nvSpPr>
          <p:spPr>
            <a:xfrm>
              <a:off x="232941" y="1557064"/>
              <a:ext cx="2060718" cy="301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>
                  <a:solidFill>
                    <a:schemeClr val="bg1">
                      <a:lumMod val="65000"/>
                    </a:schemeClr>
                  </a:solidFill>
                </a:rPr>
                <a:t>Eternal Light Areas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B3733B0-F11A-3405-C8E2-4542D9554B58}"/>
                </a:ext>
              </a:extLst>
            </p:cNvPr>
            <p:cNvSpPr/>
            <p:nvPr/>
          </p:nvSpPr>
          <p:spPr>
            <a:xfrm>
              <a:off x="1783814" y="2689905"/>
              <a:ext cx="3961981" cy="301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000" dirty="0">
                  <a:solidFill>
                    <a:schemeClr val="bg1">
                      <a:lumMod val="65000"/>
                    </a:schemeClr>
                  </a:solidFill>
                </a:rPr>
                <a:t>In-situ collection using swarm robots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2DEF449-D374-0490-320F-72D14A9716B2}"/>
                </a:ext>
              </a:extLst>
            </p:cNvPr>
            <p:cNvSpPr/>
            <p:nvPr/>
          </p:nvSpPr>
          <p:spPr>
            <a:xfrm>
              <a:off x="458890" y="3189406"/>
              <a:ext cx="1531384" cy="216552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</a:rPr>
                <a:t>ENERGY</a:t>
              </a:r>
              <a:endParaRPr lang="LID4096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76720EF-F416-BF3F-A82F-76570672B245}"/>
                </a:ext>
              </a:extLst>
            </p:cNvPr>
            <p:cNvSpPr/>
            <p:nvPr/>
          </p:nvSpPr>
          <p:spPr>
            <a:xfrm>
              <a:off x="495445" y="5865670"/>
              <a:ext cx="5093977" cy="55419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</a:rPr>
                <a:t>HABITAT</a:t>
              </a:r>
              <a:endParaRPr lang="LID4096" sz="14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055" name="Group 1054">
              <a:extLst>
                <a:ext uri="{FF2B5EF4-FFF2-40B4-BE49-F238E27FC236}">
                  <a16:creationId xmlns:a16="http://schemas.microsoft.com/office/drawing/2014/main" id="{0E80AB8D-C271-EE16-7A4F-C7D13683D35C}"/>
                </a:ext>
              </a:extLst>
            </p:cNvPr>
            <p:cNvGrpSpPr/>
            <p:nvPr/>
          </p:nvGrpSpPr>
          <p:grpSpPr>
            <a:xfrm>
              <a:off x="5589155" y="4257436"/>
              <a:ext cx="1658119" cy="1086563"/>
              <a:chOff x="5589155" y="4478505"/>
              <a:chExt cx="1658119" cy="1086563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191AAF18-706F-101E-4829-73387FBC570A}"/>
                  </a:ext>
                </a:extLst>
              </p:cNvPr>
              <p:cNvSpPr/>
              <p:nvPr/>
            </p:nvSpPr>
            <p:spPr>
              <a:xfrm>
                <a:off x="5997603" y="4478505"/>
                <a:ext cx="1249671" cy="301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dirty="0">
                    <a:solidFill>
                      <a:schemeClr val="bg1">
                        <a:lumMod val="65000"/>
                      </a:schemeClr>
                    </a:solidFill>
                  </a:rPr>
                  <a:t>3D Print</a:t>
                </a: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C399DC4-EC63-A6E6-66F6-07BAF37E9337}"/>
                  </a:ext>
                </a:extLst>
              </p:cNvPr>
              <p:cNvSpPr/>
              <p:nvPr/>
            </p:nvSpPr>
            <p:spPr>
              <a:xfrm>
                <a:off x="5997603" y="5263736"/>
                <a:ext cx="1249671" cy="3013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b="1" dirty="0">
                    <a:solidFill>
                      <a:schemeClr val="tx1"/>
                    </a:solidFill>
                  </a:rPr>
                  <a:t>BUILDING MATERIALS</a:t>
                </a:r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A8C0A798-E427-6A58-3A9B-0BCD271955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9422" y="4616416"/>
                <a:ext cx="595528" cy="0"/>
              </a:xfrm>
              <a:prstGeom prst="straightConnector1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20D45300-A905-4D87-86D0-1D7BE4AE89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20899" y="4779837"/>
                <a:ext cx="0" cy="388061"/>
              </a:xfrm>
              <a:prstGeom prst="straightConnector1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headEnd type="none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2" name="Straight Arrow Connector 1031">
                <a:extLst>
                  <a:ext uri="{FF2B5EF4-FFF2-40B4-BE49-F238E27FC236}">
                    <a16:creationId xmlns:a16="http://schemas.microsoft.com/office/drawing/2014/main" id="{7A400DFA-1A7D-1B42-AE75-D12DC6C7DA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9155" y="5406317"/>
                <a:ext cx="595528" cy="0"/>
              </a:xfrm>
              <a:prstGeom prst="straightConnector1">
                <a:avLst/>
              </a:prstGeom>
              <a:ln w="12700">
                <a:solidFill>
                  <a:schemeClr val="bg1">
                    <a:lumMod val="65000"/>
                  </a:schemeClr>
                </a:solidFill>
                <a:headEnd type="arrow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33" name="Straight Arrow Connector 1032">
              <a:extLst>
                <a:ext uri="{FF2B5EF4-FFF2-40B4-BE49-F238E27FC236}">
                  <a16:creationId xmlns:a16="http://schemas.microsoft.com/office/drawing/2014/main" id="{B97CAE52-0B6C-D5D0-453A-ACD1D9F5F261}"/>
                </a:ext>
              </a:extLst>
            </p:cNvPr>
            <p:cNvCxnSpPr>
              <a:cxnSpLocks/>
              <a:stCxn id="8" idx="2"/>
              <a:endCxn id="30" idx="0"/>
            </p:cNvCxnSpPr>
            <p:nvPr/>
          </p:nvCxnSpPr>
          <p:spPr>
            <a:xfrm>
              <a:off x="1224582" y="2409781"/>
              <a:ext cx="0" cy="276914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0" name="Straight Arrow Connector 1039">
              <a:extLst>
                <a:ext uri="{FF2B5EF4-FFF2-40B4-BE49-F238E27FC236}">
                  <a16:creationId xmlns:a16="http://schemas.microsoft.com/office/drawing/2014/main" id="{8F4937CB-9452-03D9-D1B9-2C34B694D4E2}"/>
                </a:ext>
              </a:extLst>
            </p:cNvPr>
            <p:cNvCxnSpPr>
              <a:cxnSpLocks/>
            </p:cNvCxnSpPr>
            <p:nvPr/>
          </p:nvCxnSpPr>
          <p:spPr>
            <a:xfrm>
              <a:off x="2593634" y="2409781"/>
              <a:ext cx="0" cy="276914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1" name="Straight Arrow Connector 1040">
              <a:extLst>
                <a:ext uri="{FF2B5EF4-FFF2-40B4-BE49-F238E27FC236}">
                  <a16:creationId xmlns:a16="http://schemas.microsoft.com/office/drawing/2014/main" id="{6595C446-5247-A1CB-1082-B886DB6E9FAA}"/>
                </a:ext>
              </a:extLst>
            </p:cNvPr>
            <p:cNvCxnSpPr>
              <a:cxnSpLocks/>
            </p:cNvCxnSpPr>
            <p:nvPr/>
          </p:nvCxnSpPr>
          <p:spPr>
            <a:xfrm>
              <a:off x="3746343" y="2399409"/>
              <a:ext cx="0" cy="276914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2" name="Straight Arrow Connector 1041">
              <a:extLst>
                <a:ext uri="{FF2B5EF4-FFF2-40B4-BE49-F238E27FC236}">
                  <a16:creationId xmlns:a16="http://schemas.microsoft.com/office/drawing/2014/main" id="{B1B45E7C-9E3D-7F0C-779D-17DD422FA332}"/>
                </a:ext>
              </a:extLst>
            </p:cNvPr>
            <p:cNvCxnSpPr>
              <a:cxnSpLocks/>
            </p:cNvCxnSpPr>
            <p:nvPr/>
          </p:nvCxnSpPr>
          <p:spPr>
            <a:xfrm>
              <a:off x="4919045" y="2409781"/>
              <a:ext cx="0" cy="276914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3" name="Straight Arrow Connector 1042">
              <a:extLst>
                <a:ext uri="{FF2B5EF4-FFF2-40B4-BE49-F238E27FC236}">
                  <a16:creationId xmlns:a16="http://schemas.microsoft.com/office/drawing/2014/main" id="{9FE46789-1871-85C9-0EA8-A6EDF331088E}"/>
                </a:ext>
              </a:extLst>
            </p:cNvPr>
            <p:cNvCxnSpPr>
              <a:cxnSpLocks/>
              <a:stCxn id="30" idx="2"/>
              <a:endCxn id="51" idx="0"/>
            </p:cNvCxnSpPr>
            <p:nvPr/>
          </p:nvCxnSpPr>
          <p:spPr>
            <a:xfrm>
              <a:off x="1224582" y="2988027"/>
              <a:ext cx="0" cy="201379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1" name="Straight Arrow Connector 1050">
              <a:extLst>
                <a:ext uri="{FF2B5EF4-FFF2-40B4-BE49-F238E27FC236}">
                  <a16:creationId xmlns:a16="http://schemas.microsoft.com/office/drawing/2014/main" id="{BA4134D2-FAAE-D559-C772-F0073070BE17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>
              <a:off x="1224582" y="3405958"/>
              <a:ext cx="0" cy="289061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6" name="Straight Arrow Connector 1055">
              <a:extLst>
                <a:ext uri="{FF2B5EF4-FFF2-40B4-BE49-F238E27FC236}">
                  <a16:creationId xmlns:a16="http://schemas.microsoft.com/office/drawing/2014/main" id="{F6D20E96-DABF-3A50-BC32-317B80A2A8E0}"/>
                </a:ext>
              </a:extLst>
            </p:cNvPr>
            <p:cNvCxnSpPr>
              <a:cxnSpLocks/>
            </p:cNvCxnSpPr>
            <p:nvPr/>
          </p:nvCxnSpPr>
          <p:spPr>
            <a:xfrm>
              <a:off x="3042434" y="5540831"/>
              <a:ext cx="0" cy="313079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0" name="Straight Arrow Connector 1059">
              <a:extLst>
                <a:ext uri="{FF2B5EF4-FFF2-40B4-BE49-F238E27FC236}">
                  <a16:creationId xmlns:a16="http://schemas.microsoft.com/office/drawing/2014/main" id="{C75686BF-F4AE-2814-36A4-2C15D3E22223}"/>
                </a:ext>
              </a:extLst>
            </p:cNvPr>
            <p:cNvCxnSpPr>
              <a:cxnSpLocks/>
              <a:stCxn id="50" idx="2"/>
            </p:cNvCxnSpPr>
            <p:nvPr/>
          </p:nvCxnSpPr>
          <p:spPr>
            <a:xfrm>
              <a:off x="3764805" y="2991237"/>
              <a:ext cx="0" cy="703782"/>
            </a:xfrm>
            <a:prstGeom prst="straightConnector1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3" name="Rectangle 1062">
              <a:extLst>
                <a:ext uri="{FF2B5EF4-FFF2-40B4-BE49-F238E27FC236}">
                  <a16:creationId xmlns:a16="http://schemas.microsoft.com/office/drawing/2014/main" id="{2491193A-7530-ADCD-CBB3-767700196FB9}"/>
                </a:ext>
              </a:extLst>
            </p:cNvPr>
            <p:cNvSpPr/>
            <p:nvPr/>
          </p:nvSpPr>
          <p:spPr>
            <a:xfrm>
              <a:off x="5852745" y="1968426"/>
              <a:ext cx="1535062" cy="301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000" i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Main Resources</a:t>
              </a:r>
            </a:p>
          </p:txBody>
        </p:sp>
        <p:sp>
          <p:nvSpPr>
            <p:cNvPr id="1064" name="Rectangle 1063">
              <a:extLst>
                <a:ext uri="{FF2B5EF4-FFF2-40B4-BE49-F238E27FC236}">
                  <a16:creationId xmlns:a16="http://schemas.microsoft.com/office/drawing/2014/main" id="{5EB643EC-84F2-F5B3-23C5-2FD253ECFBA7}"/>
                </a:ext>
              </a:extLst>
            </p:cNvPr>
            <p:cNvSpPr/>
            <p:nvPr/>
          </p:nvSpPr>
          <p:spPr>
            <a:xfrm>
              <a:off x="5852745" y="2676323"/>
              <a:ext cx="1535062" cy="301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000" i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Collection Methods</a:t>
              </a:r>
            </a:p>
          </p:txBody>
        </p:sp>
        <p:sp>
          <p:nvSpPr>
            <p:cNvPr id="1065" name="Rectangle 1064">
              <a:extLst>
                <a:ext uri="{FF2B5EF4-FFF2-40B4-BE49-F238E27FC236}">
                  <a16:creationId xmlns:a16="http://schemas.microsoft.com/office/drawing/2014/main" id="{08FEA689-A26A-F4AA-CD83-96803C18B61C}"/>
                </a:ext>
              </a:extLst>
            </p:cNvPr>
            <p:cNvSpPr/>
            <p:nvPr/>
          </p:nvSpPr>
          <p:spPr>
            <a:xfrm>
              <a:off x="5852745" y="3764098"/>
              <a:ext cx="1535062" cy="301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000" i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Production &amp; Storage</a:t>
              </a:r>
            </a:p>
          </p:txBody>
        </p:sp>
        <p:sp>
          <p:nvSpPr>
            <p:cNvPr id="1066" name="Rectangle 1065">
              <a:extLst>
                <a:ext uri="{FF2B5EF4-FFF2-40B4-BE49-F238E27FC236}">
                  <a16:creationId xmlns:a16="http://schemas.microsoft.com/office/drawing/2014/main" id="{0B5EA561-9221-09A0-4943-9C63FFF246C0}"/>
                </a:ext>
              </a:extLst>
            </p:cNvPr>
            <p:cNvSpPr/>
            <p:nvPr/>
          </p:nvSpPr>
          <p:spPr>
            <a:xfrm>
              <a:off x="5852745" y="1539343"/>
              <a:ext cx="1535062" cy="301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000" i="1" u="sng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Location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FCF3689-6D6C-C558-4C44-5FF373EA1504}"/>
                </a:ext>
              </a:extLst>
            </p:cNvPr>
            <p:cNvSpPr/>
            <p:nvPr/>
          </p:nvSpPr>
          <p:spPr>
            <a:xfrm>
              <a:off x="495445" y="3709337"/>
              <a:ext cx="5096567" cy="445295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</a:rPr>
                <a:t>CENTRAL PROCESSING SYSTEM</a:t>
              </a:r>
              <a:endParaRPr lang="LID4096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077" name="TextBox 1076">
            <a:extLst>
              <a:ext uri="{FF2B5EF4-FFF2-40B4-BE49-F238E27FC236}">
                <a16:creationId xmlns:a16="http://schemas.microsoft.com/office/drawing/2014/main" id="{3233D93A-0941-A6B8-5CCE-FD07C9A63EFE}"/>
              </a:ext>
            </a:extLst>
          </p:cNvPr>
          <p:cNvSpPr txBox="1"/>
          <p:nvPr/>
        </p:nvSpPr>
        <p:spPr>
          <a:xfrm>
            <a:off x="-7514" y="6680375"/>
            <a:ext cx="11506617" cy="17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rtl="0"/>
            <a:r>
              <a:rPr lang="en-GB" sz="800" b="0" i="1" u="none" strike="noStrike" baseline="30000" dirty="0">
                <a:solidFill>
                  <a:srgbClr val="000000"/>
                </a:solidFill>
                <a:latin typeface="AvenirNext LT Pro Regular" panose="020B0504020202020204" pitchFamily="34" charset="0"/>
              </a:rPr>
              <a:t>Space-based Solar Power, ESA; Heat storage and electricity generation in the Moon during the lunar night, </a:t>
            </a:r>
            <a:r>
              <a:rPr lang="en-GB" sz="800" b="0" i="1" u="none" strike="noStrike" baseline="30000" dirty="0" err="1">
                <a:solidFill>
                  <a:srgbClr val="000000"/>
                </a:solidFill>
                <a:latin typeface="AvenirNext LT Pro Regular" panose="020B0504020202020204" pitchFamily="34" charset="0"/>
              </a:rPr>
              <a:t>Blai</a:t>
            </a:r>
            <a:r>
              <a:rPr lang="en-GB" sz="800" b="0" i="1" u="none" strike="noStrike" baseline="30000" dirty="0">
                <a:solidFill>
                  <a:srgbClr val="000000"/>
                </a:solidFill>
                <a:latin typeface="AvenirNext LT Pro Regular" panose="020B0504020202020204" pitchFamily="34" charset="0"/>
              </a:rPr>
              <a:t> Climent et. al., Acta </a:t>
            </a:r>
            <a:r>
              <a:rPr lang="en-GB" sz="800" b="0" i="1" u="none" strike="noStrike" baseline="30000" dirty="0" err="1">
                <a:solidFill>
                  <a:srgbClr val="000000"/>
                </a:solidFill>
                <a:latin typeface="AvenirNext LT Pro Regular" panose="020B0504020202020204" pitchFamily="34" charset="0"/>
              </a:rPr>
              <a:t>Astronautica</a:t>
            </a:r>
            <a:r>
              <a:rPr lang="en-GB" sz="800" b="0" i="1" u="none" strike="noStrike" baseline="30000" dirty="0">
                <a:solidFill>
                  <a:srgbClr val="000000"/>
                </a:solidFill>
                <a:latin typeface="AvenirNext LT Pro Regular" panose="020B0504020202020204" pitchFamily="34" charset="0"/>
              </a:rPr>
              <a:t>; Power and Energy for the Lunar Surface, NASA; Moonshot Symposium, TU Delft, 2024; Adaptive On- and Off- Earth Environments.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E97AC58-1F0B-06D7-6A9D-39B37E2C2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" y="4070863"/>
            <a:ext cx="4138068" cy="20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ASA SVS | Visualizing Shackleton Crater">
            <a:extLst>
              <a:ext uri="{FF2B5EF4-FFF2-40B4-BE49-F238E27FC236}">
                <a16:creationId xmlns:a16="http://schemas.microsoft.com/office/drawing/2014/main" id="{F6212392-3297-66BC-547D-82A54AF47B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48" y="1617839"/>
            <a:ext cx="4148879" cy="244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593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DD6DB-D3D2-3608-7A72-ECB3574B3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A diagram of energy and service&#10;&#10;AI-generated content may be incorrect.">
            <a:extLst>
              <a:ext uri="{FF2B5EF4-FFF2-40B4-BE49-F238E27FC236}">
                <a16:creationId xmlns:a16="http://schemas.microsoft.com/office/drawing/2014/main" id="{E425503F-6238-4A6B-139A-0921AB0C0F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332" y="1902239"/>
            <a:ext cx="4874795" cy="32760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788D59-546F-191F-7D31-F89B2184CC84}"/>
              </a:ext>
            </a:extLst>
          </p:cNvPr>
          <p:cNvSpPr/>
          <p:nvPr/>
        </p:nvSpPr>
        <p:spPr>
          <a:xfrm>
            <a:off x="0" y="0"/>
            <a:ext cx="12191999" cy="12826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C533D0-B917-4153-0D51-5411D3664A8A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>
                <a:solidFill>
                  <a:schemeClr val="bg1"/>
                </a:solidFill>
              </a:rPr>
              <a:t>Life Support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8324E4-0299-CFC9-7EAA-0B198F7C8A1F}"/>
              </a:ext>
            </a:extLst>
          </p:cNvPr>
          <p:cNvSpPr/>
          <p:nvPr/>
        </p:nvSpPr>
        <p:spPr>
          <a:xfrm>
            <a:off x="76722" y="87400"/>
            <a:ext cx="7935163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Construction &amp; Materialization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D57F5399-6291-DDAB-EB4F-1341F503EE23}"/>
              </a:ext>
            </a:extLst>
          </p:cNvPr>
          <p:cNvSpPr txBox="1">
            <a:spLocks/>
          </p:cNvSpPr>
          <p:nvPr/>
        </p:nvSpPr>
        <p:spPr>
          <a:xfrm>
            <a:off x="391322" y="894208"/>
            <a:ext cx="5737598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600" dirty="0" err="1">
                <a:solidFill>
                  <a:schemeClr val="bg1"/>
                </a:solidFill>
              </a:rPr>
              <a:t>Heating</a:t>
            </a:r>
            <a:r>
              <a:rPr lang="nl-NL" sz="1600" dirty="0">
                <a:solidFill>
                  <a:schemeClr val="bg1"/>
                </a:solidFill>
              </a:rPr>
              <a:t>/</a:t>
            </a:r>
            <a:r>
              <a:rPr lang="nl-NL" sz="1600" dirty="0" err="1">
                <a:solidFill>
                  <a:schemeClr val="bg1"/>
                </a:solidFill>
              </a:rPr>
              <a:t>Cooling</a:t>
            </a:r>
            <a:endParaRPr lang="nl-NL" sz="16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48BB9A-4782-914E-CCDE-B7EC3FC25AB8}"/>
              </a:ext>
            </a:extLst>
          </p:cNvPr>
          <p:cNvSpPr/>
          <p:nvPr/>
        </p:nvSpPr>
        <p:spPr>
          <a:xfrm>
            <a:off x="2238703" y="2323073"/>
            <a:ext cx="1549119" cy="1156699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79CF00B0-9B89-32AA-D733-92EB86082CAD}"/>
              </a:ext>
            </a:extLst>
          </p:cNvPr>
          <p:cNvSpPr txBox="1"/>
          <p:nvPr/>
        </p:nvSpPr>
        <p:spPr>
          <a:xfrm>
            <a:off x="76722" y="6522767"/>
            <a:ext cx="92791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latin typeface="+mj-lt"/>
              </a:rPr>
              <a:t>ESA Heat Engine System</a:t>
            </a:r>
            <a:endParaRPr lang="LID4096" sz="1000" i="1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3CB4D-18FE-C4CA-AED1-C88A87581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15</a:t>
            </a:fld>
            <a:endParaRPr lang="LID4096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D8CB5BC-FC12-B888-2A3A-1DD65706F3F2}"/>
              </a:ext>
            </a:extLst>
          </p:cNvPr>
          <p:cNvCxnSpPr>
            <a:cxnSpLocks/>
          </p:cNvCxnSpPr>
          <p:nvPr/>
        </p:nvCxnSpPr>
        <p:spPr>
          <a:xfrm>
            <a:off x="3787822" y="2902742"/>
            <a:ext cx="4652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DE20611-41E2-AB37-D6E0-17D1D495FE07}"/>
              </a:ext>
            </a:extLst>
          </p:cNvPr>
          <p:cNvGrpSpPr/>
          <p:nvPr/>
        </p:nvGrpSpPr>
        <p:grpSpPr>
          <a:xfrm>
            <a:off x="519238" y="5379042"/>
            <a:ext cx="2447744" cy="932661"/>
            <a:chOff x="579421" y="5149887"/>
            <a:chExt cx="2447744" cy="93266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CAF71D1-8254-0705-AE94-5DE1C63285E1}"/>
                </a:ext>
              </a:extLst>
            </p:cNvPr>
            <p:cNvSpPr/>
            <p:nvPr/>
          </p:nvSpPr>
          <p:spPr>
            <a:xfrm>
              <a:off x="579422" y="5196872"/>
              <a:ext cx="353085" cy="14663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4" name="TextBox 3">
              <a:extLst>
                <a:ext uri="{FF2B5EF4-FFF2-40B4-BE49-F238E27FC236}">
                  <a16:creationId xmlns:a16="http://schemas.microsoft.com/office/drawing/2014/main" id="{02319246-84D7-0B68-222A-673822656723}"/>
                </a:ext>
              </a:extLst>
            </p:cNvPr>
            <p:cNvSpPr txBox="1"/>
            <p:nvPr/>
          </p:nvSpPr>
          <p:spPr>
            <a:xfrm>
              <a:off x="962975" y="5149887"/>
              <a:ext cx="20641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+mj-lt"/>
                </a:rPr>
                <a:t>Enclosed compartment</a:t>
              </a:r>
              <a:endParaRPr lang="LID4096" sz="1000" dirty="0">
                <a:latin typeface="+mj-lt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7D1BA5C-7EA6-ED9A-245A-3AC395647CA1}"/>
                </a:ext>
              </a:extLst>
            </p:cNvPr>
            <p:cNvSpPr/>
            <p:nvPr/>
          </p:nvSpPr>
          <p:spPr>
            <a:xfrm>
              <a:off x="579421" y="5440272"/>
              <a:ext cx="353085" cy="146633"/>
            </a:xfrm>
            <a:prstGeom prst="rect">
              <a:avLst/>
            </a:prstGeom>
            <a:solidFill>
              <a:schemeClr val="bg1"/>
            </a:solidFill>
            <a:ln w="1905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6" name="TextBox 3">
              <a:extLst>
                <a:ext uri="{FF2B5EF4-FFF2-40B4-BE49-F238E27FC236}">
                  <a16:creationId xmlns:a16="http://schemas.microsoft.com/office/drawing/2014/main" id="{2A8DC436-BE3F-AE00-FAB4-E4B47816CD9C}"/>
                </a:ext>
              </a:extLst>
            </p:cNvPr>
            <p:cNvSpPr txBox="1"/>
            <p:nvPr/>
          </p:nvSpPr>
          <p:spPr>
            <a:xfrm>
              <a:off x="962975" y="5378700"/>
              <a:ext cx="16296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+mj-lt"/>
                </a:rPr>
                <a:t>Open</a:t>
              </a:r>
              <a:endParaRPr lang="LID4096" sz="1000" dirty="0">
                <a:latin typeface="+mj-lt"/>
              </a:endParaRPr>
            </a:p>
          </p:txBody>
        </p:sp>
        <p:sp>
          <p:nvSpPr>
            <p:cNvPr id="40" name="TextBox 3">
              <a:extLst>
                <a:ext uri="{FF2B5EF4-FFF2-40B4-BE49-F238E27FC236}">
                  <a16:creationId xmlns:a16="http://schemas.microsoft.com/office/drawing/2014/main" id="{E2514D3C-BF0F-881C-09EF-1D6D87D237A0}"/>
                </a:ext>
              </a:extLst>
            </p:cNvPr>
            <p:cNvSpPr txBox="1"/>
            <p:nvPr/>
          </p:nvSpPr>
          <p:spPr>
            <a:xfrm>
              <a:off x="962975" y="5836327"/>
              <a:ext cx="20641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rgbClr val="F25E2E"/>
                  </a:solidFill>
                  <a:latin typeface="+mj-lt"/>
                </a:rPr>
                <a:t>Waste product</a:t>
              </a:r>
              <a:endParaRPr lang="LID4096" sz="1000" dirty="0">
                <a:solidFill>
                  <a:srgbClr val="F25E2E"/>
                </a:solidFill>
                <a:latin typeface="+mj-lt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5B7019B-2C7F-D647-678F-EF290CC7F853}"/>
                </a:ext>
              </a:extLst>
            </p:cNvPr>
            <p:cNvCxnSpPr/>
            <p:nvPr/>
          </p:nvCxnSpPr>
          <p:spPr>
            <a:xfrm>
              <a:off x="579421" y="5958047"/>
              <a:ext cx="353085" cy="0"/>
            </a:xfrm>
            <a:prstGeom prst="line">
              <a:avLst/>
            </a:prstGeom>
            <a:ln w="19050">
              <a:solidFill>
                <a:srgbClr val="F25E2E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0E7922C-2F12-66BB-ECCC-4E65DF430BC4}"/>
                </a:ext>
              </a:extLst>
            </p:cNvPr>
            <p:cNvCxnSpPr/>
            <p:nvPr/>
          </p:nvCxnSpPr>
          <p:spPr>
            <a:xfrm>
              <a:off x="579421" y="5735418"/>
              <a:ext cx="353085" cy="0"/>
            </a:xfrm>
            <a:prstGeom prst="line">
              <a:avLst/>
            </a:prstGeom>
            <a:ln w="19050">
              <a:solidFill>
                <a:srgbClr val="468A66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4" name="TextBox 3">
              <a:extLst>
                <a:ext uri="{FF2B5EF4-FFF2-40B4-BE49-F238E27FC236}">
                  <a16:creationId xmlns:a16="http://schemas.microsoft.com/office/drawing/2014/main" id="{E5A6FC99-4B20-4FB6-ECDE-2844F4A0D2D9}"/>
                </a:ext>
              </a:extLst>
            </p:cNvPr>
            <p:cNvSpPr txBox="1"/>
            <p:nvPr/>
          </p:nvSpPr>
          <p:spPr>
            <a:xfrm>
              <a:off x="962975" y="5607513"/>
              <a:ext cx="20641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rgbClr val="468A66"/>
                  </a:solidFill>
                  <a:latin typeface="+mj-lt"/>
                </a:rPr>
                <a:t>Viable product</a:t>
              </a:r>
              <a:endParaRPr lang="LID4096" sz="1000" dirty="0">
                <a:solidFill>
                  <a:srgbClr val="468A66"/>
                </a:solidFill>
                <a:latin typeface="+mj-lt"/>
              </a:endParaRPr>
            </a:p>
          </p:txBody>
        </p:sp>
      </p:grpSp>
      <p:pic>
        <p:nvPicPr>
          <p:cNvPr id="55" name="Picture 5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38312E6-988C-8F8C-5D02-5A765E8C8E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3022" y="1679691"/>
            <a:ext cx="7623902" cy="4632005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33816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360BA-48DF-A161-3690-A2E69DC16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iagram of a diagram&#10;&#10;AI-generated content may be incorrect.">
            <a:extLst>
              <a:ext uri="{FF2B5EF4-FFF2-40B4-BE49-F238E27FC236}">
                <a16:creationId xmlns:a16="http://schemas.microsoft.com/office/drawing/2014/main" id="{9BD5F0E5-B3AD-B4BE-F02C-964FDB8C11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332" y="1902239"/>
            <a:ext cx="4874794" cy="3276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04A11EA-2A35-5EE3-F555-1DF6604C6461}"/>
              </a:ext>
            </a:extLst>
          </p:cNvPr>
          <p:cNvSpPr/>
          <p:nvPr/>
        </p:nvSpPr>
        <p:spPr>
          <a:xfrm>
            <a:off x="0" y="0"/>
            <a:ext cx="12191999" cy="12826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0B0663A-C5C3-C3E5-D083-EB46B5D47531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>
                <a:solidFill>
                  <a:schemeClr val="bg1"/>
                </a:solidFill>
              </a:rPr>
              <a:t>Life Support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205221-09A2-EEB8-7F22-87CEBB5B0FC4}"/>
              </a:ext>
            </a:extLst>
          </p:cNvPr>
          <p:cNvSpPr/>
          <p:nvPr/>
        </p:nvSpPr>
        <p:spPr>
          <a:xfrm>
            <a:off x="76722" y="87400"/>
            <a:ext cx="7935163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Construction &amp; Materialization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97D8B8BD-2088-1679-90F8-42E93B27227D}"/>
              </a:ext>
            </a:extLst>
          </p:cNvPr>
          <p:cNvSpPr txBox="1">
            <a:spLocks/>
          </p:cNvSpPr>
          <p:nvPr/>
        </p:nvSpPr>
        <p:spPr>
          <a:xfrm>
            <a:off x="391322" y="894208"/>
            <a:ext cx="5737598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600" dirty="0">
                <a:solidFill>
                  <a:schemeClr val="bg1"/>
                </a:solidFill>
              </a:rPr>
              <a:t>Habitat </a:t>
            </a:r>
            <a:r>
              <a:rPr lang="nl-NL" sz="1600" dirty="0" err="1">
                <a:solidFill>
                  <a:schemeClr val="bg1"/>
                </a:solidFill>
              </a:rPr>
              <a:t>Main</a:t>
            </a:r>
            <a:r>
              <a:rPr lang="nl-NL" sz="1600" dirty="0">
                <a:solidFill>
                  <a:schemeClr val="bg1"/>
                </a:solidFill>
              </a:rPr>
              <a:t> </a:t>
            </a:r>
            <a:r>
              <a:rPr lang="nl-NL" sz="1600" dirty="0" err="1">
                <a:solidFill>
                  <a:schemeClr val="bg1"/>
                </a:solidFill>
              </a:rPr>
              <a:t>Mechanical</a:t>
            </a:r>
            <a:r>
              <a:rPr lang="nl-NL" sz="1600" dirty="0">
                <a:solidFill>
                  <a:schemeClr val="bg1"/>
                </a:solidFill>
              </a:rPr>
              <a:t> Distribution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DF72C1-9B46-5701-EA85-E7B367B3DBDC}"/>
              </a:ext>
            </a:extLst>
          </p:cNvPr>
          <p:cNvSpPr/>
          <p:nvPr/>
        </p:nvSpPr>
        <p:spPr>
          <a:xfrm>
            <a:off x="165988" y="2050318"/>
            <a:ext cx="3621834" cy="2761167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8A414-41D1-5BC0-FA4E-9CE778886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16</a:t>
            </a:fld>
            <a:endParaRPr lang="LID4096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7422CCB-B19F-C5FF-188E-5732258C6B4B}"/>
              </a:ext>
            </a:extLst>
          </p:cNvPr>
          <p:cNvCxnSpPr>
            <a:cxnSpLocks/>
          </p:cNvCxnSpPr>
          <p:nvPr/>
        </p:nvCxnSpPr>
        <p:spPr>
          <a:xfrm>
            <a:off x="3787822" y="3680508"/>
            <a:ext cx="4652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7EB2FD-7F80-1033-C735-192B97CA4836}"/>
              </a:ext>
            </a:extLst>
          </p:cNvPr>
          <p:cNvGrpSpPr/>
          <p:nvPr/>
        </p:nvGrpSpPr>
        <p:grpSpPr>
          <a:xfrm>
            <a:off x="519238" y="5379042"/>
            <a:ext cx="2447744" cy="932661"/>
            <a:chOff x="579421" y="5149887"/>
            <a:chExt cx="2447744" cy="93266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6F40C1D-4328-2CBD-2F96-8E1A8F81C28B}"/>
                </a:ext>
              </a:extLst>
            </p:cNvPr>
            <p:cNvSpPr/>
            <p:nvPr/>
          </p:nvSpPr>
          <p:spPr>
            <a:xfrm>
              <a:off x="579422" y="5196872"/>
              <a:ext cx="353085" cy="14663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4" name="TextBox 3">
              <a:extLst>
                <a:ext uri="{FF2B5EF4-FFF2-40B4-BE49-F238E27FC236}">
                  <a16:creationId xmlns:a16="http://schemas.microsoft.com/office/drawing/2014/main" id="{6E85A4AA-F7CF-121E-77EF-EE61EBABA9E4}"/>
                </a:ext>
              </a:extLst>
            </p:cNvPr>
            <p:cNvSpPr txBox="1"/>
            <p:nvPr/>
          </p:nvSpPr>
          <p:spPr>
            <a:xfrm>
              <a:off x="962975" y="5149887"/>
              <a:ext cx="20641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+mj-lt"/>
                </a:rPr>
                <a:t>Enclosed compartment</a:t>
              </a:r>
              <a:endParaRPr lang="LID4096" sz="1000" dirty="0">
                <a:latin typeface="+mj-lt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B297AB1-5C16-F756-2B46-AF2D52ED6436}"/>
                </a:ext>
              </a:extLst>
            </p:cNvPr>
            <p:cNvSpPr/>
            <p:nvPr/>
          </p:nvSpPr>
          <p:spPr>
            <a:xfrm>
              <a:off x="579421" y="5440272"/>
              <a:ext cx="353085" cy="146633"/>
            </a:xfrm>
            <a:prstGeom prst="rect">
              <a:avLst/>
            </a:prstGeom>
            <a:solidFill>
              <a:schemeClr val="bg1"/>
            </a:solidFill>
            <a:ln w="1905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6" name="TextBox 3">
              <a:extLst>
                <a:ext uri="{FF2B5EF4-FFF2-40B4-BE49-F238E27FC236}">
                  <a16:creationId xmlns:a16="http://schemas.microsoft.com/office/drawing/2014/main" id="{0AAFF9D1-9C2D-E952-8302-BA4512439104}"/>
                </a:ext>
              </a:extLst>
            </p:cNvPr>
            <p:cNvSpPr txBox="1"/>
            <p:nvPr/>
          </p:nvSpPr>
          <p:spPr>
            <a:xfrm>
              <a:off x="962975" y="5378700"/>
              <a:ext cx="16296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+mj-lt"/>
                </a:rPr>
                <a:t>Open</a:t>
              </a:r>
              <a:endParaRPr lang="LID4096" sz="1000" dirty="0">
                <a:latin typeface="+mj-lt"/>
              </a:endParaRPr>
            </a:p>
          </p:txBody>
        </p:sp>
        <p:sp>
          <p:nvSpPr>
            <p:cNvPr id="40" name="TextBox 3">
              <a:extLst>
                <a:ext uri="{FF2B5EF4-FFF2-40B4-BE49-F238E27FC236}">
                  <a16:creationId xmlns:a16="http://schemas.microsoft.com/office/drawing/2014/main" id="{98F3071A-1469-FB83-97B7-CD7EB51EABFE}"/>
                </a:ext>
              </a:extLst>
            </p:cNvPr>
            <p:cNvSpPr txBox="1"/>
            <p:nvPr/>
          </p:nvSpPr>
          <p:spPr>
            <a:xfrm>
              <a:off x="962975" y="5836327"/>
              <a:ext cx="20641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rgbClr val="F25E2E"/>
                  </a:solidFill>
                  <a:latin typeface="+mj-lt"/>
                </a:rPr>
                <a:t>Waste product</a:t>
              </a:r>
              <a:endParaRPr lang="LID4096" sz="1000" dirty="0">
                <a:solidFill>
                  <a:srgbClr val="F25E2E"/>
                </a:solidFill>
                <a:latin typeface="+mj-lt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6073A3F-14DF-7AB0-9823-EA1DB1CD6B0D}"/>
                </a:ext>
              </a:extLst>
            </p:cNvPr>
            <p:cNvCxnSpPr/>
            <p:nvPr/>
          </p:nvCxnSpPr>
          <p:spPr>
            <a:xfrm>
              <a:off x="579421" y="5958047"/>
              <a:ext cx="353085" cy="0"/>
            </a:xfrm>
            <a:prstGeom prst="line">
              <a:avLst/>
            </a:prstGeom>
            <a:ln w="19050">
              <a:solidFill>
                <a:srgbClr val="F25E2E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A6C8DFE-9018-426A-488C-373E24070638}"/>
                </a:ext>
              </a:extLst>
            </p:cNvPr>
            <p:cNvCxnSpPr/>
            <p:nvPr/>
          </p:nvCxnSpPr>
          <p:spPr>
            <a:xfrm>
              <a:off x="579421" y="5735418"/>
              <a:ext cx="353085" cy="0"/>
            </a:xfrm>
            <a:prstGeom prst="line">
              <a:avLst/>
            </a:prstGeom>
            <a:ln w="19050">
              <a:solidFill>
                <a:srgbClr val="468A66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4" name="TextBox 3">
              <a:extLst>
                <a:ext uri="{FF2B5EF4-FFF2-40B4-BE49-F238E27FC236}">
                  <a16:creationId xmlns:a16="http://schemas.microsoft.com/office/drawing/2014/main" id="{2EBD8E53-1FC5-E60A-C8FA-D8BDFF4BD2AA}"/>
                </a:ext>
              </a:extLst>
            </p:cNvPr>
            <p:cNvSpPr txBox="1"/>
            <p:nvPr/>
          </p:nvSpPr>
          <p:spPr>
            <a:xfrm>
              <a:off x="962975" y="5607513"/>
              <a:ext cx="20641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rgbClr val="468A66"/>
                  </a:solidFill>
                  <a:latin typeface="+mj-lt"/>
                </a:rPr>
                <a:t>Viable product</a:t>
              </a:r>
              <a:endParaRPr lang="LID4096" sz="1000" dirty="0">
                <a:solidFill>
                  <a:srgbClr val="468A66"/>
                </a:solidFill>
                <a:latin typeface="+mj-lt"/>
              </a:endParaRPr>
            </a:p>
          </p:txBody>
        </p:sp>
      </p:grpSp>
      <p:pic>
        <p:nvPicPr>
          <p:cNvPr id="12" name="Picture 11" descr="A white hexagon with red green and black lines&#10;&#10;AI-generated content may be incorrect.">
            <a:extLst>
              <a:ext uri="{FF2B5EF4-FFF2-40B4-BE49-F238E27FC236}">
                <a16:creationId xmlns:a16="http://schemas.microsoft.com/office/drawing/2014/main" id="{1C522B0C-9E70-C234-CF0A-AD44D1283E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3022" y="1679691"/>
            <a:ext cx="7623902" cy="4632001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54539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AAA24-13A7-BEBB-D60B-9294E5544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B69169-788D-4497-C66F-464FFE71E10A}"/>
              </a:ext>
            </a:extLst>
          </p:cNvPr>
          <p:cNvSpPr/>
          <p:nvPr/>
        </p:nvSpPr>
        <p:spPr>
          <a:xfrm>
            <a:off x="0" y="0"/>
            <a:ext cx="12191999" cy="12826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8FDD9E-EB07-AAB8-66F5-6103A08A51FB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>
                <a:solidFill>
                  <a:schemeClr val="bg1"/>
                </a:solidFill>
              </a:rPr>
              <a:t>Life Support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6D81A7-DEFB-A9C9-5B75-64602549EBA8}"/>
              </a:ext>
            </a:extLst>
          </p:cNvPr>
          <p:cNvSpPr/>
          <p:nvPr/>
        </p:nvSpPr>
        <p:spPr>
          <a:xfrm>
            <a:off x="76722" y="87400"/>
            <a:ext cx="7935163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Construction &amp; Materialization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27992D10-3042-7865-8248-BB39EE6BF909}"/>
              </a:ext>
            </a:extLst>
          </p:cNvPr>
          <p:cNvSpPr txBox="1">
            <a:spLocks/>
          </p:cNvSpPr>
          <p:nvPr/>
        </p:nvSpPr>
        <p:spPr>
          <a:xfrm>
            <a:off x="391322" y="894208"/>
            <a:ext cx="5737598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600" dirty="0">
                <a:solidFill>
                  <a:schemeClr val="bg1"/>
                </a:solidFill>
              </a:rPr>
              <a:t>Close-</a:t>
            </a:r>
            <a:r>
              <a:rPr lang="nl-NL" sz="1600" dirty="0" err="1">
                <a:solidFill>
                  <a:schemeClr val="bg1"/>
                </a:solidFill>
              </a:rPr>
              <a:t>the</a:t>
            </a:r>
            <a:r>
              <a:rPr lang="nl-NL" sz="1600" dirty="0">
                <a:solidFill>
                  <a:schemeClr val="bg1"/>
                </a:solidFill>
              </a:rPr>
              <a:t>-loop waste recovery system</a:t>
            </a:r>
          </a:p>
        </p:txBody>
      </p:sp>
      <p:pic>
        <p:nvPicPr>
          <p:cNvPr id="11" name="Picture 10" descr="A diagram of a life support&#10;&#10;AI-generated content may be incorrect.">
            <a:extLst>
              <a:ext uri="{FF2B5EF4-FFF2-40B4-BE49-F238E27FC236}">
                <a16:creationId xmlns:a16="http://schemas.microsoft.com/office/drawing/2014/main" id="{980892DC-2C6D-E8E5-3BA3-38EDF1D78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331" y="1902240"/>
            <a:ext cx="4874797" cy="327606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7D44B61-EE0F-31BA-4259-894DFA27B44B}"/>
              </a:ext>
            </a:extLst>
          </p:cNvPr>
          <p:cNvSpPr/>
          <p:nvPr/>
        </p:nvSpPr>
        <p:spPr>
          <a:xfrm>
            <a:off x="2018923" y="3123445"/>
            <a:ext cx="1768899" cy="1105927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497C3C26-38DE-E8DA-D8E6-FA33BE339A46}"/>
              </a:ext>
            </a:extLst>
          </p:cNvPr>
          <p:cNvSpPr txBox="1"/>
          <p:nvPr/>
        </p:nvSpPr>
        <p:spPr>
          <a:xfrm>
            <a:off x="76722" y="6522767"/>
            <a:ext cx="92791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 err="1">
                <a:latin typeface="+mj-lt"/>
              </a:rPr>
              <a:t>MELiSSA</a:t>
            </a:r>
            <a:r>
              <a:rPr lang="en-GB" sz="1000" i="1" dirty="0">
                <a:latin typeface="+mj-lt"/>
              </a:rPr>
              <a:t> (Micro-Ecological Life Support System Alternative), ESA; Water Processor Assembly (WPA), NASA </a:t>
            </a:r>
            <a:endParaRPr lang="LID4096" sz="1000" i="1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82BD2-F1CD-FC8F-4E93-035688D0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17</a:t>
            </a:fld>
            <a:endParaRPr lang="LID4096"/>
          </a:p>
        </p:txBody>
      </p:sp>
      <p:pic>
        <p:nvPicPr>
          <p:cNvPr id="19" name="Picture 1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3E7A34B-FCB4-21CE-DB47-CE254D903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3022" y="1679692"/>
            <a:ext cx="7732237" cy="4599675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  <a:prstDash val="solid"/>
          </a:ln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00E6EDE-F8F9-2BEC-FE66-71FCB78D034E}"/>
              </a:ext>
            </a:extLst>
          </p:cNvPr>
          <p:cNvCxnSpPr>
            <a:cxnSpLocks/>
          </p:cNvCxnSpPr>
          <p:nvPr/>
        </p:nvCxnSpPr>
        <p:spPr>
          <a:xfrm>
            <a:off x="3787822" y="3680508"/>
            <a:ext cx="465200" cy="0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785DF2C-336A-E0CC-6812-B53391DB4BB5}"/>
              </a:ext>
            </a:extLst>
          </p:cNvPr>
          <p:cNvGrpSpPr/>
          <p:nvPr/>
        </p:nvGrpSpPr>
        <p:grpSpPr>
          <a:xfrm>
            <a:off x="519238" y="5379042"/>
            <a:ext cx="2447744" cy="932661"/>
            <a:chOff x="579421" y="5149887"/>
            <a:chExt cx="2447744" cy="93266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D807F55-F4A7-EDE7-16A3-15279221CC21}"/>
                </a:ext>
              </a:extLst>
            </p:cNvPr>
            <p:cNvSpPr/>
            <p:nvPr/>
          </p:nvSpPr>
          <p:spPr>
            <a:xfrm>
              <a:off x="579422" y="5196872"/>
              <a:ext cx="353085" cy="14663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4" name="TextBox 3">
              <a:extLst>
                <a:ext uri="{FF2B5EF4-FFF2-40B4-BE49-F238E27FC236}">
                  <a16:creationId xmlns:a16="http://schemas.microsoft.com/office/drawing/2014/main" id="{14C79E11-F9B8-7630-62D4-AD7C23C91133}"/>
                </a:ext>
              </a:extLst>
            </p:cNvPr>
            <p:cNvSpPr txBox="1"/>
            <p:nvPr/>
          </p:nvSpPr>
          <p:spPr>
            <a:xfrm>
              <a:off x="962975" y="5149887"/>
              <a:ext cx="20641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+mj-lt"/>
                </a:rPr>
                <a:t>Enclosed compartment</a:t>
              </a:r>
              <a:endParaRPr lang="LID4096" sz="1000" dirty="0">
                <a:latin typeface="+mj-lt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3F7DB1E-34B5-213F-917B-D82AEAC35CA6}"/>
                </a:ext>
              </a:extLst>
            </p:cNvPr>
            <p:cNvSpPr/>
            <p:nvPr/>
          </p:nvSpPr>
          <p:spPr>
            <a:xfrm>
              <a:off x="579421" y="5440272"/>
              <a:ext cx="353085" cy="146633"/>
            </a:xfrm>
            <a:prstGeom prst="rect">
              <a:avLst/>
            </a:prstGeom>
            <a:solidFill>
              <a:schemeClr val="bg1"/>
            </a:solidFill>
            <a:ln w="19050"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36" name="TextBox 3">
              <a:extLst>
                <a:ext uri="{FF2B5EF4-FFF2-40B4-BE49-F238E27FC236}">
                  <a16:creationId xmlns:a16="http://schemas.microsoft.com/office/drawing/2014/main" id="{CA3E1027-F28E-6598-B388-977321BF42ED}"/>
                </a:ext>
              </a:extLst>
            </p:cNvPr>
            <p:cNvSpPr txBox="1"/>
            <p:nvPr/>
          </p:nvSpPr>
          <p:spPr>
            <a:xfrm>
              <a:off x="962975" y="5378700"/>
              <a:ext cx="16296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latin typeface="+mj-lt"/>
                </a:rPr>
                <a:t>Open</a:t>
              </a:r>
              <a:endParaRPr lang="LID4096" sz="1000" dirty="0">
                <a:latin typeface="+mj-lt"/>
              </a:endParaRPr>
            </a:p>
          </p:txBody>
        </p:sp>
        <p:sp>
          <p:nvSpPr>
            <p:cNvPr id="40" name="TextBox 3">
              <a:extLst>
                <a:ext uri="{FF2B5EF4-FFF2-40B4-BE49-F238E27FC236}">
                  <a16:creationId xmlns:a16="http://schemas.microsoft.com/office/drawing/2014/main" id="{6A662BC8-8B0E-4399-7548-D276A9D27518}"/>
                </a:ext>
              </a:extLst>
            </p:cNvPr>
            <p:cNvSpPr txBox="1"/>
            <p:nvPr/>
          </p:nvSpPr>
          <p:spPr>
            <a:xfrm>
              <a:off x="962975" y="5836327"/>
              <a:ext cx="20641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rgbClr val="F25E2E"/>
                  </a:solidFill>
                  <a:latin typeface="+mj-lt"/>
                </a:rPr>
                <a:t>Waste product</a:t>
              </a:r>
              <a:endParaRPr lang="LID4096" sz="1000" dirty="0">
                <a:solidFill>
                  <a:srgbClr val="F25E2E"/>
                </a:solidFill>
                <a:latin typeface="+mj-lt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9C02BFF-A128-1B07-D093-36D08692C9D1}"/>
                </a:ext>
              </a:extLst>
            </p:cNvPr>
            <p:cNvCxnSpPr/>
            <p:nvPr/>
          </p:nvCxnSpPr>
          <p:spPr>
            <a:xfrm>
              <a:off x="579421" y="5958047"/>
              <a:ext cx="353085" cy="0"/>
            </a:xfrm>
            <a:prstGeom prst="line">
              <a:avLst/>
            </a:prstGeom>
            <a:ln w="19050">
              <a:solidFill>
                <a:srgbClr val="F25E2E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74127A1-2762-5F88-BFD9-E12F09C36CB1}"/>
                </a:ext>
              </a:extLst>
            </p:cNvPr>
            <p:cNvCxnSpPr/>
            <p:nvPr/>
          </p:nvCxnSpPr>
          <p:spPr>
            <a:xfrm>
              <a:off x="579421" y="5735418"/>
              <a:ext cx="353085" cy="0"/>
            </a:xfrm>
            <a:prstGeom prst="line">
              <a:avLst/>
            </a:prstGeom>
            <a:ln w="19050">
              <a:solidFill>
                <a:srgbClr val="468A66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4" name="TextBox 3">
              <a:extLst>
                <a:ext uri="{FF2B5EF4-FFF2-40B4-BE49-F238E27FC236}">
                  <a16:creationId xmlns:a16="http://schemas.microsoft.com/office/drawing/2014/main" id="{EB8E7C45-4A4E-4B3E-09D8-3EE8A2849C56}"/>
                </a:ext>
              </a:extLst>
            </p:cNvPr>
            <p:cNvSpPr txBox="1"/>
            <p:nvPr/>
          </p:nvSpPr>
          <p:spPr>
            <a:xfrm>
              <a:off x="962975" y="5607513"/>
              <a:ext cx="206419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rgbClr val="468A66"/>
                  </a:solidFill>
                  <a:latin typeface="+mj-lt"/>
                </a:rPr>
                <a:t>Viable product</a:t>
              </a:r>
              <a:endParaRPr lang="LID4096" sz="1000" dirty="0">
                <a:solidFill>
                  <a:srgbClr val="468A66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729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05D6B-AA0D-AF3A-DA90-1FF9FFC78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852FF8-0CBD-58E5-5208-CBED4FA26FF9}"/>
              </a:ext>
            </a:extLst>
          </p:cNvPr>
          <p:cNvSpPr/>
          <p:nvPr/>
        </p:nvSpPr>
        <p:spPr>
          <a:xfrm>
            <a:off x="0" y="0"/>
            <a:ext cx="12191999" cy="12826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4741E3C-DC70-F37A-BEF9-DE0BC78F5478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 err="1">
                <a:solidFill>
                  <a:schemeClr val="bg1"/>
                </a:solidFill>
              </a:rPr>
              <a:t>Reflection</a:t>
            </a:r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3952130B-6844-28DC-48D5-F795A64DC352}"/>
              </a:ext>
            </a:extLst>
          </p:cNvPr>
          <p:cNvSpPr txBox="1">
            <a:spLocks/>
          </p:cNvSpPr>
          <p:nvPr/>
        </p:nvSpPr>
        <p:spPr>
          <a:xfrm>
            <a:off x="8811233" y="5583599"/>
            <a:ext cx="2743199" cy="2472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b="1" i="0" u="none" strike="noStrike" baseline="0" dirty="0">
                <a:latin typeface="+mj-lt"/>
              </a:rPr>
              <a:t>Design to Robotic Production and Assembly</a:t>
            </a:r>
            <a:endParaRPr lang="en-GB" sz="1200" b="1" i="0" u="none" strike="noStrike" baseline="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9BD24C-99C3-82C6-BCB8-31A2F7EEC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18</a:t>
            </a:fld>
            <a:endParaRPr lang="LID4096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AB18B21C-75B9-D40A-E643-8B94310B7E04}"/>
              </a:ext>
            </a:extLst>
          </p:cNvPr>
          <p:cNvSpPr txBox="1">
            <a:spLocks/>
          </p:cNvSpPr>
          <p:nvPr/>
        </p:nvSpPr>
        <p:spPr>
          <a:xfrm>
            <a:off x="818043" y="5583598"/>
            <a:ext cx="2199477" cy="2472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b="1" i="0" u="none" strike="noStrike" baseline="0" dirty="0">
                <a:latin typeface="+mj-lt"/>
              </a:rPr>
              <a:t>Human-centric design</a:t>
            </a:r>
            <a:endParaRPr lang="en-GB" sz="1200" b="1" i="0" u="none" strike="noStrike" baseline="0" dirty="0"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21" name="Tijdelijke aanduiding voor inhoud 2">
            <a:extLst>
              <a:ext uri="{FF2B5EF4-FFF2-40B4-BE49-F238E27FC236}">
                <a16:creationId xmlns:a16="http://schemas.microsoft.com/office/drawing/2014/main" id="{ED9014A3-08BF-D9E0-BA8D-0A23DA8F17AA}"/>
              </a:ext>
            </a:extLst>
          </p:cNvPr>
          <p:cNvSpPr txBox="1">
            <a:spLocks/>
          </p:cNvSpPr>
          <p:nvPr/>
        </p:nvSpPr>
        <p:spPr>
          <a:xfrm>
            <a:off x="5097698" y="5583598"/>
            <a:ext cx="2199477" cy="2472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b="1" i="0" u="none" strike="noStrike" baseline="0" dirty="0">
                <a:latin typeface="+mj-lt"/>
              </a:rPr>
              <a:t>In-situ Resource Utilization</a:t>
            </a:r>
            <a:endParaRPr lang="en-GB" sz="1200" b="1" i="0" u="none" strike="noStrike" baseline="0" dirty="0">
              <a:latin typeface="+mj-lt"/>
              <a:sym typeface="Wingdings" panose="05000000000000000000" pitchFamily="2" charset="2"/>
            </a:endParaRPr>
          </a:p>
        </p:txBody>
      </p:sp>
      <p:pic>
        <p:nvPicPr>
          <p:cNvPr id="8" name="Picture 7" descr="Oxygen and metal from lunar regolith">
            <a:extLst>
              <a:ext uri="{FF2B5EF4-FFF2-40B4-BE49-F238E27FC236}">
                <a16:creationId xmlns:a16="http://schemas.microsoft.com/office/drawing/2014/main" id="{F2579E1D-047C-9F51-1A87-DE7C837724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016" y="2307237"/>
            <a:ext cx="4022212" cy="298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22AD34-80E2-09B9-9A97-43FE0CC6A8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6776"/>
            <a:ext cx="3980872" cy="2985654"/>
          </a:xfrm>
          <a:prstGeom prst="rect">
            <a:avLst/>
          </a:prstGeom>
        </p:spPr>
      </p:pic>
      <p:pic>
        <p:nvPicPr>
          <p:cNvPr id="12" name="Picture 11" descr="A white and blue object with black background&#10;&#10;AI-generated content may be incorrect.">
            <a:extLst>
              <a:ext uri="{FF2B5EF4-FFF2-40B4-BE49-F238E27FC236}">
                <a16:creationId xmlns:a16="http://schemas.microsoft.com/office/drawing/2014/main" id="{E8383AAB-4305-76D1-78A8-044FFD582F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11233" y="2181730"/>
            <a:ext cx="2743200" cy="311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28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E0B69B-E986-7ED3-E215-07F08D877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pollo 11 Was a Voyage of Discovery About Our Solar System — Here's What We  Learned | Space">
            <a:extLst>
              <a:ext uri="{FF2B5EF4-FFF2-40B4-BE49-F238E27FC236}">
                <a16:creationId xmlns:a16="http://schemas.microsoft.com/office/drawing/2014/main" id="{C990753C-AD9F-0A84-721A-C5E4C3D331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CDFF7E3-7965-F55F-BA60-7D63C612479C}"/>
              </a:ext>
            </a:extLst>
          </p:cNvPr>
          <p:cNvSpPr txBox="1">
            <a:spLocks/>
          </p:cNvSpPr>
          <p:nvPr/>
        </p:nvSpPr>
        <p:spPr>
          <a:xfrm>
            <a:off x="938226" y="2421396"/>
            <a:ext cx="7020334" cy="72691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6000" b="1" dirty="0">
                <a:solidFill>
                  <a:schemeClr val="bg1"/>
                </a:solidFill>
              </a:rPr>
              <a:t>Q&amp;A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1927A1-8F7C-8A9F-2F73-CBA5999B3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19</a:t>
            </a:fld>
            <a:endParaRPr lang="LID4096"/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837F831A-1FBB-448C-2B78-723CAE4A1F9D}"/>
              </a:ext>
            </a:extLst>
          </p:cNvPr>
          <p:cNvSpPr/>
          <p:nvPr/>
        </p:nvSpPr>
        <p:spPr>
          <a:xfrm>
            <a:off x="8068288" y="1201554"/>
            <a:ext cx="2542032" cy="1219842"/>
          </a:xfrm>
          <a:prstGeom prst="wedgeEllipseCallout">
            <a:avLst>
              <a:gd name="adj1" fmla="val -55725"/>
              <a:gd name="adj2" fmla="val -3644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</a:rPr>
              <a:t>Thank you!</a:t>
            </a:r>
            <a:endParaRPr lang="LID4096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75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63D6F1-473F-39A7-407E-1CE3AB6DB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2</a:t>
            </a:fld>
            <a:endParaRPr lang="LID4096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6E638E-6A18-AE86-633B-6BCD4AAD2AE9}"/>
              </a:ext>
            </a:extLst>
          </p:cNvPr>
          <p:cNvSpPr/>
          <p:nvPr/>
        </p:nvSpPr>
        <p:spPr>
          <a:xfrm>
            <a:off x="0" y="0"/>
            <a:ext cx="12191999" cy="12826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AFAD085A-C4CE-D910-5E47-057814A4163E}"/>
              </a:ext>
            </a:extLst>
          </p:cNvPr>
          <p:cNvSpPr txBox="1">
            <a:spLocks/>
          </p:cNvSpPr>
          <p:nvPr/>
        </p:nvSpPr>
        <p:spPr>
          <a:xfrm>
            <a:off x="391322" y="894208"/>
            <a:ext cx="5737598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+mj-lt"/>
                <a:cs typeface="Helvetica" pitchFamily="2" charset="0"/>
                <a:sym typeface="Wingdings" panose="05000000000000000000" pitchFamily="2" charset="2"/>
              </a:rPr>
              <a:t>In-situ Resource Utilization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67E8262-09E4-C5FC-CF98-70E771FDFC6C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>
                <a:solidFill>
                  <a:schemeClr val="bg1"/>
                </a:solidFill>
              </a:rPr>
              <a:t>Building </a:t>
            </a:r>
            <a:r>
              <a:rPr lang="nl-NL" sz="2400" b="1" dirty="0" err="1">
                <a:solidFill>
                  <a:schemeClr val="bg1"/>
                </a:solidFill>
              </a:rPr>
              <a:t>Material</a:t>
            </a:r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F5508D-5B2B-9B47-A791-7F9DF6E72862}"/>
              </a:ext>
            </a:extLst>
          </p:cNvPr>
          <p:cNvSpPr/>
          <p:nvPr/>
        </p:nvSpPr>
        <p:spPr>
          <a:xfrm>
            <a:off x="76722" y="87400"/>
            <a:ext cx="7935163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Construction &amp; Materialization</a:t>
            </a:r>
          </a:p>
        </p:txBody>
      </p:sp>
      <p:pic>
        <p:nvPicPr>
          <p:cNvPr id="7" name="Picture 6" descr="Oxygen and metal from lunar regolith">
            <a:extLst>
              <a:ext uri="{FF2B5EF4-FFF2-40B4-BE49-F238E27FC236}">
                <a16:creationId xmlns:a16="http://schemas.microsoft.com/office/drawing/2014/main" id="{C3082B63-34B4-4F0C-57D3-4A5550704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87" y="1867558"/>
            <a:ext cx="5599712" cy="300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7ECFAB9-8112-2916-D52A-A7A5BC296209}"/>
              </a:ext>
            </a:extLst>
          </p:cNvPr>
          <p:cNvGrpSpPr/>
          <p:nvPr/>
        </p:nvGrpSpPr>
        <p:grpSpPr>
          <a:xfrm>
            <a:off x="496288" y="4923299"/>
            <a:ext cx="5599712" cy="1207984"/>
            <a:chOff x="1163694" y="2590427"/>
            <a:chExt cx="9524474" cy="2054643"/>
          </a:xfrm>
        </p:grpSpPr>
        <p:pic>
          <p:nvPicPr>
            <p:cNvPr id="14" name="Picture 13" descr="A close-up of a white surface&#10;&#10;AI-generated content may be incorrect.">
              <a:extLst>
                <a:ext uri="{FF2B5EF4-FFF2-40B4-BE49-F238E27FC236}">
                  <a16:creationId xmlns:a16="http://schemas.microsoft.com/office/drawing/2014/main" id="{C185BC12-3326-35B6-B71A-4D72F27EC3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63694" y="2595123"/>
              <a:ext cx="3092995" cy="2049947"/>
            </a:xfrm>
            <a:prstGeom prst="rect">
              <a:avLst/>
            </a:prstGeom>
          </p:spPr>
        </p:pic>
        <p:pic>
          <p:nvPicPr>
            <p:cNvPr id="15" name="Picture 14" descr="A close-up of a white surface&#10;&#10;AI-generated content may be incorrect.">
              <a:extLst>
                <a:ext uri="{FF2B5EF4-FFF2-40B4-BE49-F238E27FC236}">
                  <a16:creationId xmlns:a16="http://schemas.microsoft.com/office/drawing/2014/main" id="{0D6E5C82-C74A-596E-EF44-7248F9A8A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256689" y="2595123"/>
              <a:ext cx="3246654" cy="2049947"/>
            </a:xfrm>
            <a:prstGeom prst="rect">
              <a:avLst/>
            </a:prstGeom>
          </p:spPr>
        </p:pic>
        <p:pic>
          <p:nvPicPr>
            <p:cNvPr id="16" name="Picture 15" descr="A close-up of a white surface&#10;&#10;AI-generated content may be incorrect.">
              <a:extLst>
                <a:ext uri="{FF2B5EF4-FFF2-40B4-BE49-F238E27FC236}">
                  <a16:creationId xmlns:a16="http://schemas.microsoft.com/office/drawing/2014/main" id="{0ACA4A2F-F3CF-4C91-C41F-86FF08E83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513853" y="2590427"/>
              <a:ext cx="3174315" cy="2049947"/>
            </a:xfrm>
            <a:prstGeom prst="rect">
              <a:avLst/>
            </a:prstGeom>
          </p:spPr>
        </p:pic>
      </p:grp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07F5A18-3D26-D7E9-AFB2-91FF697CD61F}"/>
              </a:ext>
            </a:extLst>
          </p:cNvPr>
          <p:cNvSpPr txBox="1">
            <a:spLocks/>
          </p:cNvSpPr>
          <p:nvPr/>
        </p:nvSpPr>
        <p:spPr>
          <a:xfrm>
            <a:off x="6366984" y="1889840"/>
            <a:ext cx="3899337" cy="18797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GB" sz="1600" dirty="0" err="1">
                <a:latin typeface="+mj-lt"/>
              </a:rPr>
              <a:t>Regolith</a:t>
            </a:r>
            <a:r>
              <a:rPr lang="en-GB" sz="1600" dirty="0">
                <a:latin typeface="+mj-lt"/>
              </a:rPr>
              <a:t> </a:t>
            </a:r>
            <a:r>
              <a:rPr lang="en-GB" sz="1000" b="0" dirty="0">
                <a:latin typeface="+mj-lt"/>
              </a:rPr>
              <a:t>(top left)</a:t>
            </a:r>
          </a:p>
          <a:p>
            <a:pPr marL="285750" indent="-2857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GB" sz="1600" b="0" dirty="0">
                <a:latin typeface="+mj-lt"/>
              </a:rPr>
              <a:t>Radiation protection </a:t>
            </a:r>
            <a:r>
              <a:rPr lang="en-GB" sz="1000" b="0" i="1" dirty="0">
                <a:latin typeface="+mj-lt"/>
              </a:rPr>
              <a:t>(Savage &amp; Schmitz, 2024)</a:t>
            </a:r>
            <a:r>
              <a:rPr lang="en-GB" sz="1000" b="0" dirty="0"/>
              <a:t> </a:t>
            </a:r>
          </a:p>
          <a:p>
            <a:pPr marL="285750" indent="-2857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GB" sz="1600" b="0" dirty="0">
                <a:highlight>
                  <a:srgbClr val="FBB040"/>
                </a:highlight>
              </a:rPr>
              <a:t>Strong compressive strength</a:t>
            </a:r>
            <a:endParaRPr lang="en-GB" sz="1600" b="0" dirty="0"/>
          </a:p>
          <a:p>
            <a:pPr marL="285750" indent="-2857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LID4096" sz="1600" b="0" i="1" dirty="0"/>
          </a:p>
          <a:p>
            <a:pPr marL="285750" indent="-2857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LID4096" sz="1600" b="0" i="1" dirty="0">
              <a:latin typeface="+mj-lt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644DC3F0-6EE5-669C-D0B1-F71F50CA5467}"/>
              </a:ext>
            </a:extLst>
          </p:cNvPr>
          <p:cNvSpPr txBox="1">
            <a:spLocks/>
          </p:cNvSpPr>
          <p:nvPr/>
        </p:nvSpPr>
        <p:spPr>
          <a:xfrm>
            <a:off x="6366984" y="3228314"/>
            <a:ext cx="3899338" cy="143410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GB" sz="1600" dirty="0" err="1"/>
              <a:t>Regolith</a:t>
            </a:r>
            <a:r>
              <a:rPr lang="en-GB" sz="1600" dirty="0"/>
              <a:t> </a:t>
            </a:r>
            <a:r>
              <a:rPr lang="en-GB" sz="1600" dirty="0" err="1"/>
              <a:t>derivated</a:t>
            </a:r>
            <a:r>
              <a:rPr lang="en-GB" sz="1600" dirty="0"/>
              <a:t> materials </a:t>
            </a:r>
            <a:r>
              <a:rPr lang="en-GB" sz="1000" b="0" dirty="0"/>
              <a:t>(top right)</a:t>
            </a:r>
            <a:endParaRPr lang="en-GB" sz="1000" dirty="0"/>
          </a:p>
          <a:p>
            <a:pPr marL="285750" indent="-2857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GB" sz="1600" b="0" dirty="0"/>
              <a:t>Oxygen</a:t>
            </a:r>
          </a:p>
          <a:p>
            <a:pPr marL="285750" indent="-2857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GB" sz="1600" b="0" dirty="0"/>
              <a:t>Metal</a:t>
            </a:r>
          </a:p>
          <a:p>
            <a:pPr marL="285750" indent="-2857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GB" sz="1600" b="0" dirty="0"/>
              <a:t>Silica (for glass)</a:t>
            </a:r>
          </a:p>
          <a:p>
            <a:pPr marL="285750" indent="-2857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GB" sz="1600" b="0" dirty="0"/>
              <a:t>Water</a:t>
            </a:r>
            <a:endParaRPr lang="LID4096" sz="1600" b="0" i="1" dirty="0"/>
          </a:p>
          <a:p>
            <a:pPr marL="285750" indent="-2857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LID4096" sz="1600" b="0" i="1" dirty="0">
              <a:latin typeface="+mj-lt"/>
            </a:endParaRP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FF8D81A-EA42-23BA-DC1E-08367C70083D}"/>
              </a:ext>
            </a:extLst>
          </p:cNvPr>
          <p:cNvSpPr txBox="1">
            <a:spLocks/>
          </p:cNvSpPr>
          <p:nvPr/>
        </p:nvSpPr>
        <p:spPr>
          <a:xfrm>
            <a:off x="6366983" y="4978260"/>
            <a:ext cx="4502338" cy="12052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GB" sz="1600" dirty="0"/>
              <a:t>Carbon fibre </a:t>
            </a:r>
            <a:r>
              <a:rPr lang="en-GB" sz="1000" b="0" dirty="0"/>
              <a:t>(top right)</a:t>
            </a:r>
            <a:endParaRPr lang="en-GB" sz="1000" dirty="0"/>
          </a:p>
          <a:p>
            <a:pPr marL="285750" indent="-2857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GB" sz="1600" b="0" dirty="0"/>
              <a:t>Substrate of </a:t>
            </a:r>
            <a:r>
              <a:rPr lang="en-GB" sz="1600" b="0" dirty="0" err="1"/>
              <a:t>regolith</a:t>
            </a:r>
            <a:r>
              <a:rPr lang="en-GB" sz="1600" b="0" dirty="0"/>
              <a:t> geopolymer, to mitigate tensile forces </a:t>
            </a:r>
            <a:r>
              <a:rPr lang="en-GB" sz="1000" b="0" dirty="0"/>
              <a:t>(</a:t>
            </a:r>
            <a:r>
              <a:rPr lang="en-GB" sz="1000" b="0" i="1" dirty="0"/>
              <a:t>Rutzen et al., 2021)</a:t>
            </a:r>
            <a:endParaRPr lang="LID4096" sz="1000" b="0" i="1" dirty="0"/>
          </a:p>
          <a:p>
            <a:pPr marL="285750" indent="-2857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en-GB" sz="1000" b="0" dirty="0"/>
          </a:p>
          <a:p>
            <a:pPr marL="285750" indent="-2857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LID4096" sz="1600" b="0" i="1" dirty="0"/>
          </a:p>
          <a:p>
            <a:pPr marL="285750" indent="-285750">
              <a:lnSpc>
                <a:spcPct val="10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endParaRPr lang="LID4096" sz="1600" b="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8944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a graph&#10;&#10;AI-generated content may be incorrect.">
            <a:extLst>
              <a:ext uri="{FF2B5EF4-FFF2-40B4-BE49-F238E27FC236}">
                <a16:creationId xmlns:a16="http://schemas.microsoft.com/office/drawing/2014/main" id="{BCFEF764-82BF-918E-6E62-E5661CE11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1217" y="4187151"/>
            <a:ext cx="5660783" cy="1654406"/>
          </a:xfrm>
          <a:prstGeom prst="rect">
            <a:avLst/>
          </a:prstGeom>
        </p:spPr>
      </p:pic>
      <p:pic>
        <p:nvPicPr>
          <p:cNvPr id="5" name="Picture 4" descr="A diagram of a graph&#10;&#10;AI-generated content may be incorrect.">
            <a:extLst>
              <a:ext uri="{FF2B5EF4-FFF2-40B4-BE49-F238E27FC236}">
                <a16:creationId xmlns:a16="http://schemas.microsoft.com/office/drawing/2014/main" id="{1BBF15AE-1917-9CE2-B46C-2F7B62F3C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2528" y="2059709"/>
            <a:ext cx="5660782" cy="1672017"/>
          </a:xfrm>
          <a:prstGeom prst="rect">
            <a:avLst/>
          </a:prstGeom>
        </p:spPr>
      </p:pic>
      <p:pic>
        <p:nvPicPr>
          <p:cNvPr id="13" name="Picture 12" descr="A diagram of a graph&#10;&#10;AI-generated content may be incorrect.">
            <a:extLst>
              <a:ext uri="{FF2B5EF4-FFF2-40B4-BE49-F238E27FC236}">
                <a16:creationId xmlns:a16="http://schemas.microsoft.com/office/drawing/2014/main" id="{589614C3-7051-8A1B-0C08-8D441A184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674" y="2059709"/>
            <a:ext cx="5629626" cy="1672017"/>
          </a:xfrm>
          <a:prstGeom prst="rect">
            <a:avLst/>
          </a:prstGeom>
        </p:spPr>
      </p:pic>
      <p:pic>
        <p:nvPicPr>
          <p:cNvPr id="16" name="Picture 15" descr="A diagram of a graph&#10;&#10;AI-generated content may be incorrect.">
            <a:extLst>
              <a:ext uri="{FF2B5EF4-FFF2-40B4-BE49-F238E27FC236}">
                <a16:creationId xmlns:a16="http://schemas.microsoft.com/office/drawing/2014/main" id="{59F177BA-73C1-6784-78C5-55241F9638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014" y="4331388"/>
            <a:ext cx="5629626" cy="16544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C16115-730B-FE41-5706-C5C00E5FEBBA}"/>
              </a:ext>
            </a:extLst>
          </p:cNvPr>
          <p:cNvSpPr/>
          <p:nvPr/>
        </p:nvSpPr>
        <p:spPr>
          <a:xfrm>
            <a:off x="0" y="0"/>
            <a:ext cx="12191999" cy="12826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5BA004-52DD-3022-B611-1BBE47FD40AD}"/>
              </a:ext>
            </a:extLst>
          </p:cNvPr>
          <p:cNvSpPr/>
          <p:nvPr/>
        </p:nvSpPr>
        <p:spPr>
          <a:xfrm>
            <a:off x="76722" y="87400"/>
            <a:ext cx="7935163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Construction &amp; Materialization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DE8F602-D7FF-AC78-23DA-69962BBBA05B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 err="1">
                <a:solidFill>
                  <a:schemeClr val="bg1"/>
                </a:solidFill>
              </a:rPr>
              <a:t>Structure</a:t>
            </a:r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A01D76-FB6E-CE6E-98ED-D03985BF0313}"/>
              </a:ext>
            </a:extLst>
          </p:cNvPr>
          <p:cNvSpPr txBox="1">
            <a:spLocks/>
          </p:cNvSpPr>
          <p:nvPr/>
        </p:nvSpPr>
        <p:spPr>
          <a:xfrm>
            <a:off x="391322" y="894208"/>
            <a:ext cx="5737598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+mj-lt"/>
                <a:cs typeface="Helvetica" pitchFamily="2" charset="0"/>
                <a:sym typeface="Wingdings" panose="05000000000000000000" pitchFamily="2" charset="2"/>
              </a:rPr>
              <a:t>Catenary principle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E949D8C-D7FD-BCEF-B1B9-8615FA643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3</a:t>
            </a:fld>
            <a:endParaRPr lang="LID4096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67BDCDCB-E514-54F5-AF7F-0E52CFEB9BC9}"/>
              </a:ext>
            </a:extLst>
          </p:cNvPr>
          <p:cNvSpPr txBox="1">
            <a:spLocks/>
          </p:cNvSpPr>
          <p:nvPr/>
        </p:nvSpPr>
        <p:spPr>
          <a:xfrm>
            <a:off x="2225393" y="3429000"/>
            <a:ext cx="2337970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+mj-lt"/>
                <a:cs typeface="Helvetica" pitchFamily="2" charset="0"/>
                <a:sym typeface="Wingdings" panose="05000000000000000000" pitchFamily="2" charset="2"/>
              </a:rPr>
              <a:t>Catenary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35B87FEF-6991-0ECC-B13D-E8B7C57F0848}"/>
              </a:ext>
            </a:extLst>
          </p:cNvPr>
          <p:cNvSpPr txBox="1">
            <a:spLocks/>
          </p:cNvSpPr>
          <p:nvPr/>
        </p:nvSpPr>
        <p:spPr>
          <a:xfrm>
            <a:off x="7387311" y="3429000"/>
            <a:ext cx="2337970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+mj-lt"/>
                <a:cs typeface="Helvetica" pitchFamily="2" charset="0"/>
                <a:sym typeface="Wingdings" panose="05000000000000000000" pitchFamily="2" charset="2"/>
              </a:rPr>
              <a:t>Reverse Catenary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7C7D1E68-6878-7EF0-8647-C0D5F703D51F}"/>
              </a:ext>
            </a:extLst>
          </p:cNvPr>
          <p:cNvSpPr txBox="1">
            <a:spLocks/>
          </p:cNvSpPr>
          <p:nvPr/>
        </p:nvSpPr>
        <p:spPr>
          <a:xfrm>
            <a:off x="2225393" y="5942367"/>
            <a:ext cx="2337970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+mj-lt"/>
                <a:cs typeface="Helvetica" pitchFamily="2" charset="0"/>
                <a:sym typeface="Wingdings" panose="05000000000000000000" pitchFamily="2" charset="2"/>
              </a:rPr>
              <a:t>Tension Forces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1A402732-F4D8-D107-320A-DCE8B5CB3008}"/>
              </a:ext>
            </a:extLst>
          </p:cNvPr>
          <p:cNvSpPr txBox="1">
            <a:spLocks/>
          </p:cNvSpPr>
          <p:nvPr/>
        </p:nvSpPr>
        <p:spPr>
          <a:xfrm>
            <a:off x="7387311" y="5870035"/>
            <a:ext cx="2337970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+mj-lt"/>
                <a:cs typeface="Helvetica" pitchFamily="2" charset="0"/>
                <a:sym typeface="Wingdings" panose="05000000000000000000" pitchFamily="2" charset="2"/>
              </a:rPr>
              <a:t>Compression Forces</a:t>
            </a:r>
          </a:p>
        </p:txBody>
      </p:sp>
    </p:spTree>
    <p:extLst>
      <p:ext uri="{BB962C8B-B14F-4D97-AF65-F5344CB8AC3E}">
        <p14:creationId xmlns:p14="http://schemas.microsoft.com/office/powerpoint/2010/main" val="1060819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grey and white object with red lines&#10;&#10;AI-generated content may be incorrect.">
            <a:extLst>
              <a:ext uri="{FF2B5EF4-FFF2-40B4-BE49-F238E27FC236}">
                <a16:creationId xmlns:a16="http://schemas.microsoft.com/office/drawing/2014/main" id="{F9BD6B56-D003-A2D5-1BCF-6286AF0E6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31509" y="1282601"/>
            <a:ext cx="5183087" cy="53928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87A36C-7B07-7839-B2E8-2901B95AE698}"/>
              </a:ext>
            </a:extLst>
          </p:cNvPr>
          <p:cNvSpPr/>
          <p:nvPr/>
        </p:nvSpPr>
        <p:spPr>
          <a:xfrm>
            <a:off x="0" y="0"/>
            <a:ext cx="12191999" cy="12826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0D415F-E1F1-37DF-60A3-90AF340616C7}"/>
              </a:ext>
            </a:extLst>
          </p:cNvPr>
          <p:cNvSpPr/>
          <p:nvPr/>
        </p:nvSpPr>
        <p:spPr>
          <a:xfrm>
            <a:off x="76722" y="87400"/>
            <a:ext cx="7935163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Construction &amp; Materialization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B893E9E-E45C-522D-EE9C-51A084F9ABEC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 err="1">
                <a:solidFill>
                  <a:schemeClr val="bg1"/>
                </a:solidFill>
              </a:rPr>
              <a:t>Structure</a:t>
            </a:r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8891EAF9-C246-4566-1360-8ADA29EE305E}"/>
              </a:ext>
            </a:extLst>
          </p:cNvPr>
          <p:cNvSpPr txBox="1">
            <a:spLocks/>
          </p:cNvSpPr>
          <p:nvPr/>
        </p:nvSpPr>
        <p:spPr>
          <a:xfrm>
            <a:off x="391322" y="894208"/>
            <a:ext cx="5737598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+mj-lt"/>
                <a:cs typeface="Helvetica" pitchFamily="2" charset="0"/>
                <a:sym typeface="Wingdings" panose="05000000000000000000" pitchFamily="2" charset="2"/>
              </a:rPr>
              <a:t>Distribution of forces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EDAC9C-12EA-B779-B76B-81B947B15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4</a:t>
            </a:fld>
            <a:endParaRPr lang="LID4096"/>
          </a:p>
        </p:txBody>
      </p:sp>
      <p:sp>
        <p:nvSpPr>
          <p:cNvPr id="35" name="Tijdelijke aanduiding voor inhoud 2">
            <a:extLst>
              <a:ext uri="{FF2B5EF4-FFF2-40B4-BE49-F238E27FC236}">
                <a16:creationId xmlns:a16="http://schemas.microsoft.com/office/drawing/2014/main" id="{BCDCB5CA-FA9A-6222-5B1D-CF77337930B9}"/>
              </a:ext>
            </a:extLst>
          </p:cNvPr>
          <p:cNvSpPr txBox="1">
            <a:spLocks/>
          </p:cNvSpPr>
          <p:nvPr/>
        </p:nvSpPr>
        <p:spPr>
          <a:xfrm>
            <a:off x="8299513" y="4494298"/>
            <a:ext cx="2337970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latin typeface="+mj-lt"/>
                <a:cs typeface="Helvetica" pitchFamily="2" charset="0"/>
                <a:sym typeface="Wingdings" panose="05000000000000000000" pitchFamily="2" charset="2"/>
              </a:rPr>
              <a:t>Load transfer direction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9B4F8AF-0A16-52A3-B822-5361898EF530}"/>
              </a:ext>
            </a:extLst>
          </p:cNvPr>
          <p:cNvCxnSpPr>
            <a:cxnSpLocks/>
          </p:cNvCxnSpPr>
          <p:nvPr/>
        </p:nvCxnSpPr>
        <p:spPr>
          <a:xfrm>
            <a:off x="7929680" y="4617410"/>
            <a:ext cx="369833" cy="0"/>
          </a:xfrm>
          <a:prstGeom prst="straightConnector1">
            <a:avLst/>
          </a:prstGeom>
          <a:ln w="12700">
            <a:solidFill>
              <a:srgbClr val="D2232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89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and blue object with holes&#10;&#10;AI-generated content may be incorrect.">
            <a:extLst>
              <a:ext uri="{FF2B5EF4-FFF2-40B4-BE49-F238E27FC236}">
                <a16:creationId xmlns:a16="http://schemas.microsoft.com/office/drawing/2014/main" id="{6E5AECEF-7B54-4F58-5430-6FAEDBCD0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77" y="740013"/>
            <a:ext cx="11146222" cy="62684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527C4C-8189-7258-F35F-069D97427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5</a:t>
            </a:fld>
            <a:endParaRPr lang="LID4096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10896E-BE35-AFDE-541E-458B9E2F8091}"/>
              </a:ext>
            </a:extLst>
          </p:cNvPr>
          <p:cNvSpPr/>
          <p:nvPr/>
        </p:nvSpPr>
        <p:spPr>
          <a:xfrm>
            <a:off x="0" y="0"/>
            <a:ext cx="12191999" cy="12826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16E23C-AF89-8EE5-B225-B7605BE0BF72}"/>
              </a:ext>
            </a:extLst>
          </p:cNvPr>
          <p:cNvSpPr/>
          <p:nvPr/>
        </p:nvSpPr>
        <p:spPr>
          <a:xfrm>
            <a:off x="76722" y="87400"/>
            <a:ext cx="7935163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Construction &amp; Materialization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06017414-9108-2C27-A8B3-6AC1697688CD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>
                <a:solidFill>
                  <a:schemeClr val="bg1"/>
                </a:solidFill>
              </a:rPr>
              <a:t>Fragment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DDDF24CD-FAAF-BCCD-CFE5-05B509A2E0C4}"/>
              </a:ext>
            </a:extLst>
          </p:cNvPr>
          <p:cNvSpPr txBox="1">
            <a:spLocks/>
          </p:cNvSpPr>
          <p:nvPr/>
        </p:nvSpPr>
        <p:spPr>
          <a:xfrm>
            <a:off x="391322" y="894208"/>
            <a:ext cx="5737598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+mj-lt"/>
                <a:cs typeface="Helvetica" pitchFamily="2" charset="0"/>
                <a:sym typeface="Wingdings" panose="05000000000000000000" pitchFamily="2" charset="2"/>
              </a:rPr>
              <a:t>Private Quarters</a:t>
            </a:r>
          </a:p>
        </p:txBody>
      </p:sp>
      <p:pic>
        <p:nvPicPr>
          <p:cNvPr id="15" name="Picture 14" descr="A grey and white object with a blue line&#10;&#10;AI-generated content may be incorrect.">
            <a:extLst>
              <a:ext uri="{FF2B5EF4-FFF2-40B4-BE49-F238E27FC236}">
                <a16:creationId xmlns:a16="http://schemas.microsoft.com/office/drawing/2014/main" id="{6974009A-37BE-F8EA-0FB2-422C26C49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22" y="1976098"/>
            <a:ext cx="3453287" cy="3902162"/>
          </a:xfrm>
          <a:prstGeom prst="rect">
            <a:avLst/>
          </a:prstGeom>
        </p:spPr>
      </p:pic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2C668FD5-BFC1-A24C-3D3E-10F0479C8520}"/>
              </a:ext>
            </a:extLst>
          </p:cNvPr>
          <p:cNvSpPr/>
          <p:nvPr/>
        </p:nvSpPr>
        <p:spPr>
          <a:xfrm>
            <a:off x="2615860" y="4103666"/>
            <a:ext cx="744028" cy="606556"/>
          </a:xfrm>
          <a:custGeom>
            <a:avLst/>
            <a:gdLst>
              <a:gd name="connsiteX0" fmla="*/ 744279 w 765544"/>
              <a:gd name="connsiteY0" fmla="*/ 0 h 584790"/>
              <a:gd name="connsiteX1" fmla="*/ 0 w 765544"/>
              <a:gd name="connsiteY1" fmla="*/ 127590 h 584790"/>
              <a:gd name="connsiteX2" fmla="*/ 0 w 765544"/>
              <a:gd name="connsiteY2" fmla="*/ 584790 h 584790"/>
              <a:gd name="connsiteX3" fmla="*/ 765544 w 765544"/>
              <a:gd name="connsiteY3" fmla="*/ 414669 h 584790"/>
              <a:gd name="connsiteX4" fmla="*/ 744279 w 765544"/>
              <a:gd name="connsiteY4" fmla="*/ 0 h 584790"/>
              <a:gd name="connsiteX0" fmla="*/ 744279 w 765544"/>
              <a:gd name="connsiteY0" fmla="*/ 0 h 563525"/>
              <a:gd name="connsiteX1" fmla="*/ 0 w 765544"/>
              <a:gd name="connsiteY1" fmla="*/ 127590 h 563525"/>
              <a:gd name="connsiteX2" fmla="*/ 10633 w 765544"/>
              <a:gd name="connsiteY2" fmla="*/ 563525 h 563525"/>
              <a:gd name="connsiteX3" fmla="*/ 765544 w 765544"/>
              <a:gd name="connsiteY3" fmla="*/ 414669 h 563525"/>
              <a:gd name="connsiteX4" fmla="*/ 744279 w 765544"/>
              <a:gd name="connsiteY4" fmla="*/ 0 h 563525"/>
              <a:gd name="connsiteX0" fmla="*/ 749658 w 765544"/>
              <a:gd name="connsiteY0" fmla="*/ 0 h 606556"/>
              <a:gd name="connsiteX1" fmla="*/ 0 w 765544"/>
              <a:gd name="connsiteY1" fmla="*/ 170621 h 606556"/>
              <a:gd name="connsiteX2" fmla="*/ 10633 w 765544"/>
              <a:gd name="connsiteY2" fmla="*/ 606556 h 606556"/>
              <a:gd name="connsiteX3" fmla="*/ 765544 w 765544"/>
              <a:gd name="connsiteY3" fmla="*/ 457700 h 606556"/>
              <a:gd name="connsiteX4" fmla="*/ 749658 w 765544"/>
              <a:gd name="connsiteY4" fmla="*/ 0 h 606556"/>
              <a:gd name="connsiteX0" fmla="*/ 749658 w 765544"/>
              <a:gd name="connsiteY0" fmla="*/ 0 h 606556"/>
              <a:gd name="connsiteX1" fmla="*/ 0 w 765544"/>
              <a:gd name="connsiteY1" fmla="*/ 170621 h 606556"/>
              <a:gd name="connsiteX2" fmla="*/ 26769 w 765544"/>
              <a:gd name="connsiteY2" fmla="*/ 606556 h 606556"/>
              <a:gd name="connsiteX3" fmla="*/ 765544 w 765544"/>
              <a:gd name="connsiteY3" fmla="*/ 457700 h 606556"/>
              <a:gd name="connsiteX4" fmla="*/ 749658 w 765544"/>
              <a:gd name="connsiteY4" fmla="*/ 0 h 606556"/>
              <a:gd name="connsiteX0" fmla="*/ 728142 w 744028"/>
              <a:gd name="connsiteY0" fmla="*/ 0 h 606556"/>
              <a:gd name="connsiteX1" fmla="*/ 0 w 744028"/>
              <a:gd name="connsiteY1" fmla="*/ 170621 h 606556"/>
              <a:gd name="connsiteX2" fmla="*/ 5253 w 744028"/>
              <a:gd name="connsiteY2" fmla="*/ 606556 h 606556"/>
              <a:gd name="connsiteX3" fmla="*/ 744028 w 744028"/>
              <a:gd name="connsiteY3" fmla="*/ 457700 h 606556"/>
              <a:gd name="connsiteX4" fmla="*/ 728142 w 744028"/>
              <a:gd name="connsiteY4" fmla="*/ 0 h 606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028" h="606556">
                <a:moveTo>
                  <a:pt x="728142" y="0"/>
                </a:moveTo>
                <a:lnTo>
                  <a:pt x="0" y="170621"/>
                </a:lnTo>
                <a:lnTo>
                  <a:pt x="5253" y="606556"/>
                </a:lnTo>
                <a:lnTo>
                  <a:pt x="744028" y="457700"/>
                </a:lnTo>
                <a:lnTo>
                  <a:pt x="728142" y="0"/>
                </a:lnTo>
                <a:close/>
              </a:path>
            </a:pathLst>
          </a:cu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4BCCF5-0105-763F-0C37-1CEEB4FDAC96}"/>
              </a:ext>
            </a:extLst>
          </p:cNvPr>
          <p:cNvCxnSpPr>
            <a:stCxn id="16" idx="1"/>
          </p:cNvCxnSpPr>
          <p:nvPr/>
        </p:nvCxnSpPr>
        <p:spPr>
          <a:xfrm flipV="1">
            <a:off x="2615860" y="3283131"/>
            <a:ext cx="5247980" cy="991156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DCEA98A-8372-0CAF-CF68-B409CCFEE277}"/>
              </a:ext>
            </a:extLst>
          </p:cNvPr>
          <p:cNvCxnSpPr>
            <a:stCxn id="16" idx="2"/>
          </p:cNvCxnSpPr>
          <p:nvPr/>
        </p:nvCxnSpPr>
        <p:spPr>
          <a:xfrm>
            <a:off x="2621113" y="4710222"/>
            <a:ext cx="5242727" cy="1368361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452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75009-681F-E381-B55E-7F0F29506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objects with different colors&#10;&#10;AI-generated content may be incorrect.">
            <a:extLst>
              <a:ext uri="{FF2B5EF4-FFF2-40B4-BE49-F238E27FC236}">
                <a16:creationId xmlns:a16="http://schemas.microsoft.com/office/drawing/2014/main" id="{DE25CBBA-5084-155A-DDF2-B31B92547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"/>
            <a:ext cx="12192000" cy="68566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F605DE-0CFC-B10B-3B8F-D7A1EE7AC002}"/>
              </a:ext>
            </a:extLst>
          </p:cNvPr>
          <p:cNvSpPr/>
          <p:nvPr/>
        </p:nvSpPr>
        <p:spPr>
          <a:xfrm>
            <a:off x="0" y="0"/>
            <a:ext cx="12191999" cy="12826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A84F177-EE96-DE37-26EE-E7B6C83AB548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>
                <a:solidFill>
                  <a:schemeClr val="bg1"/>
                </a:solidFill>
              </a:rPr>
              <a:t>Fragment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1AFE2B-67FE-D754-AFAE-3DC8D08CBA84}"/>
              </a:ext>
            </a:extLst>
          </p:cNvPr>
          <p:cNvSpPr/>
          <p:nvPr/>
        </p:nvSpPr>
        <p:spPr>
          <a:xfrm>
            <a:off x="76722" y="87400"/>
            <a:ext cx="7935163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Construction &amp; Materialization</a:t>
            </a: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9AE24A72-C35F-0DC2-48B7-7A6621D759E4}"/>
              </a:ext>
            </a:extLst>
          </p:cNvPr>
          <p:cNvSpPr txBox="1">
            <a:spLocks/>
          </p:cNvSpPr>
          <p:nvPr/>
        </p:nvSpPr>
        <p:spPr>
          <a:xfrm>
            <a:off x="391322" y="894208"/>
            <a:ext cx="6224082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600" dirty="0">
                <a:solidFill>
                  <a:schemeClr val="bg1"/>
                </a:solidFill>
              </a:rPr>
              <a:t>Wall</a:t>
            </a:r>
            <a:endParaRPr lang="nl-NL" sz="1600" i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2ABA7-BBEA-B171-676F-9B3418DEA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6</a:t>
            </a:fld>
            <a:endParaRPr lang="LID40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4D7BBC-650B-51EC-5700-7C55EC336224}"/>
              </a:ext>
            </a:extLst>
          </p:cNvPr>
          <p:cNvSpPr txBox="1"/>
          <p:nvPr/>
        </p:nvSpPr>
        <p:spPr>
          <a:xfrm>
            <a:off x="839972" y="4646428"/>
            <a:ext cx="2169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Wall of Private Quarters</a:t>
            </a:r>
            <a:endParaRPr lang="LID4096" sz="1200" b="1" dirty="0"/>
          </a:p>
        </p:txBody>
      </p:sp>
    </p:spTree>
    <p:extLst>
      <p:ext uri="{BB962C8B-B14F-4D97-AF65-F5344CB8AC3E}">
        <p14:creationId xmlns:p14="http://schemas.microsoft.com/office/powerpoint/2010/main" val="3907694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770758-7DC8-B0CC-FF66-C6447D378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white objects&#10;&#10;AI-generated content may be incorrect.">
            <a:extLst>
              <a:ext uri="{FF2B5EF4-FFF2-40B4-BE49-F238E27FC236}">
                <a16:creationId xmlns:a16="http://schemas.microsoft.com/office/drawing/2014/main" id="{7197FCB9-6330-992A-28CA-0A7C8B530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"/>
            <a:ext cx="12192000" cy="685661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3568B49-38E7-E5C6-61D5-8D614E61C01D}"/>
              </a:ext>
            </a:extLst>
          </p:cNvPr>
          <p:cNvSpPr/>
          <p:nvPr/>
        </p:nvSpPr>
        <p:spPr>
          <a:xfrm>
            <a:off x="0" y="0"/>
            <a:ext cx="12191999" cy="12826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772D700-7713-AB58-91C3-7A1D5DE37281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>
                <a:solidFill>
                  <a:schemeClr val="bg1"/>
                </a:solidFill>
              </a:rPr>
              <a:t>Fragment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C3C95F-2499-4CCA-A47F-DD1DD20EA338}"/>
              </a:ext>
            </a:extLst>
          </p:cNvPr>
          <p:cNvSpPr/>
          <p:nvPr/>
        </p:nvSpPr>
        <p:spPr>
          <a:xfrm>
            <a:off x="76722" y="87400"/>
            <a:ext cx="7935163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Construction &amp; Materialization</a:t>
            </a:r>
          </a:p>
        </p:txBody>
      </p:sp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8A42807C-B491-EF37-333D-75614C658FC4}"/>
              </a:ext>
            </a:extLst>
          </p:cNvPr>
          <p:cNvSpPr txBox="1">
            <a:spLocks/>
          </p:cNvSpPr>
          <p:nvPr/>
        </p:nvSpPr>
        <p:spPr>
          <a:xfrm>
            <a:off x="391322" y="894208"/>
            <a:ext cx="6224082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600" dirty="0">
                <a:solidFill>
                  <a:schemeClr val="bg1"/>
                </a:solidFill>
              </a:rPr>
              <a:t>Component</a:t>
            </a:r>
            <a:endParaRPr lang="nl-NL" sz="1600" i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B7D58F-F724-F318-8DF7-3AB78191E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7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53299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61893-54CF-CDAF-594E-063AB3FA4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CE9A12-7E88-B67D-C39A-797C9A5007D6}"/>
              </a:ext>
            </a:extLst>
          </p:cNvPr>
          <p:cNvSpPr/>
          <p:nvPr/>
        </p:nvSpPr>
        <p:spPr>
          <a:xfrm>
            <a:off x="0" y="0"/>
            <a:ext cx="12191999" cy="12826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F4CED95-663C-E829-15D3-60DC1D7F1ED6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>
                <a:solidFill>
                  <a:schemeClr val="bg1"/>
                </a:solidFill>
              </a:rPr>
              <a:t>Building Method: </a:t>
            </a:r>
            <a:r>
              <a:rPr lang="nl-NL" sz="2400" b="1" dirty="0" err="1">
                <a:solidFill>
                  <a:schemeClr val="bg1"/>
                </a:solidFill>
              </a:rPr>
              <a:t>Primary</a:t>
            </a:r>
            <a:endParaRPr lang="nl-NL" sz="2400" b="1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03286B-A3D1-70A5-08FC-E6BCCA000219}"/>
              </a:ext>
            </a:extLst>
          </p:cNvPr>
          <p:cNvSpPr/>
          <p:nvPr/>
        </p:nvSpPr>
        <p:spPr>
          <a:xfrm>
            <a:off x="76722" y="87400"/>
            <a:ext cx="7935163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Construction &amp; Materialization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60990F0E-FFE9-F3BA-49A4-C617D97089EB}"/>
              </a:ext>
            </a:extLst>
          </p:cNvPr>
          <p:cNvSpPr txBox="1">
            <a:spLocks/>
          </p:cNvSpPr>
          <p:nvPr/>
        </p:nvSpPr>
        <p:spPr>
          <a:xfrm>
            <a:off x="391322" y="894208"/>
            <a:ext cx="6224082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600" dirty="0" err="1">
                <a:solidFill>
                  <a:schemeClr val="bg1"/>
                </a:solidFill>
              </a:rPr>
              <a:t>Fabrication</a:t>
            </a:r>
            <a:r>
              <a:rPr lang="nl-NL" sz="1600" dirty="0">
                <a:solidFill>
                  <a:schemeClr val="bg1"/>
                </a:solidFill>
              </a:rPr>
              <a:t> of </a:t>
            </a:r>
            <a:r>
              <a:rPr lang="nl-NL" sz="1600" dirty="0" err="1">
                <a:solidFill>
                  <a:schemeClr val="bg1"/>
                </a:solidFill>
              </a:rPr>
              <a:t>components</a:t>
            </a:r>
            <a:endParaRPr lang="nl-NL" sz="1600" i="1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2385D5-2AC8-8EEF-A5C3-1747F91C1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8</a:t>
            </a:fld>
            <a:endParaRPr lang="LID4096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005BA10A-1A6B-61AC-5609-F47C02684BCC}"/>
              </a:ext>
            </a:extLst>
          </p:cNvPr>
          <p:cNvSpPr txBox="1">
            <a:spLocks/>
          </p:cNvSpPr>
          <p:nvPr/>
        </p:nvSpPr>
        <p:spPr>
          <a:xfrm>
            <a:off x="2330406" y="6521950"/>
            <a:ext cx="3020291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i="1" dirty="0">
                <a:latin typeface="+mj-lt"/>
                <a:cs typeface="Helvetica" pitchFamily="2" charset="0"/>
                <a:sym typeface="Wingdings" panose="05000000000000000000" pitchFamily="2" charset="2"/>
              </a:rPr>
              <a:t>EPS Milling (Workshop 1)</a:t>
            </a:r>
          </a:p>
        </p:txBody>
      </p:sp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22D5EC52-F956-2D28-0F46-4E3D4EF42926}"/>
              </a:ext>
            </a:extLst>
          </p:cNvPr>
          <p:cNvSpPr txBox="1">
            <a:spLocks/>
          </p:cNvSpPr>
          <p:nvPr/>
        </p:nvSpPr>
        <p:spPr>
          <a:xfrm>
            <a:off x="4642538" y="6516817"/>
            <a:ext cx="3020291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i="1" dirty="0">
                <a:latin typeface="+mj-lt"/>
                <a:cs typeface="Helvetica" pitchFamily="2" charset="0"/>
                <a:sym typeface="Wingdings" panose="05000000000000000000" pitchFamily="2" charset="2"/>
              </a:rPr>
              <a:t>Concrete 3D Printing (</a:t>
            </a:r>
            <a:r>
              <a:rPr lang="en-US" sz="1000" i="1" dirty="0" err="1">
                <a:latin typeface="+mj-lt"/>
                <a:cs typeface="Helvetica" pitchFamily="2" charset="0"/>
                <a:sym typeface="Wingdings" panose="05000000000000000000" pitchFamily="2" charset="2"/>
              </a:rPr>
              <a:t>Vertico</a:t>
            </a:r>
            <a:r>
              <a:rPr lang="en-US" sz="1000" i="1" dirty="0">
                <a:latin typeface="+mj-lt"/>
                <a:cs typeface="Helvetica" pitchFamily="2" charset="0"/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F337E079-2D03-179D-06EC-463CF83020DB}"/>
              </a:ext>
            </a:extLst>
          </p:cNvPr>
          <p:cNvSpPr txBox="1">
            <a:spLocks/>
          </p:cNvSpPr>
          <p:nvPr/>
        </p:nvSpPr>
        <p:spPr>
          <a:xfrm>
            <a:off x="453434" y="6496934"/>
            <a:ext cx="3020291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i="1" dirty="0">
                <a:latin typeface="+mj-lt"/>
                <a:cs typeface="Helvetica" pitchFamily="2" charset="0"/>
                <a:sym typeface="Wingdings" panose="05000000000000000000" pitchFamily="2" charset="2"/>
              </a:rPr>
              <a:t>Digital Simulation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BE77F7-C826-6C0D-E184-5D1BD9E2B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445" y="1454920"/>
            <a:ext cx="6248401" cy="1282602"/>
          </a:xfrm>
          <a:prstGeom prst="rect">
            <a:avLst/>
          </a:prstGeom>
        </p:spPr>
      </p:pic>
      <p:pic>
        <p:nvPicPr>
          <p:cNvPr id="12" name="IMG_6081">
            <a:hlinkClick r:id="" action="ppaction://media"/>
            <a:extLst>
              <a:ext uri="{FF2B5EF4-FFF2-40B4-BE49-F238E27FC236}">
                <a16:creationId xmlns:a16="http://schemas.microsoft.com/office/drawing/2014/main" id="{B5DD70E0-ED67-62DC-EEEF-0373B2F61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b="7365"/>
          <a:stretch>
            <a:fillRect/>
          </a:stretch>
        </p:blipFill>
        <p:spPr>
          <a:xfrm>
            <a:off x="2330406" y="2779159"/>
            <a:ext cx="2269577" cy="3737658"/>
          </a:xfrm>
          <a:prstGeom prst="rect">
            <a:avLst/>
          </a:prstGeom>
        </p:spPr>
      </p:pic>
      <p:pic>
        <p:nvPicPr>
          <p:cNvPr id="13" name="IMG_6719">
            <a:hlinkClick r:id="" action="ppaction://media"/>
            <a:extLst>
              <a:ext uri="{FF2B5EF4-FFF2-40B4-BE49-F238E27FC236}">
                <a16:creationId xmlns:a16="http://schemas.microsoft.com/office/drawing/2014/main" id="{977115A8-79A1-F994-D7FF-1239203CB49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l="34179" t="22254" r="10331" b="22254"/>
          <a:stretch>
            <a:fillRect/>
          </a:stretch>
        </p:blipFill>
        <p:spPr>
          <a:xfrm>
            <a:off x="4649630" y="2779159"/>
            <a:ext cx="2100216" cy="3733717"/>
          </a:xfrm>
          <a:prstGeom prst="rect">
            <a:avLst/>
          </a:prstGeom>
        </p:spPr>
      </p:pic>
      <p:pic>
        <p:nvPicPr>
          <p:cNvPr id="22" name="Picture 21" descr="A 3d model of a robot arm&#10;&#10;AI-generated content may be incorrect.">
            <a:extLst>
              <a:ext uri="{FF2B5EF4-FFF2-40B4-BE49-F238E27FC236}">
                <a16:creationId xmlns:a16="http://schemas.microsoft.com/office/drawing/2014/main" id="{57277D4B-9051-C96B-DA89-D51538A06B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651" y="2773080"/>
            <a:ext cx="1791200" cy="3743737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39F0CC39-35AE-920A-04A6-8AA092D42025}"/>
              </a:ext>
            </a:extLst>
          </p:cNvPr>
          <p:cNvGrpSpPr/>
          <p:nvPr/>
        </p:nvGrpSpPr>
        <p:grpSpPr>
          <a:xfrm>
            <a:off x="7327982" y="2276431"/>
            <a:ext cx="4241635" cy="3222613"/>
            <a:chOff x="486518" y="2276431"/>
            <a:chExt cx="4241635" cy="322261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EDB1FB7-65A6-381D-D1CF-8FA4C0B281BE}"/>
                </a:ext>
              </a:extLst>
            </p:cNvPr>
            <p:cNvSpPr/>
            <p:nvPr/>
          </p:nvSpPr>
          <p:spPr>
            <a:xfrm>
              <a:off x="486518" y="4351648"/>
              <a:ext cx="2100217" cy="692995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Mock-up using subtractive method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014C540-7431-515E-33FB-E4562D1F1B64}"/>
                </a:ext>
              </a:extLst>
            </p:cNvPr>
            <p:cNvSpPr/>
            <p:nvPr/>
          </p:nvSpPr>
          <p:spPr>
            <a:xfrm>
              <a:off x="2627936" y="4351648"/>
              <a:ext cx="2100217" cy="69299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</a:rPr>
                <a:t>3D-printing using additive method</a:t>
              </a:r>
              <a:endParaRPr lang="LID4096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4658F86-C5BF-FDEB-19D6-33993C755217}"/>
                </a:ext>
              </a:extLst>
            </p:cNvPr>
            <p:cNvSpPr/>
            <p:nvPr/>
          </p:nvSpPr>
          <p:spPr>
            <a:xfrm>
              <a:off x="486518" y="2582891"/>
              <a:ext cx="4241635" cy="475205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</a:rPr>
                <a:t>Robot toolpath</a:t>
              </a:r>
              <a:endParaRPr lang="LID4096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Content Placeholder 3">
              <a:extLst>
                <a:ext uri="{FF2B5EF4-FFF2-40B4-BE49-F238E27FC236}">
                  <a16:creationId xmlns:a16="http://schemas.microsoft.com/office/drawing/2014/main" id="{38420893-CE4A-B843-2EE9-5428C2DF8A9E}"/>
                </a:ext>
              </a:extLst>
            </p:cNvPr>
            <p:cNvSpPr txBox="1">
              <a:spLocks/>
            </p:cNvSpPr>
            <p:nvPr/>
          </p:nvSpPr>
          <p:spPr>
            <a:xfrm>
              <a:off x="1715557" y="2276431"/>
              <a:ext cx="1792004" cy="38488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200" i="1" dirty="0">
                  <a:latin typeface="+mj-lt"/>
                </a:rPr>
                <a:t>Digital Computation</a:t>
              </a:r>
            </a:p>
          </p:txBody>
        </p:sp>
        <p:sp>
          <p:nvSpPr>
            <p:cNvPr id="24" name="Content Placeholder 3">
              <a:extLst>
                <a:ext uri="{FF2B5EF4-FFF2-40B4-BE49-F238E27FC236}">
                  <a16:creationId xmlns:a16="http://schemas.microsoft.com/office/drawing/2014/main" id="{C3831B2B-8E1A-7DC7-9B07-FDA03702A841}"/>
                </a:ext>
              </a:extLst>
            </p:cNvPr>
            <p:cNvSpPr txBox="1">
              <a:spLocks/>
            </p:cNvSpPr>
            <p:nvPr/>
          </p:nvSpPr>
          <p:spPr>
            <a:xfrm>
              <a:off x="1715557" y="5114158"/>
              <a:ext cx="1792004" cy="38488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200" i="1" dirty="0">
                  <a:latin typeface="+mj-lt"/>
                </a:rPr>
                <a:t>Robotic Fabrication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8E69C8E-F088-EEC4-2BC5-61D0599C7608}"/>
                </a:ext>
              </a:extLst>
            </p:cNvPr>
            <p:cNvCxnSpPr>
              <a:cxnSpLocks/>
            </p:cNvCxnSpPr>
            <p:nvPr/>
          </p:nvCxnSpPr>
          <p:spPr>
            <a:xfrm>
              <a:off x="1943843" y="3058096"/>
              <a:ext cx="0" cy="129355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none" w="med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E06953F-D4AA-A8A4-C40E-3323BD685D0B}"/>
                </a:ext>
              </a:extLst>
            </p:cNvPr>
            <p:cNvCxnSpPr>
              <a:cxnSpLocks/>
            </p:cNvCxnSpPr>
            <p:nvPr/>
          </p:nvCxnSpPr>
          <p:spPr>
            <a:xfrm>
              <a:off x="3068444" y="3058096"/>
              <a:ext cx="0" cy="128447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ontent Placeholder 3">
              <a:extLst>
                <a:ext uri="{FF2B5EF4-FFF2-40B4-BE49-F238E27FC236}">
                  <a16:creationId xmlns:a16="http://schemas.microsoft.com/office/drawing/2014/main" id="{EF71CAA8-F303-8836-1092-D01D99792861}"/>
                </a:ext>
              </a:extLst>
            </p:cNvPr>
            <p:cNvSpPr txBox="1">
              <a:spLocks/>
            </p:cNvSpPr>
            <p:nvPr/>
          </p:nvSpPr>
          <p:spPr>
            <a:xfrm>
              <a:off x="1088626" y="3509980"/>
              <a:ext cx="895999" cy="38488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200" dirty="0">
                  <a:latin typeface="+mj-lt"/>
                </a:rPr>
                <a:t>Mock-up</a:t>
              </a:r>
            </a:p>
          </p:txBody>
        </p:sp>
        <p:sp>
          <p:nvSpPr>
            <p:cNvPr id="37" name="Content Placeholder 3">
              <a:extLst>
                <a:ext uri="{FF2B5EF4-FFF2-40B4-BE49-F238E27FC236}">
                  <a16:creationId xmlns:a16="http://schemas.microsoft.com/office/drawing/2014/main" id="{B110A2FB-42DF-341E-5DAA-112B50A5CF7C}"/>
                </a:ext>
              </a:extLst>
            </p:cNvPr>
            <p:cNvSpPr txBox="1">
              <a:spLocks/>
            </p:cNvSpPr>
            <p:nvPr/>
          </p:nvSpPr>
          <p:spPr>
            <a:xfrm>
              <a:off x="3109225" y="3509980"/>
              <a:ext cx="1506077" cy="38488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200" b="1" dirty="0">
                  <a:latin typeface="+mj-lt"/>
                </a:rPr>
                <a:t>Implementation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117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7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F2FF9-DB1F-4C60-A1AF-3E79E6801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340813B-4351-E620-91E5-99FDD44A786B}"/>
              </a:ext>
            </a:extLst>
          </p:cNvPr>
          <p:cNvSpPr/>
          <p:nvPr/>
        </p:nvSpPr>
        <p:spPr>
          <a:xfrm>
            <a:off x="0" y="0"/>
            <a:ext cx="12191999" cy="12826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70C6042-6D3A-947F-A9B5-94E62D37B718}"/>
              </a:ext>
            </a:extLst>
          </p:cNvPr>
          <p:cNvSpPr txBox="1">
            <a:spLocks/>
          </p:cNvSpPr>
          <p:nvPr/>
        </p:nvSpPr>
        <p:spPr>
          <a:xfrm>
            <a:off x="391322" y="546297"/>
            <a:ext cx="11333156" cy="3936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b="1" dirty="0">
                <a:solidFill>
                  <a:schemeClr val="bg1"/>
                </a:solidFill>
              </a:rPr>
              <a:t>Building Method: </a:t>
            </a:r>
            <a:r>
              <a:rPr lang="nl-NL" sz="2400" b="1" dirty="0" err="1">
                <a:solidFill>
                  <a:schemeClr val="bg1"/>
                </a:solidFill>
              </a:rPr>
              <a:t>Primary</a:t>
            </a:r>
            <a:endParaRPr lang="nl-NL" sz="2400" b="1" dirty="0">
              <a:solidFill>
                <a:schemeClr val="bg1"/>
              </a:solidFill>
            </a:endParaRPr>
          </a:p>
        </p:txBody>
      </p:sp>
      <p:pic>
        <p:nvPicPr>
          <p:cNvPr id="3" name="4 april HRI">
            <a:hlinkClick r:id="" action="ppaction://media"/>
            <a:extLst>
              <a:ext uri="{FF2B5EF4-FFF2-40B4-BE49-F238E27FC236}">
                <a16:creationId xmlns:a16="http://schemas.microsoft.com/office/drawing/2014/main" id="{ECF71019-1AAD-6381-CF5C-CD5D96A65C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973" y="1412614"/>
            <a:ext cx="5080261" cy="5080261"/>
          </a:xfrm>
          <a:prstGeom prst="rect">
            <a:avLst/>
          </a:prstGeom>
        </p:spPr>
      </p:pic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9CD4CF12-9693-CCDE-EF7F-C1790D7F0BD6}"/>
              </a:ext>
            </a:extLst>
          </p:cNvPr>
          <p:cNvSpPr txBox="1">
            <a:spLocks/>
          </p:cNvSpPr>
          <p:nvPr/>
        </p:nvSpPr>
        <p:spPr>
          <a:xfrm>
            <a:off x="470973" y="6511357"/>
            <a:ext cx="2820209" cy="2527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i="1" dirty="0">
                <a:latin typeface="+mj-lt"/>
                <a:cs typeface="Helvetica" pitchFamily="2" charset="0"/>
                <a:sym typeface="Wingdings" panose="05000000000000000000" pitchFamily="2" charset="2"/>
              </a:rPr>
              <a:t>HRI Workshop, 4 April 2025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AE13C6-1DD0-54C9-DB71-EE5F74B71056}"/>
              </a:ext>
            </a:extLst>
          </p:cNvPr>
          <p:cNvSpPr/>
          <p:nvPr/>
        </p:nvSpPr>
        <p:spPr>
          <a:xfrm>
            <a:off x="76722" y="87400"/>
            <a:ext cx="7935163" cy="3915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Construction &amp; Materialization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54872D35-1E6C-4B33-1018-0EAC961A6A7A}"/>
              </a:ext>
            </a:extLst>
          </p:cNvPr>
          <p:cNvSpPr txBox="1">
            <a:spLocks/>
          </p:cNvSpPr>
          <p:nvPr/>
        </p:nvSpPr>
        <p:spPr>
          <a:xfrm>
            <a:off x="391322" y="894208"/>
            <a:ext cx="6224082" cy="2462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600" dirty="0">
                <a:solidFill>
                  <a:schemeClr val="bg1"/>
                </a:solidFill>
              </a:rPr>
              <a:t>Assembly of </a:t>
            </a:r>
            <a:r>
              <a:rPr lang="nl-NL" sz="1600" dirty="0" err="1">
                <a:solidFill>
                  <a:schemeClr val="bg1"/>
                </a:solidFill>
              </a:rPr>
              <a:t>components</a:t>
            </a:r>
            <a:endParaRPr lang="nl-NL" sz="1600" i="1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6E39F8-C310-FACD-A02E-1E5E265B1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C2D6B-7327-483D-AD2A-1E5D09D2763D}" type="slidenum">
              <a:rPr lang="LID4096" smtClean="0"/>
              <a:t>9</a:t>
            </a:fld>
            <a:endParaRPr lang="LID4096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0571275-74E3-6E15-9D11-E30BE11F105D}"/>
              </a:ext>
            </a:extLst>
          </p:cNvPr>
          <p:cNvGrpSpPr/>
          <p:nvPr/>
        </p:nvGrpSpPr>
        <p:grpSpPr>
          <a:xfrm>
            <a:off x="6251936" y="2534322"/>
            <a:ext cx="5609491" cy="2521658"/>
            <a:chOff x="87805" y="2362200"/>
            <a:chExt cx="5609491" cy="252165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5DFDE84-4261-DE2F-5DD7-CBD8BED31DA8}"/>
                </a:ext>
              </a:extLst>
            </p:cNvPr>
            <p:cNvSpPr/>
            <p:nvPr/>
          </p:nvSpPr>
          <p:spPr>
            <a:xfrm>
              <a:off x="971329" y="3355309"/>
              <a:ext cx="3256809" cy="384886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cs typeface="Sicret PERSONAL" pitchFamily="2" charset="0"/>
                </a:rPr>
                <a:t>Approaching component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699A20A-C4C8-7B56-42EF-F4C94DBC7B54}"/>
                </a:ext>
              </a:extLst>
            </p:cNvPr>
            <p:cNvSpPr/>
            <p:nvPr/>
          </p:nvSpPr>
          <p:spPr>
            <a:xfrm>
              <a:off x="87805" y="2362200"/>
              <a:ext cx="5080261" cy="635667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b="1" dirty="0">
                  <a:solidFill>
                    <a:schemeClr val="tx1"/>
                  </a:solidFill>
                </a:rPr>
                <a:t>HUMAN-ROBOT INTERACTION</a:t>
              </a:r>
            </a:p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Robot’s Strength + Human’s Adaptability</a:t>
              </a:r>
              <a:endParaRPr lang="LID4096" sz="1400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AEC5E8D-85D5-4E97-93DF-E651E22D3189}"/>
                </a:ext>
              </a:extLst>
            </p:cNvPr>
            <p:cNvSpPr/>
            <p:nvPr/>
          </p:nvSpPr>
          <p:spPr>
            <a:xfrm>
              <a:off x="971328" y="3732992"/>
              <a:ext cx="3256809" cy="38488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  <a:cs typeface="Sicret PERSONAL" pitchFamily="2" charset="0"/>
                </a:rPr>
                <a:t>Picking component</a:t>
              </a:r>
              <a:endParaRPr lang="en-GB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31DA435-4EB6-3B9E-954C-FEB51CF92E79}"/>
                </a:ext>
              </a:extLst>
            </p:cNvPr>
            <p:cNvSpPr/>
            <p:nvPr/>
          </p:nvSpPr>
          <p:spPr>
            <a:xfrm>
              <a:off x="971327" y="4114086"/>
              <a:ext cx="3256809" cy="384886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  <a:cs typeface="Sicret PERSONAL" pitchFamily="2" charset="0"/>
                </a:rPr>
                <a:t>Transporting component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F49847A-0A9C-8C84-286C-9D1DEF75DE43}"/>
                </a:ext>
              </a:extLst>
            </p:cNvPr>
            <p:cNvSpPr/>
            <p:nvPr/>
          </p:nvSpPr>
          <p:spPr>
            <a:xfrm>
              <a:off x="971326" y="4498972"/>
              <a:ext cx="3256809" cy="38488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  <a:cs typeface="Sicret PERSONAL" pitchFamily="2" charset="0"/>
                </a:rPr>
                <a:t>Placing component</a:t>
              </a:r>
              <a:endParaRPr lang="en-GB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C270FB5-C2E7-A068-9982-3D796C94AECD}"/>
                </a:ext>
              </a:extLst>
            </p:cNvPr>
            <p:cNvSpPr/>
            <p:nvPr/>
          </p:nvSpPr>
          <p:spPr>
            <a:xfrm>
              <a:off x="4259763" y="4077466"/>
              <a:ext cx="1437533" cy="384886"/>
            </a:xfrm>
            <a:prstGeom prst="rect">
              <a:avLst/>
            </a:prstGeom>
            <a:noFill/>
            <a:ln w="127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b="1" dirty="0">
                  <a:solidFill>
                    <a:schemeClr val="tx1"/>
                  </a:solidFill>
                  <a:cs typeface="Sicret PERSONAL" pitchFamily="2" charset="0"/>
                </a:rPr>
                <a:t>assisted</a:t>
              </a:r>
              <a:endParaRPr lang="en-GB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D756B29C-243E-90D2-E604-4C56B2D2EE5C}"/>
                </a:ext>
              </a:extLst>
            </p:cNvPr>
            <p:cNvSpPr/>
            <p:nvPr/>
          </p:nvSpPr>
          <p:spPr>
            <a:xfrm>
              <a:off x="4239972" y="3933825"/>
              <a:ext cx="304800" cy="752475"/>
            </a:xfrm>
            <a:custGeom>
              <a:avLst/>
              <a:gdLst>
                <a:gd name="connsiteX0" fmla="*/ 0 w 161925"/>
                <a:gd name="connsiteY0" fmla="*/ 0 h 752475"/>
                <a:gd name="connsiteX1" fmla="*/ 161925 w 161925"/>
                <a:gd name="connsiteY1" fmla="*/ 0 h 752475"/>
                <a:gd name="connsiteX2" fmla="*/ 161925 w 161925"/>
                <a:gd name="connsiteY2" fmla="*/ 752475 h 752475"/>
                <a:gd name="connsiteX3" fmla="*/ 0 w 161925"/>
                <a:gd name="connsiteY3" fmla="*/ 752475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1925" h="752475">
                  <a:moveTo>
                    <a:pt x="0" y="0"/>
                  </a:moveTo>
                  <a:lnTo>
                    <a:pt x="161925" y="0"/>
                  </a:lnTo>
                  <a:lnTo>
                    <a:pt x="161925" y="752475"/>
                  </a:lnTo>
                  <a:lnTo>
                    <a:pt x="0" y="752475"/>
                  </a:lnTo>
                </a:path>
              </a:pathLst>
            </a:cu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</p:spTree>
    <p:extLst>
      <p:ext uri="{BB962C8B-B14F-4D97-AF65-F5344CB8AC3E}">
        <p14:creationId xmlns:p14="http://schemas.microsoft.com/office/powerpoint/2010/main" val="1687538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2013 - 2022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79882</TotalTime>
  <Words>967</Words>
  <Application>Microsoft Office PowerPoint</Application>
  <PresentationFormat>Widescreen</PresentationFormat>
  <Paragraphs>234</Paragraphs>
  <Slides>19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Sicret PERSONAL</vt:lpstr>
      <vt:lpstr>Aptos</vt:lpstr>
      <vt:lpstr>Arial</vt:lpstr>
      <vt:lpstr>Avenir Next LT Pro</vt:lpstr>
      <vt:lpstr>AvenirNext LT Pro Regular</vt:lpstr>
      <vt:lpstr>Helvetica</vt:lpstr>
      <vt:lpstr>Wingdings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Regina Regina Tania Tan</dc:creator>
  <cp:lastModifiedBy>Regina Regina Tania Tan</cp:lastModifiedBy>
  <cp:revision>32</cp:revision>
  <dcterms:created xsi:type="dcterms:W3CDTF">2024-11-03T15:20:49Z</dcterms:created>
  <dcterms:modified xsi:type="dcterms:W3CDTF">2025-08-31T22:32:02Z</dcterms:modified>
</cp:coreProperties>
</file>