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Lst>
  <p:sldSz cy="5143500" cx="9144000"/>
  <p:notesSz cx="6858000" cy="9144000"/>
  <p:embeddedFontLst>
    <p:embeddedFont>
      <p:font typeface="Orbitron Medium"/>
      <p:regular r:id="rId72"/>
      <p:bold r:id="rId73"/>
    </p:embeddedFont>
    <p:embeddedFont>
      <p:font typeface="Lexend Light"/>
      <p:regular r:id="rId74"/>
      <p:bold r:id="rId75"/>
    </p:embeddedFont>
    <p:embeddedFont>
      <p:font typeface="Space Grotesk Light"/>
      <p:regular r:id="rId76"/>
      <p:bold r:id="rId77"/>
    </p:embeddedFont>
    <p:embeddedFont>
      <p:font typeface="Orbitron SemiBold"/>
      <p:regular r:id="rId78"/>
      <p:bold r:id="rId79"/>
    </p:embeddedFont>
    <p:embeddedFont>
      <p:font typeface="Space Grotesk Medium"/>
      <p:regular r:id="rId80"/>
      <p:bold r:id="rId81"/>
    </p:embeddedFont>
    <p:embeddedFont>
      <p:font typeface="Lexend"/>
      <p:regular r:id="rId82"/>
      <p:bold r:id="rId83"/>
    </p:embeddedFont>
    <p:embeddedFont>
      <p:font typeface="Space Grotesk SemiBold"/>
      <p:regular r:id="rId84"/>
      <p:bold r:id="rId85"/>
    </p:embeddedFont>
    <p:embeddedFont>
      <p:font typeface="Space Grotesk"/>
      <p:regular r:id="rId86"/>
      <p:bold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SpaceGroteskSemiBold-regular.fntdata"/><Relationship Id="rId83" Type="http://schemas.openxmlformats.org/officeDocument/2006/relationships/font" Target="fonts/Lexend-bold.fntdata"/><Relationship Id="rId42" Type="http://schemas.openxmlformats.org/officeDocument/2006/relationships/slide" Target="slides/slide37.xml"/><Relationship Id="rId86" Type="http://schemas.openxmlformats.org/officeDocument/2006/relationships/font" Target="fonts/SpaceGrotesk-regular.fntdata"/><Relationship Id="rId41" Type="http://schemas.openxmlformats.org/officeDocument/2006/relationships/slide" Target="slides/slide36.xml"/><Relationship Id="rId85" Type="http://schemas.openxmlformats.org/officeDocument/2006/relationships/font" Target="fonts/SpaceGroteskSemiBold-bold.fntdata"/><Relationship Id="rId44" Type="http://schemas.openxmlformats.org/officeDocument/2006/relationships/slide" Target="slides/slide39.xml"/><Relationship Id="rId43" Type="http://schemas.openxmlformats.org/officeDocument/2006/relationships/slide" Target="slides/slide38.xml"/><Relationship Id="rId87" Type="http://schemas.openxmlformats.org/officeDocument/2006/relationships/font" Target="fonts/SpaceGrotesk-bold.fnt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SpaceGroteskMedium-regular.fntdata"/><Relationship Id="rId82" Type="http://schemas.openxmlformats.org/officeDocument/2006/relationships/font" Target="fonts/Lexend-regular.fntdata"/><Relationship Id="rId81" Type="http://schemas.openxmlformats.org/officeDocument/2006/relationships/font" Target="fonts/SpaceGroteskMedium-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OrbitronMedium-bold.fntdata"/><Relationship Id="rId72" Type="http://schemas.openxmlformats.org/officeDocument/2006/relationships/font" Target="fonts/OrbitronMedium-regular.fntdata"/><Relationship Id="rId31" Type="http://schemas.openxmlformats.org/officeDocument/2006/relationships/slide" Target="slides/slide26.xml"/><Relationship Id="rId75" Type="http://schemas.openxmlformats.org/officeDocument/2006/relationships/font" Target="fonts/LexendLight-bold.fntdata"/><Relationship Id="rId30" Type="http://schemas.openxmlformats.org/officeDocument/2006/relationships/slide" Target="slides/slide25.xml"/><Relationship Id="rId74" Type="http://schemas.openxmlformats.org/officeDocument/2006/relationships/font" Target="fonts/LexendLight-regular.fntdata"/><Relationship Id="rId33" Type="http://schemas.openxmlformats.org/officeDocument/2006/relationships/slide" Target="slides/slide28.xml"/><Relationship Id="rId77" Type="http://schemas.openxmlformats.org/officeDocument/2006/relationships/font" Target="fonts/SpaceGroteskLight-bold.fntdata"/><Relationship Id="rId32" Type="http://schemas.openxmlformats.org/officeDocument/2006/relationships/slide" Target="slides/slide27.xml"/><Relationship Id="rId76" Type="http://schemas.openxmlformats.org/officeDocument/2006/relationships/font" Target="fonts/SpaceGroteskLight-regular.fntdata"/><Relationship Id="rId35" Type="http://schemas.openxmlformats.org/officeDocument/2006/relationships/slide" Target="slides/slide30.xml"/><Relationship Id="rId79" Type="http://schemas.openxmlformats.org/officeDocument/2006/relationships/font" Target="fonts/OrbitronSemiBold-bold.fntdata"/><Relationship Id="rId34" Type="http://schemas.openxmlformats.org/officeDocument/2006/relationships/slide" Target="slides/slide29.xml"/><Relationship Id="rId78" Type="http://schemas.openxmlformats.org/officeDocument/2006/relationships/font" Target="fonts/OrbitronSemiBold-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8706c9c44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8706c9c44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morning, my name is Maurits and today I will be presenting my project called EDEN which focuses on designing a lunar lava tube habitat rooted in biophilic design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8b5f32f7e6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8b5f32f7e6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8b5f32f7e6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8b5f32f7e6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8b5f32f7e6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8b5f32f7e6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8b5f32f7e6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8b5f32f7e6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8b5f32f7e6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8b5f32f7e6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lunar south pole is the site and has been chosen by space agencies for future missions due to two reasons. Firstly the low angled sunlight creates dark pits of constant shade, while leaving the rims of craters illuminated for long periods of time. This is important for two reasons. Firstly, sunlight can be harvested for energy using solar panels on the crater rims. Secondly, the constantly shaded areas can potentially hold water ice, a vital resource for long term missions.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8b5f32f7e6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8b5f32f7e6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lunar south pole is the site and has been chosen by space agencies for future missions due to two reasons. Firstly the low angled sunlight creates dark pits of constant shade, while leaving the rims of craters illuminated for long periods of time. This is important for two reasons. Firstly, sunlight can be harvested for energy using solar panels on the crater rims. Secondly, the constantly shaded areas can potentially hold water ice, a vital resource for long term missions.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8b5f32f7e6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38b5f32f7e6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lunar south pole is the site and has been chosen by space agencies for future missions due to two reasons. Firstly the low angled sunlight creates dark pits of constant shade, while leaving the rims of craters illuminated for long periods of time. This is important for two reasons. Firstly, sunlight can be harvested for energy using solar panels on the crater rims. Secondly, the constantly shaded areas can potentially hold water ice, a vital resource for long term missions.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8b5f32f7e6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8b5f32f7e6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8b5f32f7e6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8b5f32f7e6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8b5f32f7e6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8b5f32f7e6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38b5f32f7e6_4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38b5f32f7e6_4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8b5f32f7e6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38b5f32f7e6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8b5f32f7e6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8b5f32f7e6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8b5f32f7e6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8b5f32f7e6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8b5f32f7e6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8b5f32f7e6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8b5f32f7e6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8b5f32f7e6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8b5f32f7e6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8b5f32f7e6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8b5f32f7e6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8b5f32f7e6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8b5f32f7e6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8b5f32f7e6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8b5f32f7e6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38b5f32f7e6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8b5f32f7e6_0_5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8b5f32f7e6_0_5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8706c9c448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8706c9c448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8b5f32f7e6_4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38b5f32f7e6_4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8b5f32f7e6_4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8b5f32f7e6_4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8b5f32f7e6_4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8b5f32f7e6_4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8b5f32f7e6_4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8b5f32f7e6_4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8b5f32f7e6_4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38b5f32f7e6_4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8b5f32f7e6_4_3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38b5f32f7e6_4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38b5f32f7e6_4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38b5f32f7e6_4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8b5f32f7e6_4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38b5f32f7e6_4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38b5f32f7e6_4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38b5f32f7e6_4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8b5f32f7e6_4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38b5f32f7e6_4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8706c9c448_1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8706c9c448_1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38b5f32f7e6_4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38b5f32f7e6_4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38b5f32f7e6_4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38b5f32f7e6_4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38b5f32f7e6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38b5f32f7e6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38b5f32f7e6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38b5f32f7e6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38706c9c448_1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38706c9c448_1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8706c9c448_1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38706c9c448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38706c9c448_1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38706c9c448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38706c9c448_1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38706c9c448_1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38b5f32f7e6_4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38b5f32f7e6_4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38b5f32f7e6_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38b5f32f7e6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8b5f32f7e6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8b5f32f7e6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g38b5f32f7e6_4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0" name="Google Shape;900;g38b5f32f7e6_4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38b5f32f7e6_4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38b5f32f7e6_4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38b5f32f7e6_4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38b5f32f7e6_4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38b5f32f7e6_4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38b5f32f7e6_4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38b5f32f7e6_4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38b5f32f7e6_4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38b5f32f7e6_4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2" name="Google Shape;982;g38b5f32f7e6_4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38706c9c448_1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38706c9c448_1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38706c9c448_1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38706c9c448_1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38b5f32f7e6_0_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3" name="Google Shape;1033;g38b5f32f7e6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38706c9c448_1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38706c9c448_1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8b5f32f7e6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8b5f32f7e6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g38706c9c448_1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7" name="Google Shape;1077;g38706c9c448_1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38b5f32f7e6_4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2" name="Google Shape;1092;g38b5f32f7e6_4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38b5f32f7e6_4_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38b5f32f7e6_4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38b5f32f7e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7" name="Google Shape;1117;g38b5f32f7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38b5f32f7e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0" name="Google Shape;1130;g38b5f32f7e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g38b5f32f7e6_4_5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8" name="Google Shape;1138;g38b5f32f7e6_4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0" name="Shape 1150"/>
        <p:cNvGrpSpPr/>
        <p:nvPr/>
      </p:nvGrpSpPr>
      <p:grpSpPr>
        <a:xfrm>
          <a:off x="0" y="0"/>
          <a:ext cx="0" cy="0"/>
          <a:chOff x="0" y="0"/>
          <a:chExt cx="0" cy="0"/>
        </a:xfrm>
      </p:grpSpPr>
      <p:sp>
        <p:nvSpPr>
          <p:cNvPr id="1151" name="Google Shape;1151;g38b5f32f7e6_4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2" name="Google Shape;1152;g38b5f32f7e6_4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8b5f32f7e6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8b5f32f7e6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8b5f32f7e6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8b5f32f7e6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8b5f32f7e6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8b5f32f7e6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7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drive.google.com/file/d/1fRLZiQD6qlH8P5td3qrEV1ywlm79iDcZ/view" TargetMode="External"/><Relationship Id="rId4" Type="http://schemas.openxmlformats.org/officeDocument/2006/relationships/image" Target="../media/image1.png"/><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18.png"/><Relationship Id="rId6"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9.png"/><Relationship Id="rId6"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8.png"/><Relationship Id="rId6"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25.png"/><Relationship Id="rId5" Type="http://schemas.openxmlformats.org/officeDocument/2006/relationships/image" Target="../media/image18.png"/><Relationship Id="rId6"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8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6.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2.png"/><Relationship Id="rId4" Type="http://schemas.openxmlformats.org/officeDocument/2006/relationships/image" Target="../media/image29.png"/><Relationship Id="rId5"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7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7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3.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drive.google.com/file/d/1M3PuYpQSGPMqjzuo8N02r79qZxuKdtRl/view" TargetMode="External"/><Relationship Id="rId4" Type="http://schemas.openxmlformats.org/officeDocument/2006/relationships/image" Target="../media/image3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4.png"/><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1.png"/><Relationship Id="rId4" Type="http://schemas.openxmlformats.org/officeDocument/2006/relationships/image" Target="../media/image40.png"/><Relationship Id="rId11" Type="http://schemas.openxmlformats.org/officeDocument/2006/relationships/image" Target="../media/image47.png"/><Relationship Id="rId10" Type="http://schemas.openxmlformats.org/officeDocument/2006/relationships/image" Target="../media/image46.png"/><Relationship Id="rId9" Type="http://schemas.openxmlformats.org/officeDocument/2006/relationships/image" Target="../media/image57.png"/><Relationship Id="rId5" Type="http://schemas.openxmlformats.org/officeDocument/2006/relationships/image" Target="../media/image43.png"/><Relationship Id="rId6" Type="http://schemas.openxmlformats.org/officeDocument/2006/relationships/image" Target="../media/image42.png"/><Relationship Id="rId7" Type="http://schemas.openxmlformats.org/officeDocument/2006/relationships/image" Target="../media/image48.png"/><Relationship Id="rId8"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17.png"/><Relationship Id="rId5" Type="http://schemas.openxmlformats.org/officeDocument/2006/relationships/image" Target="../media/image1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1.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5.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2.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6.png"/><Relationship Id="rId4" Type="http://schemas.openxmlformats.org/officeDocument/2006/relationships/image" Target="../media/image58.png"/><Relationship Id="rId5" Type="http://schemas.openxmlformats.org/officeDocument/2006/relationships/image" Target="../media/image7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1.png"/><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64.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6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7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2.png"/><Relationship Id="rId4" Type="http://schemas.openxmlformats.org/officeDocument/2006/relationships/image" Target="../media/image6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77.png"/><Relationship Id="rId4" Type="http://schemas.openxmlformats.org/officeDocument/2006/relationships/image" Target="../media/image6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7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7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b="3549" l="4398" r="0" t="15786"/>
          <a:stretch/>
        </p:blipFill>
        <p:spPr>
          <a:xfrm>
            <a:off x="0" y="0"/>
            <a:ext cx="9144000" cy="5143501"/>
          </a:xfrm>
          <a:prstGeom prst="rect">
            <a:avLst/>
          </a:prstGeom>
          <a:noFill/>
          <a:ln>
            <a:noFill/>
          </a:ln>
        </p:spPr>
      </p:pic>
      <p:sp>
        <p:nvSpPr>
          <p:cNvPr id="55" name="Google Shape;55;p13"/>
          <p:cNvSpPr txBox="1"/>
          <p:nvPr/>
        </p:nvSpPr>
        <p:spPr>
          <a:xfrm>
            <a:off x="311700" y="989450"/>
            <a:ext cx="8520600" cy="923700"/>
          </a:xfrm>
          <a:prstGeom prst="rect">
            <a:avLst/>
          </a:prstGeom>
          <a:noFill/>
          <a:ln>
            <a:noFill/>
          </a:ln>
        </p:spPr>
        <p:txBody>
          <a:bodyPr anchorCtr="0" anchor="b" bIns="91425" lIns="91425" spcFirstLastPara="1" rIns="91425" wrap="square" tIns="91425">
            <a:normAutofit/>
          </a:bodyPr>
          <a:lstStyle/>
          <a:p>
            <a:pPr indent="0" lvl="0" marL="0" rtl="0" algn="ctr">
              <a:lnSpc>
                <a:spcPct val="90000"/>
              </a:lnSpc>
              <a:spcBef>
                <a:spcPts val="0"/>
              </a:spcBef>
              <a:spcAft>
                <a:spcPts val="0"/>
              </a:spcAft>
              <a:buNone/>
            </a:pPr>
            <a:r>
              <a:rPr lang="en" sz="4800">
                <a:solidFill>
                  <a:srgbClr val="EFEFEF"/>
                </a:solidFill>
                <a:latin typeface="Orbitron Medium"/>
                <a:ea typeface="Orbitron Medium"/>
                <a:cs typeface="Orbitron Medium"/>
                <a:sym typeface="Orbitron Medium"/>
              </a:rPr>
              <a:t>Biomorphed</a:t>
            </a:r>
            <a:endParaRPr sz="4800">
              <a:solidFill>
                <a:srgbClr val="EFEFEF"/>
              </a:solidFill>
              <a:latin typeface="Orbitron Medium"/>
              <a:ea typeface="Orbitron Medium"/>
              <a:cs typeface="Orbitron Medium"/>
              <a:sym typeface="Orbitron Medium"/>
            </a:endParaRPr>
          </a:p>
        </p:txBody>
      </p:sp>
      <p:sp>
        <p:nvSpPr>
          <p:cNvPr id="56" name="Google Shape;56;p13"/>
          <p:cNvSpPr txBox="1"/>
          <p:nvPr/>
        </p:nvSpPr>
        <p:spPr>
          <a:xfrm>
            <a:off x="1936800" y="1767425"/>
            <a:ext cx="5270400" cy="396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EFEFEF"/>
                </a:solidFill>
                <a:latin typeface="Orbitron Medium"/>
                <a:ea typeface="Orbitron Medium"/>
                <a:cs typeface="Orbitron Medium"/>
                <a:sym typeface="Orbitron Medium"/>
              </a:rPr>
              <a:t>Lunar Habitat Design</a:t>
            </a:r>
            <a:endParaRPr>
              <a:solidFill>
                <a:srgbClr val="EFEFEF"/>
              </a:solidFill>
              <a:latin typeface="Orbitron Medium"/>
              <a:ea typeface="Orbitron Medium"/>
              <a:cs typeface="Orbitron Medium"/>
              <a:sym typeface="Orbitron Medium"/>
            </a:endParaRPr>
          </a:p>
        </p:txBody>
      </p:sp>
      <p:sp>
        <p:nvSpPr>
          <p:cNvPr id="57" name="Google Shape;57;p13"/>
          <p:cNvSpPr txBox="1"/>
          <p:nvPr/>
        </p:nvSpPr>
        <p:spPr>
          <a:xfrm>
            <a:off x="72475" y="4304925"/>
            <a:ext cx="4231200" cy="7914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 sz="1200">
                <a:solidFill>
                  <a:srgbClr val="D9D9D9"/>
                </a:solidFill>
                <a:latin typeface="Space Grotesk Medium"/>
                <a:ea typeface="Space Grotesk Medium"/>
                <a:cs typeface="Space Grotesk Medium"/>
                <a:sym typeface="Space Grotesk Medium"/>
              </a:rPr>
              <a:t>Tutors: </a:t>
            </a:r>
            <a:r>
              <a:rPr lang="en" sz="1200">
                <a:solidFill>
                  <a:srgbClr val="D9D9D9"/>
                </a:solidFill>
                <a:latin typeface="Space Grotesk Light"/>
                <a:ea typeface="Space Grotesk Light"/>
                <a:cs typeface="Space Grotesk Light"/>
                <a:sym typeface="Space Grotesk Light"/>
              </a:rPr>
              <a:t>Dr. Dipl.-Ing. Henriette Bier,</a:t>
            </a:r>
            <a:br>
              <a:rPr lang="en" sz="1200">
                <a:solidFill>
                  <a:srgbClr val="D9D9D9"/>
                </a:solidFill>
                <a:latin typeface="Space Grotesk Light"/>
                <a:ea typeface="Space Grotesk Light"/>
                <a:cs typeface="Space Grotesk Light"/>
                <a:sym typeface="Space Grotesk Light"/>
              </a:rPr>
            </a:br>
            <a:r>
              <a:rPr lang="en" sz="1200">
                <a:solidFill>
                  <a:srgbClr val="D9D9D9"/>
                </a:solidFill>
                <a:latin typeface="Space Grotesk Light"/>
                <a:ea typeface="Space Grotesk Light"/>
                <a:cs typeface="Space Grotesk Light"/>
                <a:sym typeface="Space Grotesk Light"/>
              </a:rPr>
              <a:t>Ir. F. Adema, Ir. A. Hidding</a:t>
            </a:r>
            <a:endParaRPr sz="1200">
              <a:solidFill>
                <a:srgbClr val="D9D9D9"/>
              </a:solidFill>
              <a:latin typeface="Space Grotesk Light"/>
              <a:ea typeface="Space Grotesk Light"/>
              <a:cs typeface="Space Grotesk Light"/>
              <a:sym typeface="Space Grotesk Light"/>
            </a:endParaRPr>
          </a:p>
          <a:p>
            <a:pPr indent="0" lvl="0" marL="0" rtl="0" algn="l">
              <a:lnSpc>
                <a:spcPct val="80000"/>
              </a:lnSpc>
              <a:spcBef>
                <a:spcPts val="0"/>
              </a:spcBef>
              <a:spcAft>
                <a:spcPts val="0"/>
              </a:spcAft>
              <a:buNone/>
            </a:pPr>
            <a:r>
              <a:t/>
            </a:r>
            <a:endParaRPr sz="1200">
              <a:solidFill>
                <a:srgbClr val="D9D9D9"/>
              </a:solidFill>
              <a:latin typeface="Space Grotesk Light"/>
              <a:ea typeface="Space Grotesk Light"/>
              <a:cs typeface="Space Grotesk Light"/>
              <a:sym typeface="Space Grotesk Light"/>
            </a:endParaRPr>
          </a:p>
          <a:p>
            <a:pPr indent="0" lvl="0" marL="0" marR="177800" rtl="0" algn="l">
              <a:lnSpc>
                <a:spcPct val="115000"/>
              </a:lnSpc>
              <a:spcBef>
                <a:spcPts val="0"/>
              </a:spcBef>
              <a:spcAft>
                <a:spcPts val="0"/>
              </a:spcAft>
              <a:buNone/>
            </a:pPr>
            <a:r>
              <a:rPr lang="en" sz="1200">
                <a:solidFill>
                  <a:srgbClr val="D9D9D9"/>
                </a:solidFill>
                <a:latin typeface="Space Grotesk"/>
                <a:ea typeface="Space Grotesk"/>
                <a:cs typeface="Space Grotesk"/>
                <a:sym typeface="Space Grotesk"/>
              </a:rPr>
              <a:t>Extra-/Terrestrial Architecture Graduation Studio</a:t>
            </a:r>
            <a:endParaRPr sz="1200">
              <a:solidFill>
                <a:srgbClr val="D9D9D9"/>
              </a:solidFill>
              <a:latin typeface="Space Grotesk"/>
              <a:ea typeface="Space Grotesk"/>
              <a:cs typeface="Space Grotesk"/>
              <a:sym typeface="Space Grotesk"/>
            </a:endParaRPr>
          </a:p>
          <a:p>
            <a:pPr indent="0" lvl="0" marL="0" rtl="0" algn="l">
              <a:lnSpc>
                <a:spcPct val="80000"/>
              </a:lnSpc>
              <a:spcBef>
                <a:spcPts val="1400"/>
              </a:spcBef>
              <a:spcAft>
                <a:spcPts val="0"/>
              </a:spcAft>
              <a:buClr>
                <a:schemeClr val="dk1"/>
              </a:buClr>
              <a:buSzPts val="1100"/>
              <a:buFont typeface="Arial"/>
              <a:buNone/>
            </a:pPr>
            <a:r>
              <a:t/>
            </a:r>
            <a:endParaRPr sz="1200">
              <a:solidFill>
                <a:srgbClr val="D9D9D9"/>
              </a:solidFill>
              <a:latin typeface="Space Grotesk Light"/>
              <a:ea typeface="Space Grotesk Light"/>
              <a:cs typeface="Space Grotesk Light"/>
              <a:sym typeface="Space Grotesk Light"/>
            </a:endParaRPr>
          </a:p>
        </p:txBody>
      </p:sp>
      <p:sp>
        <p:nvSpPr>
          <p:cNvPr id="58" name="Google Shape;58;p13"/>
          <p:cNvSpPr txBox="1"/>
          <p:nvPr/>
        </p:nvSpPr>
        <p:spPr>
          <a:xfrm>
            <a:off x="2906400" y="2311275"/>
            <a:ext cx="3331200" cy="629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solidFill>
                  <a:srgbClr val="EFEFEF"/>
                </a:solidFill>
                <a:latin typeface="Space Grotesk Light"/>
                <a:ea typeface="Space Grotesk Light"/>
                <a:cs typeface="Space Grotesk Light"/>
                <a:sym typeface="Space Grotesk Light"/>
              </a:rPr>
              <a:t>Biophilic Design for Astronaut Well-being</a:t>
            </a:r>
            <a:endParaRPr>
              <a:solidFill>
                <a:srgbClr val="EFEFEF"/>
              </a:solidFill>
              <a:latin typeface="Space Grotesk Light"/>
              <a:ea typeface="Space Grotesk Light"/>
              <a:cs typeface="Space Grotesk Light"/>
              <a:sym typeface="Space Grotesk Light"/>
            </a:endParaRPr>
          </a:p>
        </p:txBody>
      </p:sp>
      <p:cxnSp>
        <p:nvCxnSpPr>
          <p:cNvPr id="59" name="Google Shape;59;p13"/>
          <p:cNvCxnSpPr/>
          <p:nvPr/>
        </p:nvCxnSpPr>
        <p:spPr>
          <a:xfrm>
            <a:off x="3345450" y="2237639"/>
            <a:ext cx="2453100" cy="0"/>
          </a:xfrm>
          <a:prstGeom prst="straightConnector1">
            <a:avLst/>
          </a:prstGeom>
          <a:noFill/>
          <a:ln cap="flat" cmpd="sng" w="19050">
            <a:solidFill>
              <a:srgbClr val="CCCCCC"/>
            </a:solidFill>
            <a:prstDash val="solid"/>
            <a:round/>
            <a:headEnd len="med" w="med" type="none"/>
            <a:tailEnd len="med" w="med" type="none"/>
          </a:ln>
        </p:spPr>
      </p:cxnSp>
      <p:sp>
        <p:nvSpPr>
          <p:cNvPr id="60" name="Google Shape;60;p13"/>
          <p:cNvSpPr txBox="1"/>
          <p:nvPr/>
        </p:nvSpPr>
        <p:spPr>
          <a:xfrm>
            <a:off x="6144000" y="4763925"/>
            <a:ext cx="3000000" cy="332400"/>
          </a:xfrm>
          <a:prstGeom prst="rect">
            <a:avLst/>
          </a:prstGeom>
          <a:noFill/>
          <a:ln>
            <a:noFill/>
          </a:ln>
        </p:spPr>
        <p:txBody>
          <a:bodyPr anchorCtr="0" anchor="t" bIns="91425" lIns="91425" spcFirstLastPara="1" rIns="91425" wrap="square" tIns="91425">
            <a:spAutoFit/>
          </a:bodyPr>
          <a:lstStyle/>
          <a:p>
            <a:pPr indent="0" lvl="0" marL="0" rtl="0" algn="r">
              <a:lnSpc>
                <a:spcPct val="80000"/>
              </a:lnSpc>
              <a:spcBef>
                <a:spcPts val="0"/>
              </a:spcBef>
              <a:spcAft>
                <a:spcPts val="0"/>
              </a:spcAft>
              <a:buNone/>
            </a:pPr>
            <a:r>
              <a:rPr lang="en" sz="1200">
                <a:solidFill>
                  <a:srgbClr val="D9D9D9"/>
                </a:solidFill>
                <a:latin typeface="Space Grotesk"/>
                <a:ea typeface="Space Grotesk"/>
                <a:cs typeface="Space Grotesk"/>
                <a:sym typeface="Space Grotesk"/>
              </a:rPr>
              <a:t>Maurits Roijen | 5238153</a:t>
            </a:r>
            <a:endParaRPr sz="1200">
              <a:solidFill>
                <a:srgbClr val="D9D9D9"/>
              </a:solidFill>
              <a:latin typeface="Space Grotesk"/>
              <a:ea typeface="Space Grotesk"/>
              <a:cs typeface="Space Grotesk"/>
              <a:sym typeface="Space Grotes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22"/>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92" name="Google Shape;192;p22"/>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93" name="Google Shape;193;p22"/>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Objective</a:t>
            </a:r>
            <a:endParaRPr sz="3000">
              <a:solidFill>
                <a:srgbClr val="434343"/>
              </a:solidFill>
              <a:latin typeface="Orbitron SemiBold"/>
              <a:ea typeface="Orbitron SemiBold"/>
              <a:cs typeface="Orbitron SemiBold"/>
              <a:sym typeface="Orbitron SemiBold"/>
            </a:endParaRPr>
          </a:p>
        </p:txBody>
      </p:sp>
      <p:cxnSp>
        <p:nvCxnSpPr>
          <p:cNvPr id="194" name="Google Shape;194;p22"/>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95" name="Google Shape;195;p22"/>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Background</a:t>
            </a:r>
            <a:endParaRPr sz="1000">
              <a:solidFill>
                <a:srgbClr val="434343"/>
              </a:solidFill>
              <a:latin typeface="Space Grotesk"/>
              <a:ea typeface="Space Grotesk"/>
              <a:cs typeface="Space Grotesk"/>
              <a:sym typeface="Space Grotesk"/>
            </a:endParaRPr>
          </a:p>
        </p:txBody>
      </p:sp>
      <p:cxnSp>
        <p:nvCxnSpPr>
          <p:cNvPr id="196" name="Google Shape;196;p22"/>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97" name="Google Shape;197;p22"/>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98" name="Google Shape;198;p22"/>
          <p:cNvSpPr txBox="1"/>
          <p:nvPr/>
        </p:nvSpPr>
        <p:spPr>
          <a:xfrm>
            <a:off x="455900" y="1727525"/>
            <a:ext cx="68451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000000"/>
              </a:buClr>
              <a:buSzPts val="1400"/>
              <a:buChar char="-"/>
            </a:pPr>
            <a:r>
              <a:rPr lang="en">
                <a:solidFill>
                  <a:srgbClr val="000000"/>
                </a:solidFill>
              </a:rPr>
              <a:t>To design a functional, safe and effective ISRU Lunar habitat</a:t>
            </a:r>
            <a:br>
              <a:rPr lang="en">
                <a:solidFill>
                  <a:srgbClr val="000000"/>
                </a:solidFill>
              </a:rPr>
            </a:b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To explore the relationship between biophilic design and 3D printing </a:t>
            </a:r>
            <a:br>
              <a:rPr lang="en">
                <a:solidFill>
                  <a:srgbClr val="000000"/>
                </a:solidFill>
              </a:rPr>
            </a:b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To create a habitat with a healthy indoor environment for mental wellbeing</a:t>
            </a:r>
            <a:endParaRPr>
              <a:solidFill>
                <a:srgbClr val="000000"/>
              </a:solidFill>
            </a:endParaRPr>
          </a:p>
          <a:p>
            <a:pPr indent="0" lvl="0" marL="457200" rtl="0" algn="l">
              <a:spcBef>
                <a:spcPts val="0"/>
              </a:spcBef>
              <a:spcAft>
                <a:spcPts val="0"/>
              </a:spcAft>
              <a:buNone/>
            </a:pPr>
            <a:r>
              <a:t/>
            </a:r>
            <a:endParaRPr>
              <a:solidFill>
                <a:srgbClr val="000000"/>
              </a:solidFill>
            </a:endParaRPr>
          </a:p>
          <a:p>
            <a:pPr indent="-317500" lvl="0" marL="457200" rtl="0" algn="l">
              <a:spcBef>
                <a:spcPts val="0"/>
              </a:spcBef>
              <a:spcAft>
                <a:spcPts val="0"/>
              </a:spcAft>
              <a:buClr>
                <a:srgbClr val="000000"/>
              </a:buClr>
              <a:buSzPts val="1400"/>
              <a:buChar char="-"/>
            </a:pPr>
            <a:r>
              <a:rPr lang="en">
                <a:solidFill>
                  <a:srgbClr val="000000"/>
                </a:solidFill>
              </a:rPr>
              <a:t>To contribute to the study of future habitats designs on and off Earth</a:t>
            </a:r>
            <a:br>
              <a:rPr lang="en">
                <a:solidFill>
                  <a:srgbClr val="000000"/>
                </a:solidFill>
              </a:rPr>
            </a:br>
            <a:endParaRPr>
              <a:solidFill>
                <a:srgbClr val="000000"/>
              </a:solidFill>
            </a:endParaRPr>
          </a:p>
          <a:p>
            <a:pPr indent="0" lvl="0" marL="457200" rtl="0" algn="l">
              <a:spcBef>
                <a:spcPts val="0"/>
              </a:spcBef>
              <a:spcAft>
                <a:spcPts val="0"/>
              </a:spcAft>
              <a:buNone/>
            </a:pPr>
            <a:r>
              <a:t/>
            </a:r>
            <a:endParaRPr>
              <a:latin typeface="Space Grotesk"/>
              <a:ea typeface="Space Grotesk"/>
              <a:cs typeface="Space Grotesk"/>
              <a:sym typeface="Space Grotesk"/>
            </a:endParaRPr>
          </a:p>
        </p:txBody>
      </p:sp>
      <p:sp>
        <p:nvSpPr>
          <p:cNvPr id="199" name="Google Shape;199;p22"/>
          <p:cNvSpPr txBox="1"/>
          <p:nvPr/>
        </p:nvSpPr>
        <p:spPr>
          <a:xfrm>
            <a:off x="455900" y="132733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Goals</a:t>
            </a:r>
            <a:endParaRPr sz="1600">
              <a:latin typeface="Space Grotesk SemiBold"/>
              <a:ea typeface="Space Grotesk SemiBold"/>
              <a:cs typeface="Space Grotesk SemiBold"/>
              <a:sym typeface="Space Grotesk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23"/>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205" name="Google Shape;205;p23"/>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206" name="Google Shape;206;p23"/>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Research Question</a:t>
            </a:r>
            <a:endParaRPr sz="3000">
              <a:solidFill>
                <a:srgbClr val="434343"/>
              </a:solidFill>
              <a:latin typeface="Orbitron SemiBold"/>
              <a:ea typeface="Orbitron SemiBold"/>
              <a:cs typeface="Orbitron SemiBold"/>
              <a:sym typeface="Orbitron SemiBold"/>
            </a:endParaRPr>
          </a:p>
        </p:txBody>
      </p:sp>
      <p:cxnSp>
        <p:nvCxnSpPr>
          <p:cNvPr id="207" name="Google Shape;207;p23"/>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208" name="Google Shape;208;p23"/>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Background</a:t>
            </a:r>
            <a:endParaRPr sz="1000">
              <a:solidFill>
                <a:srgbClr val="434343"/>
              </a:solidFill>
              <a:latin typeface="Space Grotesk"/>
              <a:ea typeface="Space Grotesk"/>
              <a:cs typeface="Space Grotesk"/>
              <a:sym typeface="Space Grotesk"/>
            </a:endParaRPr>
          </a:p>
        </p:txBody>
      </p:sp>
      <p:cxnSp>
        <p:nvCxnSpPr>
          <p:cNvPr id="209" name="Google Shape;209;p23"/>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210" name="Google Shape;210;p23"/>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211" name="Google Shape;211;p23"/>
          <p:cNvSpPr txBox="1"/>
          <p:nvPr/>
        </p:nvSpPr>
        <p:spPr>
          <a:xfrm>
            <a:off x="479075" y="1618950"/>
            <a:ext cx="8197800" cy="1905600"/>
          </a:xfrm>
          <a:prstGeom prst="rect">
            <a:avLst/>
          </a:prstGeom>
          <a:noFill/>
          <a:ln>
            <a:noFill/>
          </a:ln>
        </p:spPr>
        <p:txBody>
          <a:bodyPr anchorCtr="0" anchor="ctr" bIns="91425" lIns="0" spcFirstLastPara="1" rIns="18000" wrap="square" tIns="91425">
            <a:normAutofit/>
          </a:bodyPr>
          <a:lstStyle/>
          <a:p>
            <a:pPr indent="0" lvl="0" marL="0" rtl="0" algn="l">
              <a:spcBef>
                <a:spcPts val="0"/>
              </a:spcBef>
              <a:spcAft>
                <a:spcPts val="0"/>
              </a:spcAft>
              <a:buNone/>
            </a:pPr>
            <a:r>
              <a:rPr lang="en" sz="2300">
                <a:solidFill>
                  <a:srgbClr val="000000"/>
                </a:solidFill>
                <a:latin typeface="Space Grotesk"/>
                <a:ea typeface="Space Grotesk"/>
                <a:cs typeface="Space Grotesk"/>
                <a:sym typeface="Space Grotesk"/>
              </a:rPr>
              <a:t>“How can </a:t>
            </a:r>
            <a:r>
              <a:rPr b="1" lang="en" sz="2300">
                <a:solidFill>
                  <a:srgbClr val="000000"/>
                </a:solidFill>
                <a:latin typeface="Space Grotesk"/>
                <a:ea typeface="Space Grotesk"/>
                <a:cs typeface="Space Grotesk"/>
                <a:sym typeface="Space Grotesk"/>
              </a:rPr>
              <a:t>biophilic design</a:t>
            </a:r>
            <a:r>
              <a:rPr lang="en" sz="2300">
                <a:solidFill>
                  <a:srgbClr val="000000"/>
                </a:solidFill>
                <a:latin typeface="Space Grotesk"/>
                <a:ea typeface="Space Grotesk"/>
                <a:cs typeface="Space Grotesk"/>
                <a:sym typeface="Space Grotesk"/>
              </a:rPr>
              <a:t> principles be adapted to a lunar lava tube habitat using </a:t>
            </a:r>
            <a:r>
              <a:rPr b="1" lang="en" sz="2300">
                <a:solidFill>
                  <a:srgbClr val="000000"/>
                </a:solidFill>
                <a:latin typeface="Space Grotesk"/>
                <a:ea typeface="Space Grotesk"/>
                <a:cs typeface="Space Grotesk"/>
                <a:sym typeface="Space Grotesk"/>
              </a:rPr>
              <a:t>ISRU 3D-printed</a:t>
            </a:r>
            <a:r>
              <a:rPr lang="en" sz="2300">
                <a:solidFill>
                  <a:srgbClr val="000000"/>
                </a:solidFill>
                <a:latin typeface="Space Grotesk"/>
                <a:ea typeface="Space Grotesk"/>
                <a:cs typeface="Space Grotesk"/>
                <a:sym typeface="Space Grotesk"/>
              </a:rPr>
              <a:t> architecture to support astronaut </a:t>
            </a:r>
            <a:r>
              <a:rPr b="1" lang="en" sz="2300">
                <a:solidFill>
                  <a:srgbClr val="000000"/>
                </a:solidFill>
                <a:latin typeface="Space Grotesk"/>
                <a:ea typeface="Space Grotesk"/>
                <a:cs typeface="Space Grotesk"/>
                <a:sym typeface="Space Grotesk"/>
              </a:rPr>
              <a:t>mental health</a:t>
            </a:r>
            <a:r>
              <a:rPr lang="en" sz="2300">
                <a:solidFill>
                  <a:srgbClr val="000000"/>
                </a:solidFill>
                <a:latin typeface="Space Grotesk"/>
                <a:ea typeface="Space Grotesk"/>
                <a:cs typeface="Space Grotesk"/>
                <a:sym typeface="Space Grotesk"/>
              </a:rPr>
              <a:t> and </a:t>
            </a:r>
            <a:r>
              <a:rPr b="1" lang="en" sz="2300">
                <a:solidFill>
                  <a:srgbClr val="000000"/>
                </a:solidFill>
                <a:latin typeface="Space Grotesk"/>
                <a:ea typeface="Space Grotesk"/>
                <a:cs typeface="Space Grotesk"/>
                <a:sym typeface="Space Grotesk"/>
              </a:rPr>
              <a:t>well-being</a:t>
            </a:r>
            <a:r>
              <a:rPr lang="en" sz="2300">
                <a:solidFill>
                  <a:srgbClr val="000000"/>
                </a:solidFill>
                <a:latin typeface="Space Grotesk"/>
                <a:ea typeface="Space Grotesk"/>
                <a:cs typeface="Space Grotesk"/>
                <a:sym typeface="Space Grotesk"/>
              </a:rPr>
              <a:t>?”</a:t>
            </a:r>
            <a:endParaRPr sz="2300">
              <a:solidFill>
                <a:srgbClr val="000000"/>
              </a:solidFill>
              <a:latin typeface="Space Grotesk"/>
              <a:ea typeface="Space Grotesk"/>
              <a:cs typeface="Space Grotesk"/>
              <a:sym typeface="Space Grotes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5" name="Shape 215"/>
        <p:cNvGrpSpPr/>
        <p:nvPr/>
      </p:nvGrpSpPr>
      <p:grpSpPr>
        <a:xfrm>
          <a:off x="0" y="0"/>
          <a:ext cx="0" cy="0"/>
          <a:chOff x="0" y="0"/>
          <a:chExt cx="0" cy="0"/>
        </a:xfrm>
      </p:grpSpPr>
      <p:sp>
        <p:nvSpPr>
          <p:cNvPr id="216" name="Google Shape;216;p24"/>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217" name="Google Shape;217;p24"/>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218" name="Google Shape;218;p24"/>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Scope</a:t>
            </a:r>
            <a:endParaRPr sz="3000">
              <a:solidFill>
                <a:srgbClr val="434343"/>
              </a:solidFill>
              <a:latin typeface="Orbitron SemiBold"/>
              <a:ea typeface="Orbitron SemiBold"/>
              <a:cs typeface="Orbitron SemiBold"/>
              <a:sym typeface="Orbitron SemiBold"/>
            </a:endParaRPr>
          </a:p>
        </p:txBody>
      </p:sp>
      <p:cxnSp>
        <p:nvCxnSpPr>
          <p:cNvPr id="219" name="Google Shape;219;p24"/>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220" name="Google Shape;220;p24"/>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Background</a:t>
            </a:r>
            <a:endParaRPr sz="1000">
              <a:solidFill>
                <a:srgbClr val="434343"/>
              </a:solidFill>
              <a:latin typeface="Space Grotesk"/>
              <a:ea typeface="Space Grotesk"/>
              <a:cs typeface="Space Grotesk"/>
              <a:sym typeface="Space Grotesk"/>
            </a:endParaRPr>
          </a:p>
        </p:txBody>
      </p:sp>
      <p:cxnSp>
        <p:nvCxnSpPr>
          <p:cNvPr id="221" name="Google Shape;221;p24"/>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222" name="Google Shape;222;p24"/>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223" name="Google Shape;223;p24"/>
          <p:cNvSpPr txBox="1"/>
          <p:nvPr/>
        </p:nvSpPr>
        <p:spPr>
          <a:xfrm>
            <a:off x="1779475" y="1324775"/>
            <a:ext cx="2958000" cy="492600"/>
          </a:xfrm>
          <a:prstGeom prst="rect">
            <a:avLst/>
          </a:prstGeom>
          <a:noFill/>
          <a:ln>
            <a:noFill/>
          </a:ln>
        </p:spPr>
        <p:txBody>
          <a:bodyPr anchorCtr="0" anchor="ctr" bIns="91425" lIns="0" spcFirstLastPara="1" rIns="18000" wrap="square" tIns="91425">
            <a:no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6 person team, rotate 3 at a time for knowledge transfer</a:t>
            </a:r>
            <a:endParaRPr>
              <a:solidFill>
                <a:srgbClr val="000000"/>
              </a:solidFill>
              <a:latin typeface="Space Grotesk"/>
              <a:ea typeface="Space Grotesk"/>
              <a:cs typeface="Space Grotesk"/>
              <a:sym typeface="Space Grotesk"/>
            </a:endParaRPr>
          </a:p>
        </p:txBody>
      </p:sp>
      <p:sp>
        <p:nvSpPr>
          <p:cNvPr id="224" name="Google Shape;224;p24"/>
          <p:cNvSpPr txBox="1"/>
          <p:nvPr/>
        </p:nvSpPr>
        <p:spPr>
          <a:xfrm>
            <a:off x="474960" y="1324775"/>
            <a:ext cx="1173600" cy="492600"/>
          </a:xfrm>
          <a:prstGeom prst="rect">
            <a:avLst/>
          </a:prstGeom>
          <a:noFill/>
          <a:ln>
            <a:noFill/>
          </a:ln>
        </p:spPr>
        <p:txBody>
          <a:bodyPr anchorCtr="0" anchor="ctr" bIns="91425" lIns="0" spcFirstLastPara="1" rIns="18000" wrap="square" tIns="91425">
            <a:normAutofit/>
          </a:bodyPr>
          <a:lstStyle/>
          <a:p>
            <a:pPr indent="0" lvl="0" marL="0" rtl="0" algn="l">
              <a:lnSpc>
                <a:spcPct val="115000"/>
              </a:lnSpc>
              <a:spcBef>
                <a:spcPts val="0"/>
              </a:spcBef>
              <a:spcAft>
                <a:spcPts val="0"/>
              </a:spcAft>
              <a:buNone/>
            </a:pPr>
            <a:r>
              <a:rPr b="1" lang="en">
                <a:solidFill>
                  <a:srgbClr val="000000"/>
                </a:solidFill>
                <a:latin typeface="Space Grotesk"/>
                <a:ea typeface="Space Grotesk"/>
                <a:cs typeface="Space Grotesk"/>
                <a:sym typeface="Space Grotesk"/>
              </a:rPr>
              <a:t>TEAM SIZE</a:t>
            </a:r>
            <a:endParaRPr b="1">
              <a:solidFill>
                <a:srgbClr val="000000"/>
              </a:solidFill>
              <a:latin typeface="Space Grotesk"/>
              <a:ea typeface="Space Grotesk"/>
              <a:cs typeface="Space Grotesk"/>
              <a:sym typeface="Space Grotesk"/>
            </a:endParaRPr>
          </a:p>
        </p:txBody>
      </p:sp>
      <p:sp>
        <p:nvSpPr>
          <p:cNvPr id="225" name="Google Shape;225;p24"/>
          <p:cNvSpPr txBox="1"/>
          <p:nvPr/>
        </p:nvSpPr>
        <p:spPr>
          <a:xfrm>
            <a:off x="1783288" y="2079150"/>
            <a:ext cx="2958000" cy="492600"/>
          </a:xfrm>
          <a:prstGeom prst="rect">
            <a:avLst/>
          </a:prstGeom>
          <a:noFill/>
          <a:ln>
            <a:noFill/>
          </a:ln>
        </p:spPr>
        <p:txBody>
          <a:bodyPr anchorCtr="0" anchor="ctr" bIns="91425" lIns="0" spcFirstLastPara="1" rIns="18000" wrap="square" tIns="91425">
            <a:no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Longer term research missions on the south pole of the moon</a:t>
            </a:r>
            <a:endParaRPr>
              <a:solidFill>
                <a:srgbClr val="000000"/>
              </a:solidFill>
              <a:latin typeface="Space Grotesk"/>
              <a:ea typeface="Space Grotesk"/>
              <a:cs typeface="Space Grotesk"/>
              <a:sym typeface="Space Grotesk"/>
            </a:endParaRPr>
          </a:p>
        </p:txBody>
      </p:sp>
      <p:sp>
        <p:nvSpPr>
          <p:cNvPr id="226" name="Google Shape;226;p24"/>
          <p:cNvSpPr txBox="1"/>
          <p:nvPr/>
        </p:nvSpPr>
        <p:spPr>
          <a:xfrm>
            <a:off x="479073" y="2079150"/>
            <a:ext cx="1371300" cy="492600"/>
          </a:xfrm>
          <a:prstGeom prst="rect">
            <a:avLst/>
          </a:prstGeom>
          <a:noFill/>
          <a:ln>
            <a:noFill/>
          </a:ln>
        </p:spPr>
        <p:txBody>
          <a:bodyPr anchorCtr="0" anchor="ctr" bIns="91425" lIns="0" spcFirstLastPara="1" rIns="18000" wrap="square" tIns="91425">
            <a:normAutofit/>
          </a:bodyPr>
          <a:lstStyle/>
          <a:p>
            <a:pPr indent="0" lvl="0" marL="0" rtl="0" algn="l">
              <a:lnSpc>
                <a:spcPct val="115000"/>
              </a:lnSpc>
              <a:spcBef>
                <a:spcPts val="0"/>
              </a:spcBef>
              <a:spcAft>
                <a:spcPts val="0"/>
              </a:spcAft>
              <a:buNone/>
            </a:pPr>
            <a:r>
              <a:rPr b="1" lang="en">
                <a:solidFill>
                  <a:srgbClr val="000000"/>
                </a:solidFill>
                <a:latin typeface="Space Grotesk"/>
                <a:ea typeface="Space Grotesk"/>
                <a:cs typeface="Space Grotesk"/>
                <a:sym typeface="Space Grotesk"/>
              </a:rPr>
              <a:t>MISSION TYPE</a:t>
            </a:r>
            <a:endParaRPr b="1">
              <a:solidFill>
                <a:srgbClr val="000000"/>
              </a:solidFill>
              <a:latin typeface="Space Grotesk"/>
              <a:ea typeface="Space Grotesk"/>
              <a:cs typeface="Space Grotesk"/>
              <a:sym typeface="Space Grotesk"/>
            </a:endParaRPr>
          </a:p>
        </p:txBody>
      </p:sp>
      <p:cxnSp>
        <p:nvCxnSpPr>
          <p:cNvPr id="227" name="Google Shape;227;p24"/>
          <p:cNvCxnSpPr/>
          <p:nvPr/>
        </p:nvCxnSpPr>
        <p:spPr>
          <a:xfrm>
            <a:off x="477488" y="1967214"/>
            <a:ext cx="8182500" cy="0"/>
          </a:xfrm>
          <a:prstGeom prst="straightConnector1">
            <a:avLst/>
          </a:prstGeom>
          <a:noFill/>
          <a:ln cap="flat" cmpd="sng" w="9525">
            <a:solidFill>
              <a:srgbClr val="D9D9D9"/>
            </a:solidFill>
            <a:prstDash val="solid"/>
            <a:round/>
            <a:headEnd len="sm" w="sm" type="none"/>
            <a:tailEnd len="sm" w="sm" type="none"/>
          </a:ln>
        </p:spPr>
      </p:cxnSp>
      <p:cxnSp>
        <p:nvCxnSpPr>
          <p:cNvPr id="228" name="Google Shape;228;p24"/>
          <p:cNvCxnSpPr/>
          <p:nvPr/>
        </p:nvCxnSpPr>
        <p:spPr>
          <a:xfrm>
            <a:off x="462113" y="2696359"/>
            <a:ext cx="8182500" cy="0"/>
          </a:xfrm>
          <a:prstGeom prst="straightConnector1">
            <a:avLst/>
          </a:prstGeom>
          <a:noFill/>
          <a:ln cap="flat" cmpd="sng" w="9525">
            <a:solidFill>
              <a:srgbClr val="D9D9D9"/>
            </a:solidFill>
            <a:prstDash val="solid"/>
            <a:round/>
            <a:headEnd len="sm" w="sm" type="none"/>
            <a:tailEnd len="sm" w="sm" type="none"/>
          </a:ln>
        </p:spPr>
      </p:cxnSp>
      <p:sp>
        <p:nvSpPr>
          <p:cNvPr id="229" name="Google Shape;229;p24"/>
          <p:cNvSpPr txBox="1"/>
          <p:nvPr/>
        </p:nvSpPr>
        <p:spPr>
          <a:xfrm>
            <a:off x="1783300" y="2820950"/>
            <a:ext cx="2871600" cy="492600"/>
          </a:xfrm>
          <a:prstGeom prst="rect">
            <a:avLst/>
          </a:prstGeom>
          <a:noFill/>
          <a:ln>
            <a:noFill/>
          </a:ln>
        </p:spPr>
        <p:txBody>
          <a:bodyPr anchorCtr="0" anchor="ctr" bIns="91425" lIns="0" spcFirstLastPara="1" rIns="18000" wrap="square" tIns="91425">
            <a:no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First lunar base already established. Now in the longer term stay phase.</a:t>
            </a:r>
            <a:endParaRPr>
              <a:solidFill>
                <a:srgbClr val="000000"/>
              </a:solidFill>
              <a:latin typeface="Space Grotesk"/>
              <a:ea typeface="Space Grotesk"/>
              <a:cs typeface="Space Grotesk"/>
              <a:sym typeface="Space Grotesk"/>
            </a:endParaRPr>
          </a:p>
        </p:txBody>
      </p:sp>
      <p:sp>
        <p:nvSpPr>
          <p:cNvPr id="230" name="Google Shape;230;p24"/>
          <p:cNvSpPr txBox="1"/>
          <p:nvPr/>
        </p:nvSpPr>
        <p:spPr>
          <a:xfrm>
            <a:off x="479073" y="2820950"/>
            <a:ext cx="1371300" cy="492600"/>
          </a:xfrm>
          <a:prstGeom prst="rect">
            <a:avLst/>
          </a:prstGeom>
          <a:noFill/>
          <a:ln>
            <a:noFill/>
          </a:ln>
        </p:spPr>
        <p:txBody>
          <a:bodyPr anchorCtr="0" anchor="ctr" bIns="91425" lIns="0" spcFirstLastPara="1" rIns="18000" wrap="square" tIns="91425">
            <a:normAutofit/>
          </a:bodyPr>
          <a:lstStyle/>
          <a:p>
            <a:pPr indent="0" lvl="0" marL="0" rtl="0" algn="l">
              <a:lnSpc>
                <a:spcPct val="115000"/>
              </a:lnSpc>
              <a:spcBef>
                <a:spcPts val="0"/>
              </a:spcBef>
              <a:spcAft>
                <a:spcPts val="0"/>
              </a:spcAft>
              <a:buNone/>
            </a:pPr>
            <a:r>
              <a:rPr b="1" lang="en">
                <a:solidFill>
                  <a:srgbClr val="000000"/>
                </a:solidFill>
                <a:latin typeface="Space Grotesk"/>
                <a:ea typeface="Space Grotesk"/>
                <a:cs typeface="Space Grotesk"/>
                <a:sym typeface="Space Grotesk"/>
              </a:rPr>
              <a:t>TIMELINE</a:t>
            </a:r>
            <a:endParaRPr b="1">
              <a:solidFill>
                <a:srgbClr val="000000"/>
              </a:solidFill>
              <a:latin typeface="Space Grotesk"/>
              <a:ea typeface="Space Grotesk"/>
              <a:cs typeface="Space Grotesk"/>
              <a:sym typeface="Space Grotesk"/>
            </a:endParaRPr>
          </a:p>
        </p:txBody>
      </p:sp>
      <p:cxnSp>
        <p:nvCxnSpPr>
          <p:cNvPr id="231" name="Google Shape;231;p24"/>
          <p:cNvCxnSpPr/>
          <p:nvPr/>
        </p:nvCxnSpPr>
        <p:spPr>
          <a:xfrm>
            <a:off x="462113" y="3438159"/>
            <a:ext cx="8182500" cy="0"/>
          </a:xfrm>
          <a:prstGeom prst="straightConnector1">
            <a:avLst/>
          </a:prstGeom>
          <a:noFill/>
          <a:ln cap="flat" cmpd="sng" w="9525">
            <a:solidFill>
              <a:srgbClr val="D9D9D9"/>
            </a:solidFill>
            <a:prstDash val="solid"/>
            <a:round/>
            <a:headEnd len="sm" w="sm" type="none"/>
            <a:tailEnd len="sm" w="sm" type="none"/>
          </a:ln>
        </p:spPr>
      </p:cxnSp>
      <p:sp>
        <p:nvSpPr>
          <p:cNvPr id="232" name="Google Shape;232;p24"/>
          <p:cNvSpPr txBox="1"/>
          <p:nvPr/>
        </p:nvSpPr>
        <p:spPr>
          <a:xfrm>
            <a:off x="1783300" y="3575325"/>
            <a:ext cx="6773400" cy="492600"/>
          </a:xfrm>
          <a:prstGeom prst="rect">
            <a:avLst/>
          </a:prstGeom>
          <a:noFill/>
          <a:ln>
            <a:noFill/>
          </a:ln>
        </p:spPr>
        <p:txBody>
          <a:bodyPr anchorCtr="0" anchor="ctr" bIns="91425" lIns="0" spcFirstLastPara="1" rIns="18000" wrap="square" tIns="91425">
            <a:no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Different aspects: human-centric, biophilic, circular, computational, advanced manufacturing, life support systems, etc.</a:t>
            </a:r>
            <a:endParaRPr>
              <a:solidFill>
                <a:srgbClr val="000000"/>
              </a:solidFill>
              <a:latin typeface="Space Grotesk"/>
              <a:ea typeface="Space Grotesk"/>
              <a:cs typeface="Space Grotesk"/>
              <a:sym typeface="Space Grotesk"/>
            </a:endParaRPr>
          </a:p>
        </p:txBody>
      </p:sp>
      <p:sp>
        <p:nvSpPr>
          <p:cNvPr id="233" name="Google Shape;233;p24"/>
          <p:cNvSpPr txBox="1"/>
          <p:nvPr/>
        </p:nvSpPr>
        <p:spPr>
          <a:xfrm>
            <a:off x="479073" y="3575330"/>
            <a:ext cx="1371300" cy="492600"/>
          </a:xfrm>
          <a:prstGeom prst="rect">
            <a:avLst/>
          </a:prstGeom>
          <a:noFill/>
          <a:ln>
            <a:noFill/>
          </a:ln>
        </p:spPr>
        <p:txBody>
          <a:bodyPr anchorCtr="0" anchor="ctr" bIns="91425" lIns="0" spcFirstLastPara="1" rIns="18000" wrap="square" tIns="91425">
            <a:normAutofit/>
          </a:bodyPr>
          <a:lstStyle/>
          <a:p>
            <a:pPr indent="0" lvl="0" marL="0" rtl="0" algn="l">
              <a:lnSpc>
                <a:spcPct val="115000"/>
              </a:lnSpc>
              <a:spcBef>
                <a:spcPts val="0"/>
              </a:spcBef>
              <a:spcAft>
                <a:spcPts val="0"/>
              </a:spcAft>
              <a:buNone/>
            </a:pPr>
            <a:r>
              <a:rPr b="1" lang="en">
                <a:solidFill>
                  <a:srgbClr val="000000"/>
                </a:solidFill>
                <a:latin typeface="Space Grotesk"/>
                <a:ea typeface="Space Grotesk"/>
                <a:cs typeface="Space Grotesk"/>
                <a:sym typeface="Space Grotesk"/>
              </a:rPr>
              <a:t>DESIGN</a:t>
            </a:r>
            <a:endParaRPr b="1">
              <a:solidFill>
                <a:srgbClr val="000000"/>
              </a:solidFill>
              <a:latin typeface="Space Grotesk"/>
              <a:ea typeface="Space Grotesk"/>
              <a:cs typeface="Space Grotesk"/>
              <a:sym typeface="Space Grotesk"/>
            </a:endParaRPr>
          </a:p>
        </p:txBody>
      </p:sp>
      <p:sp>
        <p:nvSpPr>
          <p:cNvPr id="234" name="Google Shape;234;p24"/>
          <p:cNvSpPr txBox="1"/>
          <p:nvPr/>
        </p:nvSpPr>
        <p:spPr>
          <a:xfrm>
            <a:off x="6233800" y="1324775"/>
            <a:ext cx="2439900" cy="492600"/>
          </a:xfrm>
          <a:prstGeom prst="rect">
            <a:avLst/>
          </a:prstGeom>
          <a:noFill/>
          <a:ln>
            <a:noFill/>
          </a:ln>
        </p:spPr>
        <p:txBody>
          <a:bodyPr anchorCtr="0" anchor="ctr" bIns="91425" lIns="0" spcFirstLastPara="1" rIns="18000" wrap="square" tIns="91425">
            <a:no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South pole → </a:t>
            </a:r>
            <a:r>
              <a:rPr lang="en">
                <a:latin typeface="Space Grotesk"/>
                <a:ea typeface="Space Grotesk"/>
                <a:cs typeface="Space Grotesk"/>
                <a:sym typeface="Space Grotesk"/>
              </a:rPr>
              <a:t>Lava tube</a:t>
            </a:r>
            <a:endParaRPr>
              <a:solidFill>
                <a:srgbClr val="000000"/>
              </a:solidFill>
              <a:latin typeface="Space Grotesk"/>
              <a:ea typeface="Space Grotesk"/>
              <a:cs typeface="Space Grotesk"/>
              <a:sym typeface="Space Grotesk"/>
            </a:endParaRPr>
          </a:p>
        </p:txBody>
      </p:sp>
      <p:sp>
        <p:nvSpPr>
          <p:cNvPr id="235" name="Google Shape;235;p24"/>
          <p:cNvSpPr txBox="1"/>
          <p:nvPr/>
        </p:nvSpPr>
        <p:spPr>
          <a:xfrm>
            <a:off x="5052095" y="1324775"/>
            <a:ext cx="1173300" cy="492600"/>
          </a:xfrm>
          <a:prstGeom prst="rect">
            <a:avLst/>
          </a:prstGeom>
          <a:noFill/>
          <a:ln>
            <a:noFill/>
          </a:ln>
        </p:spPr>
        <p:txBody>
          <a:bodyPr anchorCtr="0" anchor="ctr" bIns="91425" lIns="0" spcFirstLastPara="1" rIns="18000" wrap="square" tIns="91425">
            <a:normAutofit/>
          </a:bodyPr>
          <a:lstStyle/>
          <a:p>
            <a:pPr indent="0" lvl="0" marL="0" rtl="0" algn="l">
              <a:lnSpc>
                <a:spcPct val="115000"/>
              </a:lnSpc>
              <a:spcBef>
                <a:spcPts val="0"/>
              </a:spcBef>
              <a:spcAft>
                <a:spcPts val="0"/>
              </a:spcAft>
              <a:buNone/>
            </a:pPr>
            <a:r>
              <a:rPr b="1" lang="en">
                <a:solidFill>
                  <a:srgbClr val="000000"/>
                </a:solidFill>
                <a:latin typeface="Space Grotesk"/>
                <a:ea typeface="Space Grotesk"/>
                <a:cs typeface="Space Grotesk"/>
                <a:sym typeface="Space Grotesk"/>
              </a:rPr>
              <a:t>LOCATION</a:t>
            </a:r>
            <a:endParaRPr b="1">
              <a:solidFill>
                <a:srgbClr val="000000"/>
              </a:solidFill>
              <a:latin typeface="Space Grotesk"/>
              <a:ea typeface="Space Grotesk"/>
              <a:cs typeface="Space Grotesk"/>
              <a:sym typeface="Space Grotesk"/>
            </a:endParaRPr>
          </a:p>
        </p:txBody>
      </p:sp>
      <p:sp>
        <p:nvSpPr>
          <p:cNvPr id="236" name="Google Shape;236;p24"/>
          <p:cNvSpPr txBox="1"/>
          <p:nvPr/>
        </p:nvSpPr>
        <p:spPr>
          <a:xfrm>
            <a:off x="6236945" y="2079148"/>
            <a:ext cx="2439900" cy="492600"/>
          </a:xfrm>
          <a:prstGeom prst="rect">
            <a:avLst/>
          </a:prstGeom>
          <a:noFill/>
          <a:ln>
            <a:noFill/>
          </a:ln>
        </p:spPr>
        <p:txBody>
          <a:bodyPr anchorCtr="0" anchor="ctr" bIns="91425" lIns="0" spcFirstLastPara="1" rIns="18000" wrap="square" tIns="91425">
            <a:no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3D printed lunar regolith</a:t>
            </a:r>
            <a:endParaRPr>
              <a:solidFill>
                <a:srgbClr val="000000"/>
              </a:solidFill>
              <a:latin typeface="Space Grotesk"/>
              <a:ea typeface="Space Grotesk"/>
              <a:cs typeface="Space Grotesk"/>
              <a:sym typeface="Space Grotesk"/>
            </a:endParaRPr>
          </a:p>
        </p:txBody>
      </p:sp>
      <p:sp>
        <p:nvSpPr>
          <p:cNvPr id="237" name="Google Shape;237;p24"/>
          <p:cNvSpPr txBox="1"/>
          <p:nvPr/>
        </p:nvSpPr>
        <p:spPr>
          <a:xfrm>
            <a:off x="5052107" y="2085479"/>
            <a:ext cx="1371300" cy="492600"/>
          </a:xfrm>
          <a:prstGeom prst="rect">
            <a:avLst/>
          </a:prstGeom>
          <a:noFill/>
          <a:ln>
            <a:noFill/>
          </a:ln>
        </p:spPr>
        <p:txBody>
          <a:bodyPr anchorCtr="0" anchor="ctr" bIns="91425" lIns="0" spcFirstLastPara="1" rIns="18000" wrap="square" tIns="91425">
            <a:normAutofit/>
          </a:bodyPr>
          <a:lstStyle/>
          <a:p>
            <a:pPr indent="0" lvl="0" marL="0" rtl="0" algn="l">
              <a:lnSpc>
                <a:spcPct val="115000"/>
              </a:lnSpc>
              <a:spcBef>
                <a:spcPts val="0"/>
              </a:spcBef>
              <a:spcAft>
                <a:spcPts val="0"/>
              </a:spcAft>
              <a:buNone/>
            </a:pPr>
            <a:r>
              <a:rPr b="1" lang="en">
                <a:solidFill>
                  <a:srgbClr val="000000"/>
                </a:solidFill>
                <a:latin typeface="Space Grotesk"/>
                <a:ea typeface="Space Grotesk"/>
                <a:cs typeface="Space Grotesk"/>
                <a:sym typeface="Space Grotesk"/>
              </a:rPr>
              <a:t>MATERIAL</a:t>
            </a:r>
            <a:endParaRPr b="1">
              <a:solidFill>
                <a:srgbClr val="000000"/>
              </a:solidFill>
              <a:latin typeface="Space Grotesk"/>
              <a:ea typeface="Space Grotesk"/>
              <a:cs typeface="Space Grotesk"/>
              <a:sym typeface="Space Grotesk"/>
            </a:endParaRPr>
          </a:p>
        </p:txBody>
      </p:sp>
      <p:sp>
        <p:nvSpPr>
          <p:cNvPr id="238" name="Google Shape;238;p24"/>
          <p:cNvSpPr txBox="1"/>
          <p:nvPr/>
        </p:nvSpPr>
        <p:spPr>
          <a:xfrm>
            <a:off x="6233800" y="2820950"/>
            <a:ext cx="2871600" cy="492600"/>
          </a:xfrm>
          <a:prstGeom prst="rect">
            <a:avLst/>
          </a:prstGeom>
          <a:noFill/>
          <a:ln>
            <a:noFill/>
          </a:ln>
        </p:spPr>
        <p:txBody>
          <a:bodyPr anchorCtr="0" anchor="ctr" bIns="91425" lIns="0" spcFirstLastPara="1" rIns="18000" wrap="square" tIns="91425">
            <a:no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ISRU 3D printing </a:t>
            </a:r>
            <a:br>
              <a:rPr lang="en">
                <a:solidFill>
                  <a:srgbClr val="000000"/>
                </a:solidFill>
                <a:latin typeface="Space Grotesk"/>
                <a:ea typeface="Space Grotesk"/>
                <a:cs typeface="Space Grotesk"/>
                <a:sym typeface="Space Grotesk"/>
              </a:rPr>
            </a:br>
            <a:r>
              <a:rPr lang="en">
                <a:solidFill>
                  <a:srgbClr val="000000"/>
                </a:solidFill>
                <a:latin typeface="Space Grotesk"/>
                <a:ea typeface="Space Grotesk"/>
                <a:cs typeface="Space Grotesk"/>
                <a:sym typeface="Space Grotesk"/>
              </a:rPr>
              <a:t>Selective Laser Melting</a:t>
            </a:r>
            <a:endParaRPr>
              <a:solidFill>
                <a:srgbClr val="000000"/>
              </a:solidFill>
              <a:latin typeface="Space Grotesk"/>
              <a:ea typeface="Space Grotesk"/>
              <a:cs typeface="Space Grotesk"/>
              <a:sym typeface="Space Grotesk"/>
            </a:endParaRPr>
          </a:p>
        </p:txBody>
      </p:sp>
      <p:sp>
        <p:nvSpPr>
          <p:cNvPr id="239" name="Google Shape;239;p24"/>
          <p:cNvSpPr txBox="1"/>
          <p:nvPr/>
        </p:nvSpPr>
        <p:spPr>
          <a:xfrm>
            <a:off x="5055522" y="2820950"/>
            <a:ext cx="1371300" cy="492600"/>
          </a:xfrm>
          <a:prstGeom prst="rect">
            <a:avLst/>
          </a:prstGeom>
          <a:noFill/>
          <a:ln>
            <a:noFill/>
          </a:ln>
        </p:spPr>
        <p:txBody>
          <a:bodyPr anchorCtr="0" anchor="ctr" bIns="91425" lIns="0" spcFirstLastPara="1" rIns="18000" wrap="square" tIns="91425">
            <a:noAutofit/>
          </a:bodyPr>
          <a:lstStyle/>
          <a:p>
            <a:pPr indent="0" lvl="0" marL="0" rtl="0" algn="l">
              <a:lnSpc>
                <a:spcPct val="115000"/>
              </a:lnSpc>
              <a:spcBef>
                <a:spcPts val="0"/>
              </a:spcBef>
              <a:spcAft>
                <a:spcPts val="0"/>
              </a:spcAft>
              <a:buNone/>
            </a:pPr>
            <a:r>
              <a:rPr b="1" lang="en">
                <a:solidFill>
                  <a:srgbClr val="000000"/>
                </a:solidFill>
                <a:latin typeface="Space Grotesk"/>
                <a:ea typeface="Space Grotesk"/>
                <a:cs typeface="Space Grotesk"/>
                <a:sym typeface="Space Grotesk"/>
              </a:rPr>
              <a:t>BUILD</a:t>
            </a:r>
            <a:endParaRPr b="1">
              <a:solidFill>
                <a:srgbClr val="000000"/>
              </a:solidFill>
              <a:latin typeface="Space Grotesk"/>
              <a:ea typeface="Space Grotesk"/>
              <a:cs typeface="Space Grotesk"/>
              <a:sym typeface="Space Grotesk"/>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25"/>
          <p:cNvPicPr preferRelativeResize="0"/>
          <p:nvPr/>
        </p:nvPicPr>
        <p:blipFill rotWithShape="1">
          <a:blip r:embed="rId3">
            <a:alphaModFix/>
          </a:blip>
          <a:srcRect b="35426" l="0" r="0" t="8325"/>
          <a:stretch/>
        </p:blipFill>
        <p:spPr>
          <a:xfrm>
            <a:off x="0" y="-50"/>
            <a:ext cx="9144000" cy="5143501"/>
          </a:xfrm>
          <a:prstGeom prst="rect">
            <a:avLst/>
          </a:prstGeom>
          <a:noFill/>
          <a:ln>
            <a:noFill/>
          </a:ln>
        </p:spPr>
      </p:pic>
      <p:cxnSp>
        <p:nvCxnSpPr>
          <p:cNvPr id="245" name="Google Shape;245;p25"/>
          <p:cNvCxnSpPr/>
          <p:nvPr/>
        </p:nvCxnSpPr>
        <p:spPr>
          <a:xfrm>
            <a:off x="481950" y="1664350"/>
            <a:ext cx="8023500" cy="0"/>
          </a:xfrm>
          <a:prstGeom prst="straightConnector1">
            <a:avLst/>
          </a:prstGeom>
          <a:noFill/>
          <a:ln cap="flat" cmpd="sng" w="19050">
            <a:solidFill>
              <a:srgbClr val="FFFFFF"/>
            </a:solidFill>
            <a:prstDash val="solid"/>
            <a:round/>
            <a:headEnd len="sm" w="sm" type="none"/>
            <a:tailEnd len="sm" w="sm" type="none"/>
          </a:ln>
        </p:spPr>
      </p:cxnSp>
      <p:sp>
        <p:nvSpPr>
          <p:cNvPr id="246" name="Google Shape;246;p25"/>
          <p:cNvSpPr txBox="1"/>
          <p:nvPr/>
        </p:nvSpPr>
        <p:spPr>
          <a:xfrm>
            <a:off x="386075" y="1838350"/>
            <a:ext cx="8119500" cy="787200"/>
          </a:xfrm>
          <a:prstGeom prst="rect">
            <a:avLst/>
          </a:prstGeom>
          <a:noFill/>
          <a:ln>
            <a:noFill/>
          </a:ln>
        </p:spPr>
        <p:txBody>
          <a:bodyPr anchorCtr="0" anchor="t" bIns="91425" lIns="91425" spcFirstLastPara="1" rIns="91425" wrap="square" tIns="91425">
            <a:spAutoFit/>
          </a:bodyPr>
          <a:lstStyle/>
          <a:p>
            <a:pPr indent="0" lvl="0" marL="0" rtl="0" algn="l">
              <a:lnSpc>
                <a:spcPct val="87000"/>
              </a:lnSpc>
              <a:spcBef>
                <a:spcPts val="0"/>
              </a:spcBef>
              <a:spcAft>
                <a:spcPts val="0"/>
              </a:spcAft>
              <a:buNone/>
            </a:pPr>
            <a:r>
              <a:rPr lang="en" sz="4500">
                <a:solidFill>
                  <a:srgbClr val="FFFFFF"/>
                </a:solidFill>
                <a:latin typeface="Orbitron SemiBold"/>
                <a:ea typeface="Orbitron SemiBold"/>
                <a:cs typeface="Orbitron SemiBold"/>
                <a:sym typeface="Orbitron SemiBold"/>
              </a:rPr>
              <a:t>Site Analysis</a:t>
            </a:r>
            <a:endParaRPr sz="4500">
              <a:solidFill>
                <a:srgbClr val="FFFFFF"/>
              </a:solidFill>
              <a:latin typeface="Orbitron SemiBold"/>
              <a:ea typeface="Orbitron SemiBold"/>
              <a:cs typeface="Orbitron SemiBold"/>
              <a:sym typeface="Orbitron SemiBold"/>
            </a:endParaRPr>
          </a:p>
        </p:txBody>
      </p:sp>
      <p:sp>
        <p:nvSpPr>
          <p:cNvPr id="247" name="Google Shape;247;p25"/>
          <p:cNvSpPr txBox="1"/>
          <p:nvPr/>
        </p:nvSpPr>
        <p:spPr>
          <a:xfrm>
            <a:off x="406400" y="1090150"/>
            <a:ext cx="81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Space Grotesk Medium"/>
                <a:ea typeface="Space Grotesk Medium"/>
                <a:cs typeface="Space Grotesk Medium"/>
                <a:sym typeface="Space Grotesk Medium"/>
              </a:rPr>
              <a:t>SECTION</a:t>
            </a:r>
            <a:endParaRPr>
              <a:solidFill>
                <a:srgbClr val="FFFFFF"/>
              </a:solidFill>
              <a:latin typeface="Space Grotesk Medium"/>
              <a:ea typeface="Space Grotesk Medium"/>
              <a:cs typeface="Space Grotesk Medium"/>
              <a:sym typeface="Space Grotesk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1" name="Shape 251"/>
        <p:cNvGrpSpPr/>
        <p:nvPr/>
      </p:nvGrpSpPr>
      <p:grpSpPr>
        <a:xfrm>
          <a:off x="0" y="0"/>
          <a:ext cx="0" cy="0"/>
          <a:chOff x="0" y="0"/>
          <a:chExt cx="0" cy="0"/>
        </a:xfrm>
      </p:grpSpPr>
      <p:sp>
        <p:nvSpPr>
          <p:cNvPr id="252" name="Google Shape;252;p26"/>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253" name="Google Shape;253;p26"/>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254" name="Google Shape;254;p26"/>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Lunar South Pole</a:t>
            </a:r>
            <a:endParaRPr sz="3000">
              <a:solidFill>
                <a:srgbClr val="434343"/>
              </a:solidFill>
              <a:latin typeface="Orbitron SemiBold"/>
              <a:ea typeface="Orbitron SemiBold"/>
              <a:cs typeface="Orbitron SemiBold"/>
              <a:sym typeface="Orbitron SemiBold"/>
            </a:endParaRPr>
          </a:p>
        </p:txBody>
      </p:sp>
      <p:cxnSp>
        <p:nvCxnSpPr>
          <p:cNvPr id="255" name="Google Shape;255;p26"/>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256" name="Google Shape;256;p26"/>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Site Analysis</a:t>
            </a:r>
            <a:endParaRPr sz="1000">
              <a:solidFill>
                <a:srgbClr val="434343"/>
              </a:solidFill>
              <a:latin typeface="Space Grotesk"/>
              <a:ea typeface="Space Grotesk"/>
              <a:cs typeface="Space Grotesk"/>
              <a:sym typeface="Space Grotesk"/>
            </a:endParaRPr>
          </a:p>
        </p:txBody>
      </p:sp>
      <p:cxnSp>
        <p:nvCxnSpPr>
          <p:cNvPr id="257" name="Google Shape;257;p26"/>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258" name="Google Shape;258;p26"/>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259" name="Google Shape;259;p26"/>
          <p:cNvSpPr txBox="1"/>
          <p:nvPr/>
        </p:nvSpPr>
        <p:spPr>
          <a:xfrm>
            <a:off x="479063" y="4265300"/>
            <a:ext cx="39978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https://svs.gsfc.nasa.gov/4930/</a:t>
            </a:r>
            <a:endParaRPr sz="800">
              <a:latin typeface="Space Grotesk Light"/>
              <a:ea typeface="Space Grotesk Light"/>
              <a:cs typeface="Space Grotesk Light"/>
              <a:sym typeface="Space Grotesk Light"/>
            </a:endParaRPr>
          </a:p>
        </p:txBody>
      </p:sp>
      <p:pic>
        <p:nvPicPr>
          <p:cNvPr id="260" name="Google Shape;260;p26" title="South Pole Sunlight Animation NASA 30 sec.mp4">
            <a:hlinkClick r:id="rId3"/>
          </p:cNvPr>
          <p:cNvPicPr preferRelativeResize="0"/>
          <p:nvPr/>
        </p:nvPicPr>
        <p:blipFill>
          <a:blip r:embed="rId4">
            <a:alphaModFix/>
          </a:blip>
          <a:stretch>
            <a:fillRect/>
          </a:stretch>
        </p:blipFill>
        <p:spPr>
          <a:xfrm>
            <a:off x="479074" y="1266981"/>
            <a:ext cx="3997772" cy="2998329"/>
          </a:xfrm>
          <a:prstGeom prst="rect">
            <a:avLst/>
          </a:prstGeom>
          <a:noFill/>
          <a:ln>
            <a:noFill/>
          </a:ln>
        </p:spPr>
      </p:pic>
      <p:sp>
        <p:nvSpPr>
          <p:cNvPr id="261" name="Google Shape;261;p26"/>
          <p:cNvSpPr txBox="1"/>
          <p:nvPr/>
        </p:nvSpPr>
        <p:spPr>
          <a:xfrm>
            <a:off x="455900" y="785525"/>
            <a:ext cx="5870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Sunlight</a:t>
            </a:r>
            <a:endParaRPr sz="1600">
              <a:latin typeface="Space Grotesk SemiBold"/>
              <a:ea typeface="Space Grotesk SemiBold"/>
              <a:cs typeface="Space Grotesk SemiBold"/>
              <a:sym typeface="Space Grotesk SemiBold"/>
            </a:endParaRPr>
          </a:p>
        </p:txBody>
      </p:sp>
      <p:pic>
        <p:nvPicPr>
          <p:cNvPr id="262" name="Google Shape;262;p26"/>
          <p:cNvPicPr preferRelativeResize="0"/>
          <p:nvPr/>
        </p:nvPicPr>
        <p:blipFill>
          <a:blip r:embed="rId5">
            <a:alphaModFix/>
          </a:blip>
          <a:stretch>
            <a:fillRect/>
          </a:stretch>
        </p:blipFill>
        <p:spPr>
          <a:xfrm>
            <a:off x="5666050" y="1285325"/>
            <a:ext cx="2998275" cy="2998275"/>
          </a:xfrm>
          <a:prstGeom prst="rect">
            <a:avLst/>
          </a:prstGeom>
          <a:noFill/>
          <a:ln>
            <a:noFill/>
          </a:ln>
        </p:spPr>
      </p:pic>
      <p:sp>
        <p:nvSpPr>
          <p:cNvPr id="263" name="Google Shape;263;p26"/>
          <p:cNvSpPr txBox="1"/>
          <p:nvPr/>
        </p:nvSpPr>
        <p:spPr>
          <a:xfrm>
            <a:off x="6535225" y="4328950"/>
            <a:ext cx="22812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https://science.nasa.gov/image-detail/svs-lend-20130601-580-2/</a:t>
            </a:r>
            <a:endParaRPr sz="800">
              <a:latin typeface="Space Grotesk Light"/>
              <a:ea typeface="Space Grotesk Light"/>
              <a:cs typeface="Space Grotesk Light"/>
              <a:sym typeface="Space Grotesk Light"/>
            </a:endParaRPr>
          </a:p>
        </p:txBody>
      </p:sp>
      <p:sp>
        <p:nvSpPr>
          <p:cNvPr id="264" name="Google Shape;264;p26"/>
          <p:cNvSpPr txBox="1"/>
          <p:nvPr/>
        </p:nvSpPr>
        <p:spPr>
          <a:xfrm>
            <a:off x="5666075" y="785525"/>
            <a:ext cx="2998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Water Ice deposits</a:t>
            </a:r>
            <a:endParaRPr sz="1600">
              <a:latin typeface="Space Grotesk SemiBold"/>
              <a:ea typeface="Space Grotesk SemiBold"/>
              <a:cs typeface="Space Grotesk SemiBold"/>
              <a:sym typeface="Space Grotesk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8" name="Shape 268"/>
        <p:cNvGrpSpPr/>
        <p:nvPr/>
      </p:nvGrpSpPr>
      <p:grpSpPr>
        <a:xfrm>
          <a:off x="0" y="0"/>
          <a:ext cx="0" cy="0"/>
          <a:chOff x="0" y="0"/>
          <a:chExt cx="0" cy="0"/>
        </a:xfrm>
      </p:grpSpPr>
      <p:sp>
        <p:nvSpPr>
          <p:cNvPr id="269" name="Google Shape;269;p27"/>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270" name="Google Shape;270;p27"/>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271" name="Google Shape;271;p27"/>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Lunar Lava Tubes</a:t>
            </a:r>
            <a:endParaRPr sz="3000">
              <a:solidFill>
                <a:srgbClr val="434343"/>
              </a:solidFill>
              <a:latin typeface="Orbitron SemiBold"/>
              <a:ea typeface="Orbitron SemiBold"/>
              <a:cs typeface="Orbitron SemiBold"/>
              <a:sym typeface="Orbitron SemiBold"/>
            </a:endParaRPr>
          </a:p>
        </p:txBody>
      </p:sp>
      <p:cxnSp>
        <p:nvCxnSpPr>
          <p:cNvPr id="272" name="Google Shape;272;p27"/>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273" name="Google Shape;273;p27"/>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Site Analysis</a:t>
            </a:r>
            <a:endParaRPr sz="1000">
              <a:solidFill>
                <a:srgbClr val="434343"/>
              </a:solidFill>
              <a:latin typeface="Space Grotesk"/>
              <a:ea typeface="Space Grotesk"/>
              <a:cs typeface="Space Grotesk"/>
              <a:sym typeface="Space Grotesk"/>
            </a:endParaRPr>
          </a:p>
        </p:txBody>
      </p:sp>
      <p:cxnSp>
        <p:nvCxnSpPr>
          <p:cNvPr id="274" name="Google Shape;274;p27"/>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275" name="Google Shape;275;p27"/>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276" name="Google Shape;276;p27"/>
          <p:cNvPicPr preferRelativeResize="0"/>
          <p:nvPr/>
        </p:nvPicPr>
        <p:blipFill rotWithShape="1">
          <a:blip r:embed="rId3">
            <a:alphaModFix/>
          </a:blip>
          <a:srcRect b="2961" l="65623" r="6591" t="1828"/>
          <a:stretch/>
        </p:blipFill>
        <p:spPr>
          <a:xfrm rot="-5400000">
            <a:off x="3604513" y="-1515937"/>
            <a:ext cx="1934974" cy="8175375"/>
          </a:xfrm>
          <a:prstGeom prst="rect">
            <a:avLst/>
          </a:prstGeom>
          <a:noFill/>
          <a:ln>
            <a:noFill/>
          </a:ln>
        </p:spPr>
      </p:pic>
      <p:sp>
        <p:nvSpPr>
          <p:cNvPr id="277" name="Google Shape;277;p27"/>
          <p:cNvSpPr txBox="1"/>
          <p:nvPr/>
        </p:nvSpPr>
        <p:spPr>
          <a:xfrm>
            <a:off x="4263575" y="4328950"/>
            <a:ext cx="44007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https://phys.org/news/2020-07-lava-tubes-exploration-priority-worlds.html</a:t>
            </a:r>
            <a:endParaRPr sz="800">
              <a:latin typeface="Space Grotesk Light"/>
              <a:ea typeface="Space Grotesk Light"/>
              <a:cs typeface="Space Grotesk Light"/>
              <a:sym typeface="Space Grotesk Light"/>
            </a:endParaRPr>
          </a:p>
        </p:txBody>
      </p:sp>
      <p:sp>
        <p:nvSpPr>
          <p:cNvPr id="278" name="Google Shape;278;p27"/>
          <p:cNvSpPr txBox="1"/>
          <p:nvPr/>
        </p:nvSpPr>
        <p:spPr>
          <a:xfrm>
            <a:off x="455900" y="958300"/>
            <a:ext cx="366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Skylights of theorised lava tubes</a:t>
            </a:r>
            <a:endParaRPr sz="1600">
              <a:latin typeface="Space Grotesk SemiBold"/>
              <a:ea typeface="Space Grotesk SemiBold"/>
              <a:cs typeface="Space Grotesk SemiBold"/>
              <a:sym typeface="Space Grotesk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2" name="Shape 282"/>
        <p:cNvGrpSpPr/>
        <p:nvPr/>
      </p:nvGrpSpPr>
      <p:grpSpPr>
        <a:xfrm>
          <a:off x="0" y="0"/>
          <a:ext cx="0" cy="0"/>
          <a:chOff x="0" y="0"/>
          <a:chExt cx="0" cy="0"/>
        </a:xfrm>
      </p:grpSpPr>
      <p:sp>
        <p:nvSpPr>
          <p:cNvPr id="283" name="Google Shape;283;p28"/>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284" name="Google Shape;284;p28"/>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285" name="Google Shape;285;p28"/>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Lunar Lava Tubes</a:t>
            </a:r>
            <a:endParaRPr sz="3000">
              <a:solidFill>
                <a:srgbClr val="434343"/>
              </a:solidFill>
              <a:latin typeface="Orbitron SemiBold"/>
              <a:ea typeface="Orbitron SemiBold"/>
              <a:cs typeface="Orbitron SemiBold"/>
              <a:sym typeface="Orbitron SemiBold"/>
            </a:endParaRPr>
          </a:p>
        </p:txBody>
      </p:sp>
      <p:cxnSp>
        <p:nvCxnSpPr>
          <p:cNvPr id="286" name="Google Shape;286;p28"/>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287" name="Google Shape;287;p28"/>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Site Analysis</a:t>
            </a:r>
            <a:endParaRPr sz="1000">
              <a:solidFill>
                <a:srgbClr val="434343"/>
              </a:solidFill>
              <a:latin typeface="Space Grotesk"/>
              <a:ea typeface="Space Grotesk"/>
              <a:cs typeface="Space Grotesk"/>
              <a:sym typeface="Space Grotesk"/>
            </a:endParaRPr>
          </a:p>
        </p:txBody>
      </p:sp>
      <p:cxnSp>
        <p:nvCxnSpPr>
          <p:cNvPr id="288" name="Google Shape;288;p28"/>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289" name="Google Shape;289;p28"/>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290" name="Google Shape;290;p28" title="Lava Tube Advantages Section.png"/>
          <p:cNvPicPr preferRelativeResize="0"/>
          <p:nvPr/>
        </p:nvPicPr>
        <p:blipFill rotWithShape="1">
          <a:blip r:embed="rId3">
            <a:alphaModFix/>
          </a:blip>
          <a:srcRect b="0" l="0" r="0" t="33200"/>
          <a:stretch/>
        </p:blipFill>
        <p:spPr>
          <a:xfrm>
            <a:off x="473102" y="822419"/>
            <a:ext cx="8197801" cy="38215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29"/>
          <p:cNvPicPr preferRelativeResize="0"/>
          <p:nvPr/>
        </p:nvPicPr>
        <p:blipFill>
          <a:blip r:embed="rId3">
            <a:alphaModFix/>
          </a:blip>
          <a:stretch>
            <a:fillRect/>
          </a:stretch>
        </p:blipFill>
        <p:spPr>
          <a:xfrm>
            <a:off x="0" y="-63942"/>
            <a:ext cx="9144000" cy="5250643"/>
          </a:xfrm>
          <a:prstGeom prst="rect">
            <a:avLst/>
          </a:prstGeom>
          <a:noFill/>
          <a:ln>
            <a:noFill/>
          </a:ln>
        </p:spPr>
      </p:pic>
      <p:cxnSp>
        <p:nvCxnSpPr>
          <p:cNvPr id="296" name="Google Shape;296;p29"/>
          <p:cNvCxnSpPr/>
          <p:nvPr/>
        </p:nvCxnSpPr>
        <p:spPr>
          <a:xfrm>
            <a:off x="481950" y="1664350"/>
            <a:ext cx="8023500" cy="0"/>
          </a:xfrm>
          <a:prstGeom prst="straightConnector1">
            <a:avLst/>
          </a:prstGeom>
          <a:noFill/>
          <a:ln cap="flat" cmpd="sng" w="19050">
            <a:solidFill>
              <a:srgbClr val="FFFFFF"/>
            </a:solidFill>
            <a:prstDash val="solid"/>
            <a:round/>
            <a:headEnd len="sm" w="sm" type="none"/>
            <a:tailEnd len="sm" w="sm" type="none"/>
          </a:ln>
        </p:spPr>
      </p:cxnSp>
      <p:sp>
        <p:nvSpPr>
          <p:cNvPr id="297" name="Google Shape;297;p29"/>
          <p:cNvSpPr txBox="1"/>
          <p:nvPr/>
        </p:nvSpPr>
        <p:spPr>
          <a:xfrm>
            <a:off x="386075" y="1838350"/>
            <a:ext cx="8119500" cy="1389900"/>
          </a:xfrm>
          <a:prstGeom prst="rect">
            <a:avLst/>
          </a:prstGeom>
          <a:noFill/>
          <a:ln>
            <a:noFill/>
          </a:ln>
        </p:spPr>
        <p:txBody>
          <a:bodyPr anchorCtr="0" anchor="t" bIns="91425" lIns="91425" spcFirstLastPara="1" rIns="91425" wrap="square" tIns="91425">
            <a:spAutoFit/>
          </a:bodyPr>
          <a:lstStyle/>
          <a:p>
            <a:pPr indent="0" lvl="0" marL="0" rtl="0" algn="l">
              <a:lnSpc>
                <a:spcPct val="87000"/>
              </a:lnSpc>
              <a:spcBef>
                <a:spcPts val="0"/>
              </a:spcBef>
              <a:spcAft>
                <a:spcPts val="0"/>
              </a:spcAft>
              <a:buNone/>
            </a:pPr>
            <a:r>
              <a:rPr lang="en" sz="4500">
                <a:solidFill>
                  <a:srgbClr val="FFFFFF"/>
                </a:solidFill>
                <a:latin typeface="Orbitron SemiBold"/>
                <a:ea typeface="Orbitron SemiBold"/>
                <a:cs typeface="Orbitron SemiBold"/>
                <a:sym typeface="Orbitron SemiBold"/>
              </a:rPr>
              <a:t>Construction &amp; Materialisation</a:t>
            </a:r>
            <a:endParaRPr sz="4500">
              <a:solidFill>
                <a:srgbClr val="FFFFFF"/>
              </a:solidFill>
              <a:latin typeface="Orbitron SemiBold"/>
              <a:ea typeface="Orbitron SemiBold"/>
              <a:cs typeface="Orbitron SemiBold"/>
              <a:sym typeface="Orbitron SemiBold"/>
            </a:endParaRPr>
          </a:p>
        </p:txBody>
      </p:sp>
      <p:sp>
        <p:nvSpPr>
          <p:cNvPr id="298" name="Google Shape;298;p29"/>
          <p:cNvSpPr txBox="1"/>
          <p:nvPr/>
        </p:nvSpPr>
        <p:spPr>
          <a:xfrm>
            <a:off x="406400" y="1090150"/>
            <a:ext cx="81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Space Grotesk Medium"/>
                <a:ea typeface="Space Grotesk Medium"/>
                <a:cs typeface="Space Grotesk Medium"/>
                <a:sym typeface="Space Grotesk Medium"/>
              </a:rPr>
              <a:t>Section</a:t>
            </a:r>
            <a:endParaRPr>
              <a:solidFill>
                <a:srgbClr val="FFFFFF"/>
              </a:solidFill>
              <a:latin typeface="Space Grotesk Medium"/>
              <a:ea typeface="Space Grotesk Medium"/>
              <a:cs typeface="Space Grotesk Medium"/>
              <a:sym typeface="Space Grotesk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2" name="Shape 302"/>
        <p:cNvGrpSpPr/>
        <p:nvPr/>
      </p:nvGrpSpPr>
      <p:grpSpPr>
        <a:xfrm>
          <a:off x="0" y="0"/>
          <a:ext cx="0" cy="0"/>
          <a:chOff x="0" y="0"/>
          <a:chExt cx="0" cy="0"/>
        </a:xfrm>
      </p:grpSpPr>
      <p:sp>
        <p:nvSpPr>
          <p:cNvPr id="303" name="Google Shape;303;p30"/>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304" name="Google Shape;304;p30"/>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305" name="Google Shape;305;p30"/>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ISRU</a:t>
            </a:r>
            <a:endParaRPr sz="3000">
              <a:solidFill>
                <a:srgbClr val="434343"/>
              </a:solidFill>
              <a:latin typeface="Orbitron SemiBold"/>
              <a:ea typeface="Orbitron SemiBold"/>
              <a:cs typeface="Orbitron SemiBold"/>
              <a:sym typeface="Orbitron SemiBold"/>
            </a:endParaRPr>
          </a:p>
        </p:txBody>
      </p:sp>
      <p:cxnSp>
        <p:nvCxnSpPr>
          <p:cNvPr id="306" name="Google Shape;306;p30"/>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307" name="Google Shape;307;p30"/>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Construction &amp; Materialisation</a:t>
            </a:r>
            <a:endParaRPr sz="1000">
              <a:solidFill>
                <a:srgbClr val="434343"/>
              </a:solidFill>
              <a:latin typeface="Space Grotesk"/>
              <a:ea typeface="Space Grotesk"/>
              <a:cs typeface="Space Grotesk"/>
              <a:sym typeface="Space Grotesk"/>
            </a:endParaRPr>
          </a:p>
        </p:txBody>
      </p:sp>
      <p:cxnSp>
        <p:nvCxnSpPr>
          <p:cNvPr id="308" name="Google Shape;308;p30"/>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309" name="Google Shape;309;p30"/>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310" name="Google Shape;310;p30"/>
          <p:cNvSpPr txBox="1"/>
          <p:nvPr/>
        </p:nvSpPr>
        <p:spPr>
          <a:xfrm>
            <a:off x="522350" y="3211500"/>
            <a:ext cx="2867100" cy="13698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SzPts val="1400"/>
              <a:buFont typeface="Space Grotesk"/>
              <a:buChar char="-"/>
            </a:pPr>
            <a:r>
              <a:rPr lang="en">
                <a:latin typeface="Space Grotesk"/>
                <a:ea typeface="Space Grotesk"/>
                <a:cs typeface="Space Grotesk"/>
                <a:sym typeface="Space Grotesk"/>
              </a:rPr>
              <a:t>Water (life support)</a:t>
            </a:r>
            <a:endParaRPr>
              <a:latin typeface="Space Grotesk"/>
              <a:ea typeface="Space Grotesk"/>
              <a:cs typeface="Space Grotesk"/>
              <a:sym typeface="Space Grotesk"/>
            </a:endParaRPr>
          </a:p>
          <a:p>
            <a:pPr indent="-317500" lvl="0" marL="457200" rtl="0" algn="l">
              <a:lnSpc>
                <a:spcPct val="150000"/>
              </a:lnSpc>
              <a:spcBef>
                <a:spcPts val="0"/>
              </a:spcBef>
              <a:spcAft>
                <a:spcPts val="0"/>
              </a:spcAft>
              <a:buSzPts val="1400"/>
              <a:buFont typeface="Space Grotesk"/>
              <a:buChar char="-"/>
            </a:pPr>
            <a:r>
              <a:rPr lang="en">
                <a:latin typeface="Space Grotesk"/>
                <a:ea typeface="Space Grotesk"/>
                <a:cs typeface="Space Grotesk"/>
                <a:sym typeface="Space Grotesk"/>
              </a:rPr>
              <a:t>Oxygen (life support)</a:t>
            </a:r>
            <a:endParaRPr>
              <a:latin typeface="Space Grotesk"/>
              <a:ea typeface="Space Grotesk"/>
              <a:cs typeface="Space Grotesk"/>
              <a:sym typeface="Space Grotesk"/>
            </a:endParaRPr>
          </a:p>
          <a:p>
            <a:pPr indent="-317500" lvl="0" marL="457200" rtl="0" algn="l">
              <a:lnSpc>
                <a:spcPct val="150000"/>
              </a:lnSpc>
              <a:spcBef>
                <a:spcPts val="0"/>
              </a:spcBef>
              <a:spcAft>
                <a:spcPts val="0"/>
              </a:spcAft>
              <a:buSzPts val="1400"/>
              <a:buFont typeface="Space Grotesk"/>
              <a:buChar char="-"/>
            </a:pPr>
            <a:r>
              <a:rPr lang="en">
                <a:latin typeface="Space Grotesk"/>
                <a:ea typeface="Space Grotesk"/>
                <a:cs typeface="Space Grotesk"/>
                <a:sym typeface="Space Grotesk"/>
              </a:rPr>
              <a:t>Silica (for glass)</a:t>
            </a:r>
            <a:endParaRPr>
              <a:latin typeface="Space Grotesk"/>
              <a:ea typeface="Space Grotesk"/>
              <a:cs typeface="Space Grotesk"/>
              <a:sym typeface="Space Grotesk"/>
            </a:endParaRPr>
          </a:p>
          <a:p>
            <a:pPr indent="-317500" lvl="0" marL="457200" rtl="0" algn="l">
              <a:lnSpc>
                <a:spcPct val="150000"/>
              </a:lnSpc>
              <a:spcBef>
                <a:spcPts val="0"/>
              </a:spcBef>
              <a:spcAft>
                <a:spcPts val="0"/>
              </a:spcAft>
              <a:buSzPts val="1400"/>
              <a:buFont typeface="Space Grotesk"/>
              <a:buChar char="-"/>
            </a:pPr>
            <a:r>
              <a:rPr lang="en">
                <a:latin typeface="Space Grotesk"/>
                <a:ea typeface="Space Grotesk"/>
                <a:cs typeface="Space Grotesk"/>
                <a:sym typeface="Space Grotesk"/>
              </a:rPr>
              <a:t>Metal (construction)</a:t>
            </a:r>
            <a:endParaRPr>
              <a:latin typeface="Space Grotesk"/>
              <a:ea typeface="Space Grotesk"/>
              <a:cs typeface="Space Grotesk"/>
              <a:sym typeface="Space Grotesk"/>
            </a:endParaRPr>
          </a:p>
        </p:txBody>
      </p:sp>
      <p:sp>
        <p:nvSpPr>
          <p:cNvPr id="311" name="Google Shape;311;p30"/>
          <p:cNvSpPr txBox="1"/>
          <p:nvPr/>
        </p:nvSpPr>
        <p:spPr>
          <a:xfrm>
            <a:off x="496938" y="872507"/>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Extracting Materials</a:t>
            </a:r>
            <a:endParaRPr sz="1600">
              <a:latin typeface="Space Grotesk SemiBold"/>
              <a:ea typeface="Space Grotesk SemiBold"/>
              <a:cs typeface="Space Grotesk SemiBold"/>
              <a:sym typeface="Space Grotesk SemiBold"/>
            </a:endParaRPr>
          </a:p>
        </p:txBody>
      </p:sp>
      <p:sp>
        <p:nvSpPr>
          <p:cNvPr id="312" name="Google Shape;312;p30"/>
          <p:cNvSpPr txBox="1"/>
          <p:nvPr/>
        </p:nvSpPr>
        <p:spPr>
          <a:xfrm>
            <a:off x="4281450" y="4190175"/>
            <a:ext cx="44007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https://ntrs.nasa.gov/api/citations/20250003730/downloads/Progress%20Review%20NASA%20Lunar%20ISRU_Sanders.pdf</a:t>
            </a:r>
            <a:endParaRPr sz="800">
              <a:latin typeface="Space Grotesk Light"/>
              <a:ea typeface="Space Grotesk Light"/>
              <a:cs typeface="Space Grotesk Light"/>
              <a:sym typeface="Space Grotesk Light"/>
            </a:endParaRPr>
          </a:p>
        </p:txBody>
      </p:sp>
      <p:sp>
        <p:nvSpPr>
          <p:cNvPr id="313" name="Google Shape;313;p30"/>
          <p:cNvSpPr txBox="1"/>
          <p:nvPr/>
        </p:nvSpPr>
        <p:spPr>
          <a:xfrm>
            <a:off x="4281450" y="3759075"/>
            <a:ext cx="44007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https://www.researchgate.net/figure/Assumed-Composition-of-the-Lunar-Regolith-and-Variation-Across-Soil-Types-a_tbl1_258661774</a:t>
            </a:r>
            <a:endParaRPr sz="800">
              <a:latin typeface="Space Grotesk Light"/>
              <a:ea typeface="Space Grotesk Light"/>
              <a:cs typeface="Space Grotesk Light"/>
              <a:sym typeface="Space Grotesk Light"/>
            </a:endParaRPr>
          </a:p>
        </p:txBody>
      </p:sp>
      <p:pic>
        <p:nvPicPr>
          <p:cNvPr id="314" name="Google Shape;314;p30"/>
          <p:cNvPicPr preferRelativeResize="0"/>
          <p:nvPr/>
        </p:nvPicPr>
        <p:blipFill rotWithShape="1">
          <a:blip r:embed="rId3">
            <a:alphaModFix/>
          </a:blip>
          <a:srcRect b="6077" l="0" r="0" t="0"/>
          <a:stretch/>
        </p:blipFill>
        <p:spPr>
          <a:xfrm>
            <a:off x="4303100" y="1472500"/>
            <a:ext cx="4357401" cy="2117675"/>
          </a:xfrm>
          <a:prstGeom prst="rect">
            <a:avLst/>
          </a:prstGeom>
          <a:noFill/>
          <a:ln>
            <a:noFill/>
          </a:ln>
        </p:spPr>
      </p:pic>
      <p:pic>
        <p:nvPicPr>
          <p:cNvPr id="315" name="Google Shape;315;p30"/>
          <p:cNvPicPr preferRelativeResize="0"/>
          <p:nvPr/>
        </p:nvPicPr>
        <p:blipFill>
          <a:blip r:embed="rId4">
            <a:alphaModFix/>
          </a:blip>
          <a:stretch>
            <a:fillRect/>
          </a:stretch>
        </p:blipFill>
        <p:spPr>
          <a:xfrm>
            <a:off x="496948" y="1499500"/>
            <a:ext cx="2688480" cy="1599100"/>
          </a:xfrm>
          <a:prstGeom prst="rect">
            <a:avLst/>
          </a:prstGeom>
          <a:noFill/>
          <a:ln>
            <a:noFill/>
          </a:ln>
        </p:spPr>
      </p:pic>
      <p:sp>
        <p:nvSpPr>
          <p:cNvPr id="316" name="Google Shape;316;p30"/>
          <p:cNvSpPr txBox="1"/>
          <p:nvPr/>
        </p:nvSpPr>
        <p:spPr>
          <a:xfrm>
            <a:off x="4304613" y="872507"/>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Lunar Regolith Composition</a:t>
            </a:r>
            <a:endParaRPr sz="1600">
              <a:latin typeface="Space Grotesk SemiBold"/>
              <a:ea typeface="Space Grotesk SemiBold"/>
              <a:cs typeface="Space Grotesk SemiBold"/>
              <a:sym typeface="Space Grotesk SemiBo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0" name="Shape 320"/>
        <p:cNvGrpSpPr/>
        <p:nvPr/>
      </p:nvGrpSpPr>
      <p:grpSpPr>
        <a:xfrm>
          <a:off x="0" y="0"/>
          <a:ext cx="0" cy="0"/>
          <a:chOff x="0" y="0"/>
          <a:chExt cx="0" cy="0"/>
        </a:xfrm>
      </p:grpSpPr>
      <p:sp>
        <p:nvSpPr>
          <p:cNvPr id="321" name="Google Shape;321;p31"/>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322" name="Google Shape;322;p31"/>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323" name="Google Shape;323;p31"/>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ISRU</a:t>
            </a:r>
            <a:endParaRPr sz="3000">
              <a:solidFill>
                <a:srgbClr val="434343"/>
              </a:solidFill>
              <a:latin typeface="Orbitron SemiBold"/>
              <a:ea typeface="Orbitron SemiBold"/>
              <a:cs typeface="Orbitron SemiBold"/>
              <a:sym typeface="Orbitron SemiBold"/>
            </a:endParaRPr>
          </a:p>
        </p:txBody>
      </p:sp>
      <p:cxnSp>
        <p:nvCxnSpPr>
          <p:cNvPr id="324" name="Google Shape;324;p31"/>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325" name="Google Shape;325;p31"/>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Construction &amp; Materialisation</a:t>
            </a:r>
            <a:endParaRPr sz="1000">
              <a:solidFill>
                <a:srgbClr val="434343"/>
              </a:solidFill>
              <a:latin typeface="Space Grotesk"/>
              <a:ea typeface="Space Grotesk"/>
              <a:cs typeface="Space Grotesk"/>
              <a:sym typeface="Space Grotesk"/>
            </a:endParaRPr>
          </a:p>
        </p:txBody>
      </p:sp>
      <p:cxnSp>
        <p:nvCxnSpPr>
          <p:cNvPr id="326" name="Google Shape;326;p31"/>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327" name="Google Shape;327;p31"/>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328" name="Google Shape;328;p31"/>
          <p:cNvSpPr txBox="1"/>
          <p:nvPr/>
        </p:nvSpPr>
        <p:spPr>
          <a:xfrm>
            <a:off x="467800" y="104468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3D Printing</a:t>
            </a:r>
            <a:endParaRPr sz="1600">
              <a:latin typeface="Space Grotesk SemiBold"/>
              <a:ea typeface="Space Grotesk SemiBold"/>
              <a:cs typeface="Space Grotesk SemiBold"/>
              <a:sym typeface="Space Grotesk SemiBold"/>
            </a:endParaRPr>
          </a:p>
        </p:txBody>
      </p:sp>
      <p:sp>
        <p:nvSpPr>
          <p:cNvPr id="329" name="Google Shape;329;p31"/>
          <p:cNvSpPr txBox="1"/>
          <p:nvPr/>
        </p:nvSpPr>
        <p:spPr>
          <a:xfrm>
            <a:off x="4275475" y="4046300"/>
            <a:ext cx="44007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https://www.researchgate.net/figure/The-vertical-structure-of-the-Lunar-regolith-and-crust_fig7_264340952</a:t>
            </a:r>
            <a:endParaRPr sz="800">
              <a:latin typeface="Space Grotesk Light"/>
              <a:ea typeface="Space Grotesk Light"/>
              <a:cs typeface="Space Grotesk Light"/>
              <a:sym typeface="Space Grotesk Light"/>
            </a:endParaRPr>
          </a:p>
        </p:txBody>
      </p:sp>
      <p:pic>
        <p:nvPicPr>
          <p:cNvPr id="330" name="Google Shape;330;p31"/>
          <p:cNvPicPr preferRelativeResize="0"/>
          <p:nvPr/>
        </p:nvPicPr>
        <p:blipFill>
          <a:blip r:embed="rId3">
            <a:alphaModFix/>
          </a:blip>
          <a:stretch>
            <a:fillRect/>
          </a:stretch>
        </p:blipFill>
        <p:spPr>
          <a:xfrm>
            <a:off x="4998950" y="909575"/>
            <a:ext cx="3453428" cy="2996562"/>
          </a:xfrm>
          <a:prstGeom prst="rect">
            <a:avLst/>
          </a:prstGeom>
          <a:noFill/>
          <a:ln>
            <a:noFill/>
          </a:ln>
        </p:spPr>
      </p:pic>
      <p:sp>
        <p:nvSpPr>
          <p:cNvPr id="331" name="Google Shape;331;p31"/>
          <p:cNvSpPr txBox="1"/>
          <p:nvPr/>
        </p:nvSpPr>
        <p:spPr>
          <a:xfrm>
            <a:off x="486850" y="1475775"/>
            <a:ext cx="3788700" cy="1639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Using the top layer of regolith</a:t>
            </a:r>
            <a:endParaRPr>
              <a:latin typeface="Space Grotesk"/>
              <a:ea typeface="Space Grotesk"/>
              <a:cs typeface="Space Grotesk"/>
              <a:sym typeface="Space Grotesk"/>
            </a:endParaRPr>
          </a:p>
          <a:p>
            <a:pPr indent="0" lvl="0" marL="457200" rtl="0" algn="l">
              <a:lnSpc>
                <a:spcPct val="115000"/>
              </a:lnSpc>
              <a:spcBef>
                <a:spcPts val="0"/>
              </a:spcBef>
              <a:spcAft>
                <a:spcPts val="0"/>
              </a:spcAft>
              <a:buNone/>
            </a:pPr>
            <a:r>
              <a:t/>
            </a: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Easy to mine with robots</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Need a way to ‘print’ the dust without additives</a:t>
            </a:r>
            <a:endParaRPr>
              <a:latin typeface="Space Grotesk"/>
              <a:ea typeface="Space Grotesk"/>
              <a:cs typeface="Space Grotesk"/>
              <a:sym typeface="Space Grotesk"/>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p14"/>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66" name="Google Shape;66;p14"/>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67" name="Google Shape;67;p14"/>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Contents</a:t>
            </a:r>
            <a:endParaRPr sz="3000">
              <a:solidFill>
                <a:srgbClr val="434343"/>
              </a:solidFill>
              <a:latin typeface="Orbitron SemiBold"/>
              <a:ea typeface="Orbitron SemiBold"/>
              <a:cs typeface="Orbitron SemiBold"/>
              <a:sym typeface="Orbitron SemiBold"/>
            </a:endParaRPr>
          </a:p>
        </p:txBody>
      </p:sp>
      <p:cxnSp>
        <p:nvCxnSpPr>
          <p:cNvPr id="68" name="Google Shape;68;p14"/>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69" name="Google Shape;69;p14"/>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70" name="Google Shape;70;p14"/>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71" name="Google Shape;71;p14"/>
          <p:cNvSpPr txBox="1"/>
          <p:nvPr/>
        </p:nvSpPr>
        <p:spPr>
          <a:xfrm>
            <a:off x="479075" y="745888"/>
            <a:ext cx="4663200" cy="38790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Space Grotesk Light"/>
              <a:buAutoNum type="arabicPeriod"/>
            </a:pPr>
            <a:r>
              <a:rPr lang="en" sz="1600">
                <a:latin typeface="Space Grotesk Light"/>
                <a:ea typeface="Space Grotesk Light"/>
                <a:cs typeface="Space Grotesk Light"/>
                <a:sym typeface="Space Grotesk Light"/>
              </a:rPr>
              <a:t>Introduction &amp; Background</a:t>
            </a:r>
            <a:br>
              <a:rPr lang="en" sz="1600">
                <a:latin typeface="Space Grotesk Light"/>
                <a:ea typeface="Space Grotesk Light"/>
                <a:cs typeface="Space Grotesk Light"/>
                <a:sym typeface="Space Grotesk Light"/>
              </a:rPr>
            </a:br>
            <a:endParaRPr sz="1600">
              <a:latin typeface="Space Grotesk Light"/>
              <a:ea typeface="Space Grotesk Light"/>
              <a:cs typeface="Space Grotesk Light"/>
              <a:sym typeface="Space Grotesk Light"/>
            </a:endParaRPr>
          </a:p>
          <a:p>
            <a:pPr indent="-330200" lvl="0" marL="457200" rtl="0" algn="l">
              <a:spcBef>
                <a:spcPts val="0"/>
              </a:spcBef>
              <a:spcAft>
                <a:spcPts val="0"/>
              </a:spcAft>
              <a:buSzPts val="1600"/>
              <a:buFont typeface="Space Grotesk Light"/>
              <a:buAutoNum type="arabicPeriod"/>
            </a:pPr>
            <a:r>
              <a:rPr lang="en" sz="1600">
                <a:latin typeface="Space Grotesk Light"/>
                <a:ea typeface="Space Grotesk Light"/>
                <a:cs typeface="Space Grotesk Light"/>
                <a:sym typeface="Space Grotesk Light"/>
              </a:rPr>
              <a:t>Site Analysis</a:t>
            </a:r>
            <a:br>
              <a:rPr lang="en" sz="1600">
                <a:latin typeface="Space Grotesk Light"/>
                <a:ea typeface="Space Grotesk Light"/>
                <a:cs typeface="Space Grotesk Light"/>
                <a:sym typeface="Space Grotesk Light"/>
              </a:rPr>
            </a:br>
            <a:endParaRPr sz="1600">
              <a:latin typeface="Space Grotesk Light"/>
              <a:ea typeface="Space Grotesk Light"/>
              <a:cs typeface="Space Grotesk Light"/>
              <a:sym typeface="Space Grotesk Light"/>
            </a:endParaRPr>
          </a:p>
          <a:p>
            <a:pPr indent="-330200" lvl="0" marL="457200" rtl="0" algn="l">
              <a:spcBef>
                <a:spcPts val="0"/>
              </a:spcBef>
              <a:spcAft>
                <a:spcPts val="0"/>
              </a:spcAft>
              <a:buSzPts val="1600"/>
              <a:buFont typeface="Space Grotesk Light"/>
              <a:buAutoNum type="arabicPeriod"/>
            </a:pPr>
            <a:r>
              <a:rPr lang="en" sz="1600">
                <a:latin typeface="Space Grotesk Light"/>
                <a:ea typeface="Space Grotesk Light"/>
                <a:cs typeface="Space Grotesk Light"/>
                <a:sym typeface="Space Grotesk Light"/>
              </a:rPr>
              <a:t>Construction &amp; Materialisation</a:t>
            </a:r>
            <a:br>
              <a:rPr lang="en" sz="1600">
                <a:latin typeface="Space Grotesk Light"/>
                <a:ea typeface="Space Grotesk Light"/>
                <a:cs typeface="Space Grotesk Light"/>
                <a:sym typeface="Space Grotesk Light"/>
              </a:rPr>
            </a:br>
            <a:endParaRPr sz="1600">
              <a:latin typeface="Space Grotesk Light"/>
              <a:ea typeface="Space Grotesk Light"/>
              <a:cs typeface="Space Grotesk Light"/>
              <a:sym typeface="Space Grotesk Light"/>
            </a:endParaRPr>
          </a:p>
          <a:p>
            <a:pPr indent="-330200" lvl="0" marL="457200" rtl="0" algn="l">
              <a:spcBef>
                <a:spcPts val="0"/>
              </a:spcBef>
              <a:spcAft>
                <a:spcPts val="0"/>
              </a:spcAft>
              <a:buSzPts val="1600"/>
              <a:buFont typeface="Space Grotesk Light"/>
              <a:buAutoNum type="arabicPeriod"/>
            </a:pPr>
            <a:r>
              <a:rPr lang="en" sz="1600">
                <a:latin typeface="Space Grotesk Light"/>
                <a:ea typeface="Space Grotesk Light"/>
                <a:cs typeface="Space Grotesk Light"/>
                <a:sym typeface="Space Grotesk Light"/>
              </a:rPr>
              <a:t>Mental Health &amp; Well-being</a:t>
            </a:r>
            <a:br>
              <a:rPr lang="en" sz="1600">
                <a:latin typeface="Space Grotesk Light"/>
                <a:ea typeface="Space Grotesk Light"/>
                <a:cs typeface="Space Grotesk Light"/>
                <a:sym typeface="Space Grotesk Light"/>
              </a:rPr>
            </a:br>
            <a:endParaRPr sz="1600">
              <a:latin typeface="Space Grotesk Light"/>
              <a:ea typeface="Space Grotesk Light"/>
              <a:cs typeface="Space Grotesk Light"/>
              <a:sym typeface="Space Grotesk Light"/>
            </a:endParaRPr>
          </a:p>
          <a:p>
            <a:pPr indent="-330200" lvl="0" marL="457200" rtl="0" algn="l">
              <a:spcBef>
                <a:spcPts val="0"/>
              </a:spcBef>
              <a:spcAft>
                <a:spcPts val="0"/>
              </a:spcAft>
              <a:buSzPts val="1600"/>
              <a:buFont typeface="Space Grotesk Light"/>
              <a:buAutoNum type="arabicPeriod"/>
            </a:pPr>
            <a:r>
              <a:rPr lang="en" sz="1600">
                <a:latin typeface="Space Grotesk Light"/>
                <a:ea typeface="Space Grotesk Light"/>
                <a:cs typeface="Space Grotesk Light"/>
                <a:sym typeface="Space Grotesk Light"/>
              </a:rPr>
              <a:t>Biophilic Design</a:t>
            </a:r>
            <a:br>
              <a:rPr lang="en" sz="1600">
                <a:latin typeface="Space Grotesk Light"/>
                <a:ea typeface="Space Grotesk Light"/>
                <a:cs typeface="Space Grotesk Light"/>
                <a:sym typeface="Space Grotesk Light"/>
              </a:rPr>
            </a:br>
            <a:endParaRPr sz="1600">
              <a:latin typeface="Space Grotesk Light"/>
              <a:ea typeface="Space Grotesk Light"/>
              <a:cs typeface="Space Grotesk Light"/>
              <a:sym typeface="Space Grotesk Light"/>
            </a:endParaRPr>
          </a:p>
          <a:p>
            <a:pPr indent="-330200" lvl="0" marL="457200" rtl="0" algn="l">
              <a:spcBef>
                <a:spcPts val="0"/>
              </a:spcBef>
              <a:spcAft>
                <a:spcPts val="0"/>
              </a:spcAft>
              <a:buSzPts val="1600"/>
              <a:buFont typeface="Space Grotesk Light"/>
              <a:buAutoNum type="arabicPeriod"/>
            </a:pPr>
            <a:r>
              <a:rPr lang="en" sz="1600">
                <a:latin typeface="Space Grotesk Light"/>
                <a:ea typeface="Space Grotesk Light"/>
                <a:cs typeface="Space Grotesk Light"/>
                <a:sym typeface="Space Grotesk Light"/>
              </a:rPr>
              <a:t>Programme</a:t>
            </a:r>
            <a:endParaRPr sz="1600">
              <a:latin typeface="Space Grotesk Light"/>
              <a:ea typeface="Space Grotesk Light"/>
              <a:cs typeface="Space Grotesk Light"/>
              <a:sym typeface="Space Grotesk Light"/>
            </a:endParaRPr>
          </a:p>
          <a:p>
            <a:pPr indent="0" lvl="0" marL="457200" rtl="0" algn="l">
              <a:spcBef>
                <a:spcPts val="0"/>
              </a:spcBef>
              <a:spcAft>
                <a:spcPts val="0"/>
              </a:spcAft>
              <a:buNone/>
            </a:pPr>
            <a:r>
              <a:t/>
            </a:r>
            <a:endParaRPr sz="1600">
              <a:latin typeface="Space Grotesk Light"/>
              <a:ea typeface="Space Grotesk Light"/>
              <a:cs typeface="Space Grotesk Light"/>
              <a:sym typeface="Space Grotesk Light"/>
            </a:endParaRPr>
          </a:p>
          <a:p>
            <a:pPr indent="-330200" lvl="0" marL="457200" rtl="0" algn="l">
              <a:spcBef>
                <a:spcPts val="0"/>
              </a:spcBef>
              <a:spcAft>
                <a:spcPts val="0"/>
              </a:spcAft>
              <a:buSzPts val="1600"/>
              <a:buFont typeface="Space Grotesk Light"/>
              <a:buAutoNum type="arabicPeriod"/>
            </a:pPr>
            <a:r>
              <a:rPr lang="en" sz="1600">
                <a:latin typeface="Space Grotesk Light"/>
                <a:ea typeface="Space Grotesk Light"/>
                <a:cs typeface="Space Grotesk Light"/>
                <a:sym typeface="Space Grotesk Light"/>
              </a:rPr>
              <a:t>Proof of Concept (Fragment)</a:t>
            </a:r>
            <a:br>
              <a:rPr lang="en" sz="1600">
                <a:latin typeface="Space Grotesk Light"/>
                <a:ea typeface="Space Grotesk Light"/>
                <a:cs typeface="Space Grotesk Light"/>
                <a:sym typeface="Space Grotesk Light"/>
              </a:rPr>
            </a:br>
            <a:endParaRPr sz="1600">
              <a:latin typeface="Space Grotesk Light"/>
              <a:ea typeface="Space Grotesk Light"/>
              <a:cs typeface="Space Grotesk Light"/>
              <a:sym typeface="Space Grotesk Light"/>
            </a:endParaRPr>
          </a:p>
          <a:p>
            <a:pPr indent="-330200" lvl="0" marL="457200" rtl="0" algn="l">
              <a:spcBef>
                <a:spcPts val="0"/>
              </a:spcBef>
              <a:spcAft>
                <a:spcPts val="0"/>
              </a:spcAft>
              <a:buSzPts val="1600"/>
              <a:buFont typeface="Space Grotesk Light"/>
              <a:buAutoNum type="arabicPeriod"/>
            </a:pPr>
            <a:r>
              <a:rPr lang="en" sz="1600">
                <a:latin typeface="Space Grotesk Light"/>
                <a:ea typeface="Space Grotesk Light"/>
                <a:cs typeface="Space Grotesk Light"/>
                <a:sym typeface="Space Grotesk Light"/>
              </a:rPr>
              <a:t>Conclusion</a:t>
            </a:r>
            <a:endParaRPr sz="1600">
              <a:latin typeface="Space Grotesk Light"/>
              <a:ea typeface="Space Grotesk Light"/>
              <a:cs typeface="Space Grotesk Light"/>
              <a:sym typeface="Space Grotesk Light"/>
            </a:endParaRPr>
          </a:p>
        </p:txBody>
      </p:sp>
      <p:cxnSp>
        <p:nvCxnSpPr>
          <p:cNvPr id="72" name="Google Shape;72;p14"/>
          <p:cNvCxnSpPr/>
          <p:nvPr/>
        </p:nvCxnSpPr>
        <p:spPr>
          <a:xfrm>
            <a:off x="680975" y="1124750"/>
            <a:ext cx="7302600" cy="0"/>
          </a:xfrm>
          <a:prstGeom prst="straightConnector1">
            <a:avLst/>
          </a:prstGeom>
          <a:noFill/>
          <a:ln cap="flat" cmpd="sng" w="9525">
            <a:solidFill>
              <a:srgbClr val="EEEEEE"/>
            </a:solidFill>
            <a:prstDash val="solid"/>
            <a:round/>
            <a:headEnd len="med" w="med" type="none"/>
            <a:tailEnd len="med" w="med" type="none"/>
          </a:ln>
        </p:spPr>
      </p:cxnSp>
      <p:cxnSp>
        <p:nvCxnSpPr>
          <p:cNvPr id="73" name="Google Shape;73;p14"/>
          <p:cNvCxnSpPr/>
          <p:nvPr/>
        </p:nvCxnSpPr>
        <p:spPr>
          <a:xfrm>
            <a:off x="680975" y="1608436"/>
            <a:ext cx="7302600" cy="0"/>
          </a:xfrm>
          <a:prstGeom prst="straightConnector1">
            <a:avLst/>
          </a:prstGeom>
          <a:noFill/>
          <a:ln cap="flat" cmpd="sng" w="9525">
            <a:solidFill>
              <a:srgbClr val="EEEEEE"/>
            </a:solidFill>
            <a:prstDash val="solid"/>
            <a:round/>
            <a:headEnd len="med" w="med" type="none"/>
            <a:tailEnd len="med" w="med" type="none"/>
          </a:ln>
        </p:spPr>
      </p:cxnSp>
      <p:cxnSp>
        <p:nvCxnSpPr>
          <p:cNvPr id="74" name="Google Shape;74;p14"/>
          <p:cNvCxnSpPr/>
          <p:nvPr/>
        </p:nvCxnSpPr>
        <p:spPr>
          <a:xfrm>
            <a:off x="680975" y="2092121"/>
            <a:ext cx="7302600" cy="0"/>
          </a:xfrm>
          <a:prstGeom prst="straightConnector1">
            <a:avLst/>
          </a:prstGeom>
          <a:noFill/>
          <a:ln cap="flat" cmpd="sng" w="9525">
            <a:solidFill>
              <a:srgbClr val="EEEEEE"/>
            </a:solidFill>
            <a:prstDash val="solid"/>
            <a:round/>
            <a:headEnd len="med" w="med" type="none"/>
            <a:tailEnd len="med" w="med" type="none"/>
          </a:ln>
        </p:spPr>
      </p:cxnSp>
      <p:cxnSp>
        <p:nvCxnSpPr>
          <p:cNvPr id="75" name="Google Shape;75;p14"/>
          <p:cNvCxnSpPr/>
          <p:nvPr/>
        </p:nvCxnSpPr>
        <p:spPr>
          <a:xfrm>
            <a:off x="680975" y="2575807"/>
            <a:ext cx="7302600" cy="0"/>
          </a:xfrm>
          <a:prstGeom prst="straightConnector1">
            <a:avLst/>
          </a:prstGeom>
          <a:noFill/>
          <a:ln cap="flat" cmpd="sng" w="9525">
            <a:solidFill>
              <a:srgbClr val="EEEEEE"/>
            </a:solidFill>
            <a:prstDash val="solid"/>
            <a:round/>
            <a:headEnd len="med" w="med" type="none"/>
            <a:tailEnd len="med" w="med" type="none"/>
          </a:ln>
        </p:spPr>
      </p:cxnSp>
      <p:cxnSp>
        <p:nvCxnSpPr>
          <p:cNvPr id="76" name="Google Shape;76;p14"/>
          <p:cNvCxnSpPr/>
          <p:nvPr/>
        </p:nvCxnSpPr>
        <p:spPr>
          <a:xfrm>
            <a:off x="680975" y="3059493"/>
            <a:ext cx="7302600" cy="0"/>
          </a:xfrm>
          <a:prstGeom prst="straightConnector1">
            <a:avLst/>
          </a:prstGeom>
          <a:noFill/>
          <a:ln cap="flat" cmpd="sng" w="9525">
            <a:solidFill>
              <a:srgbClr val="EEEEEE"/>
            </a:solidFill>
            <a:prstDash val="solid"/>
            <a:round/>
            <a:headEnd len="med" w="med" type="none"/>
            <a:tailEnd len="med" w="med" type="none"/>
          </a:ln>
        </p:spPr>
      </p:cxnSp>
      <p:cxnSp>
        <p:nvCxnSpPr>
          <p:cNvPr id="77" name="Google Shape;77;p14"/>
          <p:cNvCxnSpPr/>
          <p:nvPr/>
        </p:nvCxnSpPr>
        <p:spPr>
          <a:xfrm>
            <a:off x="680975" y="3543179"/>
            <a:ext cx="7302600" cy="0"/>
          </a:xfrm>
          <a:prstGeom prst="straightConnector1">
            <a:avLst/>
          </a:prstGeom>
          <a:noFill/>
          <a:ln cap="flat" cmpd="sng" w="9525">
            <a:solidFill>
              <a:srgbClr val="EEEEEE"/>
            </a:solidFill>
            <a:prstDash val="solid"/>
            <a:round/>
            <a:headEnd len="med" w="med" type="none"/>
            <a:tailEnd len="med" w="med" type="none"/>
          </a:ln>
        </p:spPr>
      </p:cxnSp>
      <p:cxnSp>
        <p:nvCxnSpPr>
          <p:cNvPr id="78" name="Google Shape;78;p14"/>
          <p:cNvCxnSpPr/>
          <p:nvPr/>
        </p:nvCxnSpPr>
        <p:spPr>
          <a:xfrm>
            <a:off x="680975" y="4026864"/>
            <a:ext cx="7302600" cy="0"/>
          </a:xfrm>
          <a:prstGeom prst="straightConnector1">
            <a:avLst/>
          </a:prstGeom>
          <a:noFill/>
          <a:ln cap="flat" cmpd="sng" w="9525">
            <a:solidFill>
              <a:srgbClr val="EEEEEE"/>
            </a:solidFill>
            <a:prstDash val="solid"/>
            <a:round/>
            <a:headEnd len="med" w="med" type="none"/>
            <a:tailEnd len="med" w="med" type="none"/>
          </a:ln>
        </p:spPr>
      </p:cxnSp>
      <p:cxnSp>
        <p:nvCxnSpPr>
          <p:cNvPr id="79" name="Google Shape;79;p14"/>
          <p:cNvCxnSpPr/>
          <p:nvPr/>
        </p:nvCxnSpPr>
        <p:spPr>
          <a:xfrm>
            <a:off x="680975" y="4510550"/>
            <a:ext cx="7302600" cy="0"/>
          </a:xfrm>
          <a:prstGeom prst="straightConnector1">
            <a:avLst/>
          </a:prstGeom>
          <a:noFill/>
          <a:ln cap="flat" cmpd="sng" w="9525">
            <a:solidFill>
              <a:srgbClr val="EEEEEE"/>
            </a:solidFill>
            <a:prstDash val="solid"/>
            <a:round/>
            <a:headEnd len="med" w="med" type="none"/>
            <a:tailEnd len="med" w="med" type="none"/>
          </a:ln>
        </p:spPr>
      </p:cxnSp>
      <p:sp>
        <p:nvSpPr>
          <p:cNvPr id="80" name="Google Shape;80;p14"/>
          <p:cNvSpPr txBox="1"/>
          <p:nvPr/>
        </p:nvSpPr>
        <p:spPr>
          <a:xfrm>
            <a:off x="8115600" y="807125"/>
            <a:ext cx="5487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Light"/>
                <a:ea typeface="Space Grotesk Light"/>
                <a:cs typeface="Space Grotesk Light"/>
                <a:sym typeface="Space Grotesk Light"/>
              </a:rPr>
              <a:t>3</a:t>
            </a:r>
            <a:endParaRPr sz="1600">
              <a:latin typeface="Space Grotesk Light"/>
              <a:ea typeface="Space Grotesk Light"/>
              <a:cs typeface="Space Grotesk Light"/>
              <a:sym typeface="Space Grotesk Light"/>
            </a:endParaRPr>
          </a:p>
          <a:p>
            <a:pPr indent="0" lvl="0" marL="0" rtl="0" algn="l">
              <a:spcBef>
                <a:spcPts val="0"/>
              </a:spcBef>
              <a:spcAft>
                <a:spcPts val="0"/>
              </a:spcAft>
              <a:buNone/>
            </a:pPr>
            <a:r>
              <a:t/>
            </a:r>
            <a:endParaRPr sz="1600">
              <a:latin typeface="Space Grotesk Light"/>
              <a:ea typeface="Space Grotesk Light"/>
              <a:cs typeface="Space Grotesk Light"/>
              <a:sym typeface="Space Grotesk Light"/>
            </a:endParaRPr>
          </a:p>
          <a:p>
            <a:pPr indent="0" lvl="0" marL="0" rtl="0" algn="l">
              <a:spcBef>
                <a:spcPts val="0"/>
              </a:spcBef>
              <a:spcAft>
                <a:spcPts val="0"/>
              </a:spcAft>
              <a:buNone/>
            </a:pPr>
            <a:r>
              <a:rPr lang="en" sz="1600">
                <a:latin typeface="Space Grotesk Light"/>
                <a:ea typeface="Space Grotesk Light"/>
                <a:cs typeface="Space Grotesk Light"/>
                <a:sym typeface="Space Grotesk Light"/>
              </a:rPr>
              <a:t>13</a:t>
            </a:r>
            <a:endParaRPr sz="1600">
              <a:latin typeface="Space Grotesk Light"/>
              <a:ea typeface="Space Grotesk Light"/>
              <a:cs typeface="Space Grotesk Light"/>
              <a:sym typeface="Space Grotesk Light"/>
            </a:endParaRPr>
          </a:p>
          <a:p>
            <a:pPr indent="0" lvl="0" marL="0" rtl="0" algn="l">
              <a:spcBef>
                <a:spcPts val="0"/>
              </a:spcBef>
              <a:spcAft>
                <a:spcPts val="0"/>
              </a:spcAft>
              <a:buNone/>
            </a:pPr>
            <a:r>
              <a:t/>
            </a:r>
            <a:endParaRPr sz="1600">
              <a:latin typeface="Space Grotesk Light"/>
              <a:ea typeface="Space Grotesk Light"/>
              <a:cs typeface="Space Grotesk Light"/>
              <a:sym typeface="Space Grotesk Light"/>
            </a:endParaRPr>
          </a:p>
          <a:p>
            <a:pPr indent="0" lvl="0" marL="0" rtl="0" algn="l">
              <a:spcBef>
                <a:spcPts val="0"/>
              </a:spcBef>
              <a:spcAft>
                <a:spcPts val="0"/>
              </a:spcAft>
              <a:buNone/>
            </a:pPr>
            <a:r>
              <a:rPr lang="en" sz="1600">
                <a:latin typeface="Space Grotesk Light"/>
                <a:ea typeface="Space Grotesk Light"/>
                <a:cs typeface="Space Grotesk Light"/>
                <a:sym typeface="Space Grotesk Light"/>
              </a:rPr>
              <a:t>17</a:t>
            </a:r>
            <a:endParaRPr sz="1600">
              <a:latin typeface="Space Grotesk Light"/>
              <a:ea typeface="Space Grotesk Light"/>
              <a:cs typeface="Space Grotesk Light"/>
              <a:sym typeface="Space Grotesk Light"/>
            </a:endParaRPr>
          </a:p>
          <a:p>
            <a:pPr indent="0" lvl="0" marL="0" rtl="0" algn="l">
              <a:spcBef>
                <a:spcPts val="0"/>
              </a:spcBef>
              <a:spcAft>
                <a:spcPts val="0"/>
              </a:spcAft>
              <a:buNone/>
            </a:pPr>
            <a:r>
              <a:t/>
            </a:r>
            <a:endParaRPr sz="1600">
              <a:latin typeface="Space Grotesk Light"/>
              <a:ea typeface="Space Grotesk Light"/>
              <a:cs typeface="Space Grotesk Light"/>
              <a:sym typeface="Space Grotesk Light"/>
            </a:endParaRPr>
          </a:p>
          <a:p>
            <a:pPr indent="0" lvl="0" marL="0" rtl="0" algn="l">
              <a:spcBef>
                <a:spcPts val="0"/>
              </a:spcBef>
              <a:spcAft>
                <a:spcPts val="0"/>
              </a:spcAft>
              <a:buNone/>
            </a:pPr>
            <a:r>
              <a:rPr lang="en" sz="1600">
                <a:latin typeface="Space Grotesk Light"/>
                <a:ea typeface="Space Grotesk Light"/>
                <a:cs typeface="Space Grotesk Light"/>
                <a:sym typeface="Space Grotesk Light"/>
              </a:rPr>
              <a:t>26</a:t>
            </a:r>
            <a:endParaRPr sz="1600">
              <a:latin typeface="Space Grotesk Light"/>
              <a:ea typeface="Space Grotesk Light"/>
              <a:cs typeface="Space Grotesk Light"/>
              <a:sym typeface="Space Grotesk Light"/>
            </a:endParaRPr>
          </a:p>
          <a:p>
            <a:pPr indent="0" lvl="0" marL="0" rtl="0" algn="l">
              <a:spcBef>
                <a:spcPts val="0"/>
              </a:spcBef>
              <a:spcAft>
                <a:spcPts val="0"/>
              </a:spcAft>
              <a:buNone/>
            </a:pPr>
            <a:r>
              <a:t/>
            </a:r>
            <a:endParaRPr sz="1600">
              <a:latin typeface="Space Grotesk Light"/>
              <a:ea typeface="Space Grotesk Light"/>
              <a:cs typeface="Space Grotesk Light"/>
              <a:sym typeface="Space Grotesk Light"/>
            </a:endParaRPr>
          </a:p>
          <a:p>
            <a:pPr indent="0" lvl="0" marL="0" rtl="0" algn="l">
              <a:spcBef>
                <a:spcPts val="0"/>
              </a:spcBef>
              <a:spcAft>
                <a:spcPts val="0"/>
              </a:spcAft>
              <a:buNone/>
            </a:pPr>
            <a:r>
              <a:rPr lang="en" sz="1600">
                <a:latin typeface="Space Grotesk Light"/>
                <a:ea typeface="Space Grotesk Light"/>
                <a:cs typeface="Space Grotesk Light"/>
                <a:sym typeface="Space Grotesk Light"/>
              </a:rPr>
              <a:t>29</a:t>
            </a:r>
            <a:endParaRPr sz="1600">
              <a:latin typeface="Space Grotesk Light"/>
              <a:ea typeface="Space Grotesk Light"/>
              <a:cs typeface="Space Grotesk Light"/>
              <a:sym typeface="Space Grotesk Light"/>
            </a:endParaRPr>
          </a:p>
          <a:p>
            <a:pPr indent="0" lvl="0" marL="0" rtl="0" algn="l">
              <a:spcBef>
                <a:spcPts val="0"/>
              </a:spcBef>
              <a:spcAft>
                <a:spcPts val="0"/>
              </a:spcAft>
              <a:buNone/>
            </a:pPr>
            <a:r>
              <a:t/>
            </a:r>
            <a:endParaRPr sz="1600">
              <a:latin typeface="Space Grotesk Light"/>
              <a:ea typeface="Space Grotesk Light"/>
              <a:cs typeface="Space Grotesk Light"/>
              <a:sym typeface="Space Grotesk Light"/>
            </a:endParaRPr>
          </a:p>
          <a:p>
            <a:pPr indent="0" lvl="0" marL="0" rtl="0" algn="l">
              <a:spcBef>
                <a:spcPts val="0"/>
              </a:spcBef>
              <a:spcAft>
                <a:spcPts val="0"/>
              </a:spcAft>
              <a:buNone/>
            </a:pPr>
            <a:r>
              <a:rPr lang="en" sz="1600">
                <a:latin typeface="Space Grotesk Light"/>
                <a:ea typeface="Space Grotesk Light"/>
                <a:cs typeface="Space Grotesk Light"/>
                <a:sym typeface="Space Grotesk Light"/>
              </a:rPr>
              <a:t>42</a:t>
            </a:r>
            <a:endParaRPr sz="1600">
              <a:latin typeface="Space Grotesk Light"/>
              <a:ea typeface="Space Grotesk Light"/>
              <a:cs typeface="Space Grotesk Light"/>
              <a:sym typeface="Space Grotesk Light"/>
            </a:endParaRPr>
          </a:p>
          <a:p>
            <a:pPr indent="0" lvl="0" marL="0" rtl="0" algn="l">
              <a:spcBef>
                <a:spcPts val="0"/>
              </a:spcBef>
              <a:spcAft>
                <a:spcPts val="0"/>
              </a:spcAft>
              <a:buNone/>
            </a:pPr>
            <a:r>
              <a:t/>
            </a:r>
            <a:endParaRPr sz="1600">
              <a:latin typeface="Space Grotesk Light"/>
              <a:ea typeface="Space Grotesk Light"/>
              <a:cs typeface="Space Grotesk Light"/>
              <a:sym typeface="Space Grotesk Light"/>
            </a:endParaRPr>
          </a:p>
          <a:p>
            <a:pPr indent="0" lvl="0" marL="0" rtl="0" algn="l">
              <a:spcBef>
                <a:spcPts val="0"/>
              </a:spcBef>
              <a:spcAft>
                <a:spcPts val="0"/>
              </a:spcAft>
              <a:buNone/>
            </a:pPr>
            <a:r>
              <a:rPr lang="en" sz="1600">
                <a:latin typeface="Space Grotesk Light"/>
                <a:ea typeface="Space Grotesk Light"/>
                <a:cs typeface="Space Grotesk Light"/>
                <a:sym typeface="Space Grotesk Light"/>
              </a:rPr>
              <a:t>44</a:t>
            </a:r>
            <a:endParaRPr sz="1600">
              <a:latin typeface="Space Grotesk Light"/>
              <a:ea typeface="Space Grotesk Light"/>
              <a:cs typeface="Space Grotesk Light"/>
              <a:sym typeface="Space Grotesk Light"/>
            </a:endParaRPr>
          </a:p>
          <a:p>
            <a:pPr indent="0" lvl="0" marL="0" rtl="0" algn="l">
              <a:spcBef>
                <a:spcPts val="0"/>
              </a:spcBef>
              <a:spcAft>
                <a:spcPts val="0"/>
              </a:spcAft>
              <a:buNone/>
            </a:pPr>
            <a:r>
              <a:t/>
            </a:r>
            <a:endParaRPr sz="1600">
              <a:latin typeface="Space Grotesk Light"/>
              <a:ea typeface="Space Grotesk Light"/>
              <a:cs typeface="Space Grotesk Light"/>
              <a:sym typeface="Space Grotesk Light"/>
            </a:endParaRPr>
          </a:p>
          <a:p>
            <a:pPr indent="0" lvl="0" marL="0" rtl="0" algn="l">
              <a:spcBef>
                <a:spcPts val="0"/>
              </a:spcBef>
              <a:spcAft>
                <a:spcPts val="0"/>
              </a:spcAft>
              <a:buNone/>
            </a:pPr>
            <a:r>
              <a:rPr lang="en" sz="1600">
                <a:latin typeface="Space Grotesk Light"/>
                <a:ea typeface="Space Grotesk Light"/>
                <a:cs typeface="Space Grotesk Light"/>
                <a:sym typeface="Space Grotesk Light"/>
              </a:rPr>
              <a:t>64</a:t>
            </a:r>
            <a:endParaRPr sz="1600">
              <a:latin typeface="Space Grotesk Light"/>
              <a:ea typeface="Space Grotesk Light"/>
              <a:cs typeface="Space Grotesk Light"/>
              <a:sym typeface="Space Grotesk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5" name="Shape 335"/>
        <p:cNvGrpSpPr/>
        <p:nvPr/>
      </p:nvGrpSpPr>
      <p:grpSpPr>
        <a:xfrm>
          <a:off x="0" y="0"/>
          <a:ext cx="0" cy="0"/>
          <a:chOff x="0" y="0"/>
          <a:chExt cx="0" cy="0"/>
        </a:xfrm>
      </p:grpSpPr>
      <p:sp>
        <p:nvSpPr>
          <p:cNvPr id="336" name="Google Shape;336;p32"/>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337" name="Google Shape;337;p32"/>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338" name="Google Shape;338;p32"/>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ISRU</a:t>
            </a:r>
            <a:endParaRPr sz="3000">
              <a:solidFill>
                <a:srgbClr val="434343"/>
              </a:solidFill>
              <a:latin typeface="Orbitron SemiBold"/>
              <a:ea typeface="Orbitron SemiBold"/>
              <a:cs typeface="Orbitron SemiBold"/>
              <a:sym typeface="Orbitron SemiBold"/>
            </a:endParaRPr>
          </a:p>
        </p:txBody>
      </p:sp>
      <p:cxnSp>
        <p:nvCxnSpPr>
          <p:cNvPr id="339" name="Google Shape;339;p32"/>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340" name="Google Shape;340;p32"/>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341" name="Google Shape;341;p32"/>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342" name="Google Shape;342;p32"/>
          <p:cNvSpPr txBox="1"/>
          <p:nvPr/>
        </p:nvSpPr>
        <p:spPr>
          <a:xfrm>
            <a:off x="467788" y="104468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Robotic Process</a:t>
            </a:r>
            <a:endParaRPr sz="1600">
              <a:latin typeface="Space Grotesk SemiBold"/>
              <a:ea typeface="Space Grotesk SemiBold"/>
              <a:cs typeface="Space Grotesk SemiBold"/>
              <a:sym typeface="Space Grotesk SemiBold"/>
            </a:endParaRPr>
          </a:p>
        </p:txBody>
      </p:sp>
      <p:sp>
        <p:nvSpPr>
          <p:cNvPr id="343" name="Google Shape;343;p32"/>
          <p:cNvSpPr txBox="1"/>
          <p:nvPr/>
        </p:nvSpPr>
        <p:spPr>
          <a:xfrm>
            <a:off x="4275463" y="4046300"/>
            <a:ext cx="44007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https://moonshotplus.tudelft.nl/images/7/7f/1.13.1_Space%26Robotics_FinalPresentation_JIP2025.pdf</a:t>
            </a:r>
            <a:endParaRPr sz="800">
              <a:latin typeface="Space Grotesk Light"/>
              <a:ea typeface="Space Grotesk Light"/>
              <a:cs typeface="Space Grotesk Light"/>
              <a:sym typeface="Space Grotesk Light"/>
            </a:endParaRPr>
          </a:p>
        </p:txBody>
      </p:sp>
      <p:sp>
        <p:nvSpPr>
          <p:cNvPr id="344" name="Google Shape;344;p32"/>
          <p:cNvSpPr txBox="1"/>
          <p:nvPr/>
        </p:nvSpPr>
        <p:spPr>
          <a:xfrm>
            <a:off x="490963"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COLLECTING</a:t>
            </a:r>
            <a:endParaRPr>
              <a:latin typeface="Space Grotesk"/>
              <a:ea typeface="Space Grotesk"/>
              <a:cs typeface="Space Grotesk"/>
              <a:sym typeface="Space Grotesk"/>
            </a:endParaRPr>
          </a:p>
        </p:txBody>
      </p:sp>
      <p:sp>
        <p:nvSpPr>
          <p:cNvPr id="345" name="Google Shape;345;p32"/>
          <p:cNvSpPr txBox="1"/>
          <p:nvPr/>
        </p:nvSpPr>
        <p:spPr>
          <a:xfrm>
            <a:off x="2649518"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PROCESSING</a:t>
            </a:r>
            <a:endParaRPr>
              <a:solidFill>
                <a:srgbClr val="B7B7B7"/>
              </a:solidFill>
              <a:latin typeface="Space Grotesk"/>
              <a:ea typeface="Space Grotesk"/>
              <a:cs typeface="Space Grotesk"/>
              <a:sym typeface="Space Grotesk"/>
            </a:endParaRPr>
          </a:p>
        </p:txBody>
      </p:sp>
      <p:sp>
        <p:nvSpPr>
          <p:cNvPr id="346" name="Google Shape;346;p32"/>
          <p:cNvSpPr txBox="1"/>
          <p:nvPr/>
        </p:nvSpPr>
        <p:spPr>
          <a:xfrm>
            <a:off x="4705829"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FLATTENING</a:t>
            </a:r>
            <a:endParaRPr>
              <a:solidFill>
                <a:srgbClr val="B7B7B7"/>
              </a:solidFill>
              <a:latin typeface="Space Grotesk"/>
              <a:ea typeface="Space Grotesk"/>
              <a:cs typeface="Space Grotesk"/>
              <a:sym typeface="Space Grotesk"/>
            </a:endParaRPr>
          </a:p>
        </p:txBody>
      </p:sp>
      <p:sp>
        <p:nvSpPr>
          <p:cNvPr id="347" name="Google Shape;347;p32"/>
          <p:cNvSpPr txBox="1"/>
          <p:nvPr/>
        </p:nvSpPr>
        <p:spPr>
          <a:xfrm>
            <a:off x="6588614"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MELTING</a:t>
            </a:r>
            <a:endParaRPr>
              <a:solidFill>
                <a:srgbClr val="B7B7B7"/>
              </a:solidFill>
              <a:latin typeface="Space Grotesk"/>
              <a:ea typeface="Space Grotesk"/>
              <a:cs typeface="Space Grotesk"/>
              <a:sym typeface="Space Grotesk"/>
            </a:endParaRPr>
          </a:p>
        </p:txBody>
      </p:sp>
      <p:pic>
        <p:nvPicPr>
          <p:cNvPr id="348" name="Google Shape;348;p32"/>
          <p:cNvPicPr preferRelativeResize="0"/>
          <p:nvPr/>
        </p:nvPicPr>
        <p:blipFill>
          <a:blip r:embed="rId3">
            <a:alphaModFix amt="50000"/>
          </a:blip>
          <a:stretch>
            <a:fillRect/>
          </a:stretch>
        </p:blipFill>
        <p:spPr>
          <a:xfrm>
            <a:off x="6793237" y="1854960"/>
            <a:ext cx="1882975" cy="1543920"/>
          </a:xfrm>
          <a:prstGeom prst="rect">
            <a:avLst/>
          </a:prstGeom>
          <a:noFill/>
          <a:ln>
            <a:noFill/>
          </a:ln>
        </p:spPr>
      </p:pic>
      <p:pic>
        <p:nvPicPr>
          <p:cNvPr id="349" name="Google Shape;349;p32"/>
          <p:cNvPicPr preferRelativeResize="0"/>
          <p:nvPr/>
        </p:nvPicPr>
        <p:blipFill>
          <a:blip r:embed="rId4">
            <a:alphaModFix amt="50000"/>
          </a:blip>
          <a:stretch>
            <a:fillRect/>
          </a:stretch>
        </p:blipFill>
        <p:spPr>
          <a:xfrm>
            <a:off x="4702280" y="1854953"/>
            <a:ext cx="1991208" cy="1543926"/>
          </a:xfrm>
          <a:prstGeom prst="rect">
            <a:avLst/>
          </a:prstGeom>
          <a:noFill/>
          <a:ln>
            <a:noFill/>
          </a:ln>
        </p:spPr>
      </p:pic>
      <p:pic>
        <p:nvPicPr>
          <p:cNvPr id="350" name="Google Shape;350;p32"/>
          <p:cNvPicPr preferRelativeResize="0"/>
          <p:nvPr/>
        </p:nvPicPr>
        <p:blipFill>
          <a:blip r:embed="rId5">
            <a:alphaModFix amt="50000"/>
          </a:blip>
          <a:stretch>
            <a:fillRect/>
          </a:stretch>
        </p:blipFill>
        <p:spPr>
          <a:xfrm>
            <a:off x="2787031" y="1854900"/>
            <a:ext cx="1796857" cy="1543925"/>
          </a:xfrm>
          <a:prstGeom prst="rect">
            <a:avLst/>
          </a:prstGeom>
          <a:noFill/>
          <a:ln>
            <a:noFill/>
          </a:ln>
        </p:spPr>
      </p:pic>
      <p:pic>
        <p:nvPicPr>
          <p:cNvPr id="351" name="Google Shape;351;p32"/>
          <p:cNvPicPr preferRelativeResize="0"/>
          <p:nvPr/>
        </p:nvPicPr>
        <p:blipFill rotWithShape="1">
          <a:blip r:embed="rId6">
            <a:alphaModFix/>
          </a:blip>
          <a:srcRect b="0" l="5571" r="0" t="0"/>
          <a:stretch/>
        </p:blipFill>
        <p:spPr>
          <a:xfrm>
            <a:off x="490963" y="1858250"/>
            <a:ext cx="2177675" cy="1543925"/>
          </a:xfrm>
          <a:prstGeom prst="rect">
            <a:avLst/>
          </a:prstGeom>
          <a:noFill/>
          <a:ln>
            <a:noFill/>
          </a:ln>
        </p:spPr>
      </p:pic>
      <p:sp>
        <p:nvSpPr>
          <p:cNvPr id="352" name="Google Shape;352;p32"/>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Construction &amp; Materialisation</a:t>
            </a:r>
            <a:endParaRPr sz="1000">
              <a:solidFill>
                <a:srgbClr val="434343"/>
              </a:solidFill>
              <a:latin typeface="Space Grotesk"/>
              <a:ea typeface="Space Grotesk"/>
              <a:cs typeface="Space Grotesk"/>
              <a:sym typeface="Space Grotesk"/>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6" name="Shape 356"/>
        <p:cNvGrpSpPr/>
        <p:nvPr/>
      </p:nvGrpSpPr>
      <p:grpSpPr>
        <a:xfrm>
          <a:off x="0" y="0"/>
          <a:ext cx="0" cy="0"/>
          <a:chOff x="0" y="0"/>
          <a:chExt cx="0" cy="0"/>
        </a:xfrm>
      </p:grpSpPr>
      <p:sp>
        <p:nvSpPr>
          <p:cNvPr id="357" name="Google Shape;357;p33"/>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358" name="Google Shape;358;p33"/>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359" name="Google Shape;359;p33"/>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ISRU</a:t>
            </a:r>
            <a:endParaRPr sz="3000">
              <a:solidFill>
                <a:srgbClr val="434343"/>
              </a:solidFill>
              <a:latin typeface="Orbitron SemiBold"/>
              <a:ea typeface="Orbitron SemiBold"/>
              <a:cs typeface="Orbitron SemiBold"/>
              <a:sym typeface="Orbitron SemiBold"/>
            </a:endParaRPr>
          </a:p>
        </p:txBody>
      </p:sp>
      <p:cxnSp>
        <p:nvCxnSpPr>
          <p:cNvPr id="360" name="Google Shape;360;p33"/>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361" name="Google Shape;361;p33"/>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362" name="Google Shape;362;p33"/>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363" name="Google Shape;363;p33"/>
          <p:cNvSpPr txBox="1"/>
          <p:nvPr/>
        </p:nvSpPr>
        <p:spPr>
          <a:xfrm>
            <a:off x="467788" y="104468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Robotic Process</a:t>
            </a:r>
            <a:endParaRPr sz="1600">
              <a:latin typeface="Space Grotesk SemiBold"/>
              <a:ea typeface="Space Grotesk SemiBold"/>
              <a:cs typeface="Space Grotesk SemiBold"/>
              <a:sym typeface="Space Grotesk SemiBold"/>
            </a:endParaRPr>
          </a:p>
        </p:txBody>
      </p:sp>
      <p:sp>
        <p:nvSpPr>
          <p:cNvPr id="364" name="Google Shape;364;p33"/>
          <p:cNvSpPr txBox="1"/>
          <p:nvPr/>
        </p:nvSpPr>
        <p:spPr>
          <a:xfrm>
            <a:off x="4275463" y="4046300"/>
            <a:ext cx="44007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https://moonshotplus.tudelft.nl/images/7/7f/1.13.1_Space%26Robotics_FinalPresentation_JIP2025.pdf</a:t>
            </a:r>
            <a:endParaRPr sz="800">
              <a:latin typeface="Space Grotesk Light"/>
              <a:ea typeface="Space Grotesk Light"/>
              <a:cs typeface="Space Grotesk Light"/>
              <a:sym typeface="Space Grotesk Light"/>
            </a:endParaRPr>
          </a:p>
        </p:txBody>
      </p:sp>
      <p:sp>
        <p:nvSpPr>
          <p:cNvPr id="365" name="Google Shape;365;p33"/>
          <p:cNvSpPr txBox="1"/>
          <p:nvPr/>
        </p:nvSpPr>
        <p:spPr>
          <a:xfrm>
            <a:off x="490963"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COLLECTING</a:t>
            </a:r>
            <a:endParaRPr>
              <a:solidFill>
                <a:srgbClr val="B7B7B7"/>
              </a:solidFill>
              <a:latin typeface="Space Grotesk"/>
              <a:ea typeface="Space Grotesk"/>
              <a:cs typeface="Space Grotesk"/>
              <a:sym typeface="Space Grotesk"/>
            </a:endParaRPr>
          </a:p>
        </p:txBody>
      </p:sp>
      <p:sp>
        <p:nvSpPr>
          <p:cNvPr id="366" name="Google Shape;366;p33"/>
          <p:cNvSpPr txBox="1"/>
          <p:nvPr/>
        </p:nvSpPr>
        <p:spPr>
          <a:xfrm>
            <a:off x="2649518"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PROCESSING</a:t>
            </a:r>
            <a:endParaRPr>
              <a:latin typeface="Space Grotesk"/>
              <a:ea typeface="Space Grotesk"/>
              <a:cs typeface="Space Grotesk"/>
              <a:sym typeface="Space Grotesk"/>
            </a:endParaRPr>
          </a:p>
        </p:txBody>
      </p:sp>
      <p:sp>
        <p:nvSpPr>
          <p:cNvPr id="367" name="Google Shape;367;p33"/>
          <p:cNvSpPr txBox="1"/>
          <p:nvPr/>
        </p:nvSpPr>
        <p:spPr>
          <a:xfrm>
            <a:off x="4705829"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FLATTENING</a:t>
            </a:r>
            <a:endParaRPr>
              <a:solidFill>
                <a:srgbClr val="B7B7B7"/>
              </a:solidFill>
              <a:latin typeface="Space Grotesk"/>
              <a:ea typeface="Space Grotesk"/>
              <a:cs typeface="Space Grotesk"/>
              <a:sym typeface="Space Grotesk"/>
            </a:endParaRPr>
          </a:p>
        </p:txBody>
      </p:sp>
      <p:sp>
        <p:nvSpPr>
          <p:cNvPr id="368" name="Google Shape;368;p33"/>
          <p:cNvSpPr txBox="1"/>
          <p:nvPr/>
        </p:nvSpPr>
        <p:spPr>
          <a:xfrm>
            <a:off x="6588614"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MELTING</a:t>
            </a:r>
            <a:endParaRPr>
              <a:solidFill>
                <a:srgbClr val="B7B7B7"/>
              </a:solidFill>
              <a:latin typeface="Space Grotesk"/>
              <a:ea typeface="Space Grotesk"/>
              <a:cs typeface="Space Grotesk"/>
              <a:sym typeface="Space Grotesk"/>
            </a:endParaRPr>
          </a:p>
        </p:txBody>
      </p:sp>
      <p:pic>
        <p:nvPicPr>
          <p:cNvPr id="369" name="Google Shape;369;p33"/>
          <p:cNvPicPr preferRelativeResize="0"/>
          <p:nvPr/>
        </p:nvPicPr>
        <p:blipFill>
          <a:blip r:embed="rId3">
            <a:alphaModFix amt="50000"/>
          </a:blip>
          <a:stretch>
            <a:fillRect/>
          </a:stretch>
        </p:blipFill>
        <p:spPr>
          <a:xfrm>
            <a:off x="6793237" y="1854960"/>
            <a:ext cx="1882975" cy="1543920"/>
          </a:xfrm>
          <a:prstGeom prst="rect">
            <a:avLst/>
          </a:prstGeom>
          <a:noFill/>
          <a:ln>
            <a:noFill/>
          </a:ln>
        </p:spPr>
      </p:pic>
      <p:pic>
        <p:nvPicPr>
          <p:cNvPr id="370" name="Google Shape;370;p33"/>
          <p:cNvPicPr preferRelativeResize="0"/>
          <p:nvPr/>
        </p:nvPicPr>
        <p:blipFill>
          <a:blip r:embed="rId4">
            <a:alphaModFix amt="50000"/>
          </a:blip>
          <a:stretch>
            <a:fillRect/>
          </a:stretch>
        </p:blipFill>
        <p:spPr>
          <a:xfrm>
            <a:off x="4702280" y="1854953"/>
            <a:ext cx="1991208" cy="1543926"/>
          </a:xfrm>
          <a:prstGeom prst="rect">
            <a:avLst/>
          </a:prstGeom>
          <a:noFill/>
          <a:ln>
            <a:noFill/>
          </a:ln>
        </p:spPr>
      </p:pic>
      <p:pic>
        <p:nvPicPr>
          <p:cNvPr id="371" name="Google Shape;371;p33"/>
          <p:cNvPicPr preferRelativeResize="0"/>
          <p:nvPr/>
        </p:nvPicPr>
        <p:blipFill>
          <a:blip r:embed="rId5">
            <a:alphaModFix/>
          </a:blip>
          <a:stretch>
            <a:fillRect/>
          </a:stretch>
        </p:blipFill>
        <p:spPr>
          <a:xfrm>
            <a:off x="2787031" y="1854900"/>
            <a:ext cx="1796857" cy="1543925"/>
          </a:xfrm>
          <a:prstGeom prst="rect">
            <a:avLst/>
          </a:prstGeom>
          <a:noFill/>
          <a:ln>
            <a:noFill/>
          </a:ln>
        </p:spPr>
      </p:pic>
      <p:pic>
        <p:nvPicPr>
          <p:cNvPr id="372" name="Google Shape;372;p33"/>
          <p:cNvPicPr preferRelativeResize="0"/>
          <p:nvPr/>
        </p:nvPicPr>
        <p:blipFill rotWithShape="1">
          <a:blip r:embed="rId6">
            <a:alphaModFix amt="50000"/>
          </a:blip>
          <a:srcRect b="0" l="5571" r="0" t="0"/>
          <a:stretch/>
        </p:blipFill>
        <p:spPr>
          <a:xfrm>
            <a:off x="490963" y="1858250"/>
            <a:ext cx="2177675" cy="1543925"/>
          </a:xfrm>
          <a:prstGeom prst="rect">
            <a:avLst/>
          </a:prstGeom>
          <a:noFill/>
          <a:ln>
            <a:noFill/>
          </a:ln>
        </p:spPr>
      </p:pic>
      <p:sp>
        <p:nvSpPr>
          <p:cNvPr id="373" name="Google Shape;373;p33"/>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Construction &amp; Materialisation</a:t>
            </a:r>
            <a:endParaRPr sz="1000">
              <a:solidFill>
                <a:srgbClr val="434343"/>
              </a:solidFill>
              <a:latin typeface="Space Grotesk"/>
              <a:ea typeface="Space Grotesk"/>
              <a:cs typeface="Space Grotesk"/>
              <a:sym typeface="Space Grotesk"/>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7" name="Shape 377"/>
        <p:cNvGrpSpPr/>
        <p:nvPr/>
      </p:nvGrpSpPr>
      <p:grpSpPr>
        <a:xfrm>
          <a:off x="0" y="0"/>
          <a:ext cx="0" cy="0"/>
          <a:chOff x="0" y="0"/>
          <a:chExt cx="0" cy="0"/>
        </a:xfrm>
      </p:grpSpPr>
      <p:sp>
        <p:nvSpPr>
          <p:cNvPr id="378" name="Google Shape;378;p34"/>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379" name="Google Shape;379;p34"/>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380" name="Google Shape;380;p34"/>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ISRU</a:t>
            </a:r>
            <a:endParaRPr sz="3000">
              <a:solidFill>
                <a:srgbClr val="434343"/>
              </a:solidFill>
              <a:latin typeface="Orbitron SemiBold"/>
              <a:ea typeface="Orbitron SemiBold"/>
              <a:cs typeface="Orbitron SemiBold"/>
              <a:sym typeface="Orbitron SemiBold"/>
            </a:endParaRPr>
          </a:p>
        </p:txBody>
      </p:sp>
      <p:cxnSp>
        <p:nvCxnSpPr>
          <p:cNvPr id="381" name="Google Shape;381;p34"/>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382" name="Google Shape;382;p34"/>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383" name="Google Shape;383;p34"/>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384" name="Google Shape;384;p34"/>
          <p:cNvSpPr txBox="1"/>
          <p:nvPr/>
        </p:nvSpPr>
        <p:spPr>
          <a:xfrm>
            <a:off x="467788" y="104468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Robotic Process</a:t>
            </a:r>
            <a:endParaRPr sz="1600">
              <a:latin typeface="Space Grotesk SemiBold"/>
              <a:ea typeface="Space Grotesk SemiBold"/>
              <a:cs typeface="Space Grotesk SemiBold"/>
              <a:sym typeface="Space Grotesk SemiBold"/>
            </a:endParaRPr>
          </a:p>
        </p:txBody>
      </p:sp>
      <p:sp>
        <p:nvSpPr>
          <p:cNvPr id="385" name="Google Shape;385;p34"/>
          <p:cNvSpPr txBox="1"/>
          <p:nvPr/>
        </p:nvSpPr>
        <p:spPr>
          <a:xfrm>
            <a:off x="4275463" y="4046300"/>
            <a:ext cx="44007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https://moonshotplus.tudelft.nl/images/7/7f/1.13.1_Space%26Robotics_FinalPresentation_JIP2025.pdf</a:t>
            </a:r>
            <a:endParaRPr sz="800">
              <a:latin typeface="Space Grotesk Light"/>
              <a:ea typeface="Space Grotesk Light"/>
              <a:cs typeface="Space Grotesk Light"/>
              <a:sym typeface="Space Grotesk Light"/>
            </a:endParaRPr>
          </a:p>
        </p:txBody>
      </p:sp>
      <p:sp>
        <p:nvSpPr>
          <p:cNvPr id="386" name="Google Shape;386;p34"/>
          <p:cNvSpPr txBox="1"/>
          <p:nvPr/>
        </p:nvSpPr>
        <p:spPr>
          <a:xfrm>
            <a:off x="490963"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COLLECTING</a:t>
            </a:r>
            <a:endParaRPr>
              <a:solidFill>
                <a:srgbClr val="B7B7B7"/>
              </a:solidFill>
              <a:latin typeface="Space Grotesk"/>
              <a:ea typeface="Space Grotesk"/>
              <a:cs typeface="Space Grotesk"/>
              <a:sym typeface="Space Grotesk"/>
            </a:endParaRPr>
          </a:p>
        </p:txBody>
      </p:sp>
      <p:sp>
        <p:nvSpPr>
          <p:cNvPr id="387" name="Google Shape;387;p34"/>
          <p:cNvSpPr txBox="1"/>
          <p:nvPr/>
        </p:nvSpPr>
        <p:spPr>
          <a:xfrm>
            <a:off x="2649518"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PROCESSING</a:t>
            </a:r>
            <a:endParaRPr>
              <a:solidFill>
                <a:srgbClr val="B7B7B7"/>
              </a:solidFill>
              <a:latin typeface="Space Grotesk"/>
              <a:ea typeface="Space Grotesk"/>
              <a:cs typeface="Space Grotesk"/>
              <a:sym typeface="Space Grotesk"/>
            </a:endParaRPr>
          </a:p>
        </p:txBody>
      </p:sp>
      <p:sp>
        <p:nvSpPr>
          <p:cNvPr id="388" name="Google Shape;388;p34"/>
          <p:cNvSpPr txBox="1"/>
          <p:nvPr/>
        </p:nvSpPr>
        <p:spPr>
          <a:xfrm>
            <a:off x="4705829"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FLATTENING</a:t>
            </a:r>
            <a:endParaRPr>
              <a:latin typeface="Space Grotesk"/>
              <a:ea typeface="Space Grotesk"/>
              <a:cs typeface="Space Grotesk"/>
              <a:sym typeface="Space Grotesk"/>
            </a:endParaRPr>
          </a:p>
        </p:txBody>
      </p:sp>
      <p:sp>
        <p:nvSpPr>
          <p:cNvPr id="389" name="Google Shape;389;p34"/>
          <p:cNvSpPr txBox="1"/>
          <p:nvPr/>
        </p:nvSpPr>
        <p:spPr>
          <a:xfrm>
            <a:off x="6588614"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MELTING</a:t>
            </a:r>
            <a:endParaRPr>
              <a:solidFill>
                <a:srgbClr val="B7B7B7"/>
              </a:solidFill>
              <a:latin typeface="Space Grotesk"/>
              <a:ea typeface="Space Grotesk"/>
              <a:cs typeface="Space Grotesk"/>
              <a:sym typeface="Space Grotesk"/>
            </a:endParaRPr>
          </a:p>
        </p:txBody>
      </p:sp>
      <p:pic>
        <p:nvPicPr>
          <p:cNvPr id="390" name="Google Shape;390;p34"/>
          <p:cNvPicPr preferRelativeResize="0"/>
          <p:nvPr/>
        </p:nvPicPr>
        <p:blipFill>
          <a:blip r:embed="rId3">
            <a:alphaModFix amt="50000"/>
          </a:blip>
          <a:stretch>
            <a:fillRect/>
          </a:stretch>
        </p:blipFill>
        <p:spPr>
          <a:xfrm>
            <a:off x="6793237" y="1854960"/>
            <a:ext cx="1882975" cy="1543920"/>
          </a:xfrm>
          <a:prstGeom prst="rect">
            <a:avLst/>
          </a:prstGeom>
          <a:noFill/>
          <a:ln>
            <a:noFill/>
          </a:ln>
        </p:spPr>
      </p:pic>
      <p:pic>
        <p:nvPicPr>
          <p:cNvPr id="391" name="Google Shape;391;p34"/>
          <p:cNvPicPr preferRelativeResize="0"/>
          <p:nvPr/>
        </p:nvPicPr>
        <p:blipFill>
          <a:blip r:embed="rId4">
            <a:alphaModFix/>
          </a:blip>
          <a:stretch>
            <a:fillRect/>
          </a:stretch>
        </p:blipFill>
        <p:spPr>
          <a:xfrm>
            <a:off x="4702280" y="1854953"/>
            <a:ext cx="1991208" cy="1543926"/>
          </a:xfrm>
          <a:prstGeom prst="rect">
            <a:avLst/>
          </a:prstGeom>
          <a:noFill/>
          <a:ln>
            <a:noFill/>
          </a:ln>
        </p:spPr>
      </p:pic>
      <p:pic>
        <p:nvPicPr>
          <p:cNvPr id="392" name="Google Shape;392;p34"/>
          <p:cNvPicPr preferRelativeResize="0"/>
          <p:nvPr/>
        </p:nvPicPr>
        <p:blipFill>
          <a:blip r:embed="rId5">
            <a:alphaModFix amt="50000"/>
          </a:blip>
          <a:stretch>
            <a:fillRect/>
          </a:stretch>
        </p:blipFill>
        <p:spPr>
          <a:xfrm>
            <a:off x="2787031" y="1854900"/>
            <a:ext cx="1796857" cy="1543925"/>
          </a:xfrm>
          <a:prstGeom prst="rect">
            <a:avLst/>
          </a:prstGeom>
          <a:noFill/>
          <a:ln>
            <a:noFill/>
          </a:ln>
        </p:spPr>
      </p:pic>
      <p:pic>
        <p:nvPicPr>
          <p:cNvPr id="393" name="Google Shape;393;p34"/>
          <p:cNvPicPr preferRelativeResize="0"/>
          <p:nvPr/>
        </p:nvPicPr>
        <p:blipFill rotWithShape="1">
          <a:blip r:embed="rId6">
            <a:alphaModFix amt="50000"/>
          </a:blip>
          <a:srcRect b="0" l="5571" r="0" t="0"/>
          <a:stretch/>
        </p:blipFill>
        <p:spPr>
          <a:xfrm>
            <a:off x="490963" y="1858250"/>
            <a:ext cx="2177675" cy="1543925"/>
          </a:xfrm>
          <a:prstGeom prst="rect">
            <a:avLst/>
          </a:prstGeom>
          <a:noFill/>
          <a:ln>
            <a:noFill/>
          </a:ln>
        </p:spPr>
      </p:pic>
      <p:sp>
        <p:nvSpPr>
          <p:cNvPr id="394" name="Google Shape;394;p34"/>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Construction &amp; Materialisation</a:t>
            </a:r>
            <a:endParaRPr sz="1000">
              <a:solidFill>
                <a:srgbClr val="434343"/>
              </a:solidFill>
              <a:latin typeface="Space Grotesk"/>
              <a:ea typeface="Space Grotesk"/>
              <a:cs typeface="Space Grotesk"/>
              <a:sym typeface="Space Grotesk"/>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8" name="Shape 398"/>
        <p:cNvGrpSpPr/>
        <p:nvPr/>
      </p:nvGrpSpPr>
      <p:grpSpPr>
        <a:xfrm>
          <a:off x="0" y="0"/>
          <a:ext cx="0" cy="0"/>
          <a:chOff x="0" y="0"/>
          <a:chExt cx="0" cy="0"/>
        </a:xfrm>
      </p:grpSpPr>
      <p:sp>
        <p:nvSpPr>
          <p:cNvPr id="399" name="Google Shape;399;p35"/>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400" name="Google Shape;400;p35"/>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401" name="Google Shape;401;p35"/>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ISRU</a:t>
            </a:r>
            <a:endParaRPr sz="3000">
              <a:solidFill>
                <a:srgbClr val="434343"/>
              </a:solidFill>
              <a:latin typeface="Orbitron SemiBold"/>
              <a:ea typeface="Orbitron SemiBold"/>
              <a:cs typeface="Orbitron SemiBold"/>
              <a:sym typeface="Orbitron SemiBold"/>
            </a:endParaRPr>
          </a:p>
        </p:txBody>
      </p:sp>
      <p:cxnSp>
        <p:nvCxnSpPr>
          <p:cNvPr id="402" name="Google Shape;402;p35"/>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403" name="Google Shape;403;p35"/>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Construction &amp; Materialisation</a:t>
            </a:r>
            <a:endParaRPr sz="1000">
              <a:solidFill>
                <a:srgbClr val="434343"/>
              </a:solidFill>
              <a:latin typeface="Space Grotesk"/>
              <a:ea typeface="Space Grotesk"/>
              <a:cs typeface="Space Grotesk"/>
              <a:sym typeface="Space Grotesk"/>
            </a:endParaRPr>
          </a:p>
        </p:txBody>
      </p:sp>
      <p:cxnSp>
        <p:nvCxnSpPr>
          <p:cNvPr id="404" name="Google Shape;404;p35"/>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405" name="Google Shape;405;p35"/>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406" name="Google Shape;406;p35"/>
          <p:cNvSpPr txBox="1"/>
          <p:nvPr/>
        </p:nvSpPr>
        <p:spPr>
          <a:xfrm>
            <a:off x="467788" y="104468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Robotic Process</a:t>
            </a:r>
            <a:endParaRPr sz="1600">
              <a:latin typeface="Space Grotesk SemiBold"/>
              <a:ea typeface="Space Grotesk SemiBold"/>
              <a:cs typeface="Space Grotesk SemiBold"/>
              <a:sym typeface="Space Grotesk SemiBold"/>
            </a:endParaRPr>
          </a:p>
        </p:txBody>
      </p:sp>
      <p:sp>
        <p:nvSpPr>
          <p:cNvPr id="407" name="Google Shape;407;p35"/>
          <p:cNvSpPr txBox="1"/>
          <p:nvPr/>
        </p:nvSpPr>
        <p:spPr>
          <a:xfrm>
            <a:off x="4275463" y="4046300"/>
            <a:ext cx="44007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https://moonshotplus.tudelft.nl/images/7/7f/1.13.1_Space%26Robotics_FinalPresentation_JIP2025.pdf</a:t>
            </a:r>
            <a:endParaRPr sz="800">
              <a:latin typeface="Space Grotesk Light"/>
              <a:ea typeface="Space Grotesk Light"/>
              <a:cs typeface="Space Grotesk Light"/>
              <a:sym typeface="Space Grotesk Light"/>
            </a:endParaRPr>
          </a:p>
        </p:txBody>
      </p:sp>
      <p:sp>
        <p:nvSpPr>
          <p:cNvPr id="408" name="Google Shape;408;p35"/>
          <p:cNvSpPr txBox="1"/>
          <p:nvPr/>
        </p:nvSpPr>
        <p:spPr>
          <a:xfrm>
            <a:off x="490963"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COLLECTING</a:t>
            </a:r>
            <a:endParaRPr>
              <a:solidFill>
                <a:srgbClr val="B7B7B7"/>
              </a:solidFill>
              <a:latin typeface="Space Grotesk"/>
              <a:ea typeface="Space Grotesk"/>
              <a:cs typeface="Space Grotesk"/>
              <a:sym typeface="Space Grotesk"/>
            </a:endParaRPr>
          </a:p>
        </p:txBody>
      </p:sp>
      <p:sp>
        <p:nvSpPr>
          <p:cNvPr id="409" name="Google Shape;409;p35"/>
          <p:cNvSpPr txBox="1"/>
          <p:nvPr/>
        </p:nvSpPr>
        <p:spPr>
          <a:xfrm>
            <a:off x="2649518"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PROCESSING</a:t>
            </a:r>
            <a:endParaRPr>
              <a:solidFill>
                <a:srgbClr val="B7B7B7"/>
              </a:solidFill>
              <a:latin typeface="Space Grotesk"/>
              <a:ea typeface="Space Grotesk"/>
              <a:cs typeface="Space Grotesk"/>
              <a:sym typeface="Space Grotesk"/>
            </a:endParaRPr>
          </a:p>
        </p:txBody>
      </p:sp>
      <p:sp>
        <p:nvSpPr>
          <p:cNvPr id="410" name="Google Shape;410;p35"/>
          <p:cNvSpPr txBox="1"/>
          <p:nvPr/>
        </p:nvSpPr>
        <p:spPr>
          <a:xfrm>
            <a:off x="4705829"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rgbClr val="B7B7B7"/>
                </a:solidFill>
                <a:latin typeface="Space Grotesk"/>
                <a:ea typeface="Space Grotesk"/>
                <a:cs typeface="Space Grotesk"/>
                <a:sym typeface="Space Grotesk"/>
              </a:rPr>
              <a:t>FLATTENING</a:t>
            </a:r>
            <a:endParaRPr>
              <a:solidFill>
                <a:srgbClr val="B7B7B7"/>
              </a:solidFill>
              <a:latin typeface="Space Grotesk"/>
              <a:ea typeface="Space Grotesk"/>
              <a:cs typeface="Space Grotesk"/>
              <a:sym typeface="Space Grotesk"/>
            </a:endParaRPr>
          </a:p>
        </p:txBody>
      </p:sp>
      <p:sp>
        <p:nvSpPr>
          <p:cNvPr id="411" name="Google Shape;411;p35"/>
          <p:cNvSpPr txBox="1"/>
          <p:nvPr/>
        </p:nvSpPr>
        <p:spPr>
          <a:xfrm>
            <a:off x="6588614" y="3551225"/>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MELTING</a:t>
            </a:r>
            <a:endParaRPr>
              <a:latin typeface="Space Grotesk"/>
              <a:ea typeface="Space Grotesk"/>
              <a:cs typeface="Space Grotesk"/>
              <a:sym typeface="Space Grotesk"/>
            </a:endParaRPr>
          </a:p>
        </p:txBody>
      </p:sp>
      <p:pic>
        <p:nvPicPr>
          <p:cNvPr id="412" name="Google Shape;412;p35"/>
          <p:cNvPicPr preferRelativeResize="0"/>
          <p:nvPr/>
        </p:nvPicPr>
        <p:blipFill>
          <a:blip r:embed="rId3">
            <a:alphaModFix/>
          </a:blip>
          <a:stretch>
            <a:fillRect/>
          </a:stretch>
        </p:blipFill>
        <p:spPr>
          <a:xfrm>
            <a:off x="6793237" y="1854960"/>
            <a:ext cx="1882975" cy="1543920"/>
          </a:xfrm>
          <a:prstGeom prst="rect">
            <a:avLst/>
          </a:prstGeom>
          <a:noFill/>
          <a:ln>
            <a:noFill/>
          </a:ln>
        </p:spPr>
      </p:pic>
      <p:pic>
        <p:nvPicPr>
          <p:cNvPr id="413" name="Google Shape;413;p35"/>
          <p:cNvPicPr preferRelativeResize="0"/>
          <p:nvPr/>
        </p:nvPicPr>
        <p:blipFill>
          <a:blip r:embed="rId4">
            <a:alphaModFix amt="50000"/>
          </a:blip>
          <a:stretch>
            <a:fillRect/>
          </a:stretch>
        </p:blipFill>
        <p:spPr>
          <a:xfrm>
            <a:off x="4702280" y="1854953"/>
            <a:ext cx="1991208" cy="1543926"/>
          </a:xfrm>
          <a:prstGeom prst="rect">
            <a:avLst/>
          </a:prstGeom>
          <a:noFill/>
          <a:ln>
            <a:noFill/>
          </a:ln>
        </p:spPr>
      </p:pic>
      <p:pic>
        <p:nvPicPr>
          <p:cNvPr id="414" name="Google Shape;414;p35"/>
          <p:cNvPicPr preferRelativeResize="0"/>
          <p:nvPr/>
        </p:nvPicPr>
        <p:blipFill>
          <a:blip r:embed="rId5">
            <a:alphaModFix amt="50000"/>
          </a:blip>
          <a:stretch>
            <a:fillRect/>
          </a:stretch>
        </p:blipFill>
        <p:spPr>
          <a:xfrm>
            <a:off x="2787031" y="1854900"/>
            <a:ext cx="1796857" cy="1543925"/>
          </a:xfrm>
          <a:prstGeom prst="rect">
            <a:avLst/>
          </a:prstGeom>
          <a:noFill/>
          <a:ln>
            <a:noFill/>
          </a:ln>
        </p:spPr>
      </p:pic>
      <p:pic>
        <p:nvPicPr>
          <p:cNvPr id="415" name="Google Shape;415;p35"/>
          <p:cNvPicPr preferRelativeResize="0"/>
          <p:nvPr/>
        </p:nvPicPr>
        <p:blipFill rotWithShape="1">
          <a:blip r:embed="rId6">
            <a:alphaModFix amt="50000"/>
          </a:blip>
          <a:srcRect b="0" l="5571" r="0" t="0"/>
          <a:stretch/>
        </p:blipFill>
        <p:spPr>
          <a:xfrm>
            <a:off x="490963" y="1858250"/>
            <a:ext cx="2177675" cy="1543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9" name="Shape 419"/>
        <p:cNvGrpSpPr/>
        <p:nvPr/>
      </p:nvGrpSpPr>
      <p:grpSpPr>
        <a:xfrm>
          <a:off x="0" y="0"/>
          <a:ext cx="0" cy="0"/>
          <a:chOff x="0" y="0"/>
          <a:chExt cx="0" cy="0"/>
        </a:xfrm>
      </p:grpSpPr>
      <p:sp>
        <p:nvSpPr>
          <p:cNvPr id="420" name="Google Shape;420;p36"/>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421" name="Google Shape;421;p36"/>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422" name="Google Shape;422;p36"/>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3D Printing</a:t>
            </a:r>
            <a:endParaRPr sz="3000">
              <a:solidFill>
                <a:srgbClr val="434343"/>
              </a:solidFill>
              <a:latin typeface="Orbitron SemiBold"/>
              <a:ea typeface="Orbitron SemiBold"/>
              <a:cs typeface="Orbitron SemiBold"/>
              <a:sym typeface="Orbitron SemiBold"/>
            </a:endParaRPr>
          </a:p>
        </p:txBody>
      </p:sp>
      <p:cxnSp>
        <p:nvCxnSpPr>
          <p:cNvPr id="423" name="Google Shape;423;p36"/>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424" name="Google Shape;424;p36"/>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Construction &amp; Materialisation</a:t>
            </a:r>
            <a:endParaRPr sz="1000">
              <a:solidFill>
                <a:srgbClr val="434343"/>
              </a:solidFill>
              <a:latin typeface="Space Grotesk"/>
              <a:ea typeface="Space Grotesk"/>
              <a:cs typeface="Space Grotesk"/>
              <a:sym typeface="Space Grotesk"/>
            </a:endParaRPr>
          </a:p>
        </p:txBody>
      </p:sp>
      <p:cxnSp>
        <p:nvCxnSpPr>
          <p:cNvPr id="425" name="Google Shape;425;p36"/>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426" name="Google Shape;426;p36"/>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427" name="Google Shape;427;p36"/>
          <p:cNvSpPr txBox="1"/>
          <p:nvPr/>
        </p:nvSpPr>
        <p:spPr>
          <a:xfrm>
            <a:off x="455900" y="1468725"/>
            <a:ext cx="3116400" cy="26304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Melts regolith into a glass-like solid</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No additives required</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Energy-intensive</a:t>
            </a:r>
            <a:endParaRPr>
              <a:latin typeface="Space Grotesk"/>
              <a:ea typeface="Space Grotesk"/>
              <a:cs typeface="Space Grotesk"/>
              <a:sym typeface="Space Grotesk"/>
            </a:endParaRPr>
          </a:p>
          <a:p>
            <a:pPr indent="-317500" lvl="1" marL="9144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1500 degrees celcius</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Less porous than SLS so better structural integrity</a:t>
            </a:r>
            <a:endParaRPr>
              <a:latin typeface="Space Grotesk"/>
              <a:ea typeface="Space Grotesk"/>
              <a:cs typeface="Space Grotesk"/>
              <a:sym typeface="Space Grotesk"/>
            </a:endParaRPr>
          </a:p>
        </p:txBody>
      </p:sp>
      <p:sp>
        <p:nvSpPr>
          <p:cNvPr id="428" name="Google Shape;428;p36"/>
          <p:cNvSpPr txBox="1"/>
          <p:nvPr/>
        </p:nvSpPr>
        <p:spPr>
          <a:xfrm>
            <a:off x="455900" y="1068525"/>
            <a:ext cx="3717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Selective Laser Melting (SLM)</a:t>
            </a:r>
            <a:endParaRPr sz="1600">
              <a:latin typeface="Space Grotesk SemiBold"/>
              <a:ea typeface="Space Grotesk SemiBold"/>
              <a:cs typeface="Space Grotesk SemiBold"/>
              <a:sym typeface="Space Grotesk SemiBold"/>
            </a:endParaRPr>
          </a:p>
        </p:txBody>
      </p:sp>
      <p:sp>
        <p:nvSpPr>
          <p:cNvPr id="429" name="Google Shape;429;p36"/>
          <p:cNvSpPr txBox="1"/>
          <p:nvPr/>
        </p:nvSpPr>
        <p:spPr>
          <a:xfrm>
            <a:off x="4082675" y="4070150"/>
            <a:ext cx="45816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Fateri, M., &amp; Gebhardt, A. (2015). Process parameters development of selective laser melting of lunar regolith for on‐site manufacturing applications. International Journal of Applied Ceramic Technology, 12(1), 46-52.</a:t>
            </a:r>
            <a:endParaRPr sz="800">
              <a:latin typeface="Space Grotesk Light"/>
              <a:ea typeface="Space Grotesk Light"/>
              <a:cs typeface="Space Grotesk Light"/>
              <a:sym typeface="Space Grotesk Light"/>
            </a:endParaRPr>
          </a:p>
        </p:txBody>
      </p:sp>
      <p:pic>
        <p:nvPicPr>
          <p:cNvPr id="430" name="Google Shape;430;p36"/>
          <p:cNvPicPr preferRelativeResize="0"/>
          <p:nvPr/>
        </p:nvPicPr>
        <p:blipFill>
          <a:blip r:embed="rId3">
            <a:alphaModFix/>
          </a:blip>
          <a:stretch>
            <a:fillRect/>
          </a:stretch>
        </p:blipFill>
        <p:spPr>
          <a:xfrm>
            <a:off x="3908400" y="882300"/>
            <a:ext cx="4762500" cy="1200150"/>
          </a:xfrm>
          <a:prstGeom prst="rect">
            <a:avLst/>
          </a:prstGeom>
          <a:noFill/>
          <a:ln>
            <a:noFill/>
          </a:ln>
        </p:spPr>
      </p:pic>
      <p:pic>
        <p:nvPicPr>
          <p:cNvPr id="431" name="Google Shape;431;p36"/>
          <p:cNvPicPr preferRelativeResize="0"/>
          <p:nvPr/>
        </p:nvPicPr>
        <p:blipFill rotWithShape="1">
          <a:blip r:embed="rId4">
            <a:alphaModFix/>
          </a:blip>
          <a:srcRect b="0" l="0" r="0" t="9959"/>
          <a:stretch/>
        </p:blipFill>
        <p:spPr>
          <a:xfrm>
            <a:off x="3908400" y="2457861"/>
            <a:ext cx="4762500" cy="1406575"/>
          </a:xfrm>
          <a:prstGeom prst="rect">
            <a:avLst/>
          </a:prstGeom>
          <a:noFill/>
          <a:ln>
            <a:noFill/>
          </a:ln>
        </p:spPr>
      </p:pic>
      <p:sp>
        <p:nvSpPr>
          <p:cNvPr id="432" name="Google Shape;432;p36"/>
          <p:cNvSpPr txBox="1"/>
          <p:nvPr/>
        </p:nvSpPr>
        <p:spPr>
          <a:xfrm>
            <a:off x="4089300" y="2034469"/>
            <a:ext cx="113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Space Grotesk SemiBold"/>
                <a:ea typeface="Space Grotesk SemiBold"/>
                <a:cs typeface="Space Grotesk SemiBold"/>
                <a:sym typeface="Space Grotesk SemiBold"/>
              </a:rPr>
              <a:t>Powder</a:t>
            </a:r>
            <a:endParaRPr>
              <a:latin typeface="Space Grotesk SemiBold"/>
              <a:ea typeface="Space Grotesk SemiBold"/>
              <a:cs typeface="Space Grotesk SemiBold"/>
              <a:sym typeface="Space Grotesk SemiBold"/>
            </a:endParaRPr>
          </a:p>
        </p:txBody>
      </p:sp>
      <p:sp>
        <p:nvSpPr>
          <p:cNvPr id="433" name="Google Shape;433;p36"/>
          <p:cNvSpPr txBox="1"/>
          <p:nvPr/>
        </p:nvSpPr>
        <p:spPr>
          <a:xfrm>
            <a:off x="5722350" y="2034469"/>
            <a:ext cx="113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Space Grotesk SemiBold"/>
                <a:ea typeface="Space Grotesk SemiBold"/>
                <a:cs typeface="Space Grotesk SemiBold"/>
                <a:sym typeface="Space Grotesk SemiBold"/>
              </a:rPr>
              <a:t>Sintered</a:t>
            </a:r>
            <a:endParaRPr>
              <a:latin typeface="Space Grotesk SemiBold"/>
              <a:ea typeface="Space Grotesk SemiBold"/>
              <a:cs typeface="Space Grotesk SemiBold"/>
              <a:sym typeface="Space Grotesk SemiBold"/>
            </a:endParaRPr>
          </a:p>
        </p:txBody>
      </p:sp>
      <p:sp>
        <p:nvSpPr>
          <p:cNvPr id="434" name="Google Shape;434;p36"/>
          <p:cNvSpPr txBox="1"/>
          <p:nvPr/>
        </p:nvSpPr>
        <p:spPr>
          <a:xfrm>
            <a:off x="7355400" y="2034469"/>
            <a:ext cx="113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Space Grotesk SemiBold"/>
                <a:ea typeface="Space Grotesk SemiBold"/>
                <a:cs typeface="Space Grotesk SemiBold"/>
                <a:sym typeface="Space Grotesk SemiBold"/>
              </a:rPr>
              <a:t>Melted</a:t>
            </a:r>
            <a:endParaRPr>
              <a:latin typeface="Space Grotesk SemiBold"/>
              <a:ea typeface="Space Grotesk SemiBold"/>
              <a:cs typeface="Space Grotesk SemiBold"/>
              <a:sym typeface="Space Grotesk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8" name="Shape 438"/>
        <p:cNvGrpSpPr/>
        <p:nvPr/>
      </p:nvGrpSpPr>
      <p:grpSpPr>
        <a:xfrm>
          <a:off x="0" y="0"/>
          <a:ext cx="0" cy="0"/>
          <a:chOff x="0" y="0"/>
          <a:chExt cx="0" cy="0"/>
        </a:xfrm>
      </p:grpSpPr>
      <p:sp>
        <p:nvSpPr>
          <p:cNvPr id="439" name="Google Shape;439;p37"/>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440" name="Google Shape;440;p37"/>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441" name="Google Shape;441;p37"/>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3D Printing</a:t>
            </a:r>
            <a:endParaRPr sz="3000">
              <a:solidFill>
                <a:srgbClr val="434343"/>
              </a:solidFill>
              <a:latin typeface="Orbitron SemiBold"/>
              <a:ea typeface="Orbitron SemiBold"/>
              <a:cs typeface="Orbitron SemiBold"/>
              <a:sym typeface="Orbitron SemiBold"/>
            </a:endParaRPr>
          </a:p>
        </p:txBody>
      </p:sp>
      <p:cxnSp>
        <p:nvCxnSpPr>
          <p:cNvPr id="442" name="Google Shape;442;p37"/>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443" name="Google Shape;443;p37"/>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Construction &amp; Materialisation</a:t>
            </a:r>
            <a:endParaRPr sz="1000">
              <a:solidFill>
                <a:srgbClr val="434343"/>
              </a:solidFill>
              <a:latin typeface="Space Grotesk"/>
              <a:ea typeface="Space Grotesk"/>
              <a:cs typeface="Space Grotesk"/>
              <a:sym typeface="Space Grotesk"/>
            </a:endParaRPr>
          </a:p>
        </p:txBody>
      </p:sp>
      <p:cxnSp>
        <p:nvCxnSpPr>
          <p:cNvPr id="444" name="Google Shape;444;p37"/>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445" name="Google Shape;445;p37"/>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446" name="Google Shape;446;p37"/>
          <p:cNvSpPr txBox="1"/>
          <p:nvPr/>
        </p:nvSpPr>
        <p:spPr>
          <a:xfrm>
            <a:off x="7529675" y="2020332"/>
            <a:ext cx="1134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000000"/>
                </a:solidFill>
                <a:latin typeface="Space Grotesk SemiBold"/>
                <a:ea typeface="Space Grotesk SemiBold"/>
                <a:cs typeface="Space Grotesk SemiBold"/>
                <a:sym typeface="Space Grotesk SemiBold"/>
              </a:rPr>
              <a:t>Melted</a:t>
            </a:r>
            <a:endParaRPr>
              <a:latin typeface="Space Grotesk SemiBold"/>
              <a:ea typeface="Space Grotesk SemiBold"/>
              <a:cs typeface="Space Grotesk SemiBold"/>
              <a:sym typeface="Space Grotesk SemiBold"/>
            </a:endParaRPr>
          </a:p>
        </p:txBody>
      </p:sp>
      <p:sp>
        <p:nvSpPr>
          <p:cNvPr id="447" name="Google Shape;447;p37"/>
          <p:cNvSpPr txBox="1"/>
          <p:nvPr/>
        </p:nvSpPr>
        <p:spPr>
          <a:xfrm>
            <a:off x="6540838" y="3210363"/>
            <a:ext cx="2129100" cy="711300"/>
          </a:xfrm>
          <a:prstGeom prst="rect">
            <a:avLst/>
          </a:prstGeom>
          <a:noFill/>
          <a:ln>
            <a:noFill/>
          </a:ln>
        </p:spPr>
        <p:txBody>
          <a:bodyPr anchorCtr="0" anchor="ctr" bIns="91425" lIns="0" spcFirstLastPara="1" rIns="18000" wrap="square" tIns="91425">
            <a:normAutofit fontScale="47500" lnSpcReduction="20000"/>
          </a:bodyPr>
          <a:lstStyle/>
          <a:p>
            <a:pPr indent="-457200" lvl="0" marL="0" rtl="0" algn="r">
              <a:lnSpc>
                <a:spcPct val="200000"/>
              </a:lnSpc>
              <a:spcBef>
                <a:spcPts val="0"/>
              </a:spcBef>
              <a:spcAft>
                <a:spcPts val="0"/>
              </a:spcAft>
              <a:buNone/>
            </a:pPr>
            <a:r>
              <a:rPr lang="en" sz="1200">
                <a:solidFill>
                  <a:srgbClr val="000000"/>
                </a:solidFill>
              </a:rPr>
              <a:t>Mario Cucinella Architects. (2020). </a:t>
            </a:r>
            <a:r>
              <a:rPr i="1" lang="en" sz="1200">
                <a:solidFill>
                  <a:srgbClr val="000000"/>
                </a:solidFill>
              </a:rPr>
              <a:t>TECLA: The first eco-sustainable housing prototype 3D printed from raw earth</a:t>
            </a:r>
            <a:r>
              <a:rPr lang="en" sz="1200">
                <a:solidFill>
                  <a:srgbClr val="000000"/>
                </a:solidFill>
              </a:rPr>
              <a:t>. https://www.mcarchitects.it/en/projects/tecla-technology-and-clay</a:t>
            </a:r>
            <a:endParaRPr sz="1200">
              <a:solidFill>
                <a:srgbClr val="000000"/>
              </a:solidFill>
            </a:endParaRPr>
          </a:p>
          <a:p>
            <a:pPr indent="0" lvl="0" marL="0" rtl="0" algn="r">
              <a:spcBef>
                <a:spcPts val="0"/>
              </a:spcBef>
              <a:spcAft>
                <a:spcPts val="0"/>
              </a:spcAft>
              <a:buNone/>
            </a:pPr>
            <a:r>
              <a:t/>
            </a:r>
            <a:endParaRPr sz="1000">
              <a:solidFill>
                <a:srgbClr val="000000"/>
              </a:solidFill>
              <a:latin typeface="Space Grotesk"/>
              <a:ea typeface="Space Grotesk"/>
              <a:cs typeface="Space Grotesk"/>
              <a:sym typeface="Space Grotesk"/>
            </a:endParaRPr>
          </a:p>
        </p:txBody>
      </p:sp>
      <p:sp>
        <p:nvSpPr>
          <p:cNvPr id="448" name="Google Shape;448;p37"/>
          <p:cNvSpPr txBox="1"/>
          <p:nvPr/>
        </p:nvSpPr>
        <p:spPr>
          <a:xfrm>
            <a:off x="461513" y="1747363"/>
            <a:ext cx="3551100" cy="2339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Used material extrusion not SLM</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Organic shapes</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Custom unique texture on the exterior</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Integrated strip lighting</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Compressive dome shape</a:t>
            </a:r>
            <a:endParaRPr>
              <a:latin typeface="Space Grotesk"/>
              <a:ea typeface="Space Grotesk"/>
              <a:cs typeface="Space Grotesk"/>
              <a:sym typeface="Space Grotesk"/>
            </a:endParaRPr>
          </a:p>
        </p:txBody>
      </p:sp>
      <p:sp>
        <p:nvSpPr>
          <p:cNvPr id="449" name="Google Shape;449;p37"/>
          <p:cNvSpPr txBox="1"/>
          <p:nvPr/>
        </p:nvSpPr>
        <p:spPr>
          <a:xfrm>
            <a:off x="461513" y="112886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Case Study</a:t>
            </a:r>
            <a:endParaRPr sz="1600">
              <a:latin typeface="Space Grotesk SemiBold"/>
              <a:ea typeface="Space Grotesk SemiBold"/>
              <a:cs typeface="Space Grotesk SemiBold"/>
              <a:sym typeface="Space Grotesk SemiBold"/>
            </a:endParaRPr>
          </a:p>
        </p:txBody>
      </p:sp>
      <p:sp>
        <p:nvSpPr>
          <p:cNvPr id="450" name="Google Shape;450;p37"/>
          <p:cNvSpPr txBox="1"/>
          <p:nvPr/>
        </p:nvSpPr>
        <p:spPr>
          <a:xfrm>
            <a:off x="461513" y="1378054"/>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Space Grotesk"/>
                <a:ea typeface="Space Grotesk"/>
                <a:cs typeface="Space Grotesk"/>
                <a:sym typeface="Space Grotesk"/>
              </a:rPr>
              <a:t>TECLA by Mario Cucinella Architects</a:t>
            </a:r>
            <a:endParaRPr i="1" sz="1200">
              <a:latin typeface="Space Grotesk"/>
              <a:ea typeface="Space Grotesk"/>
              <a:cs typeface="Space Grotesk"/>
              <a:sym typeface="Space Grotesk"/>
            </a:endParaRPr>
          </a:p>
        </p:txBody>
      </p:sp>
      <p:pic>
        <p:nvPicPr>
          <p:cNvPr id="451" name="Google Shape;451;p37"/>
          <p:cNvPicPr preferRelativeResize="0"/>
          <p:nvPr/>
        </p:nvPicPr>
        <p:blipFill>
          <a:blip r:embed="rId3">
            <a:alphaModFix/>
          </a:blip>
          <a:stretch>
            <a:fillRect/>
          </a:stretch>
        </p:blipFill>
        <p:spPr>
          <a:xfrm>
            <a:off x="3913806" y="1056437"/>
            <a:ext cx="1967809" cy="2951701"/>
          </a:xfrm>
          <a:prstGeom prst="rect">
            <a:avLst/>
          </a:prstGeom>
          <a:noFill/>
          <a:ln>
            <a:noFill/>
          </a:ln>
        </p:spPr>
      </p:pic>
      <p:pic>
        <p:nvPicPr>
          <p:cNvPr id="452" name="Google Shape;452;p37"/>
          <p:cNvPicPr preferRelativeResize="0"/>
          <p:nvPr/>
        </p:nvPicPr>
        <p:blipFill>
          <a:blip r:embed="rId4">
            <a:alphaModFix/>
          </a:blip>
          <a:stretch>
            <a:fillRect/>
          </a:stretch>
        </p:blipFill>
        <p:spPr>
          <a:xfrm>
            <a:off x="5946068" y="1056426"/>
            <a:ext cx="2736416" cy="182427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id="457" name="Google Shape;457;p38"/>
          <p:cNvPicPr preferRelativeResize="0"/>
          <p:nvPr/>
        </p:nvPicPr>
        <p:blipFill rotWithShape="1">
          <a:blip r:embed="rId3">
            <a:alphaModFix/>
          </a:blip>
          <a:srcRect b="43984" l="0" r="0" t="0"/>
          <a:stretch/>
        </p:blipFill>
        <p:spPr>
          <a:xfrm flipH="1">
            <a:off x="0" y="-1"/>
            <a:ext cx="9144001" cy="5143498"/>
          </a:xfrm>
          <a:prstGeom prst="rect">
            <a:avLst/>
          </a:prstGeom>
          <a:noFill/>
          <a:ln>
            <a:noFill/>
          </a:ln>
        </p:spPr>
      </p:pic>
      <p:cxnSp>
        <p:nvCxnSpPr>
          <p:cNvPr id="458" name="Google Shape;458;p38"/>
          <p:cNvCxnSpPr/>
          <p:nvPr/>
        </p:nvCxnSpPr>
        <p:spPr>
          <a:xfrm>
            <a:off x="481950" y="1664350"/>
            <a:ext cx="8023500" cy="0"/>
          </a:xfrm>
          <a:prstGeom prst="straightConnector1">
            <a:avLst/>
          </a:prstGeom>
          <a:noFill/>
          <a:ln cap="flat" cmpd="sng" w="19050">
            <a:solidFill>
              <a:srgbClr val="FFFFFF"/>
            </a:solidFill>
            <a:prstDash val="solid"/>
            <a:round/>
            <a:headEnd len="sm" w="sm" type="none"/>
            <a:tailEnd len="sm" w="sm" type="none"/>
          </a:ln>
        </p:spPr>
      </p:cxnSp>
      <p:sp>
        <p:nvSpPr>
          <p:cNvPr id="459" name="Google Shape;459;p38"/>
          <p:cNvSpPr txBox="1"/>
          <p:nvPr/>
        </p:nvSpPr>
        <p:spPr>
          <a:xfrm>
            <a:off x="386075" y="1838350"/>
            <a:ext cx="8119500" cy="1389900"/>
          </a:xfrm>
          <a:prstGeom prst="rect">
            <a:avLst/>
          </a:prstGeom>
          <a:noFill/>
          <a:ln>
            <a:noFill/>
          </a:ln>
        </p:spPr>
        <p:txBody>
          <a:bodyPr anchorCtr="0" anchor="t" bIns="91425" lIns="91425" spcFirstLastPara="1" rIns="91425" wrap="square" tIns="91425">
            <a:spAutoFit/>
          </a:bodyPr>
          <a:lstStyle/>
          <a:p>
            <a:pPr indent="0" lvl="0" marL="0" rtl="0" algn="l">
              <a:lnSpc>
                <a:spcPct val="87000"/>
              </a:lnSpc>
              <a:spcBef>
                <a:spcPts val="0"/>
              </a:spcBef>
              <a:spcAft>
                <a:spcPts val="0"/>
              </a:spcAft>
              <a:buNone/>
            </a:pPr>
            <a:r>
              <a:rPr lang="en" sz="4500">
                <a:solidFill>
                  <a:srgbClr val="FFFFFF"/>
                </a:solidFill>
                <a:latin typeface="Orbitron SemiBold"/>
                <a:ea typeface="Orbitron SemiBold"/>
                <a:cs typeface="Orbitron SemiBold"/>
                <a:sym typeface="Orbitron SemiBold"/>
              </a:rPr>
              <a:t>Mental Health &amp; Well-being</a:t>
            </a:r>
            <a:endParaRPr sz="4500">
              <a:solidFill>
                <a:srgbClr val="FFFFFF"/>
              </a:solidFill>
              <a:latin typeface="Orbitron SemiBold"/>
              <a:ea typeface="Orbitron SemiBold"/>
              <a:cs typeface="Orbitron SemiBold"/>
              <a:sym typeface="Orbitron SemiBold"/>
            </a:endParaRPr>
          </a:p>
        </p:txBody>
      </p:sp>
      <p:sp>
        <p:nvSpPr>
          <p:cNvPr id="460" name="Google Shape;460;p38"/>
          <p:cNvSpPr txBox="1"/>
          <p:nvPr/>
        </p:nvSpPr>
        <p:spPr>
          <a:xfrm>
            <a:off x="406400" y="1090150"/>
            <a:ext cx="81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Space Grotesk Medium"/>
                <a:ea typeface="Space Grotesk Medium"/>
                <a:cs typeface="Space Grotesk Medium"/>
                <a:sym typeface="Space Grotesk Medium"/>
              </a:rPr>
              <a:t>Section</a:t>
            </a:r>
            <a:endParaRPr>
              <a:solidFill>
                <a:srgbClr val="FFFFFF"/>
              </a:solidFill>
              <a:latin typeface="Space Grotesk Medium"/>
              <a:ea typeface="Space Grotesk Medium"/>
              <a:cs typeface="Space Grotesk Medium"/>
              <a:sym typeface="Space Grotesk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4" name="Shape 464"/>
        <p:cNvGrpSpPr/>
        <p:nvPr/>
      </p:nvGrpSpPr>
      <p:grpSpPr>
        <a:xfrm>
          <a:off x="0" y="0"/>
          <a:ext cx="0" cy="0"/>
          <a:chOff x="0" y="0"/>
          <a:chExt cx="0" cy="0"/>
        </a:xfrm>
      </p:grpSpPr>
      <p:sp>
        <p:nvSpPr>
          <p:cNvPr id="465" name="Google Shape;465;p39"/>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466" name="Google Shape;466;p39"/>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467" name="Google Shape;467;p39"/>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Drivers</a:t>
            </a:r>
            <a:endParaRPr sz="3000">
              <a:solidFill>
                <a:srgbClr val="434343"/>
              </a:solidFill>
              <a:latin typeface="Orbitron SemiBold"/>
              <a:ea typeface="Orbitron SemiBold"/>
              <a:cs typeface="Orbitron SemiBold"/>
              <a:sym typeface="Orbitron SemiBold"/>
            </a:endParaRPr>
          </a:p>
        </p:txBody>
      </p:sp>
      <p:cxnSp>
        <p:nvCxnSpPr>
          <p:cNvPr id="468" name="Google Shape;468;p39"/>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469" name="Google Shape;469;p39"/>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Mental Health &amp; Well-being</a:t>
            </a:r>
            <a:endParaRPr sz="1000">
              <a:solidFill>
                <a:srgbClr val="434343"/>
              </a:solidFill>
              <a:latin typeface="Space Grotesk"/>
              <a:ea typeface="Space Grotesk"/>
              <a:cs typeface="Space Grotesk"/>
              <a:sym typeface="Space Grotesk"/>
            </a:endParaRPr>
          </a:p>
        </p:txBody>
      </p:sp>
      <p:cxnSp>
        <p:nvCxnSpPr>
          <p:cNvPr id="470" name="Google Shape;470;p39"/>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471" name="Google Shape;471;p39"/>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472" name="Google Shape;472;p39"/>
          <p:cNvSpPr txBox="1"/>
          <p:nvPr/>
        </p:nvSpPr>
        <p:spPr>
          <a:xfrm>
            <a:off x="433972" y="1727532"/>
            <a:ext cx="3000000" cy="2555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Stuck with the same people</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High stress environment </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Away from family and home</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Little privacy</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Monotonous environment</a:t>
            </a:r>
            <a:endParaRPr>
              <a:latin typeface="Space Grotesk"/>
              <a:ea typeface="Space Grotesk"/>
              <a:cs typeface="Space Grotesk"/>
              <a:sym typeface="Space Grotesk"/>
            </a:endParaRPr>
          </a:p>
        </p:txBody>
      </p:sp>
      <p:sp>
        <p:nvSpPr>
          <p:cNvPr id="473" name="Google Shape;473;p39"/>
          <p:cNvSpPr txBox="1"/>
          <p:nvPr/>
        </p:nvSpPr>
        <p:spPr>
          <a:xfrm>
            <a:off x="433972" y="1131818"/>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Missions in Space</a:t>
            </a:r>
            <a:endParaRPr sz="1600">
              <a:latin typeface="Space Grotesk SemiBold"/>
              <a:ea typeface="Space Grotesk SemiBold"/>
              <a:cs typeface="Space Grotesk SemiBold"/>
              <a:sym typeface="Space Grotesk SemiBold"/>
            </a:endParaRPr>
          </a:p>
        </p:txBody>
      </p:sp>
      <p:sp>
        <p:nvSpPr>
          <p:cNvPr id="474" name="Google Shape;474;p39"/>
          <p:cNvSpPr txBox="1"/>
          <p:nvPr/>
        </p:nvSpPr>
        <p:spPr>
          <a:xfrm>
            <a:off x="5253622" y="1709844"/>
            <a:ext cx="30000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Improper, harsh lighting</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Thermal/humidity discomfort</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Bad acoustic quality → noise</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Bad air quality</a:t>
            </a:r>
            <a:endParaRPr>
              <a:latin typeface="Space Grotesk"/>
              <a:ea typeface="Space Grotesk"/>
              <a:cs typeface="Space Grotesk"/>
              <a:sym typeface="Space Grotesk"/>
            </a:endParaRPr>
          </a:p>
        </p:txBody>
      </p:sp>
      <p:sp>
        <p:nvSpPr>
          <p:cNvPr id="475" name="Google Shape;475;p39"/>
          <p:cNvSpPr txBox="1"/>
          <p:nvPr/>
        </p:nvSpPr>
        <p:spPr>
          <a:xfrm>
            <a:off x="5253622" y="1114131"/>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Sick Building Syndrome</a:t>
            </a:r>
            <a:endParaRPr sz="1600">
              <a:latin typeface="Space Grotesk SemiBold"/>
              <a:ea typeface="Space Grotesk SemiBold"/>
              <a:cs typeface="Space Grotesk SemiBold"/>
              <a:sym typeface="Space Grotesk SemiBo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9" name="Shape 479"/>
        <p:cNvGrpSpPr/>
        <p:nvPr/>
      </p:nvGrpSpPr>
      <p:grpSpPr>
        <a:xfrm>
          <a:off x="0" y="0"/>
          <a:ext cx="0" cy="0"/>
          <a:chOff x="0" y="0"/>
          <a:chExt cx="0" cy="0"/>
        </a:xfrm>
      </p:grpSpPr>
      <p:sp>
        <p:nvSpPr>
          <p:cNvPr id="480" name="Google Shape;480;p40"/>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481" name="Google Shape;481;p40"/>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482" name="Google Shape;482;p40"/>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Response</a:t>
            </a:r>
            <a:endParaRPr sz="3000">
              <a:solidFill>
                <a:srgbClr val="434343"/>
              </a:solidFill>
              <a:latin typeface="Orbitron SemiBold"/>
              <a:ea typeface="Orbitron SemiBold"/>
              <a:cs typeface="Orbitron SemiBold"/>
              <a:sym typeface="Orbitron SemiBold"/>
            </a:endParaRPr>
          </a:p>
        </p:txBody>
      </p:sp>
      <p:cxnSp>
        <p:nvCxnSpPr>
          <p:cNvPr id="483" name="Google Shape;483;p40"/>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484" name="Google Shape;484;p40"/>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Mental Health &amp; Well-being</a:t>
            </a:r>
            <a:endParaRPr sz="1000">
              <a:solidFill>
                <a:srgbClr val="434343"/>
              </a:solidFill>
              <a:latin typeface="Space Grotesk"/>
              <a:ea typeface="Space Grotesk"/>
              <a:cs typeface="Space Grotesk"/>
              <a:sym typeface="Space Grotesk"/>
            </a:endParaRPr>
          </a:p>
        </p:txBody>
      </p:sp>
      <p:cxnSp>
        <p:nvCxnSpPr>
          <p:cNvPr id="485" name="Google Shape;485;p40"/>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486" name="Google Shape;486;p40"/>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487" name="Google Shape;487;p40"/>
          <p:cNvSpPr txBox="1"/>
          <p:nvPr/>
        </p:nvSpPr>
        <p:spPr>
          <a:xfrm>
            <a:off x="433975" y="1727525"/>
            <a:ext cx="3892200" cy="2770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Non-monotonous, dynamic spaces</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Seperation between public &amp; private spaces → ability to retreat</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Lighting comfort</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Acoustic comfort</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Thermal comfort</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Air quality</a:t>
            </a:r>
            <a:endParaRPr>
              <a:latin typeface="Space Grotesk"/>
              <a:ea typeface="Space Grotesk"/>
              <a:cs typeface="Space Grotesk"/>
              <a:sym typeface="Space Grotesk"/>
            </a:endParaRPr>
          </a:p>
        </p:txBody>
      </p:sp>
      <p:sp>
        <p:nvSpPr>
          <p:cNvPr id="488" name="Google Shape;488;p40"/>
          <p:cNvSpPr txBox="1"/>
          <p:nvPr/>
        </p:nvSpPr>
        <p:spPr>
          <a:xfrm>
            <a:off x="433975" y="896925"/>
            <a:ext cx="42867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Biophilic Design Interventions Should Respond through:</a:t>
            </a:r>
            <a:endParaRPr sz="1600">
              <a:latin typeface="Space Grotesk SemiBold"/>
              <a:ea typeface="Space Grotesk SemiBold"/>
              <a:cs typeface="Space Grotesk SemiBold"/>
              <a:sym typeface="Space Grotesk SemiBo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41"/>
          <p:cNvPicPr preferRelativeResize="0"/>
          <p:nvPr/>
        </p:nvPicPr>
        <p:blipFill rotWithShape="1">
          <a:blip r:embed="rId3">
            <a:alphaModFix/>
          </a:blip>
          <a:srcRect b="37743" l="0" r="0" t="6007"/>
          <a:stretch/>
        </p:blipFill>
        <p:spPr>
          <a:xfrm>
            <a:off x="0" y="0"/>
            <a:ext cx="9144000" cy="5143501"/>
          </a:xfrm>
          <a:prstGeom prst="rect">
            <a:avLst/>
          </a:prstGeom>
          <a:noFill/>
          <a:ln>
            <a:noFill/>
          </a:ln>
        </p:spPr>
      </p:pic>
      <p:cxnSp>
        <p:nvCxnSpPr>
          <p:cNvPr id="494" name="Google Shape;494;p41"/>
          <p:cNvCxnSpPr/>
          <p:nvPr/>
        </p:nvCxnSpPr>
        <p:spPr>
          <a:xfrm>
            <a:off x="481950" y="1664350"/>
            <a:ext cx="8023500" cy="0"/>
          </a:xfrm>
          <a:prstGeom prst="straightConnector1">
            <a:avLst/>
          </a:prstGeom>
          <a:noFill/>
          <a:ln cap="flat" cmpd="sng" w="19050">
            <a:solidFill>
              <a:srgbClr val="FFFFFF"/>
            </a:solidFill>
            <a:prstDash val="solid"/>
            <a:round/>
            <a:headEnd len="sm" w="sm" type="none"/>
            <a:tailEnd len="sm" w="sm" type="none"/>
          </a:ln>
        </p:spPr>
      </p:cxnSp>
      <p:sp>
        <p:nvSpPr>
          <p:cNvPr id="495" name="Google Shape;495;p41"/>
          <p:cNvSpPr txBox="1"/>
          <p:nvPr/>
        </p:nvSpPr>
        <p:spPr>
          <a:xfrm>
            <a:off x="386075" y="1838350"/>
            <a:ext cx="8119500" cy="787200"/>
          </a:xfrm>
          <a:prstGeom prst="rect">
            <a:avLst/>
          </a:prstGeom>
          <a:noFill/>
          <a:ln>
            <a:noFill/>
          </a:ln>
        </p:spPr>
        <p:txBody>
          <a:bodyPr anchorCtr="0" anchor="t" bIns="91425" lIns="91425" spcFirstLastPara="1" rIns="91425" wrap="square" tIns="91425">
            <a:spAutoFit/>
          </a:bodyPr>
          <a:lstStyle/>
          <a:p>
            <a:pPr indent="0" lvl="0" marL="0" rtl="0" algn="l">
              <a:lnSpc>
                <a:spcPct val="87000"/>
              </a:lnSpc>
              <a:spcBef>
                <a:spcPts val="0"/>
              </a:spcBef>
              <a:spcAft>
                <a:spcPts val="0"/>
              </a:spcAft>
              <a:buNone/>
            </a:pPr>
            <a:r>
              <a:rPr lang="en" sz="4500">
                <a:solidFill>
                  <a:srgbClr val="FFFFFF"/>
                </a:solidFill>
                <a:latin typeface="Orbitron SemiBold"/>
                <a:ea typeface="Orbitron SemiBold"/>
                <a:cs typeface="Orbitron SemiBold"/>
                <a:sym typeface="Orbitron SemiBold"/>
              </a:rPr>
              <a:t>Biophilic Design</a:t>
            </a:r>
            <a:endParaRPr sz="4500">
              <a:solidFill>
                <a:srgbClr val="FFFFFF"/>
              </a:solidFill>
              <a:latin typeface="Orbitron SemiBold"/>
              <a:ea typeface="Orbitron SemiBold"/>
              <a:cs typeface="Orbitron SemiBold"/>
              <a:sym typeface="Orbitron SemiBold"/>
            </a:endParaRPr>
          </a:p>
        </p:txBody>
      </p:sp>
      <p:sp>
        <p:nvSpPr>
          <p:cNvPr id="496" name="Google Shape;496;p41"/>
          <p:cNvSpPr txBox="1"/>
          <p:nvPr/>
        </p:nvSpPr>
        <p:spPr>
          <a:xfrm>
            <a:off x="406400" y="1090150"/>
            <a:ext cx="81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Space Grotesk Medium"/>
                <a:ea typeface="Space Grotesk Medium"/>
                <a:cs typeface="Space Grotesk Medium"/>
                <a:sym typeface="Space Grotesk Medium"/>
              </a:rPr>
              <a:t>Section</a:t>
            </a:r>
            <a:endParaRPr>
              <a:solidFill>
                <a:srgbClr val="FFFFFF"/>
              </a:solidFill>
              <a:latin typeface="Space Grotesk Medium"/>
              <a:ea typeface="Space Grotesk Medium"/>
              <a:cs typeface="Space Grotesk Medium"/>
              <a:sym typeface="Space Grotesk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15"/>
          <p:cNvPicPr preferRelativeResize="0"/>
          <p:nvPr/>
        </p:nvPicPr>
        <p:blipFill rotWithShape="1">
          <a:blip r:embed="rId3">
            <a:alphaModFix/>
          </a:blip>
          <a:srcRect b="12319" l="0" r="0" t="0"/>
          <a:stretch/>
        </p:blipFill>
        <p:spPr>
          <a:xfrm>
            <a:off x="0" y="-50"/>
            <a:ext cx="9144000" cy="5143500"/>
          </a:xfrm>
          <a:prstGeom prst="rect">
            <a:avLst/>
          </a:prstGeom>
          <a:noFill/>
          <a:ln>
            <a:noFill/>
          </a:ln>
        </p:spPr>
      </p:pic>
      <p:cxnSp>
        <p:nvCxnSpPr>
          <p:cNvPr id="86" name="Google Shape;86;p15"/>
          <p:cNvCxnSpPr/>
          <p:nvPr/>
        </p:nvCxnSpPr>
        <p:spPr>
          <a:xfrm>
            <a:off x="481950" y="1664350"/>
            <a:ext cx="8023500" cy="0"/>
          </a:xfrm>
          <a:prstGeom prst="straightConnector1">
            <a:avLst/>
          </a:prstGeom>
          <a:noFill/>
          <a:ln cap="flat" cmpd="sng" w="19050">
            <a:solidFill>
              <a:srgbClr val="FFFFFF"/>
            </a:solidFill>
            <a:prstDash val="solid"/>
            <a:round/>
            <a:headEnd len="sm" w="sm" type="none"/>
            <a:tailEnd len="sm" w="sm" type="none"/>
          </a:ln>
        </p:spPr>
      </p:cxnSp>
      <p:sp>
        <p:nvSpPr>
          <p:cNvPr id="87" name="Google Shape;87;p15"/>
          <p:cNvSpPr txBox="1"/>
          <p:nvPr/>
        </p:nvSpPr>
        <p:spPr>
          <a:xfrm>
            <a:off x="386075" y="1838350"/>
            <a:ext cx="8119500" cy="787200"/>
          </a:xfrm>
          <a:prstGeom prst="rect">
            <a:avLst/>
          </a:prstGeom>
          <a:noFill/>
          <a:ln>
            <a:noFill/>
          </a:ln>
        </p:spPr>
        <p:txBody>
          <a:bodyPr anchorCtr="0" anchor="t" bIns="91425" lIns="91425" spcFirstLastPara="1" rIns="91425" wrap="square" tIns="91425">
            <a:spAutoFit/>
          </a:bodyPr>
          <a:lstStyle/>
          <a:p>
            <a:pPr indent="0" lvl="0" marL="0" rtl="0" algn="l">
              <a:lnSpc>
                <a:spcPct val="87000"/>
              </a:lnSpc>
              <a:spcBef>
                <a:spcPts val="0"/>
              </a:spcBef>
              <a:spcAft>
                <a:spcPts val="0"/>
              </a:spcAft>
              <a:buNone/>
            </a:pPr>
            <a:r>
              <a:rPr lang="en" sz="4500">
                <a:solidFill>
                  <a:srgbClr val="FFFFFF"/>
                </a:solidFill>
                <a:latin typeface="Orbitron SemiBold"/>
                <a:ea typeface="Orbitron SemiBold"/>
                <a:cs typeface="Orbitron SemiBold"/>
                <a:sym typeface="Orbitron SemiBold"/>
              </a:rPr>
              <a:t>Return to the Moon</a:t>
            </a:r>
            <a:endParaRPr sz="4500">
              <a:solidFill>
                <a:srgbClr val="FFFFFF"/>
              </a:solidFill>
              <a:latin typeface="Orbitron SemiBold"/>
              <a:ea typeface="Orbitron SemiBold"/>
              <a:cs typeface="Orbitron SemiBold"/>
              <a:sym typeface="Orbitron SemiBold"/>
            </a:endParaRPr>
          </a:p>
        </p:txBody>
      </p:sp>
      <p:sp>
        <p:nvSpPr>
          <p:cNvPr id="88" name="Google Shape;88;p15"/>
          <p:cNvSpPr txBox="1"/>
          <p:nvPr/>
        </p:nvSpPr>
        <p:spPr>
          <a:xfrm>
            <a:off x="406400" y="1090150"/>
            <a:ext cx="81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Space Grotesk Medium"/>
                <a:ea typeface="Space Grotesk Medium"/>
                <a:cs typeface="Space Grotesk Medium"/>
                <a:sym typeface="Space Grotesk Medium"/>
              </a:rPr>
              <a:t>INTRODUCTION / BACKGROUND</a:t>
            </a:r>
            <a:endParaRPr>
              <a:solidFill>
                <a:srgbClr val="FFFFFF"/>
              </a:solidFill>
              <a:latin typeface="Space Grotesk Medium"/>
              <a:ea typeface="Space Grotesk Medium"/>
              <a:cs typeface="Space Grotesk Medium"/>
              <a:sym typeface="Space Grotesk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0" name="Shape 500"/>
        <p:cNvGrpSpPr/>
        <p:nvPr/>
      </p:nvGrpSpPr>
      <p:grpSpPr>
        <a:xfrm>
          <a:off x="0" y="0"/>
          <a:ext cx="0" cy="0"/>
          <a:chOff x="0" y="0"/>
          <a:chExt cx="0" cy="0"/>
        </a:xfrm>
      </p:grpSpPr>
      <p:sp>
        <p:nvSpPr>
          <p:cNvPr id="501" name="Google Shape;501;p42"/>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502" name="Google Shape;502;p42"/>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503" name="Google Shape;503;p42"/>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Biophilic Design</a:t>
            </a:r>
            <a:endParaRPr sz="3000">
              <a:solidFill>
                <a:srgbClr val="434343"/>
              </a:solidFill>
              <a:latin typeface="Orbitron SemiBold"/>
              <a:ea typeface="Orbitron SemiBold"/>
              <a:cs typeface="Orbitron SemiBold"/>
              <a:sym typeface="Orbitron SemiBold"/>
            </a:endParaRPr>
          </a:p>
        </p:txBody>
      </p:sp>
      <p:cxnSp>
        <p:nvCxnSpPr>
          <p:cNvPr id="504" name="Google Shape;504;p42"/>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505" name="Google Shape;505;p42"/>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cxnSp>
        <p:nvCxnSpPr>
          <p:cNvPr id="506" name="Google Shape;506;p42"/>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507" name="Google Shape;507;p42"/>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508" name="Google Shape;508;p42"/>
          <p:cNvSpPr txBox="1"/>
          <p:nvPr/>
        </p:nvSpPr>
        <p:spPr>
          <a:xfrm>
            <a:off x="455900" y="132733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Definition</a:t>
            </a:r>
            <a:endParaRPr sz="1600">
              <a:latin typeface="Space Grotesk SemiBold"/>
              <a:ea typeface="Space Grotesk SemiBold"/>
              <a:cs typeface="Space Grotesk SemiBold"/>
              <a:sym typeface="Space Grotesk SemiBold"/>
            </a:endParaRPr>
          </a:p>
        </p:txBody>
      </p:sp>
      <p:sp>
        <p:nvSpPr>
          <p:cNvPr id="509" name="Google Shape;509;p42"/>
          <p:cNvSpPr txBox="1"/>
          <p:nvPr/>
        </p:nvSpPr>
        <p:spPr>
          <a:xfrm>
            <a:off x="479075" y="2037525"/>
            <a:ext cx="80778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000000"/>
                </a:solidFill>
                <a:latin typeface="Space Grotesk"/>
                <a:ea typeface="Space Grotesk"/>
                <a:cs typeface="Space Grotesk"/>
                <a:sym typeface="Space Grotesk"/>
              </a:rPr>
              <a:t>An approach to architecture and interior design that </a:t>
            </a:r>
            <a:r>
              <a:rPr b="1" lang="en" sz="1800">
                <a:solidFill>
                  <a:srgbClr val="000000"/>
                </a:solidFill>
                <a:latin typeface="Space Grotesk"/>
                <a:ea typeface="Space Grotesk"/>
                <a:cs typeface="Space Grotesk"/>
                <a:sym typeface="Space Grotesk"/>
              </a:rPr>
              <a:t>connects people with nature</a:t>
            </a:r>
            <a:r>
              <a:rPr lang="en" sz="1800">
                <a:solidFill>
                  <a:srgbClr val="000000"/>
                </a:solidFill>
                <a:latin typeface="Space Grotesk"/>
                <a:ea typeface="Space Grotesk"/>
                <a:cs typeface="Space Grotesk"/>
                <a:sym typeface="Space Grotesk"/>
              </a:rPr>
              <a:t> within built environments, using </a:t>
            </a:r>
            <a:r>
              <a:rPr b="1" lang="en" sz="1800">
                <a:solidFill>
                  <a:srgbClr val="000000"/>
                </a:solidFill>
                <a:latin typeface="Space Grotesk"/>
                <a:ea typeface="Space Grotesk"/>
                <a:cs typeface="Space Grotesk"/>
                <a:sym typeface="Space Grotesk"/>
              </a:rPr>
              <a:t>natural elements, forms, and processes</a:t>
            </a:r>
            <a:r>
              <a:rPr lang="en" sz="1800">
                <a:solidFill>
                  <a:srgbClr val="000000"/>
                </a:solidFill>
                <a:latin typeface="Space Grotesk"/>
                <a:ea typeface="Space Grotesk"/>
                <a:cs typeface="Space Grotesk"/>
                <a:sym typeface="Space Grotesk"/>
              </a:rPr>
              <a:t> to </a:t>
            </a:r>
            <a:r>
              <a:rPr b="1" lang="en" sz="1800">
                <a:solidFill>
                  <a:srgbClr val="000000"/>
                </a:solidFill>
                <a:latin typeface="Space Grotesk"/>
                <a:ea typeface="Space Grotesk"/>
                <a:cs typeface="Space Grotesk"/>
                <a:sym typeface="Space Grotesk"/>
              </a:rPr>
              <a:t>improve human health</a:t>
            </a:r>
            <a:r>
              <a:rPr lang="en" sz="1800">
                <a:solidFill>
                  <a:srgbClr val="000000"/>
                </a:solidFill>
                <a:latin typeface="Space Grotesk"/>
                <a:ea typeface="Space Grotesk"/>
                <a:cs typeface="Space Grotesk"/>
                <a:sym typeface="Space Grotesk"/>
              </a:rPr>
              <a:t>, well-being, and productivity, stemming from our innate </a:t>
            </a:r>
            <a:r>
              <a:rPr b="1" lang="en" sz="1800">
                <a:solidFill>
                  <a:srgbClr val="000000"/>
                </a:solidFill>
                <a:latin typeface="Space Grotesk"/>
                <a:ea typeface="Space Grotesk"/>
                <a:cs typeface="Space Grotesk"/>
                <a:sym typeface="Space Grotesk"/>
              </a:rPr>
              <a:t>love for nature</a:t>
            </a:r>
            <a:endParaRPr b="1" sz="1800">
              <a:solidFill>
                <a:srgbClr val="000000"/>
              </a:solidFill>
              <a:latin typeface="Space Grotesk"/>
              <a:ea typeface="Space Grotesk"/>
              <a:cs typeface="Space Grotesk"/>
              <a:sym typeface="Space Grotesk"/>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3" name="Shape 513"/>
        <p:cNvGrpSpPr/>
        <p:nvPr/>
      </p:nvGrpSpPr>
      <p:grpSpPr>
        <a:xfrm>
          <a:off x="0" y="0"/>
          <a:ext cx="0" cy="0"/>
          <a:chOff x="0" y="0"/>
          <a:chExt cx="0" cy="0"/>
        </a:xfrm>
      </p:grpSpPr>
      <p:sp>
        <p:nvSpPr>
          <p:cNvPr id="514" name="Google Shape;514;p43"/>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515" name="Google Shape;515;p43"/>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516" name="Google Shape;516;p43"/>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Computational Systems</a:t>
            </a:r>
            <a:endParaRPr sz="3000">
              <a:solidFill>
                <a:srgbClr val="434343"/>
              </a:solidFill>
              <a:latin typeface="Orbitron SemiBold"/>
              <a:ea typeface="Orbitron SemiBold"/>
              <a:cs typeface="Orbitron SemiBold"/>
              <a:sym typeface="Orbitron SemiBold"/>
            </a:endParaRPr>
          </a:p>
        </p:txBody>
      </p:sp>
      <p:cxnSp>
        <p:nvCxnSpPr>
          <p:cNvPr id="517" name="Google Shape;517;p43"/>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518" name="Google Shape;518;p43"/>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cxnSp>
        <p:nvCxnSpPr>
          <p:cNvPr id="519" name="Google Shape;519;p43"/>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520" name="Google Shape;520;p43"/>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521" name="Google Shape;521;p43"/>
          <p:cNvSpPr txBox="1"/>
          <p:nvPr/>
        </p:nvSpPr>
        <p:spPr>
          <a:xfrm>
            <a:off x="3036425" y="936225"/>
            <a:ext cx="3083100" cy="682500"/>
          </a:xfrm>
          <a:prstGeom prst="rect">
            <a:avLst/>
          </a:prstGeom>
          <a:noFill/>
          <a:ln>
            <a:noFill/>
          </a:ln>
        </p:spPr>
        <p:txBody>
          <a:bodyPr anchorCtr="0" anchor="ctr" bIns="91425" lIns="0" spcFirstLastPara="1" rIns="18000" wrap="square" tIns="91425">
            <a:noAutofit/>
          </a:bodyPr>
          <a:lstStyle/>
          <a:p>
            <a:pPr indent="0" lvl="0" marL="0" rtl="0" algn="ctr">
              <a:spcBef>
                <a:spcPts val="0"/>
              </a:spcBef>
              <a:spcAft>
                <a:spcPts val="0"/>
              </a:spcAft>
              <a:buNone/>
            </a:pPr>
            <a:r>
              <a:rPr lang="en" sz="1200">
                <a:solidFill>
                  <a:srgbClr val="434343"/>
                </a:solidFill>
                <a:latin typeface="Space Grotesk"/>
                <a:ea typeface="Space Grotesk"/>
                <a:cs typeface="Space Grotesk"/>
                <a:sym typeface="Space Grotesk"/>
              </a:rPr>
              <a:t>At the building level </a:t>
            </a:r>
            <a:r>
              <a:rPr lang="en" sz="1200">
                <a:solidFill>
                  <a:srgbClr val="434343"/>
                </a:solidFill>
                <a:latin typeface="Space Grotesk Medium"/>
                <a:ea typeface="Space Grotesk Medium"/>
                <a:cs typeface="Space Grotesk Medium"/>
                <a:sym typeface="Space Grotesk Medium"/>
              </a:rPr>
              <a:t>biophilic design</a:t>
            </a:r>
            <a:r>
              <a:rPr lang="en" sz="1200">
                <a:solidFill>
                  <a:srgbClr val="434343"/>
                </a:solidFill>
                <a:latin typeface="Space Grotesk"/>
                <a:ea typeface="Space Grotesk"/>
                <a:cs typeface="Space Grotesk"/>
                <a:sym typeface="Space Grotesk"/>
              </a:rPr>
              <a:t> comes through </a:t>
            </a:r>
            <a:r>
              <a:rPr b="1" lang="en" sz="1200">
                <a:solidFill>
                  <a:srgbClr val="434343"/>
                </a:solidFill>
                <a:latin typeface="Space Grotesk"/>
                <a:ea typeface="Space Grotesk"/>
                <a:cs typeface="Space Grotesk"/>
                <a:sym typeface="Space Grotesk"/>
              </a:rPr>
              <a:t>2 main design systems</a:t>
            </a:r>
            <a:endParaRPr b="1" sz="1200">
              <a:solidFill>
                <a:srgbClr val="434343"/>
              </a:solidFill>
              <a:latin typeface="Space Grotesk"/>
              <a:ea typeface="Space Grotesk"/>
              <a:cs typeface="Space Grotesk"/>
              <a:sym typeface="Space Grotesk"/>
            </a:endParaRPr>
          </a:p>
        </p:txBody>
      </p:sp>
      <p:sp>
        <p:nvSpPr>
          <p:cNvPr id="522" name="Google Shape;522;p43"/>
          <p:cNvSpPr txBox="1"/>
          <p:nvPr/>
        </p:nvSpPr>
        <p:spPr>
          <a:xfrm>
            <a:off x="473100" y="2005775"/>
            <a:ext cx="3083100" cy="273000"/>
          </a:xfrm>
          <a:prstGeom prst="rect">
            <a:avLst/>
          </a:prstGeom>
          <a:noFill/>
          <a:ln>
            <a:noFill/>
          </a:ln>
        </p:spPr>
        <p:txBody>
          <a:bodyPr anchorCtr="0" anchor="ctr" bIns="91425" lIns="0" spcFirstLastPara="1" rIns="18000" wrap="square" tIns="91425">
            <a:noAutofit/>
          </a:bodyPr>
          <a:lstStyle/>
          <a:p>
            <a:pPr indent="0" lvl="0" marL="0" rtl="0" algn="ctr">
              <a:spcBef>
                <a:spcPts val="0"/>
              </a:spcBef>
              <a:spcAft>
                <a:spcPts val="0"/>
              </a:spcAft>
              <a:buNone/>
            </a:pPr>
            <a:r>
              <a:rPr lang="en" sz="1200">
                <a:solidFill>
                  <a:srgbClr val="434343"/>
                </a:solidFill>
                <a:latin typeface="Space Grotesk Medium"/>
                <a:ea typeface="Space Grotesk Medium"/>
                <a:cs typeface="Space Grotesk Medium"/>
                <a:sym typeface="Space Grotesk Medium"/>
              </a:rPr>
              <a:t>Lindemayers L-System</a:t>
            </a:r>
            <a:endParaRPr sz="1200">
              <a:solidFill>
                <a:srgbClr val="434343"/>
              </a:solidFill>
              <a:latin typeface="Space Grotesk Medium"/>
              <a:ea typeface="Space Grotesk Medium"/>
              <a:cs typeface="Space Grotesk Medium"/>
              <a:sym typeface="Space Grotesk Medium"/>
            </a:endParaRPr>
          </a:p>
        </p:txBody>
      </p:sp>
      <p:sp>
        <p:nvSpPr>
          <p:cNvPr id="523" name="Google Shape;523;p43"/>
          <p:cNvSpPr txBox="1"/>
          <p:nvPr/>
        </p:nvSpPr>
        <p:spPr>
          <a:xfrm>
            <a:off x="5587800" y="2008024"/>
            <a:ext cx="3083100" cy="268500"/>
          </a:xfrm>
          <a:prstGeom prst="rect">
            <a:avLst/>
          </a:prstGeom>
          <a:noFill/>
          <a:ln>
            <a:noFill/>
          </a:ln>
        </p:spPr>
        <p:txBody>
          <a:bodyPr anchorCtr="0" anchor="ctr" bIns="91425" lIns="0" spcFirstLastPara="1" rIns="18000" wrap="square" tIns="91425">
            <a:noAutofit/>
          </a:bodyPr>
          <a:lstStyle/>
          <a:p>
            <a:pPr indent="0" lvl="0" marL="0" rtl="0" algn="ctr">
              <a:spcBef>
                <a:spcPts val="0"/>
              </a:spcBef>
              <a:spcAft>
                <a:spcPts val="0"/>
              </a:spcAft>
              <a:buNone/>
            </a:pPr>
            <a:r>
              <a:rPr lang="en" sz="1200">
                <a:solidFill>
                  <a:srgbClr val="434343"/>
                </a:solidFill>
                <a:latin typeface="Space Grotesk Medium"/>
                <a:ea typeface="Space Grotesk Medium"/>
                <a:cs typeface="Space Grotesk Medium"/>
                <a:sym typeface="Space Grotesk Medium"/>
              </a:rPr>
              <a:t>Metaballs</a:t>
            </a:r>
            <a:endParaRPr sz="1200">
              <a:solidFill>
                <a:srgbClr val="434343"/>
              </a:solidFill>
              <a:latin typeface="Space Grotesk Medium"/>
              <a:ea typeface="Space Grotesk Medium"/>
              <a:cs typeface="Space Grotesk Medium"/>
              <a:sym typeface="Space Grotesk Medium"/>
            </a:endParaRPr>
          </a:p>
        </p:txBody>
      </p:sp>
      <p:sp>
        <p:nvSpPr>
          <p:cNvPr id="524" name="Google Shape;524;p43"/>
          <p:cNvSpPr txBox="1"/>
          <p:nvPr/>
        </p:nvSpPr>
        <p:spPr>
          <a:xfrm>
            <a:off x="479075" y="2275250"/>
            <a:ext cx="3083100" cy="411000"/>
          </a:xfrm>
          <a:prstGeom prst="rect">
            <a:avLst/>
          </a:prstGeom>
          <a:noFill/>
          <a:ln>
            <a:noFill/>
          </a:ln>
        </p:spPr>
        <p:txBody>
          <a:bodyPr anchorCtr="0" anchor="t" bIns="91425" lIns="0" spcFirstLastPara="1" rIns="18000" wrap="square" tIns="91425">
            <a:noAutofit/>
          </a:bodyPr>
          <a:lstStyle/>
          <a:p>
            <a:pPr indent="0" lvl="0" marL="0" rtl="0" algn="ctr">
              <a:spcBef>
                <a:spcPts val="0"/>
              </a:spcBef>
              <a:spcAft>
                <a:spcPts val="0"/>
              </a:spcAft>
              <a:buNone/>
            </a:pPr>
            <a:r>
              <a:rPr lang="en" sz="1200">
                <a:solidFill>
                  <a:srgbClr val="434343"/>
                </a:solidFill>
                <a:latin typeface="Space Grotesk"/>
                <a:ea typeface="Space Grotesk"/>
                <a:cs typeface="Space Grotesk"/>
                <a:sym typeface="Space Grotesk"/>
              </a:rPr>
              <a:t>A mathematical system that describes plant growth and allows us to model it.</a:t>
            </a:r>
            <a:endParaRPr sz="1200">
              <a:solidFill>
                <a:srgbClr val="434343"/>
              </a:solidFill>
              <a:latin typeface="Space Grotesk Medium"/>
              <a:ea typeface="Space Grotesk Medium"/>
              <a:cs typeface="Space Grotesk Medium"/>
              <a:sym typeface="Space Grotesk Medium"/>
            </a:endParaRPr>
          </a:p>
        </p:txBody>
      </p:sp>
      <p:sp>
        <p:nvSpPr>
          <p:cNvPr id="525" name="Google Shape;525;p43"/>
          <p:cNvSpPr txBox="1"/>
          <p:nvPr/>
        </p:nvSpPr>
        <p:spPr>
          <a:xfrm>
            <a:off x="5593775" y="2278640"/>
            <a:ext cx="3083100" cy="404400"/>
          </a:xfrm>
          <a:prstGeom prst="rect">
            <a:avLst/>
          </a:prstGeom>
          <a:noFill/>
          <a:ln>
            <a:noFill/>
          </a:ln>
        </p:spPr>
        <p:txBody>
          <a:bodyPr anchorCtr="0" anchor="t" bIns="91425" lIns="0" spcFirstLastPara="1" rIns="18000" wrap="square" tIns="91425">
            <a:noAutofit/>
          </a:bodyPr>
          <a:lstStyle/>
          <a:p>
            <a:pPr indent="0" lvl="0" marL="0" rtl="0" algn="ctr">
              <a:spcBef>
                <a:spcPts val="0"/>
              </a:spcBef>
              <a:spcAft>
                <a:spcPts val="0"/>
              </a:spcAft>
              <a:buNone/>
            </a:pPr>
            <a:r>
              <a:rPr lang="en" sz="1200">
                <a:solidFill>
                  <a:srgbClr val="434343"/>
                </a:solidFill>
                <a:latin typeface="Space Grotesk"/>
                <a:ea typeface="Space Grotesk"/>
                <a:cs typeface="Space Grotesk"/>
                <a:sym typeface="Space Grotesk"/>
              </a:rPr>
              <a:t>A modelling technique involving spheres to create </a:t>
            </a:r>
            <a:r>
              <a:rPr lang="en" sz="1200">
                <a:solidFill>
                  <a:srgbClr val="434343"/>
                </a:solidFill>
                <a:latin typeface="Space Grotesk Medium"/>
                <a:ea typeface="Space Grotesk Medium"/>
                <a:cs typeface="Space Grotesk Medium"/>
                <a:sym typeface="Space Grotesk Medium"/>
              </a:rPr>
              <a:t>organic looking shapes.</a:t>
            </a:r>
            <a:endParaRPr sz="1200">
              <a:solidFill>
                <a:srgbClr val="434343"/>
              </a:solidFill>
              <a:latin typeface="Space Grotesk Medium"/>
              <a:ea typeface="Space Grotesk Medium"/>
              <a:cs typeface="Space Grotesk Medium"/>
              <a:sym typeface="Space Grotesk Medium"/>
            </a:endParaRPr>
          </a:p>
        </p:txBody>
      </p:sp>
      <p:cxnSp>
        <p:nvCxnSpPr>
          <p:cNvPr id="526" name="Google Shape;526;p43"/>
          <p:cNvCxnSpPr>
            <a:stCxn id="521" idx="1"/>
            <a:endCxn id="522" idx="0"/>
          </p:cNvCxnSpPr>
          <p:nvPr/>
        </p:nvCxnSpPr>
        <p:spPr>
          <a:xfrm flipH="1">
            <a:off x="2014625" y="1277475"/>
            <a:ext cx="1021800" cy="728400"/>
          </a:xfrm>
          <a:prstGeom prst="straightConnector1">
            <a:avLst/>
          </a:prstGeom>
          <a:noFill/>
          <a:ln cap="flat" cmpd="sng" w="19050">
            <a:solidFill>
              <a:schemeClr val="dk2"/>
            </a:solidFill>
            <a:prstDash val="solid"/>
            <a:round/>
            <a:headEnd len="med" w="med" type="none"/>
            <a:tailEnd len="med" w="med" type="triangle"/>
          </a:ln>
        </p:spPr>
      </p:cxnSp>
      <p:cxnSp>
        <p:nvCxnSpPr>
          <p:cNvPr id="527" name="Google Shape;527;p43"/>
          <p:cNvCxnSpPr>
            <a:stCxn id="521" idx="3"/>
            <a:endCxn id="523" idx="0"/>
          </p:cNvCxnSpPr>
          <p:nvPr/>
        </p:nvCxnSpPr>
        <p:spPr>
          <a:xfrm>
            <a:off x="6119525" y="1277475"/>
            <a:ext cx="1009800" cy="730500"/>
          </a:xfrm>
          <a:prstGeom prst="straightConnector1">
            <a:avLst/>
          </a:prstGeom>
          <a:noFill/>
          <a:ln cap="flat" cmpd="sng" w="19050">
            <a:solidFill>
              <a:schemeClr val="dk2"/>
            </a:solidFill>
            <a:prstDash val="solid"/>
            <a:round/>
            <a:headEnd len="med" w="med" type="none"/>
            <a:tailEnd len="med" w="med" type="triangle"/>
          </a:ln>
        </p:spPr>
      </p:cxnSp>
      <p:pic>
        <p:nvPicPr>
          <p:cNvPr id="528" name="Google Shape;528;p43"/>
          <p:cNvPicPr preferRelativeResize="0"/>
          <p:nvPr/>
        </p:nvPicPr>
        <p:blipFill>
          <a:blip r:embed="rId3">
            <a:alphaModFix/>
          </a:blip>
          <a:stretch>
            <a:fillRect/>
          </a:stretch>
        </p:blipFill>
        <p:spPr>
          <a:xfrm>
            <a:off x="6064800" y="2977792"/>
            <a:ext cx="2129100" cy="1447662"/>
          </a:xfrm>
          <a:prstGeom prst="rect">
            <a:avLst/>
          </a:prstGeom>
          <a:noFill/>
          <a:ln>
            <a:noFill/>
          </a:ln>
        </p:spPr>
      </p:pic>
      <p:pic>
        <p:nvPicPr>
          <p:cNvPr id="529" name="Google Shape;529;p43"/>
          <p:cNvPicPr preferRelativeResize="0"/>
          <p:nvPr/>
        </p:nvPicPr>
        <p:blipFill>
          <a:blip r:embed="rId4">
            <a:alphaModFix/>
          </a:blip>
          <a:stretch>
            <a:fillRect/>
          </a:stretch>
        </p:blipFill>
        <p:spPr>
          <a:xfrm rot="5400000">
            <a:off x="859713" y="3039357"/>
            <a:ext cx="1730774" cy="1347811"/>
          </a:xfrm>
          <a:prstGeom prst="rect">
            <a:avLst/>
          </a:prstGeom>
          <a:noFill/>
          <a:ln>
            <a:noFill/>
          </a:ln>
        </p:spPr>
      </p:pic>
      <p:cxnSp>
        <p:nvCxnSpPr>
          <p:cNvPr id="530" name="Google Shape;530;p43"/>
          <p:cNvCxnSpPr/>
          <p:nvPr/>
        </p:nvCxnSpPr>
        <p:spPr>
          <a:xfrm>
            <a:off x="1758324" y="3585163"/>
            <a:ext cx="84600" cy="426600"/>
          </a:xfrm>
          <a:prstGeom prst="straightConnector1">
            <a:avLst/>
          </a:prstGeom>
          <a:noFill/>
          <a:ln cap="flat" cmpd="sng" w="8700">
            <a:solidFill>
              <a:schemeClr val="dk2"/>
            </a:solidFill>
            <a:prstDash val="dash"/>
            <a:round/>
            <a:headEnd len="med" w="med" type="none"/>
            <a:tailEnd len="med" w="med" type="none"/>
          </a:ln>
        </p:spPr>
      </p:cxnSp>
      <p:cxnSp>
        <p:nvCxnSpPr>
          <p:cNvPr id="531" name="Google Shape;531;p43"/>
          <p:cNvCxnSpPr/>
          <p:nvPr/>
        </p:nvCxnSpPr>
        <p:spPr>
          <a:xfrm rot="10800000">
            <a:off x="1842913" y="4005741"/>
            <a:ext cx="444300" cy="479400"/>
          </a:xfrm>
          <a:prstGeom prst="straightConnector1">
            <a:avLst/>
          </a:prstGeom>
          <a:noFill/>
          <a:ln cap="flat" cmpd="sng" w="8700">
            <a:solidFill>
              <a:schemeClr val="dk2"/>
            </a:solidFill>
            <a:prstDash val="dash"/>
            <a:round/>
            <a:headEnd len="med" w="med" type="none"/>
            <a:tailEnd len="med" w="med" type="none"/>
          </a:ln>
        </p:spPr>
      </p:cxnSp>
      <p:cxnSp>
        <p:nvCxnSpPr>
          <p:cNvPr id="532" name="Google Shape;532;p43"/>
          <p:cNvCxnSpPr/>
          <p:nvPr/>
        </p:nvCxnSpPr>
        <p:spPr>
          <a:xfrm flipH="1" rot="10800000">
            <a:off x="1758324" y="3272412"/>
            <a:ext cx="473400" cy="306900"/>
          </a:xfrm>
          <a:prstGeom prst="straightConnector1">
            <a:avLst/>
          </a:prstGeom>
          <a:noFill/>
          <a:ln cap="flat" cmpd="sng" w="8700">
            <a:solidFill>
              <a:schemeClr val="dk2"/>
            </a:solidFill>
            <a:prstDash val="dash"/>
            <a:round/>
            <a:headEnd len="med" w="med" type="none"/>
            <a:tailEnd len="med" w="med" type="none"/>
          </a:ln>
        </p:spPr>
      </p:cxnSp>
      <p:cxnSp>
        <p:nvCxnSpPr>
          <p:cNvPr id="533" name="Google Shape;533;p43"/>
          <p:cNvCxnSpPr/>
          <p:nvPr/>
        </p:nvCxnSpPr>
        <p:spPr>
          <a:xfrm>
            <a:off x="1191452" y="3383540"/>
            <a:ext cx="572700" cy="198600"/>
          </a:xfrm>
          <a:prstGeom prst="straightConnector1">
            <a:avLst/>
          </a:prstGeom>
          <a:noFill/>
          <a:ln cap="flat" cmpd="sng" w="8700">
            <a:solidFill>
              <a:schemeClr val="dk2"/>
            </a:solidFill>
            <a:prstDash val="dash"/>
            <a:round/>
            <a:headEnd len="med" w="med" type="none"/>
            <a:tailEnd len="med" w="med" type="none"/>
          </a:ln>
        </p:spPr>
      </p:cxnSp>
      <p:cxnSp>
        <p:nvCxnSpPr>
          <p:cNvPr id="534" name="Google Shape;534;p43"/>
          <p:cNvCxnSpPr/>
          <p:nvPr/>
        </p:nvCxnSpPr>
        <p:spPr>
          <a:xfrm flipH="1">
            <a:off x="1504925" y="3238403"/>
            <a:ext cx="22500" cy="262200"/>
          </a:xfrm>
          <a:prstGeom prst="straightConnector1">
            <a:avLst/>
          </a:prstGeom>
          <a:noFill/>
          <a:ln cap="flat" cmpd="sng" w="8700">
            <a:solidFill>
              <a:schemeClr val="dk2"/>
            </a:solidFill>
            <a:prstDash val="dash"/>
            <a:round/>
            <a:headEnd len="med" w="med" type="none"/>
            <a:tailEnd len="med" w="med" type="none"/>
          </a:ln>
        </p:spPr>
      </p:cxnSp>
      <p:cxnSp>
        <p:nvCxnSpPr>
          <p:cNvPr id="535" name="Google Shape;535;p43"/>
          <p:cNvCxnSpPr/>
          <p:nvPr/>
        </p:nvCxnSpPr>
        <p:spPr>
          <a:xfrm>
            <a:off x="1934899" y="3193745"/>
            <a:ext cx="55800" cy="262200"/>
          </a:xfrm>
          <a:prstGeom prst="straightConnector1">
            <a:avLst/>
          </a:prstGeom>
          <a:noFill/>
          <a:ln cap="flat" cmpd="sng" w="8700">
            <a:solidFill>
              <a:schemeClr val="dk2"/>
            </a:solidFill>
            <a:prstDash val="dash"/>
            <a:round/>
            <a:headEnd len="med" w="med" type="none"/>
            <a:tailEnd len="med" w="med" type="none"/>
          </a:ln>
        </p:spPr>
      </p:cxnSp>
      <p:cxnSp>
        <p:nvCxnSpPr>
          <p:cNvPr id="536" name="Google Shape;536;p43"/>
          <p:cNvCxnSpPr/>
          <p:nvPr/>
        </p:nvCxnSpPr>
        <p:spPr>
          <a:xfrm flipH="1">
            <a:off x="1309866" y="3500727"/>
            <a:ext cx="182100" cy="184200"/>
          </a:xfrm>
          <a:prstGeom prst="straightConnector1">
            <a:avLst/>
          </a:prstGeom>
          <a:noFill/>
          <a:ln cap="flat" cmpd="sng" w="8700">
            <a:solidFill>
              <a:schemeClr val="dk2"/>
            </a:solidFill>
            <a:prstDash val="dash"/>
            <a:round/>
            <a:headEnd len="med" w="med" type="none"/>
            <a:tailEnd len="med" w="med" type="none"/>
          </a:ln>
        </p:spPr>
      </p:cxnSp>
      <p:cxnSp>
        <p:nvCxnSpPr>
          <p:cNvPr id="537" name="Google Shape;537;p43"/>
          <p:cNvCxnSpPr/>
          <p:nvPr/>
        </p:nvCxnSpPr>
        <p:spPr>
          <a:xfrm>
            <a:off x="1979545" y="3444928"/>
            <a:ext cx="206700" cy="161700"/>
          </a:xfrm>
          <a:prstGeom prst="straightConnector1">
            <a:avLst/>
          </a:prstGeom>
          <a:noFill/>
          <a:ln cap="flat" cmpd="sng" w="8700">
            <a:solidFill>
              <a:schemeClr val="dk2"/>
            </a:solidFill>
            <a:prstDash val="dash"/>
            <a:round/>
            <a:headEnd len="med" w="med" type="none"/>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1" name="Shape 541"/>
        <p:cNvGrpSpPr/>
        <p:nvPr/>
      </p:nvGrpSpPr>
      <p:grpSpPr>
        <a:xfrm>
          <a:off x="0" y="0"/>
          <a:ext cx="0" cy="0"/>
          <a:chOff x="0" y="0"/>
          <a:chExt cx="0" cy="0"/>
        </a:xfrm>
      </p:grpSpPr>
      <p:sp>
        <p:nvSpPr>
          <p:cNvPr id="542" name="Google Shape;542;p44"/>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543" name="Google Shape;543;p44"/>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544" name="Google Shape;544;p44"/>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L-System</a:t>
            </a:r>
            <a:endParaRPr sz="3000">
              <a:solidFill>
                <a:srgbClr val="434343"/>
              </a:solidFill>
              <a:latin typeface="Orbitron SemiBold"/>
              <a:ea typeface="Orbitron SemiBold"/>
              <a:cs typeface="Orbitron SemiBold"/>
              <a:sym typeface="Orbitron SemiBold"/>
            </a:endParaRPr>
          </a:p>
        </p:txBody>
      </p:sp>
      <p:cxnSp>
        <p:nvCxnSpPr>
          <p:cNvPr id="545" name="Google Shape;545;p44"/>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546" name="Google Shape;546;p44"/>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547" name="Google Shape;547;p44"/>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548" name="Google Shape;548;p44"/>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L-System?</a:t>
            </a:r>
            <a:endParaRPr sz="1600">
              <a:latin typeface="Space Grotesk SemiBold"/>
              <a:ea typeface="Space Grotesk SemiBold"/>
              <a:cs typeface="Space Grotesk SemiBold"/>
              <a:sym typeface="Space Grotesk SemiBold"/>
            </a:endParaRPr>
          </a:p>
        </p:txBody>
      </p:sp>
      <p:sp>
        <p:nvSpPr>
          <p:cNvPr id="549" name="Google Shape;549;p44"/>
          <p:cNvSpPr txBox="1"/>
          <p:nvPr/>
        </p:nvSpPr>
        <p:spPr>
          <a:xfrm>
            <a:off x="473100" y="1492813"/>
            <a:ext cx="3788700" cy="29862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SzPts val="1400"/>
              <a:buFont typeface="Space Grotesk"/>
              <a:buAutoNum type="arabicPeriod"/>
            </a:pPr>
            <a:r>
              <a:rPr lang="en">
                <a:latin typeface="Space Grotesk"/>
                <a:ea typeface="Space Grotesk"/>
                <a:cs typeface="Space Grotesk"/>
                <a:sym typeface="Space Grotesk"/>
              </a:rPr>
              <a:t>Biomimicry → mimic plant growth</a:t>
            </a:r>
            <a:endParaRPr>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Modular design</a:t>
            </a:r>
            <a:endParaRPr>
              <a:solidFill>
                <a:schemeClr val="dk2"/>
              </a:solidFill>
              <a:latin typeface="Space Grotesk"/>
              <a:ea typeface="Space Grotesk"/>
              <a:cs typeface="Space Grotesk"/>
              <a:sym typeface="Space Grotesk"/>
            </a:endParaRPr>
          </a:p>
          <a:p>
            <a:pPr indent="-317500" lvl="1" marL="914400" rtl="0" algn="l">
              <a:lnSpc>
                <a:spcPct val="150000"/>
              </a:lnSpc>
              <a:spcBef>
                <a:spcPts val="0"/>
              </a:spcBef>
              <a:spcAft>
                <a:spcPts val="0"/>
              </a:spcAft>
              <a:buClr>
                <a:schemeClr val="dk2"/>
              </a:buClr>
              <a:buSzPts val="1400"/>
              <a:buFont typeface="Space Grotesk"/>
              <a:buAutoNum type="alphaLcPeriod"/>
            </a:pPr>
            <a:r>
              <a:rPr lang="en">
                <a:solidFill>
                  <a:schemeClr val="dk2"/>
                </a:solidFill>
                <a:latin typeface="Space Grotesk"/>
                <a:ea typeface="Space Grotesk"/>
                <a:cs typeface="Space Grotesk"/>
                <a:sym typeface="Space Grotesk"/>
              </a:rPr>
              <a:t>Building can grow and branch out in the future</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Efficient pathing</a:t>
            </a:r>
            <a:endParaRPr>
              <a:solidFill>
                <a:schemeClr val="dk2"/>
              </a:solidFill>
              <a:latin typeface="Space Grotesk"/>
              <a:ea typeface="Space Grotesk"/>
              <a:cs typeface="Space Grotesk"/>
              <a:sym typeface="Space Grotesk"/>
            </a:endParaRPr>
          </a:p>
          <a:p>
            <a:pPr indent="-317500" lvl="1" marL="914400" rtl="0" algn="l">
              <a:lnSpc>
                <a:spcPct val="150000"/>
              </a:lnSpc>
              <a:spcBef>
                <a:spcPts val="0"/>
              </a:spcBef>
              <a:spcAft>
                <a:spcPts val="0"/>
              </a:spcAft>
              <a:buClr>
                <a:schemeClr val="dk2"/>
              </a:buClr>
              <a:buSzPts val="1400"/>
              <a:buFont typeface="Space Grotesk"/>
              <a:buAutoNum type="alphaLcPeriod"/>
            </a:pPr>
            <a:r>
              <a:rPr lang="en">
                <a:solidFill>
                  <a:schemeClr val="dk2"/>
                </a:solidFill>
                <a:latin typeface="Space Grotesk"/>
                <a:ea typeface="Space Grotesk"/>
                <a:cs typeface="Space Grotesk"/>
                <a:sym typeface="Space Grotesk"/>
              </a:rPr>
              <a:t>L-system branches create pathing for humans and LSS</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Spatial Hierarchy</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Compartmentalization (safety)</a:t>
            </a:r>
            <a:endParaRPr>
              <a:solidFill>
                <a:schemeClr val="dk2"/>
              </a:solidFill>
              <a:latin typeface="Space Grotesk"/>
              <a:ea typeface="Space Grotesk"/>
              <a:cs typeface="Space Grotesk"/>
              <a:sym typeface="Space Grotesk"/>
            </a:endParaRPr>
          </a:p>
        </p:txBody>
      </p:sp>
      <p:sp>
        <p:nvSpPr>
          <p:cNvPr id="550" name="Google Shape;550;p44"/>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cxnSp>
        <p:nvCxnSpPr>
          <p:cNvPr id="551" name="Google Shape;551;p44"/>
          <p:cNvCxnSpPr/>
          <p:nvPr/>
        </p:nvCxnSpPr>
        <p:spPr>
          <a:xfrm>
            <a:off x="5524199" y="2574032"/>
            <a:ext cx="151200" cy="760800"/>
          </a:xfrm>
          <a:prstGeom prst="straightConnector1">
            <a:avLst/>
          </a:prstGeom>
          <a:noFill/>
          <a:ln cap="flat" cmpd="sng" w="15525">
            <a:solidFill>
              <a:schemeClr val="dk2"/>
            </a:solidFill>
            <a:prstDash val="dash"/>
            <a:round/>
            <a:headEnd len="med" w="med" type="none"/>
            <a:tailEnd len="med" w="med" type="none"/>
          </a:ln>
        </p:spPr>
      </p:cxnSp>
      <p:cxnSp>
        <p:nvCxnSpPr>
          <p:cNvPr id="552" name="Google Shape;552;p44"/>
          <p:cNvCxnSpPr/>
          <p:nvPr/>
        </p:nvCxnSpPr>
        <p:spPr>
          <a:xfrm rot="10800000">
            <a:off x="5675392" y="3324317"/>
            <a:ext cx="792000" cy="854700"/>
          </a:xfrm>
          <a:prstGeom prst="straightConnector1">
            <a:avLst/>
          </a:prstGeom>
          <a:noFill/>
          <a:ln cap="flat" cmpd="sng" w="15525">
            <a:solidFill>
              <a:schemeClr val="dk2"/>
            </a:solidFill>
            <a:prstDash val="dash"/>
            <a:round/>
            <a:headEnd len="med" w="med" type="none"/>
            <a:tailEnd len="med" w="med" type="none"/>
          </a:ln>
        </p:spPr>
      </p:cxnSp>
      <p:cxnSp>
        <p:nvCxnSpPr>
          <p:cNvPr id="553" name="Google Shape;553;p44"/>
          <p:cNvCxnSpPr/>
          <p:nvPr/>
        </p:nvCxnSpPr>
        <p:spPr>
          <a:xfrm flipH="1" rot="10800000">
            <a:off x="5524199" y="2016698"/>
            <a:ext cx="843900" cy="546900"/>
          </a:xfrm>
          <a:prstGeom prst="straightConnector1">
            <a:avLst/>
          </a:prstGeom>
          <a:noFill/>
          <a:ln cap="flat" cmpd="sng" w="15525">
            <a:solidFill>
              <a:schemeClr val="dk2"/>
            </a:solidFill>
            <a:prstDash val="dash"/>
            <a:round/>
            <a:headEnd len="med" w="med" type="none"/>
            <a:tailEnd len="med" w="med" type="none"/>
          </a:ln>
        </p:spPr>
      </p:cxnSp>
      <p:cxnSp>
        <p:nvCxnSpPr>
          <p:cNvPr id="554" name="Google Shape;554;p44"/>
          <p:cNvCxnSpPr/>
          <p:nvPr/>
        </p:nvCxnSpPr>
        <p:spPr>
          <a:xfrm>
            <a:off x="4513267" y="2214466"/>
            <a:ext cx="1021200" cy="354300"/>
          </a:xfrm>
          <a:prstGeom prst="straightConnector1">
            <a:avLst/>
          </a:prstGeom>
          <a:noFill/>
          <a:ln cap="flat" cmpd="sng" w="15525">
            <a:solidFill>
              <a:schemeClr val="dk2"/>
            </a:solidFill>
            <a:prstDash val="dash"/>
            <a:round/>
            <a:headEnd len="med" w="med" type="none"/>
            <a:tailEnd len="med" w="med" type="none"/>
          </a:ln>
        </p:spPr>
      </p:cxnSp>
      <p:cxnSp>
        <p:nvCxnSpPr>
          <p:cNvPr id="555" name="Google Shape;555;p44"/>
          <p:cNvCxnSpPr/>
          <p:nvPr/>
        </p:nvCxnSpPr>
        <p:spPr>
          <a:xfrm flipH="1">
            <a:off x="5072824" y="1955633"/>
            <a:ext cx="39600" cy="468000"/>
          </a:xfrm>
          <a:prstGeom prst="straightConnector1">
            <a:avLst/>
          </a:prstGeom>
          <a:noFill/>
          <a:ln cap="flat" cmpd="sng" w="15525">
            <a:solidFill>
              <a:schemeClr val="dk2"/>
            </a:solidFill>
            <a:prstDash val="dash"/>
            <a:round/>
            <a:headEnd len="med" w="med" type="none"/>
            <a:tailEnd len="med" w="med" type="none"/>
          </a:ln>
        </p:spPr>
      </p:cxnSp>
      <p:cxnSp>
        <p:nvCxnSpPr>
          <p:cNvPr id="556" name="Google Shape;556;p44"/>
          <p:cNvCxnSpPr/>
          <p:nvPr/>
        </p:nvCxnSpPr>
        <p:spPr>
          <a:xfrm>
            <a:off x="5839092" y="1875992"/>
            <a:ext cx="99900" cy="468000"/>
          </a:xfrm>
          <a:prstGeom prst="straightConnector1">
            <a:avLst/>
          </a:prstGeom>
          <a:noFill/>
          <a:ln cap="flat" cmpd="sng" w="15525">
            <a:solidFill>
              <a:schemeClr val="dk2"/>
            </a:solidFill>
            <a:prstDash val="dash"/>
            <a:round/>
            <a:headEnd len="med" w="med" type="none"/>
            <a:tailEnd len="med" w="med" type="none"/>
          </a:ln>
        </p:spPr>
      </p:cxnSp>
      <p:cxnSp>
        <p:nvCxnSpPr>
          <p:cNvPr id="557" name="Google Shape;557;p44"/>
          <p:cNvCxnSpPr/>
          <p:nvPr/>
        </p:nvCxnSpPr>
        <p:spPr>
          <a:xfrm flipH="1">
            <a:off x="4724289" y="2423452"/>
            <a:ext cx="324900" cy="328200"/>
          </a:xfrm>
          <a:prstGeom prst="straightConnector1">
            <a:avLst/>
          </a:prstGeom>
          <a:noFill/>
          <a:ln cap="flat" cmpd="sng" w="15525">
            <a:solidFill>
              <a:schemeClr val="dk2"/>
            </a:solidFill>
            <a:prstDash val="dash"/>
            <a:round/>
            <a:headEnd len="med" w="med" type="none"/>
            <a:tailEnd len="med" w="med" type="none"/>
          </a:ln>
        </p:spPr>
      </p:cxnSp>
      <p:cxnSp>
        <p:nvCxnSpPr>
          <p:cNvPr id="558" name="Google Shape;558;p44"/>
          <p:cNvCxnSpPr/>
          <p:nvPr/>
        </p:nvCxnSpPr>
        <p:spPr>
          <a:xfrm>
            <a:off x="5918712" y="2323942"/>
            <a:ext cx="368700" cy="288300"/>
          </a:xfrm>
          <a:prstGeom prst="straightConnector1">
            <a:avLst/>
          </a:prstGeom>
          <a:noFill/>
          <a:ln cap="flat" cmpd="sng" w="15525">
            <a:solidFill>
              <a:schemeClr val="dk2"/>
            </a:solidFill>
            <a:prstDash val="dash"/>
            <a:round/>
            <a:headEnd len="med" w="med" type="none"/>
            <a:tailEnd len="med" w="med" type="none"/>
          </a:ln>
        </p:spPr>
      </p:cxnSp>
      <p:pic>
        <p:nvPicPr>
          <p:cNvPr id="559" name="Google Shape;559;p44"/>
          <p:cNvPicPr preferRelativeResize="0"/>
          <p:nvPr/>
        </p:nvPicPr>
        <p:blipFill rotWithShape="1">
          <a:blip r:embed="rId3">
            <a:alphaModFix/>
          </a:blip>
          <a:srcRect b="0" l="5464" r="0" t="6006"/>
          <a:stretch/>
        </p:blipFill>
        <p:spPr>
          <a:xfrm rot="-5400000">
            <a:off x="6164687" y="1750750"/>
            <a:ext cx="2964400" cy="19649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3" name="Shape 563"/>
        <p:cNvGrpSpPr/>
        <p:nvPr/>
      </p:nvGrpSpPr>
      <p:grpSpPr>
        <a:xfrm>
          <a:off x="0" y="0"/>
          <a:ext cx="0" cy="0"/>
          <a:chOff x="0" y="0"/>
          <a:chExt cx="0" cy="0"/>
        </a:xfrm>
      </p:grpSpPr>
      <p:sp>
        <p:nvSpPr>
          <p:cNvPr id="564" name="Google Shape;564;p45"/>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565" name="Google Shape;565;p45"/>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566" name="Google Shape;566;p45"/>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L-System</a:t>
            </a:r>
            <a:endParaRPr sz="3000">
              <a:solidFill>
                <a:srgbClr val="434343"/>
              </a:solidFill>
              <a:latin typeface="Orbitron SemiBold"/>
              <a:ea typeface="Orbitron SemiBold"/>
              <a:cs typeface="Orbitron SemiBold"/>
              <a:sym typeface="Orbitron SemiBold"/>
            </a:endParaRPr>
          </a:p>
        </p:txBody>
      </p:sp>
      <p:cxnSp>
        <p:nvCxnSpPr>
          <p:cNvPr id="567" name="Google Shape;567;p45"/>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568" name="Google Shape;568;p45"/>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569" name="Google Shape;569;p45"/>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570" name="Google Shape;570;p45"/>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L-System?</a:t>
            </a:r>
            <a:endParaRPr sz="1600">
              <a:latin typeface="Space Grotesk SemiBold"/>
              <a:ea typeface="Space Grotesk SemiBold"/>
              <a:cs typeface="Space Grotesk SemiBold"/>
              <a:sym typeface="Space Grotesk SemiBold"/>
            </a:endParaRPr>
          </a:p>
        </p:txBody>
      </p:sp>
      <p:sp>
        <p:nvSpPr>
          <p:cNvPr id="571" name="Google Shape;571;p45"/>
          <p:cNvSpPr txBox="1"/>
          <p:nvPr/>
        </p:nvSpPr>
        <p:spPr>
          <a:xfrm>
            <a:off x="473100" y="1492813"/>
            <a:ext cx="3788700" cy="29862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Biomimicry → mimic plant growth</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SzPts val="1400"/>
              <a:buFont typeface="Space Grotesk"/>
              <a:buAutoNum type="arabicPeriod"/>
            </a:pPr>
            <a:r>
              <a:rPr lang="en">
                <a:latin typeface="Space Grotesk"/>
                <a:ea typeface="Space Grotesk"/>
                <a:cs typeface="Space Grotesk"/>
                <a:sym typeface="Space Grotesk"/>
              </a:rPr>
              <a:t>Modular design</a:t>
            </a:r>
            <a:endParaRPr>
              <a:latin typeface="Space Grotesk"/>
              <a:ea typeface="Space Grotesk"/>
              <a:cs typeface="Space Grotesk"/>
              <a:sym typeface="Space Grotesk"/>
            </a:endParaRPr>
          </a:p>
          <a:p>
            <a:pPr indent="-317500" lvl="1" marL="914400" rtl="0" algn="l">
              <a:lnSpc>
                <a:spcPct val="150000"/>
              </a:lnSpc>
              <a:spcBef>
                <a:spcPts val="0"/>
              </a:spcBef>
              <a:spcAft>
                <a:spcPts val="0"/>
              </a:spcAft>
              <a:buSzPts val="1400"/>
              <a:buFont typeface="Space Grotesk"/>
              <a:buAutoNum type="alphaLcPeriod"/>
            </a:pPr>
            <a:r>
              <a:rPr lang="en">
                <a:latin typeface="Space Grotesk"/>
                <a:ea typeface="Space Grotesk"/>
                <a:cs typeface="Space Grotesk"/>
                <a:sym typeface="Space Grotesk"/>
              </a:rPr>
              <a:t>Building can grow and branch out in the future</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Efficient pathing</a:t>
            </a:r>
            <a:endParaRPr>
              <a:solidFill>
                <a:schemeClr val="dk2"/>
              </a:solidFill>
              <a:latin typeface="Space Grotesk"/>
              <a:ea typeface="Space Grotesk"/>
              <a:cs typeface="Space Grotesk"/>
              <a:sym typeface="Space Grotesk"/>
            </a:endParaRPr>
          </a:p>
          <a:p>
            <a:pPr indent="-317500" lvl="1" marL="914400" rtl="0" algn="l">
              <a:lnSpc>
                <a:spcPct val="150000"/>
              </a:lnSpc>
              <a:spcBef>
                <a:spcPts val="0"/>
              </a:spcBef>
              <a:spcAft>
                <a:spcPts val="0"/>
              </a:spcAft>
              <a:buClr>
                <a:schemeClr val="dk2"/>
              </a:buClr>
              <a:buSzPts val="1400"/>
              <a:buFont typeface="Space Grotesk"/>
              <a:buAutoNum type="alphaLcPeriod"/>
            </a:pPr>
            <a:r>
              <a:rPr lang="en">
                <a:solidFill>
                  <a:schemeClr val="dk2"/>
                </a:solidFill>
                <a:latin typeface="Space Grotesk"/>
                <a:ea typeface="Space Grotesk"/>
                <a:cs typeface="Space Grotesk"/>
                <a:sym typeface="Space Grotesk"/>
              </a:rPr>
              <a:t>L-system branches create pathing for humans and LSS</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Spatial Hierarchy</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Compartmentalization (safety)</a:t>
            </a:r>
            <a:endParaRPr>
              <a:solidFill>
                <a:schemeClr val="dk2"/>
              </a:solidFill>
              <a:latin typeface="Space Grotesk"/>
              <a:ea typeface="Space Grotesk"/>
              <a:cs typeface="Space Grotesk"/>
              <a:sym typeface="Space Grotesk"/>
            </a:endParaRPr>
          </a:p>
        </p:txBody>
      </p:sp>
      <p:sp>
        <p:nvSpPr>
          <p:cNvPr id="572" name="Google Shape;572;p45"/>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cxnSp>
        <p:nvCxnSpPr>
          <p:cNvPr id="573" name="Google Shape;573;p45"/>
          <p:cNvCxnSpPr/>
          <p:nvPr/>
        </p:nvCxnSpPr>
        <p:spPr>
          <a:xfrm>
            <a:off x="5918263" y="3157882"/>
            <a:ext cx="115200" cy="579600"/>
          </a:xfrm>
          <a:prstGeom prst="straightConnector1">
            <a:avLst/>
          </a:prstGeom>
          <a:noFill/>
          <a:ln cap="flat" cmpd="sng" w="11825">
            <a:solidFill>
              <a:schemeClr val="dk2"/>
            </a:solidFill>
            <a:prstDash val="dash"/>
            <a:round/>
            <a:headEnd len="med" w="med" type="none"/>
            <a:tailEnd len="med" w="med" type="none"/>
          </a:ln>
        </p:spPr>
      </p:cxnSp>
      <p:cxnSp>
        <p:nvCxnSpPr>
          <p:cNvPr id="574" name="Google Shape;574;p45"/>
          <p:cNvCxnSpPr/>
          <p:nvPr/>
        </p:nvCxnSpPr>
        <p:spPr>
          <a:xfrm rot="10800000">
            <a:off x="6033380" y="3729367"/>
            <a:ext cx="603300" cy="651000"/>
          </a:xfrm>
          <a:prstGeom prst="straightConnector1">
            <a:avLst/>
          </a:prstGeom>
          <a:noFill/>
          <a:ln cap="flat" cmpd="sng" w="11825">
            <a:solidFill>
              <a:schemeClr val="dk2"/>
            </a:solidFill>
            <a:prstDash val="dash"/>
            <a:round/>
            <a:headEnd len="med" w="med" type="none"/>
            <a:tailEnd len="med" w="med" type="none"/>
          </a:ln>
        </p:spPr>
      </p:cxnSp>
      <p:cxnSp>
        <p:nvCxnSpPr>
          <p:cNvPr id="575" name="Google Shape;575;p45"/>
          <p:cNvCxnSpPr/>
          <p:nvPr/>
        </p:nvCxnSpPr>
        <p:spPr>
          <a:xfrm flipH="1" rot="10800000">
            <a:off x="5918263" y="2733235"/>
            <a:ext cx="642900" cy="416700"/>
          </a:xfrm>
          <a:prstGeom prst="straightConnector1">
            <a:avLst/>
          </a:prstGeom>
          <a:noFill/>
          <a:ln cap="flat" cmpd="sng" w="11825">
            <a:solidFill>
              <a:schemeClr val="dk2"/>
            </a:solidFill>
            <a:prstDash val="dash"/>
            <a:round/>
            <a:headEnd len="med" w="med" type="none"/>
            <a:tailEnd len="med" w="med" type="none"/>
          </a:ln>
        </p:spPr>
      </p:cxnSp>
      <p:cxnSp>
        <p:nvCxnSpPr>
          <p:cNvPr id="576" name="Google Shape;576;p45"/>
          <p:cNvCxnSpPr/>
          <p:nvPr/>
        </p:nvCxnSpPr>
        <p:spPr>
          <a:xfrm>
            <a:off x="5148250" y="2884008"/>
            <a:ext cx="777900" cy="270000"/>
          </a:xfrm>
          <a:prstGeom prst="straightConnector1">
            <a:avLst/>
          </a:prstGeom>
          <a:noFill/>
          <a:ln cap="flat" cmpd="sng" w="11825">
            <a:solidFill>
              <a:schemeClr val="dk2"/>
            </a:solidFill>
            <a:prstDash val="dash"/>
            <a:round/>
            <a:headEnd len="med" w="med" type="none"/>
            <a:tailEnd len="med" w="med" type="none"/>
          </a:ln>
        </p:spPr>
      </p:cxnSp>
      <p:cxnSp>
        <p:nvCxnSpPr>
          <p:cNvPr id="577" name="Google Shape;577;p45"/>
          <p:cNvCxnSpPr/>
          <p:nvPr/>
        </p:nvCxnSpPr>
        <p:spPr>
          <a:xfrm flipH="1">
            <a:off x="5574320" y="2686860"/>
            <a:ext cx="30300" cy="356400"/>
          </a:xfrm>
          <a:prstGeom prst="straightConnector1">
            <a:avLst/>
          </a:prstGeom>
          <a:noFill/>
          <a:ln cap="flat" cmpd="sng" w="11825">
            <a:solidFill>
              <a:schemeClr val="dk2"/>
            </a:solidFill>
            <a:prstDash val="dash"/>
            <a:round/>
            <a:headEnd len="med" w="med" type="none"/>
            <a:tailEnd len="med" w="med" type="none"/>
          </a:ln>
        </p:spPr>
      </p:cxnSp>
      <p:cxnSp>
        <p:nvCxnSpPr>
          <p:cNvPr id="578" name="Google Shape;578;p45"/>
          <p:cNvCxnSpPr/>
          <p:nvPr/>
        </p:nvCxnSpPr>
        <p:spPr>
          <a:xfrm>
            <a:off x="6158113" y="2626199"/>
            <a:ext cx="75900" cy="356400"/>
          </a:xfrm>
          <a:prstGeom prst="straightConnector1">
            <a:avLst/>
          </a:prstGeom>
          <a:noFill/>
          <a:ln cap="flat" cmpd="sng" w="11825">
            <a:solidFill>
              <a:schemeClr val="dk2"/>
            </a:solidFill>
            <a:prstDash val="dash"/>
            <a:round/>
            <a:headEnd len="med" w="med" type="none"/>
            <a:tailEnd len="med" w="med" type="none"/>
          </a:ln>
        </p:spPr>
      </p:cxnSp>
      <p:cxnSp>
        <p:nvCxnSpPr>
          <p:cNvPr id="579" name="Google Shape;579;p45"/>
          <p:cNvCxnSpPr/>
          <p:nvPr/>
        </p:nvCxnSpPr>
        <p:spPr>
          <a:xfrm flipH="1">
            <a:off x="5308955" y="3043189"/>
            <a:ext cx="247500" cy="249900"/>
          </a:xfrm>
          <a:prstGeom prst="straightConnector1">
            <a:avLst/>
          </a:prstGeom>
          <a:noFill/>
          <a:ln cap="flat" cmpd="sng" w="11825">
            <a:solidFill>
              <a:schemeClr val="dk2"/>
            </a:solidFill>
            <a:prstDash val="dash"/>
            <a:round/>
            <a:headEnd len="med" w="med" type="none"/>
            <a:tailEnd len="med" w="med" type="none"/>
          </a:ln>
        </p:spPr>
      </p:cxnSp>
      <p:cxnSp>
        <p:nvCxnSpPr>
          <p:cNvPr id="580" name="Google Shape;580;p45"/>
          <p:cNvCxnSpPr/>
          <p:nvPr/>
        </p:nvCxnSpPr>
        <p:spPr>
          <a:xfrm>
            <a:off x="6218759" y="2967393"/>
            <a:ext cx="280800" cy="219600"/>
          </a:xfrm>
          <a:prstGeom prst="straightConnector1">
            <a:avLst/>
          </a:prstGeom>
          <a:noFill/>
          <a:ln cap="flat" cmpd="sng" w="11825">
            <a:solidFill>
              <a:schemeClr val="dk2"/>
            </a:solidFill>
            <a:prstDash val="dash"/>
            <a:round/>
            <a:headEnd len="med" w="med" type="none"/>
            <a:tailEnd len="med" w="med" type="none"/>
          </a:ln>
        </p:spPr>
      </p:cxnSp>
      <p:cxnSp>
        <p:nvCxnSpPr>
          <p:cNvPr id="581" name="Google Shape;581;p45"/>
          <p:cNvCxnSpPr/>
          <p:nvPr/>
        </p:nvCxnSpPr>
        <p:spPr>
          <a:xfrm>
            <a:off x="7883665" y="3264990"/>
            <a:ext cx="115200" cy="579600"/>
          </a:xfrm>
          <a:prstGeom prst="straightConnector1">
            <a:avLst/>
          </a:prstGeom>
          <a:noFill/>
          <a:ln cap="flat" cmpd="sng" w="11825">
            <a:solidFill>
              <a:schemeClr val="dk2"/>
            </a:solidFill>
            <a:prstDash val="dash"/>
            <a:round/>
            <a:headEnd len="med" w="med" type="none"/>
            <a:tailEnd len="med" w="med" type="none"/>
          </a:ln>
        </p:spPr>
      </p:cxnSp>
      <p:cxnSp>
        <p:nvCxnSpPr>
          <p:cNvPr id="582" name="Google Shape;582;p45"/>
          <p:cNvCxnSpPr/>
          <p:nvPr/>
        </p:nvCxnSpPr>
        <p:spPr>
          <a:xfrm rot="10800000">
            <a:off x="7998782" y="3836475"/>
            <a:ext cx="603300" cy="651000"/>
          </a:xfrm>
          <a:prstGeom prst="straightConnector1">
            <a:avLst/>
          </a:prstGeom>
          <a:noFill/>
          <a:ln cap="flat" cmpd="sng" w="11825">
            <a:solidFill>
              <a:schemeClr val="dk2"/>
            </a:solidFill>
            <a:prstDash val="dash"/>
            <a:round/>
            <a:headEnd len="med" w="med" type="none"/>
            <a:tailEnd len="med" w="med" type="none"/>
          </a:ln>
        </p:spPr>
      </p:cxnSp>
      <p:cxnSp>
        <p:nvCxnSpPr>
          <p:cNvPr id="583" name="Google Shape;583;p45"/>
          <p:cNvCxnSpPr/>
          <p:nvPr/>
        </p:nvCxnSpPr>
        <p:spPr>
          <a:xfrm flipH="1" rot="10800000">
            <a:off x="7883665" y="2840343"/>
            <a:ext cx="642900" cy="416700"/>
          </a:xfrm>
          <a:prstGeom prst="straightConnector1">
            <a:avLst/>
          </a:prstGeom>
          <a:noFill/>
          <a:ln cap="flat" cmpd="sng" w="11825">
            <a:solidFill>
              <a:schemeClr val="dk2"/>
            </a:solidFill>
            <a:prstDash val="dash"/>
            <a:round/>
            <a:headEnd len="med" w="med" type="none"/>
            <a:tailEnd len="med" w="med" type="none"/>
          </a:ln>
        </p:spPr>
      </p:cxnSp>
      <p:cxnSp>
        <p:nvCxnSpPr>
          <p:cNvPr id="584" name="Google Shape;584;p45"/>
          <p:cNvCxnSpPr/>
          <p:nvPr/>
        </p:nvCxnSpPr>
        <p:spPr>
          <a:xfrm>
            <a:off x="7113652" y="2991116"/>
            <a:ext cx="777900" cy="270000"/>
          </a:xfrm>
          <a:prstGeom prst="straightConnector1">
            <a:avLst/>
          </a:prstGeom>
          <a:noFill/>
          <a:ln cap="flat" cmpd="sng" w="11825">
            <a:solidFill>
              <a:schemeClr val="dk2"/>
            </a:solidFill>
            <a:prstDash val="dash"/>
            <a:round/>
            <a:headEnd len="med" w="med" type="none"/>
            <a:tailEnd len="med" w="med" type="none"/>
          </a:ln>
        </p:spPr>
      </p:cxnSp>
      <p:cxnSp>
        <p:nvCxnSpPr>
          <p:cNvPr id="585" name="Google Shape;585;p45"/>
          <p:cNvCxnSpPr/>
          <p:nvPr/>
        </p:nvCxnSpPr>
        <p:spPr>
          <a:xfrm flipH="1">
            <a:off x="7539722" y="2793968"/>
            <a:ext cx="30300" cy="356400"/>
          </a:xfrm>
          <a:prstGeom prst="straightConnector1">
            <a:avLst/>
          </a:prstGeom>
          <a:noFill/>
          <a:ln cap="flat" cmpd="sng" w="11825">
            <a:solidFill>
              <a:schemeClr val="dk2"/>
            </a:solidFill>
            <a:prstDash val="dash"/>
            <a:round/>
            <a:headEnd len="med" w="med" type="none"/>
            <a:tailEnd len="med" w="med" type="none"/>
          </a:ln>
        </p:spPr>
      </p:cxnSp>
      <p:cxnSp>
        <p:nvCxnSpPr>
          <p:cNvPr id="586" name="Google Shape;586;p45"/>
          <p:cNvCxnSpPr/>
          <p:nvPr/>
        </p:nvCxnSpPr>
        <p:spPr>
          <a:xfrm>
            <a:off x="8123515" y="2733307"/>
            <a:ext cx="75900" cy="356400"/>
          </a:xfrm>
          <a:prstGeom prst="straightConnector1">
            <a:avLst/>
          </a:prstGeom>
          <a:noFill/>
          <a:ln cap="flat" cmpd="sng" w="11825">
            <a:solidFill>
              <a:schemeClr val="dk2"/>
            </a:solidFill>
            <a:prstDash val="dash"/>
            <a:round/>
            <a:headEnd len="med" w="med" type="none"/>
            <a:tailEnd len="med" w="med" type="none"/>
          </a:ln>
        </p:spPr>
      </p:cxnSp>
      <p:cxnSp>
        <p:nvCxnSpPr>
          <p:cNvPr id="587" name="Google Shape;587;p45"/>
          <p:cNvCxnSpPr/>
          <p:nvPr/>
        </p:nvCxnSpPr>
        <p:spPr>
          <a:xfrm flipH="1">
            <a:off x="7274357" y="3150297"/>
            <a:ext cx="247500" cy="249900"/>
          </a:xfrm>
          <a:prstGeom prst="straightConnector1">
            <a:avLst/>
          </a:prstGeom>
          <a:noFill/>
          <a:ln cap="flat" cmpd="sng" w="11825">
            <a:solidFill>
              <a:schemeClr val="dk2"/>
            </a:solidFill>
            <a:prstDash val="dash"/>
            <a:round/>
            <a:headEnd len="med" w="med" type="none"/>
            <a:tailEnd len="med" w="med" type="none"/>
          </a:ln>
        </p:spPr>
      </p:cxnSp>
      <p:cxnSp>
        <p:nvCxnSpPr>
          <p:cNvPr id="588" name="Google Shape;588;p45"/>
          <p:cNvCxnSpPr/>
          <p:nvPr/>
        </p:nvCxnSpPr>
        <p:spPr>
          <a:xfrm>
            <a:off x="8184161" y="3074501"/>
            <a:ext cx="280800" cy="219600"/>
          </a:xfrm>
          <a:prstGeom prst="straightConnector1">
            <a:avLst/>
          </a:prstGeom>
          <a:noFill/>
          <a:ln cap="flat" cmpd="sng" w="11825">
            <a:solidFill>
              <a:schemeClr val="dk2"/>
            </a:solidFill>
            <a:prstDash val="dash"/>
            <a:round/>
            <a:headEnd len="med" w="med" type="none"/>
            <a:tailEnd len="med" w="med" type="none"/>
          </a:ln>
        </p:spPr>
      </p:cxnSp>
      <p:cxnSp>
        <p:nvCxnSpPr>
          <p:cNvPr id="589" name="Google Shape;589;p45"/>
          <p:cNvCxnSpPr/>
          <p:nvPr/>
        </p:nvCxnSpPr>
        <p:spPr>
          <a:xfrm rot="3598726">
            <a:off x="7695365" y="1951736"/>
            <a:ext cx="115726" cy="579558"/>
          </a:xfrm>
          <a:prstGeom prst="straightConnector1">
            <a:avLst/>
          </a:prstGeom>
          <a:noFill/>
          <a:ln cap="flat" cmpd="sng" w="11825">
            <a:solidFill>
              <a:schemeClr val="dk2"/>
            </a:solidFill>
            <a:prstDash val="dash"/>
            <a:round/>
            <a:headEnd len="med" w="med" type="none"/>
            <a:tailEnd len="med" w="med" type="none"/>
          </a:ln>
        </p:spPr>
      </p:cxnSp>
      <p:cxnSp>
        <p:nvCxnSpPr>
          <p:cNvPr id="590" name="Google Shape;590;p45"/>
          <p:cNvCxnSpPr/>
          <p:nvPr/>
        </p:nvCxnSpPr>
        <p:spPr>
          <a:xfrm rot="-9693903">
            <a:off x="7417756" y="2527145"/>
            <a:ext cx="603363" cy="651271"/>
          </a:xfrm>
          <a:prstGeom prst="straightConnector1">
            <a:avLst/>
          </a:prstGeom>
          <a:noFill/>
          <a:ln cap="flat" cmpd="sng" w="11825">
            <a:solidFill>
              <a:schemeClr val="dk2"/>
            </a:solidFill>
            <a:prstDash val="dash"/>
            <a:round/>
            <a:headEnd len="med" w="med" type="none"/>
            <a:tailEnd len="med" w="med" type="none"/>
          </a:ln>
        </p:spPr>
      </p:cxnSp>
      <p:cxnSp>
        <p:nvCxnSpPr>
          <p:cNvPr id="591" name="Google Shape;591;p45"/>
          <p:cNvCxnSpPr/>
          <p:nvPr/>
        </p:nvCxnSpPr>
        <p:spPr>
          <a:xfrm flipH="1" rot="-7200608">
            <a:off x="8001709" y="2008421"/>
            <a:ext cx="643003" cy="416539"/>
          </a:xfrm>
          <a:prstGeom prst="straightConnector1">
            <a:avLst/>
          </a:prstGeom>
          <a:noFill/>
          <a:ln cap="flat" cmpd="sng" w="11825">
            <a:solidFill>
              <a:schemeClr val="dk2"/>
            </a:solidFill>
            <a:prstDash val="dash"/>
            <a:round/>
            <a:headEnd len="med" w="med" type="none"/>
            <a:tailEnd len="med" w="med" type="none"/>
          </a:ln>
        </p:spPr>
      </p:cxnSp>
      <p:cxnSp>
        <p:nvCxnSpPr>
          <p:cNvPr id="592" name="Google Shape;592;p45"/>
          <p:cNvCxnSpPr/>
          <p:nvPr/>
        </p:nvCxnSpPr>
        <p:spPr>
          <a:xfrm rot="4517951">
            <a:off x="7610826" y="1516153"/>
            <a:ext cx="777864" cy="269814"/>
          </a:xfrm>
          <a:prstGeom prst="straightConnector1">
            <a:avLst/>
          </a:prstGeom>
          <a:noFill/>
          <a:ln cap="flat" cmpd="sng" w="11825">
            <a:solidFill>
              <a:schemeClr val="dk2"/>
            </a:solidFill>
            <a:prstDash val="dash"/>
            <a:round/>
            <a:headEnd len="med" w="med" type="none"/>
            <a:tailEnd len="med" w="med" type="none"/>
          </a:ln>
        </p:spPr>
      </p:cxnSp>
      <p:cxnSp>
        <p:nvCxnSpPr>
          <p:cNvPr id="593" name="Google Shape;593;p45"/>
          <p:cNvCxnSpPr/>
          <p:nvPr/>
        </p:nvCxnSpPr>
        <p:spPr>
          <a:xfrm flipH="1" rot="4508483">
            <a:off x="8146544" y="1484282"/>
            <a:ext cx="30417" cy="356256"/>
          </a:xfrm>
          <a:prstGeom prst="straightConnector1">
            <a:avLst/>
          </a:prstGeom>
          <a:noFill/>
          <a:ln cap="flat" cmpd="sng" w="11825">
            <a:solidFill>
              <a:schemeClr val="dk2"/>
            </a:solidFill>
            <a:prstDash val="dash"/>
            <a:round/>
            <a:headEnd len="med" w="med" type="none"/>
            <a:tailEnd len="med" w="med" type="none"/>
          </a:ln>
        </p:spPr>
      </p:cxnSp>
      <p:cxnSp>
        <p:nvCxnSpPr>
          <p:cNvPr id="594" name="Google Shape;594;p45"/>
          <p:cNvCxnSpPr/>
          <p:nvPr/>
        </p:nvCxnSpPr>
        <p:spPr>
          <a:xfrm rot="3598373">
            <a:off x="8382380" y="1931848"/>
            <a:ext cx="75538" cy="356292"/>
          </a:xfrm>
          <a:prstGeom prst="straightConnector1">
            <a:avLst/>
          </a:prstGeom>
          <a:noFill/>
          <a:ln cap="flat" cmpd="sng" w="11825">
            <a:solidFill>
              <a:schemeClr val="dk2"/>
            </a:solidFill>
            <a:prstDash val="dash"/>
            <a:round/>
            <a:headEnd len="med" w="med" type="none"/>
            <a:tailEnd len="med" w="med" type="none"/>
          </a:ln>
        </p:spPr>
      </p:cxnSp>
      <p:cxnSp>
        <p:nvCxnSpPr>
          <p:cNvPr id="595" name="Google Shape;595;p45"/>
          <p:cNvCxnSpPr/>
          <p:nvPr/>
        </p:nvCxnSpPr>
        <p:spPr>
          <a:xfrm flipH="1" rot="4515386">
            <a:off x="7704783" y="1462720"/>
            <a:ext cx="247551" cy="250238"/>
          </a:xfrm>
          <a:prstGeom prst="straightConnector1">
            <a:avLst/>
          </a:prstGeom>
          <a:noFill/>
          <a:ln cap="flat" cmpd="sng" w="11825">
            <a:solidFill>
              <a:schemeClr val="dk2"/>
            </a:solidFill>
            <a:prstDash val="dash"/>
            <a:round/>
            <a:headEnd len="med" w="med" type="none"/>
            <a:tailEnd len="med" w="med" type="none"/>
          </a:ln>
        </p:spPr>
      </p:cxnSp>
      <p:cxnSp>
        <p:nvCxnSpPr>
          <p:cNvPr id="596" name="Google Shape;596;p45"/>
          <p:cNvCxnSpPr/>
          <p:nvPr/>
        </p:nvCxnSpPr>
        <p:spPr>
          <a:xfrm rot="3593876">
            <a:off x="8125290" y="2277793"/>
            <a:ext cx="280535" cy="219878"/>
          </a:xfrm>
          <a:prstGeom prst="straightConnector1">
            <a:avLst/>
          </a:prstGeom>
          <a:noFill/>
          <a:ln cap="flat" cmpd="sng" w="11825">
            <a:solidFill>
              <a:schemeClr val="dk2"/>
            </a:solidFill>
            <a:prstDash val="dash"/>
            <a:round/>
            <a:headEnd len="med" w="med" type="none"/>
            <a:tailEnd len="med" w="med" type="none"/>
          </a:ln>
        </p:spPr>
      </p:cxnSp>
      <p:cxnSp>
        <p:nvCxnSpPr>
          <p:cNvPr id="597" name="Google Shape;597;p45"/>
          <p:cNvCxnSpPr/>
          <p:nvPr/>
        </p:nvCxnSpPr>
        <p:spPr>
          <a:xfrm rot="-1946898">
            <a:off x="7243843" y="1899304"/>
            <a:ext cx="115183" cy="579572"/>
          </a:xfrm>
          <a:prstGeom prst="straightConnector1">
            <a:avLst/>
          </a:prstGeom>
          <a:noFill/>
          <a:ln cap="flat" cmpd="sng" w="11825">
            <a:solidFill>
              <a:schemeClr val="dk2"/>
            </a:solidFill>
            <a:prstDash val="dash"/>
            <a:round/>
            <a:headEnd len="med" w="med" type="none"/>
            <a:tailEnd len="med" w="med" type="none"/>
          </a:ln>
        </p:spPr>
      </p:cxnSp>
      <p:cxnSp>
        <p:nvCxnSpPr>
          <p:cNvPr id="598" name="Google Shape;598;p45"/>
          <p:cNvCxnSpPr/>
          <p:nvPr/>
        </p:nvCxnSpPr>
        <p:spPr>
          <a:xfrm flipH="1" rot="7801275">
            <a:off x="6825013" y="1412111"/>
            <a:ext cx="642852" cy="416724"/>
          </a:xfrm>
          <a:prstGeom prst="straightConnector1">
            <a:avLst/>
          </a:prstGeom>
          <a:noFill/>
          <a:ln cap="flat" cmpd="sng" w="11825">
            <a:solidFill>
              <a:schemeClr val="dk2"/>
            </a:solidFill>
            <a:prstDash val="dash"/>
            <a:round/>
            <a:headEnd len="med" w="med" type="none"/>
            <a:tailEnd len="med" w="med" type="none"/>
          </a:ln>
        </p:spPr>
      </p:cxnSp>
      <p:cxnSp>
        <p:nvCxnSpPr>
          <p:cNvPr id="599" name="Google Shape;599;p45"/>
          <p:cNvCxnSpPr/>
          <p:nvPr/>
        </p:nvCxnSpPr>
        <p:spPr>
          <a:xfrm rot="-1948577">
            <a:off x="6312269" y="1928000"/>
            <a:ext cx="777726" cy="269895"/>
          </a:xfrm>
          <a:prstGeom prst="straightConnector1">
            <a:avLst/>
          </a:prstGeom>
          <a:noFill/>
          <a:ln cap="flat" cmpd="sng" w="11825">
            <a:solidFill>
              <a:schemeClr val="dk2"/>
            </a:solidFill>
            <a:prstDash val="dash"/>
            <a:round/>
            <a:headEnd len="med" w="med" type="none"/>
            <a:tailEnd len="med" w="med" type="none"/>
          </a:ln>
        </p:spPr>
      </p:cxnSp>
      <p:cxnSp>
        <p:nvCxnSpPr>
          <p:cNvPr id="600" name="Google Shape;600;p45"/>
          <p:cNvCxnSpPr/>
          <p:nvPr/>
        </p:nvCxnSpPr>
        <p:spPr>
          <a:xfrm flipH="1" rot="-1927500">
            <a:off x="6647195" y="1726835"/>
            <a:ext cx="30464" cy="356202"/>
          </a:xfrm>
          <a:prstGeom prst="straightConnector1">
            <a:avLst/>
          </a:prstGeom>
          <a:noFill/>
          <a:ln cap="flat" cmpd="sng" w="11825">
            <a:solidFill>
              <a:schemeClr val="dk2"/>
            </a:solidFill>
            <a:prstDash val="dash"/>
            <a:round/>
            <a:headEnd len="med" w="med" type="none"/>
            <a:tailEnd len="med" w="med" type="none"/>
          </a:ln>
        </p:spPr>
      </p:cxnSp>
      <p:cxnSp>
        <p:nvCxnSpPr>
          <p:cNvPr id="601" name="Google Shape;601;p45"/>
          <p:cNvCxnSpPr/>
          <p:nvPr/>
        </p:nvCxnSpPr>
        <p:spPr>
          <a:xfrm rot="-3008183">
            <a:off x="6975201" y="1387499"/>
            <a:ext cx="75823" cy="356227"/>
          </a:xfrm>
          <a:prstGeom prst="straightConnector1">
            <a:avLst/>
          </a:prstGeom>
          <a:noFill/>
          <a:ln cap="flat" cmpd="sng" w="11825">
            <a:solidFill>
              <a:schemeClr val="dk2"/>
            </a:solidFill>
            <a:prstDash val="dash"/>
            <a:round/>
            <a:headEnd len="med" w="med" type="none"/>
            <a:tailEnd len="med" w="med" type="none"/>
          </a:ln>
        </p:spPr>
      </p:cxnSp>
      <p:cxnSp>
        <p:nvCxnSpPr>
          <p:cNvPr id="602" name="Google Shape;602;p45"/>
          <p:cNvCxnSpPr/>
          <p:nvPr/>
        </p:nvCxnSpPr>
        <p:spPr>
          <a:xfrm flipH="1" rot="-1948591">
            <a:off x="6569518" y="2119861"/>
            <a:ext cx="247507" cy="250084"/>
          </a:xfrm>
          <a:prstGeom prst="straightConnector1">
            <a:avLst/>
          </a:prstGeom>
          <a:noFill/>
          <a:ln cap="flat" cmpd="sng" w="11825">
            <a:solidFill>
              <a:schemeClr val="dk2"/>
            </a:solidFill>
            <a:prstDash val="dash"/>
            <a:round/>
            <a:headEnd len="med" w="med" type="none"/>
            <a:tailEnd len="med" w="med" type="none"/>
          </a:ln>
        </p:spPr>
      </p:cxnSp>
      <p:cxnSp>
        <p:nvCxnSpPr>
          <p:cNvPr id="603" name="Google Shape;603;p45"/>
          <p:cNvCxnSpPr/>
          <p:nvPr/>
        </p:nvCxnSpPr>
        <p:spPr>
          <a:xfrm rot="-2999423">
            <a:off x="7186843" y="1506435"/>
            <a:ext cx="280441" cy="219751"/>
          </a:xfrm>
          <a:prstGeom prst="straightConnector1">
            <a:avLst/>
          </a:prstGeom>
          <a:noFill/>
          <a:ln cap="flat" cmpd="sng" w="11825">
            <a:solidFill>
              <a:schemeClr val="dk2"/>
            </a:solidFill>
            <a:prstDash val="dash"/>
            <a:round/>
            <a:headEnd len="med" w="med" type="none"/>
            <a:tailEnd len="med" w="med"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7" name="Shape 607"/>
        <p:cNvGrpSpPr/>
        <p:nvPr/>
      </p:nvGrpSpPr>
      <p:grpSpPr>
        <a:xfrm>
          <a:off x="0" y="0"/>
          <a:ext cx="0" cy="0"/>
          <a:chOff x="0" y="0"/>
          <a:chExt cx="0" cy="0"/>
        </a:xfrm>
      </p:grpSpPr>
      <p:sp>
        <p:nvSpPr>
          <p:cNvPr id="608" name="Google Shape;608;p46"/>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609" name="Google Shape;609;p46"/>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610" name="Google Shape;610;p46"/>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L-System</a:t>
            </a:r>
            <a:endParaRPr sz="3000">
              <a:solidFill>
                <a:srgbClr val="434343"/>
              </a:solidFill>
              <a:latin typeface="Orbitron SemiBold"/>
              <a:ea typeface="Orbitron SemiBold"/>
              <a:cs typeface="Orbitron SemiBold"/>
              <a:sym typeface="Orbitron SemiBold"/>
            </a:endParaRPr>
          </a:p>
        </p:txBody>
      </p:sp>
      <p:cxnSp>
        <p:nvCxnSpPr>
          <p:cNvPr id="611" name="Google Shape;611;p46"/>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612" name="Google Shape;612;p46"/>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613" name="Google Shape;613;p46"/>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614" name="Google Shape;614;p46"/>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L-System?</a:t>
            </a:r>
            <a:endParaRPr sz="1600">
              <a:latin typeface="Space Grotesk SemiBold"/>
              <a:ea typeface="Space Grotesk SemiBold"/>
              <a:cs typeface="Space Grotesk SemiBold"/>
              <a:sym typeface="Space Grotesk SemiBold"/>
            </a:endParaRPr>
          </a:p>
        </p:txBody>
      </p:sp>
      <p:sp>
        <p:nvSpPr>
          <p:cNvPr id="615" name="Google Shape;615;p46"/>
          <p:cNvSpPr txBox="1"/>
          <p:nvPr/>
        </p:nvSpPr>
        <p:spPr>
          <a:xfrm>
            <a:off x="473100" y="1492813"/>
            <a:ext cx="3788700" cy="29862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Biomimicry → mimic plant growth</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Modular design</a:t>
            </a:r>
            <a:endParaRPr>
              <a:solidFill>
                <a:schemeClr val="dk2"/>
              </a:solidFill>
              <a:latin typeface="Space Grotesk"/>
              <a:ea typeface="Space Grotesk"/>
              <a:cs typeface="Space Grotesk"/>
              <a:sym typeface="Space Grotesk"/>
            </a:endParaRPr>
          </a:p>
          <a:p>
            <a:pPr indent="-317500" lvl="1" marL="914400" rtl="0" algn="l">
              <a:lnSpc>
                <a:spcPct val="150000"/>
              </a:lnSpc>
              <a:spcBef>
                <a:spcPts val="0"/>
              </a:spcBef>
              <a:spcAft>
                <a:spcPts val="0"/>
              </a:spcAft>
              <a:buClr>
                <a:schemeClr val="dk2"/>
              </a:buClr>
              <a:buSzPts val="1400"/>
              <a:buFont typeface="Space Grotesk"/>
              <a:buAutoNum type="alphaLcPeriod"/>
            </a:pPr>
            <a:r>
              <a:rPr lang="en">
                <a:solidFill>
                  <a:schemeClr val="dk2"/>
                </a:solidFill>
                <a:latin typeface="Space Grotesk"/>
                <a:ea typeface="Space Grotesk"/>
                <a:cs typeface="Space Grotesk"/>
                <a:sym typeface="Space Grotesk"/>
              </a:rPr>
              <a:t>Building can grow and branch out in the future</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SzPts val="1400"/>
              <a:buFont typeface="Space Grotesk"/>
              <a:buAutoNum type="arabicPeriod"/>
            </a:pPr>
            <a:r>
              <a:rPr lang="en">
                <a:latin typeface="Space Grotesk"/>
                <a:ea typeface="Space Grotesk"/>
                <a:cs typeface="Space Grotesk"/>
                <a:sym typeface="Space Grotesk"/>
              </a:rPr>
              <a:t>Efficient pathing</a:t>
            </a:r>
            <a:endParaRPr>
              <a:latin typeface="Space Grotesk"/>
              <a:ea typeface="Space Grotesk"/>
              <a:cs typeface="Space Grotesk"/>
              <a:sym typeface="Space Grotesk"/>
            </a:endParaRPr>
          </a:p>
          <a:p>
            <a:pPr indent="-317500" lvl="1" marL="914400" rtl="0" algn="l">
              <a:lnSpc>
                <a:spcPct val="150000"/>
              </a:lnSpc>
              <a:spcBef>
                <a:spcPts val="0"/>
              </a:spcBef>
              <a:spcAft>
                <a:spcPts val="0"/>
              </a:spcAft>
              <a:buSzPts val="1400"/>
              <a:buFont typeface="Space Grotesk"/>
              <a:buAutoNum type="alphaLcPeriod"/>
            </a:pPr>
            <a:r>
              <a:rPr lang="en">
                <a:latin typeface="Space Grotesk"/>
                <a:ea typeface="Space Grotesk"/>
                <a:cs typeface="Space Grotesk"/>
                <a:sym typeface="Space Grotesk"/>
              </a:rPr>
              <a:t>L-system branches create pathing for humans and LSS</a:t>
            </a:r>
            <a:endParaRPr>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Spatial Hierarchy</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Compartmentalization (safety)</a:t>
            </a:r>
            <a:endParaRPr>
              <a:solidFill>
                <a:schemeClr val="dk2"/>
              </a:solidFill>
              <a:latin typeface="Space Grotesk"/>
              <a:ea typeface="Space Grotesk"/>
              <a:cs typeface="Space Grotesk"/>
              <a:sym typeface="Space Grotesk"/>
            </a:endParaRPr>
          </a:p>
        </p:txBody>
      </p:sp>
      <p:pic>
        <p:nvPicPr>
          <p:cNvPr id="616" name="Google Shape;616;p46"/>
          <p:cNvPicPr preferRelativeResize="0"/>
          <p:nvPr/>
        </p:nvPicPr>
        <p:blipFill>
          <a:blip r:embed="rId3">
            <a:alphaModFix/>
          </a:blip>
          <a:stretch>
            <a:fillRect/>
          </a:stretch>
        </p:blipFill>
        <p:spPr>
          <a:xfrm rot="5400000">
            <a:off x="5309287" y="1234263"/>
            <a:ext cx="3786501" cy="2948675"/>
          </a:xfrm>
          <a:prstGeom prst="rect">
            <a:avLst/>
          </a:prstGeom>
          <a:noFill/>
          <a:ln>
            <a:noFill/>
          </a:ln>
        </p:spPr>
      </p:pic>
      <p:cxnSp>
        <p:nvCxnSpPr>
          <p:cNvPr id="617" name="Google Shape;617;p46"/>
          <p:cNvCxnSpPr/>
          <p:nvPr/>
        </p:nvCxnSpPr>
        <p:spPr>
          <a:xfrm>
            <a:off x="7275225" y="2428350"/>
            <a:ext cx="185400" cy="933300"/>
          </a:xfrm>
          <a:prstGeom prst="straightConnector1">
            <a:avLst/>
          </a:prstGeom>
          <a:noFill/>
          <a:ln cap="flat" cmpd="sng" w="19050">
            <a:solidFill>
              <a:schemeClr val="dk2"/>
            </a:solidFill>
            <a:prstDash val="dash"/>
            <a:round/>
            <a:headEnd len="med" w="med" type="none"/>
            <a:tailEnd len="med" w="med" type="none"/>
          </a:ln>
        </p:spPr>
      </p:cxnSp>
      <p:cxnSp>
        <p:nvCxnSpPr>
          <p:cNvPr id="618" name="Google Shape;618;p46"/>
          <p:cNvCxnSpPr/>
          <p:nvPr/>
        </p:nvCxnSpPr>
        <p:spPr>
          <a:xfrm rot="10800000">
            <a:off x="7460600" y="3348775"/>
            <a:ext cx="971700" cy="1048500"/>
          </a:xfrm>
          <a:prstGeom prst="straightConnector1">
            <a:avLst/>
          </a:prstGeom>
          <a:noFill/>
          <a:ln cap="flat" cmpd="sng" w="19050">
            <a:solidFill>
              <a:schemeClr val="dk2"/>
            </a:solidFill>
            <a:prstDash val="dash"/>
            <a:round/>
            <a:headEnd len="med" w="med" type="none"/>
            <a:tailEnd len="med" w="med" type="none"/>
          </a:ln>
        </p:spPr>
      </p:cxnSp>
      <p:cxnSp>
        <p:nvCxnSpPr>
          <p:cNvPr id="619" name="Google Shape;619;p46"/>
          <p:cNvCxnSpPr/>
          <p:nvPr/>
        </p:nvCxnSpPr>
        <p:spPr>
          <a:xfrm flipH="1" rot="10800000">
            <a:off x="7275225" y="1744450"/>
            <a:ext cx="1035600" cy="671100"/>
          </a:xfrm>
          <a:prstGeom prst="straightConnector1">
            <a:avLst/>
          </a:prstGeom>
          <a:noFill/>
          <a:ln cap="flat" cmpd="sng" w="19050">
            <a:solidFill>
              <a:schemeClr val="dk2"/>
            </a:solidFill>
            <a:prstDash val="dash"/>
            <a:round/>
            <a:headEnd len="med" w="med" type="none"/>
            <a:tailEnd len="med" w="med" type="none"/>
          </a:ln>
        </p:spPr>
      </p:cxnSp>
      <p:cxnSp>
        <p:nvCxnSpPr>
          <p:cNvPr id="620" name="Google Shape;620;p46"/>
          <p:cNvCxnSpPr/>
          <p:nvPr/>
        </p:nvCxnSpPr>
        <p:spPr>
          <a:xfrm>
            <a:off x="6035050" y="1987250"/>
            <a:ext cx="1253100" cy="434700"/>
          </a:xfrm>
          <a:prstGeom prst="straightConnector1">
            <a:avLst/>
          </a:prstGeom>
          <a:noFill/>
          <a:ln cap="flat" cmpd="sng" w="19050">
            <a:solidFill>
              <a:schemeClr val="dk2"/>
            </a:solidFill>
            <a:prstDash val="dash"/>
            <a:round/>
            <a:headEnd len="med" w="med" type="none"/>
            <a:tailEnd len="med" w="med" type="none"/>
          </a:ln>
        </p:spPr>
      </p:cxnSp>
      <p:cxnSp>
        <p:nvCxnSpPr>
          <p:cNvPr id="621" name="Google Shape;621;p46"/>
          <p:cNvCxnSpPr/>
          <p:nvPr/>
        </p:nvCxnSpPr>
        <p:spPr>
          <a:xfrm flipH="1">
            <a:off x="6721175" y="1669725"/>
            <a:ext cx="48900" cy="573900"/>
          </a:xfrm>
          <a:prstGeom prst="straightConnector1">
            <a:avLst/>
          </a:prstGeom>
          <a:noFill/>
          <a:ln cap="flat" cmpd="sng" w="19050">
            <a:solidFill>
              <a:schemeClr val="dk2"/>
            </a:solidFill>
            <a:prstDash val="dash"/>
            <a:round/>
            <a:headEnd len="med" w="med" type="none"/>
            <a:tailEnd len="med" w="med" type="none"/>
          </a:ln>
        </p:spPr>
      </p:cxnSp>
      <p:cxnSp>
        <p:nvCxnSpPr>
          <p:cNvPr id="622" name="Google Shape;622;p46"/>
          <p:cNvCxnSpPr/>
          <p:nvPr/>
        </p:nvCxnSpPr>
        <p:spPr>
          <a:xfrm>
            <a:off x="7661525" y="1572025"/>
            <a:ext cx="122100" cy="573900"/>
          </a:xfrm>
          <a:prstGeom prst="straightConnector1">
            <a:avLst/>
          </a:prstGeom>
          <a:noFill/>
          <a:ln cap="flat" cmpd="sng" w="19050">
            <a:solidFill>
              <a:schemeClr val="dk2"/>
            </a:solidFill>
            <a:prstDash val="dash"/>
            <a:round/>
            <a:headEnd len="med" w="med" type="none"/>
            <a:tailEnd len="med" w="med" type="none"/>
          </a:ln>
        </p:spPr>
      </p:cxnSp>
      <p:sp>
        <p:nvSpPr>
          <p:cNvPr id="623" name="Google Shape;623;p46"/>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cxnSp>
        <p:nvCxnSpPr>
          <p:cNvPr id="624" name="Google Shape;624;p46"/>
          <p:cNvCxnSpPr/>
          <p:nvPr/>
        </p:nvCxnSpPr>
        <p:spPr>
          <a:xfrm flipH="1">
            <a:off x="6293800" y="2243625"/>
            <a:ext cx="398700" cy="402900"/>
          </a:xfrm>
          <a:prstGeom prst="straightConnector1">
            <a:avLst/>
          </a:prstGeom>
          <a:noFill/>
          <a:ln cap="flat" cmpd="sng" w="19050">
            <a:solidFill>
              <a:schemeClr val="dk2"/>
            </a:solidFill>
            <a:prstDash val="dash"/>
            <a:round/>
            <a:headEnd len="med" w="med" type="none"/>
            <a:tailEnd len="med" w="med" type="none"/>
          </a:ln>
        </p:spPr>
      </p:cxnSp>
      <p:cxnSp>
        <p:nvCxnSpPr>
          <p:cNvPr id="625" name="Google Shape;625;p46"/>
          <p:cNvCxnSpPr/>
          <p:nvPr/>
        </p:nvCxnSpPr>
        <p:spPr>
          <a:xfrm>
            <a:off x="7759200" y="2121550"/>
            <a:ext cx="452100" cy="354000"/>
          </a:xfrm>
          <a:prstGeom prst="straightConnector1">
            <a:avLst/>
          </a:prstGeom>
          <a:noFill/>
          <a:ln cap="flat" cmpd="sng" w="19050">
            <a:solidFill>
              <a:schemeClr val="dk2"/>
            </a:solidFill>
            <a:prstDash val="dash"/>
            <a:round/>
            <a:headEnd len="med" w="med" type="none"/>
            <a:tailEnd len="med" w="med"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9" name="Shape 629"/>
        <p:cNvGrpSpPr/>
        <p:nvPr/>
      </p:nvGrpSpPr>
      <p:grpSpPr>
        <a:xfrm>
          <a:off x="0" y="0"/>
          <a:ext cx="0" cy="0"/>
          <a:chOff x="0" y="0"/>
          <a:chExt cx="0" cy="0"/>
        </a:xfrm>
      </p:grpSpPr>
      <p:pic>
        <p:nvPicPr>
          <p:cNvPr id="630" name="Google Shape;630;p47"/>
          <p:cNvPicPr preferRelativeResize="0"/>
          <p:nvPr/>
        </p:nvPicPr>
        <p:blipFill>
          <a:blip r:embed="rId3">
            <a:alphaModFix/>
          </a:blip>
          <a:stretch>
            <a:fillRect/>
          </a:stretch>
        </p:blipFill>
        <p:spPr>
          <a:xfrm rot="5400000">
            <a:off x="5309287" y="1234263"/>
            <a:ext cx="3786501" cy="2948675"/>
          </a:xfrm>
          <a:prstGeom prst="rect">
            <a:avLst/>
          </a:prstGeom>
          <a:noFill/>
          <a:ln>
            <a:noFill/>
          </a:ln>
        </p:spPr>
      </p:pic>
      <p:sp>
        <p:nvSpPr>
          <p:cNvPr id="631" name="Google Shape;631;p47"/>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632" name="Google Shape;632;p47"/>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633" name="Google Shape;633;p47"/>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L-System</a:t>
            </a:r>
            <a:endParaRPr sz="3000">
              <a:solidFill>
                <a:srgbClr val="434343"/>
              </a:solidFill>
              <a:latin typeface="Orbitron SemiBold"/>
              <a:ea typeface="Orbitron SemiBold"/>
              <a:cs typeface="Orbitron SemiBold"/>
              <a:sym typeface="Orbitron SemiBold"/>
            </a:endParaRPr>
          </a:p>
        </p:txBody>
      </p:sp>
      <p:cxnSp>
        <p:nvCxnSpPr>
          <p:cNvPr id="634" name="Google Shape;634;p47"/>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635" name="Google Shape;635;p47"/>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636" name="Google Shape;636;p47"/>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637" name="Google Shape;637;p47"/>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L-System?</a:t>
            </a:r>
            <a:endParaRPr sz="1600">
              <a:latin typeface="Space Grotesk SemiBold"/>
              <a:ea typeface="Space Grotesk SemiBold"/>
              <a:cs typeface="Space Grotesk SemiBold"/>
              <a:sym typeface="Space Grotesk SemiBold"/>
            </a:endParaRPr>
          </a:p>
        </p:txBody>
      </p:sp>
      <p:sp>
        <p:nvSpPr>
          <p:cNvPr id="638" name="Google Shape;638;p47"/>
          <p:cNvSpPr txBox="1"/>
          <p:nvPr/>
        </p:nvSpPr>
        <p:spPr>
          <a:xfrm>
            <a:off x="473100" y="1492813"/>
            <a:ext cx="3788700" cy="29862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Biomimicry → mimic plant growth</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Modular design</a:t>
            </a:r>
            <a:endParaRPr>
              <a:solidFill>
                <a:schemeClr val="dk2"/>
              </a:solidFill>
              <a:latin typeface="Space Grotesk"/>
              <a:ea typeface="Space Grotesk"/>
              <a:cs typeface="Space Grotesk"/>
              <a:sym typeface="Space Grotesk"/>
            </a:endParaRPr>
          </a:p>
          <a:p>
            <a:pPr indent="-317500" lvl="1" marL="914400" rtl="0" algn="l">
              <a:lnSpc>
                <a:spcPct val="150000"/>
              </a:lnSpc>
              <a:spcBef>
                <a:spcPts val="0"/>
              </a:spcBef>
              <a:spcAft>
                <a:spcPts val="0"/>
              </a:spcAft>
              <a:buClr>
                <a:schemeClr val="dk2"/>
              </a:buClr>
              <a:buSzPts val="1400"/>
              <a:buFont typeface="Space Grotesk"/>
              <a:buAutoNum type="alphaLcPeriod"/>
            </a:pPr>
            <a:r>
              <a:rPr lang="en">
                <a:solidFill>
                  <a:schemeClr val="dk2"/>
                </a:solidFill>
                <a:latin typeface="Space Grotesk"/>
                <a:ea typeface="Space Grotesk"/>
                <a:cs typeface="Space Grotesk"/>
                <a:sym typeface="Space Grotesk"/>
              </a:rPr>
              <a:t>Building can grow and branch out in the future</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Efficient pathing</a:t>
            </a:r>
            <a:endParaRPr>
              <a:solidFill>
                <a:schemeClr val="dk2"/>
              </a:solidFill>
              <a:latin typeface="Space Grotesk"/>
              <a:ea typeface="Space Grotesk"/>
              <a:cs typeface="Space Grotesk"/>
              <a:sym typeface="Space Grotesk"/>
            </a:endParaRPr>
          </a:p>
          <a:p>
            <a:pPr indent="-317500" lvl="1" marL="914400" rtl="0" algn="l">
              <a:lnSpc>
                <a:spcPct val="150000"/>
              </a:lnSpc>
              <a:spcBef>
                <a:spcPts val="0"/>
              </a:spcBef>
              <a:spcAft>
                <a:spcPts val="0"/>
              </a:spcAft>
              <a:buClr>
                <a:schemeClr val="dk2"/>
              </a:buClr>
              <a:buSzPts val="1400"/>
              <a:buFont typeface="Space Grotesk"/>
              <a:buAutoNum type="alphaLcPeriod"/>
            </a:pPr>
            <a:r>
              <a:rPr lang="en">
                <a:solidFill>
                  <a:schemeClr val="dk2"/>
                </a:solidFill>
                <a:latin typeface="Space Grotesk"/>
                <a:ea typeface="Space Grotesk"/>
                <a:cs typeface="Space Grotesk"/>
                <a:sym typeface="Space Grotesk"/>
              </a:rPr>
              <a:t>L-system branches create pathing for humans and LSS</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SzPts val="1400"/>
              <a:buFont typeface="Space Grotesk"/>
              <a:buAutoNum type="arabicPeriod"/>
            </a:pPr>
            <a:r>
              <a:rPr lang="en">
                <a:latin typeface="Space Grotesk"/>
                <a:ea typeface="Space Grotesk"/>
                <a:cs typeface="Space Grotesk"/>
                <a:sym typeface="Space Grotesk"/>
              </a:rPr>
              <a:t>Spatial Hierarchy</a:t>
            </a:r>
            <a:endParaRPr>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Compartmentalization (safety)</a:t>
            </a:r>
            <a:endParaRPr>
              <a:solidFill>
                <a:schemeClr val="dk2"/>
              </a:solidFill>
              <a:latin typeface="Space Grotesk"/>
              <a:ea typeface="Space Grotesk"/>
              <a:cs typeface="Space Grotesk"/>
              <a:sym typeface="Space Grotesk"/>
            </a:endParaRPr>
          </a:p>
        </p:txBody>
      </p:sp>
      <p:sp>
        <p:nvSpPr>
          <p:cNvPr id="639" name="Google Shape;639;p47"/>
          <p:cNvSpPr/>
          <p:nvPr/>
        </p:nvSpPr>
        <p:spPr>
          <a:xfrm>
            <a:off x="6784750" y="2063950"/>
            <a:ext cx="906000" cy="8883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L</a:t>
            </a:r>
            <a:endParaRPr>
              <a:latin typeface="Space Grotesk SemiBold"/>
              <a:ea typeface="Space Grotesk SemiBold"/>
              <a:cs typeface="Space Grotesk SemiBold"/>
              <a:sym typeface="Space Grotesk SemiBold"/>
            </a:endParaRPr>
          </a:p>
        </p:txBody>
      </p:sp>
      <p:sp>
        <p:nvSpPr>
          <p:cNvPr id="640" name="Google Shape;640;p47"/>
          <p:cNvSpPr/>
          <p:nvPr/>
        </p:nvSpPr>
        <p:spPr>
          <a:xfrm>
            <a:off x="7001075" y="2893975"/>
            <a:ext cx="906000" cy="8883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L</a:t>
            </a:r>
            <a:endParaRPr>
              <a:latin typeface="Space Grotesk SemiBold"/>
              <a:ea typeface="Space Grotesk SemiBold"/>
              <a:cs typeface="Space Grotesk SemiBold"/>
              <a:sym typeface="Space Grotesk SemiBold"/>
            </a:endParaRPr>
          </a:p>
        </p:txBody>
      </p:sp>
      <p:sp>
        <p:nvSpPr>
          <p:cNvPr id="641" name="Google Shape;641;p47"/>
          <p:cNvSpPr/>
          <p:nvPr/>
        </p:nvSpPr>
        <p:spPr>
          <a:xfrm>
            <a:off x="7530625" y="3551375"/>
            <a:ext cx="906000" cy="8883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L</a:t>
            </a:r>
            <a:endParaRPr>
              <a:latin typeface="Space Grotesk SemiBold"/>
              <a:ea typeface="Space Grotesk SemiBold"/>
              <a:cs typeface="Space Grotesk SemiBold"/>
              <a:sym typeface="Space Grotesk SemiBold"/>
            </a:endParaRPr>
          </a:p>
        </p:txBody>
      </p:sp>
      <p:sp>
        <p:nvSpPr>
          <p:cNvPr id="642" name="Google Shape;642;p47"/>
          <p:cNvSpPr/>
          <p:nvPr/>
        </p:nvSpPr>
        <p:spPr>
          <a:xfrm>
            <a:off x="6233875" y="1813000"/>
            <a:ext cx="696000" cy="6825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M</a:t>
            </a:r>
            <a:endParaRPr>
              <a:latin typeface="Space Grotesk SemiBold"/>
              <a:ea typeface="Space Grotesk SemiBold"/>
              <a:cs typeface="Space Grotesk SemiBold"/>
              <a:sym typeface="Space Grotesk SemiBold"/>
            </a:endParaRPr>
          </a:p>
        </p:txBody>
      </p:sp>
      <p:sp>
        <p:nvSpPr>
          <p:cNvPr id="643" name="Google Shape;643;p47"/>
          <p:cNvSpPr/>
          <p:nvPr/>
        </p:nvSpPr>
        <p:spPr>
          <a:xfrm>
            <a:off x="7537017" y="1759952"/>
            <a:ext cx="696000" cy="6825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M</a:t>
            </a:r>
            <a:endParaRPr>
              <a:latin typeface="Space Grotesk SemiBold"/>
              <a:ea typeface="Space Grotesk SemiBold"/>
              <a:cs typeface="Space Grotesk SemiBold"/>
              <a:sym typeface="Space Grotesk SemiBold"/>
            </a:endParaRPr>
          </a:p>
        </p:txBody>
      </p:sp>
      <p:sp>
        <p:nvSpPr>
          <p:cNvPr id="644" name="Google Shape;644;p47"/>
          <p:cNvSpPr/>
          <p:nvPr/>
        </p:nvSpPr>
        <p:spPr>
          <a:xfrm>
            <a:off x="6078407" y="2352018"/>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645" name="Google Shape;645;p47"/>
          <p:cNvSpPr/>
          <p:nvPr/>
        </p:nvSpPr>
        <p:spPr>
          <a:xfrm>
            <a:off x="5808900" y="1743703"/>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646" name="Google Shape;646;p47"/>
          <p:cNvSpPr/>
          <p:nvPr/>
        </p:nvSpPr>
        <p:spPr>
          <a:xfrm>
            <a:off x="6535232" y="1416668"/>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647" name="Google Shape;647;p47"/>
          <p:cNvSpPr/>
          <p:nvPr/>
        </p:nvSpPr>
        <p:spPr>
          <a:xfrm>
            <a:off x="7406382" y="1322193"/>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648" name="Google Shape;648;p47"/>
          <p:cNvSpPr/>
          <p:nvPr/>
        </p:nvSpPr>
        <p:spPr>
          <a:xfrm>
            <a:off x="8056082" y="1492818"/>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649" name="Google Shape;649;p47"/>
          <p:cNvSpPr/>
          <p:nvPr/>
        </p:nvSpPr>
        <p:spPr>
          <a:xfrm>
            <a:off x="7877229" y="2269086"/>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650" name="Google Shape;650;p47"/>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4" name="Shape 654"/>
        <p:cNvGrpSpPr/>
        <p:nvPr/>
      </p:nvGrpSpPr>
      <p:grpSpPr>
        <a:xfrm>
          <a:off x="0" y="0"/>
          <a:ext cx="0" cy="0"/>
          <a:chOff x="0" y="0"/>
          <a:chExt cx="0" cy="0"/>
        </a:xfrm>
      </p:grpSpPr>
      <p:sp>
        <p:nvSpPr>
          <p:cNvPr id="655" name="Google Shape;655;p48"/>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656" name="Google Shape;656;p48"/>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657" name="Google Shape;657;p48"/>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L-System</a:t>
            </a:r>
            <a:endParaRPr sz="3000">
              <a:solidFill>
                <a:srgbClr val="434343"/>
              </a:solidFill>
              <a:latin typeface="Orbitron SemiBold"/>
              <a:ea typeface="Orbitron SemiBold"/>
              <a:cs typeface="Orbitron SemiBold"/>
              <a:sym typeface="Orbitron SemiBold"/>
            </a:endParaRPr>
          </a:p>
        </p:txBody>
      </p:sp>
      <p:cxnSp>
        <p:nvCxnSpPr>
          <p:cNvPr id="658" name="Google Shape;658;p48"/>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659" name="Google Shape;659;p48"/>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660" name="Google Shape;660;p48"/>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661" name="Google Shape;661;p48"/>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L-System?</a:t>
            </a:r>
            <a:endParaRPr sz="1600">
              <a:latin typeface="Space Grotesk SemiBold"/>
              <a:ea typeface="Space Grotesk SemiBold"/>
              <a:cs typeface="Space Grotesk SemiBold"/>
              <a:sym typeface="Space Grotesk SemiBold"/>
            </a:endParaRPr>
          </a:p>
        </p:txBody>
      </p:sp>
      <p:sp>
        <p:nvSpPr>
          <p:cNvPr id="662" name="Google Shape;662;p48"/>
          <p:cNvSpPr txBox="1"/>
          <p:nvPr/>
        </p:nvSpPr>
        <p:spPr>
          <a:xfrm>
            <a:off x="473100" y="1492813"/>
            <a:ext cx="3788700" cy="2986200"/>
          </a:xfrm>
          <a:prstGeom prst="rect">
            <a:avLst/>
          </a:prstGeom>
          <a:noFill/>
          <a:ln>
            <a:noFill/>
          </a:ln>
        </p:spPr>
        <p:txBody>
          <a:bodyPr anchorCtr="0" anchor="t" bIns="91425" lIns="91425" spcFirstLastPara="1" rIns="91425" wrap="square" tIns="91425">
            <a:spAutoFit/>
          </a:bodyPr>
          <a:lstStyle/>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Biomimicry → mimic plant growth</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Modular design</a:t>
            </a:r>
            <a:endParaRPr>
              <a:solidFill>
                <a:schemeClr val="dk2"/>
              </a:solidFill>
              <a:latin typeface="Space Grotesk"/>
              <a:ea typeface="Space Grotesk"/>
              <a:cs typeface="Space Grotesk"/>
              <a:sym typeface="Space Grotesk"/>
            </a:endParaRPr>
          </a:p>
          <a:p>
            <a:pPr indent="-317500" lvl="1" marL="914400" rtl="0" algn="l">
              <a:lnSpc>
                <a:spcPct val="150000"/>
              </a:lnSpc>
              <a:spcBef>
                <a:spcPts val="0"/>
              </a:spcBef>
              <a:spcAft>
                <a:spcPts val="0"/>
              </a:spcAft>
              <a:buClr>
                <a:schemeClr val="dk2"/>
              </a:buClr>
              <a:buSzPts val="1400"/>
              <a:buFont typeface="Space Grotesk"/>
              <a:buAutoNum type="alphaLcPeriod"/>
            </a:pPr>
            <a:r>
              <a:rPr lang="en">
                <a:solidFill>
                  <a:schemeClr val="dk2"/>
                </a:solidFill>
                <a:latin typeface="Space Grotesk"/>
                <a:ea typeface="Space Grotesk"/>
                <a:cs typeface="Space Grotesk"/>
                <a:sym typeface="Space Grotesk"/>
              </a:rPr>
              <a:t>Building can grow and branch out in the future</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Efficient pathing</a:t>
            </a:r>
            <a:endParaRPr>
              <a:solidFill>
                <a:schemeClr val="dk2"/>
              </a:solidFill>
              <a:latin typeface="Space Grotesk"/>
              <a:ea typeface="Space Grotesk"/>
              <a:cs typeface="Space Grotesk"/>
              <a:sym typeface="Space Grotesk"/>
            </a:endParaRPr>
          </a:p>
          <a:p>
            <a:pPr indent="-317500" lvl="1" marL="914400" rtl="0" algn="l">
              <a:lnSpc>
                <a:spcPct val="150000"/>
              </a:lnSpc>
              <a:spcBef>
                <a:spcPts val="0"/>
              </a:spcBef>
              <a:spcAft>
                <a:spcPts val="0"/>
              </a:spcAft>
              <a:buClr>
                <a:schemeClr val="dk2"/>
              </a:buClr>
              <a:buSzPts val="1400"/>
              <a:buFont typeface="Space Grotesk"/>
              <a:buAutoNum type="alphaLcPeriod"/>
            </a:pPr>
            <a:r>
              <a:rPr lang="en">
                <a:solidFill>
                  <a:schemeClr val="dk2"/>
                </a:solidFill>
                <a:latin typeface="Space Grotesk"/>
                <a:ea typeface="Space Grotesk"/>
                <a:cs typeface="Space Grotesk"/>
                <a:sym typeface="Space Grotesk"/>
              </a:rPr>
              <a:t>L-system branches create pathing for humans and LSS</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Spatial Hierarchy</a:t>
            </a:r>
            <a:endParaRPr>
              <a:solidFill>
                <a:schemeClr val="dk2"/>
              </a:solidFill>
              <a:latin typeface="Space Grotesk"/>
              <a:ea typeface="Space Grotesk"/>
              <a:cs typeface="Space Grotesk"/>
              <a:sym typeface="Space Grotesk"/>
            </a:endParaRPr>
          </a:p>
          <a:p>
            <a:pPr indent="-317500" lvl="0" marL="457200" rtl="0" algn="l">
              <a:lnSpc>
                <a:spcPct val="150000"/>
              </a:lnSpc>
              <a:spcBef>
                <a:spcPts val="0"/>
              </a:spcBef>
              <a:spcAft>
                <a:spcPts val="0"/>
              </a:spcAft>
              <a:buSzPts val="1400"/>
              <a:buFont typeface="Space Grotesk"/>
              <a:buAutoNum type="arabicPeriod"/>
            </a:pPr>
            <a:r>
              <a:rPr lang="en">
                <a:latin typeface="Space Grotesk"/>
                <a:ea typeface="Space Grotesk"/>
                <a:cs typeface="Space Grotesk"/>
                <a:sym typeface="Space Grotesk"/>
              </a:rPr>
              <a:t>Compartmentalization (safety)</a:t>
            </a:r>
            <a:endParaRPr>
              <a:latin typeface="Space Grotesk"/>
              <a:ea typeface="Space Grotesk"/>
              <a:cs typeface="Space Grotesk"/>
              <a:sym typeface="Space Grotesk"/>
            </a:endParaRPr>
          </a:p>
        </p:txBody>
      </p:sp>
      <p:pic>
        <p:nvPicPr>
          <p:cNvPr id="663" name="Google Shape;663;p48"/>
          <p:cNvPicPr preferRelativeResize="0"/>
          <p:nvPr/>
        </p:nvPicPr>
        <p:blipFill>
          <a:blip r:embed="rId3">
            <a:alphaModFix/>
          </a:blip>
          <a:stretch>
            <a:fillRect/>
          </a:stretch>
        </p:blipFill>
        <p:spPr>
          <a:xfrm rot="5400000">
            <a:off x="5309287" y="1234263"/>
            <a:ext cx="3786501" cy="2948675"/>
          </a:xfrm>
          <a:prstGeom prst="rect">
            <a:avLst/>
          </a:prstGeom>
          <a:noFill/>
          <a:ln>
            <a:noFill/>
          </a:ln>
        </p:spPr>
      </p:pic>
      <p:cxnSp>
        <p:nvCxnSpPr>
          <p:cNvPr id="664" name="Google Shape;664;p48"/>
          <p:cNvCxnSpPr/>
          <p:nvPr/>
        </p:nvCxnSpPr>
        <p:spPr>
          <a:xfrm flipH="1">
            <a:off x="6565700" y="1872200"/>
            <a:ext cx="460200" cy="920400"/>
          </a:xfrm>
          <a:prstGeom prst="straightConnector1">
            <a:avLst/>
          </a:prstGeom>
          <a:noFill/>
          <a:ln cap="flat" cmpd="sng" w="19050">
            <a:solidFill>
              <a:schemeClr val="dk2"/>
            </a:solidFill>
            <a:prstDash val="lgDashDot"/>
            <a:round/>
            <a:headEnd len="med" w="med" type="none"/>
            <a:tailEnd len="med" w="med" type="none"/>
          </a:ln>
        </p:spPr>
      </p:cxnSp>
      <p:cxnSp>
        <p:nvCxnSpPr>
          <p:cNvPr id="665" name="Google Shape;665;p48"/>
          <p:cNvCxnSpPr/>
          <p:nvPr/>
        </p:nvCxnSpPr>
        <p:spPr>
          <a:xfrm>
            <a:off x="7408200" y="1877150"/>
            <a:ext cx="525600" cy="910500"/>
          </a:xfrm>
          <a:prstGeom prst="straightConnector1">
            <a:avLst/>
          </a:prstGeom>
          <a:noFill/>
          <a:ln cap="flat" cmpd="sng" w="19050">
            <a:solidFill>
              <a:schemeClr val="dk2"/>
            </a:solidFill>
            <a:prstDash val="lgDashDot"/>
            <a:round/>
            <a:headEnd len="med" w="med" type="none"/>
            <a:tailEnd len="med" w="med" type="none"/>
          </a:ln>
        </p:spPr>
      </p:cxnSp>
      <p:cxnSp>
        <p:nvCxnSpPr>
          <p:cNvPr id="666" name="Google Shape;666;p48"/>
          <p:cNvCxnSpPr/>
          <p:nvPr/>
        </p:nvCxnSpPr>
        <p:spPr>
          <a:xfrm flipH="1" rot="10800000">
            <a:off x="7746925" y="4120725"/>
            <a:ext cx="917400" cy="529800"/>
          </a:xfrm>
          <a:prstGeom prst="straightConnector1">
            <a:avLst/>
          </a:prstGeom>
          <a:noFill/>
          <a:ln cap="flat" cmpd="sng" w="19050">
            <a:solidFill>
              <a:schemeClr val="dk2"/>
            </a:solidFill>
            <a:prstDash val="lgDashDot"/>
            <a:round/>
            <a:headEnd len="med" w="med" type="none"/>
            <a:tailEnd len="med" w="med" type="none"/>
          </a:ln>
        </p:spPr>
      </p:cxnSp>
      <p:sp>
        <p:nvSpPr>
          <p:cNvPr id="667" name="Google Shape;667;p48"/>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1" name="Shape 671"/>
        <p:cNvGrpSpPr/>
        <p:nvPr/>
      </p:nvGrpSpPr>
      <p:grpSpPr>
        <a:xfrm>
          <a:off x="0" y="0"/>
          <a:ext cx="0" cy="0"/>
          <a:chOff x="0" y="0"/>
          <a:chExt cx="0" cy="0"/>
        </a:xfrm>
      </p:grpSpPr>
      <p:sp>
        <p:nvSpPr>
          <p:cNvPr id="672" name="Google Shape;672;p49"/>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673" name="Google Shape;673;p49"/>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674" name="Google Shape;674;p49"/>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L-System</a:t>
            </a:r>
            <a:endParaRPr sz="3000">
              <a:solidFill>
                <a:srgbClr val="434343"/>
              </a:solidFill>
              <a:latin typeface="Orbitron SemiBold"/>
              <a:ea typeface="Orbitron SemiBold"/>
              <a:cs typeface="Orbitron SemiBold"/>
              <a:sym typeface="Orbitron SemiBold"/>
            </a:endParaRPr>
          </a:p>
        </p:txBody>
      </p:sp>
      <p:cxnSp>
        <p:nvCxnSpPr>
          <p:cNvPr id="675" name="Google Shape;675;p49"/>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676" name="Google Shape;676;p49"/>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677" name="Google Shape;677;p49"/>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678" name="Google Shape;678;p49"/>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pic>
        <p:nvPicPr>
          <p:cNvPr id="679" name="Google Shape;679;p49"/>
          <p:cNvPicPr preferRelativeResize="0"/>
          <p:nvPr/>
        </p:nvPicPr>
        <p:blipFill>
          <a:blip r:embed="rId3">
            <a:alphaModFix/>
          </a:blip>
          <a:stretch>
            <a:fillRect/>
          </a:stretch>
        </p:blipFill>
        <p:spPr>
          <a:xfrm>
            <a:off x="6079428" y="1162249"/>
            <a:ext cx="2584896" cy="3408848"/>
          </a:xfrm>
          <a:prstGeom prst="rect">
            <a:avLst/>
          </a:prstGeom>
          <a:noFill/>
          <a:ln>
            <a:noFill/>
          </a:ln>
        </p:spPr>
      </p:pic>
      <p:sp>
        <p:nvSpPr>
          <p:cNvPr id="680" name="Google Shape;680;p49"/>
          <p:cNvSpPr txBox="1"/>
          <p:nvPr/>
        </p:nvSpPr>
        <p:spPr>
          <a:xfrm>
            <a:off x="461524" y="1747375"/>
            <a:ext cx="32802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Precedent for designing with L-systems</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Uses the L-system to define the floorplan</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Clear spatial </a:t>
            </a:r>
            <a:r>
              <a:rPr lang="en">
                <a:latin typeface="Space Grotesk"/>
                <a:ea typeface="Space Grotesk"/>
                <a:cs typeface="Space Grotesk"/>
                <a:sym typeface="Space Grotesk"/>
              </a:rPr>
              <a:t>hierarchy</a:t>
            </a:r>
            <a:r>
              <a:rPr lang="en">
                <a:latin typeface="Space Grotesk"/>
                <a:ea typeface="Space Grotesk"/>
                <a:cs typeface="Space Grotesk"/>
                <a:sym typeface="Space Grotesk"/>
              </a:rPr>
              <a:t> through size differences</a:t>
            </a:r>
            <a:endParaRPr>
              <a:latin typeface="Space Grotesk"/>
              <a:ea typeface="Space Grotesk"/>
              <a:cs typeface="Space Grotesk"/>
              <a:sym typeface="Space Grotesk"/>
            </a:endParaRPr>
          </a:p>
        </p:txBody>
      </p:sp>
      <p:sp>
        <p:nvSpPr>
          <p:cNvPr id="681" name="Google Shape;681;p49"/>
          <p:cNvSpPr txBox="1"/>
          <p:nvPr/>
        </p:nvSpPr>
        <p:spPr>
          <a:xfrm>
            <a:off x="461513" y="112886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Case Study</a:t>
            </a:r>
            <a:endParaRPr sz="1600">
              <a:latin typeface="Space Grotesk SemiBold"/>
              <a:ea typeface="Space Grotesk SemiBold"/>
              <a:cs typeface="Space Grotesk SemiBold"/>
              <a:sym typeface="Space Grotesk SemiBold"/>
            </a:endParaRPr>
          </a:p>
        </p:txBody>
      </p:sp>
      <p:sp>
        <p:nvSpPr>
          <p:cNvPr id="682" name="Google Shape;682;p49"/>
          <p:cNvSpPr txBox="1"/>
          <p:nvPr/>
        </p:nvSpPr>
        <p:spPr>
          <a:xfrm>
            <a:off x="461513" y="1378054"/>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200">
                <a:latin typeface="Space Grotesk"/>
                <a:ea typeface="Space Grotesk"/>
                <a:cs typeface="Space Grotesk"/>
                <a:sym typeface="Space Grotesk"/>
              </a:rPr>
              <a:t>Cardiff Bay Opera House </a:t>
            </a:r>
            <a:r>
              <a:rPr i="1" lang="en" sz="1200">
                <a:latin typeface="Space Grotesk"/>
                <a:ea typeface="Space Grotesk"/>
                <a:cs typeface="Space Grotesk"/>
                <a:sym typeface="Space Grotesk"/>
              </a:rPr>
              <a:t>by Greg Lynn</a:t>
            </a:r>
            <a:endParaRPr i="1" sz="1200">
              <a:latin typeface="Space Grotesk"/>
              <a:ea typeface="Space Grotesk"/>
              <a:cs typeface="Space Grotesk"/>
              <a:sym typeface="Space Grotesk"/>
            </a:endParaRPr>
          </a:p>
        </p:txBody>
      </p:sp>
      <p:pic>
        <p:nvPicPr>
          <p:cNvPr id="683" name="Google Shape;683;p49"/>
          <p:cNvPicPr preferRelativeResize="0"/>
          <p:nvPr/>
        </p:nvPicPr>
        <p:blipFill>
          <a:blip r:embed="rId4">
            <a:alphaModFix/>
          </a:blip>
          <a:stretch>
            <a:fillRect/>
          </a:stretch>
        </p:blipFill>
        <p:spPr>
          <a:xfrm>
            <a:off x="4221474" y="1188544"/>
            <a:ext cx="1766566" cy="1748478"/>
          </a:xfrm>
          <a:prstGeom prst="rect">
            <a:avLst/>
          </a:prstGeom>
          <a:noFill/>
          <a:ln>
            <a:noFill/>
          </a:ln>
        </p:spPr>
      </p:pic>
      <p:pic>
        <p:nvPicPr>
          <p:cNvPr id="684" name="Google Shape;684;p49"/>
          <p:cNvPicPr preferRelativeResize="0"/>
          <p:nvPr/>
        </p:nvPicPr>
        <p:blipFill>
          <a:blip r:embed="rId5">
            <a:alphaModFix/>
          </a:blip>
          <a:stretch>
            <a:fillRect/>
          </a:stretch>
        </p:blipFill>
        <p:spPr>
          <a:xfrm>
            <a:off x="4302086" y="3007697"/>
            <a:ext cx="1605338" cy="163422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8" name="Shape 688"/>
        <p:cNvGrpSpPr/>
        <p:nvPr/>
      </p:nvGrpSpPr>
      <p:grpSpPr>
        <a:xfrm>
          <a:off x="0" y="0"/>
          <a:ext cx="0" cy="0"/>
          <a:chOff x="0" y="0"/>
          <a:chExt cx="0" cy="0"/>
        </a:xfrm>
      </p:grpSpPr>
      <p:sp>
        <p:nvSpPr>
          <p:cNvPr id="689" name="Google Shape;689;p50"/>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690" name="Google Shape;690;p50"/>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691" name="Google Shape;691;p50"/>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Metaballs</a:t>
            </a:r>
            <a:endParaRPr sz="3000">
              <a:solidFill>
                <a:srgbClr val="434343"/>
              </a:solidFill>
              <a:latin typeface="Orbitron SemiBold"/>
              <a:ea typeface="Orbitron SemiBold"/>
              <a:cs typeface="Orbitron SemiBold"/>
              <a:sym typeface="Orbitron SemiBold"/>
            </a:endParaRPr>
          </a:p>
        </p:txBody>
      </p:sp>
      <p:cxnSp>
        <p:nvCxnSpPr>
          <p:cNvPr id="692" name="Google Shape;692;p50"/>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693" name="Google Shape;693;p50"/>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694" name="Google Shape;694;p50"/>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695" name="Google Shape;695;p50"/>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Metaballs?</a:t>
            </a:r>
            <a:endParaRPr sz="1600">
              <a:latin typeface="Space Grotesk SemiBold"/>
              <a:ea typeface="Space Grotesk SemiBold"/>
              <a:cs typeface="Space Grotesk SemiBold"/>
              <a:sym typeface="Space Grotesk SemiBold"/>
            </a:endParaRPr>
          </a:p>
        </p:txBody>
      </p:sp>
      <p:sp>
        <p:nvSpPr>
          <p:cNvPr id="696" name="Google Shape;696;p50"/>
          <p:cNvSpPr txBox="1"/>
          <p:nvPr/>
        </p:nvSpPr>
        <p:spPr>
          <a:xfrm>
            <a:off x="473100" y="1492813"/>
            <a:ext cx="3788700" cy="2878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Font typeface="Space Grotesk"/>
              <a:buAutoNum type="arabicPeriod"/>
            </a:pPr>
            <a:r>
              <a:rPr lang="en">
                <a:latin typeface="Space Grotesk"/>
                <a:ea typeface="Space Grotesk"/>
                <a:cs typeface="Space Grotesk"/>
                <a:sym typeface="Space Grotesk"/>
              </a:rPr>
              <a:t>3D printing allows us to step away from more typical orthogonal architectural designs</a:t>
            </a:r>
            <a:endParaRPr>
              <a:latin typeface="Space Grotesk"/>
              <a:ea typeface="Space Grotesk"/>
              <a:cs typeface="Space Grotesk"/>
              <a:sym typeface="Space Grotesk"/>
            </a:endParaRPr>
          </a:p>
          <a:p>
            <a:pPr indent="0" lvl="0" marL="457200" rtl="0" algn="l">
              <a:lnSpc>
                <a:spcPct val="115000"/>
              </a:lnSpc>
              <a:spcBef>
                <a:spcPts val="0"/>
              </a:spcBef>
              <a:spcAft>
                <a:spcPts val="0"/>
              </a:spcAft>
              <a:buNone/>
            </a:pPr>
            <a:r>
              <a:t/>
            </a: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Easy way to achieve an organic look</a:t>
            </a:r>
            <a:br>
              <a:rPr lang="en">
                <a:solidFill>
                  <a:schemeClr val="dk2"/>
                </a:solidFill>
                <a:latin typeface="Space Grotesk"/>
                <a:ea typeface="Space Grotesk"/>
                <a:cs typeface="Space Grotesk"/>
                <a:sym typeface="Space Grotesk"/>
              </a:rPr>
            </a:b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Spheres are ideal shapes when dealing with pressure</a:t>
            </a:r>
            <a:br>
              <a:rPr lang="en">
                <a:solidFill>
                  <a:schemeClr val="dk2"/>
                </a:solidFill>
                <a:latin typeface="Space Grotesk"/>
                <a:ea typeface="Space Grotesk"/>
                <a:cs typeface="Space Grotesk"/>
                <a:sym typeface="Space Grotesk"/>
              </a:rPr>
            </a:b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Domes work well  in compression, ideal for 3D printing</a:t>
            </a:r>
            <a:endParaRPr>
              <a:solidFill>
                <a:schemeClr val="dk2"/>
              </a:solidFill>
              <a:latin typeface="Space Grotesk"/>
              <a:ea typeface="Space Grotesk"/>
              <a:cs typeface="Space Grotesk"/>
              <a:sym typeface="Space Grotesk"/>
            </a:endParaRPr>
          </a:p>
        </p:txBody>
      </p:sp>
      <p:sp>
        <p:nvSpPr>
          <p:cNvPr id="697" name="Google Shape;697;p50"/>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pic>
        <p:nvPicPr>
          <p:cNvPr id="698" name="Google Shape;698;p50"/>
          <p:cNvPicPr preferRelativeResize="0"/>
          <p:nvPr/>
        </p:nvPicPr>
        <p:blipFill>
          <a:blip r:embed="rId3">
            <a:alphaModFix/>
          </a:blip>
          <a:stretch>
            <a:fillRect/>
          </a:stretch>
        </p:blipFill>
        <p:spPr>
          <a:xfrm>
            <a:off x="4261800" y="1264310"/>
            <a:ext cx="4402525" cy="299346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2" name="Shape 702"/>
        <p:cNvGrpSpPr/>
        <p:nvPr/>
      </p:nvGrpSpPr>
      <p:grpSpPr>
        <a:xfrm>
          <a:off x="0" y="0"/>
          <a:ext cx="0" cy="0"/>
          <a:chOff x="0" y="0"/>
          <a:chExt cx="0" cy="0"/>
        </a:xfrm>
      </p:grpSpPr>
      <p:sp>
        <p:nvSpPr>
          <p:cNvPr id="703" name="Google Shape;703;p51"/>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704" name="Google Shape;704;p51"/>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705" name="Google Shape;705;p51"/>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Metaballs</a:t>
            </a:r>
            <a:endParaRPr sz="3000">
              <a:solidFill>
                <a:srgbClr val="434343"/>
              </a:solidFill>
              <a:latin typeface="Orbitron SemiBold"/>
              <a:ea typeface="Orbitron SemiBold"/>
              <a:cs typeface="Orbitron SemiBold"/>
              <a:sym typeface="Orbitron SemiBold"/>
            </a:endParaRPr>
          </a:p>
        </p:txBody>
      </p:sp>
      <p:cxnSp>
        <p:nvCxnSpPr>
          <p:cNvPr id="706" name="Google Shape;706;p51"/>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707" name="Google Shape;707;p51"/>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708" name="Google Shape;708;p51"/>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709" name="Google Shape;709;p51"/>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Metaballs?</a:t>
            </a:r>
            <a:endParaRPr sz="1600">
              <a:latin typeface="Space Grotesk SemiBold"/>
              <a:ea typeface="Space Grotesk SemiBold"/>
              <a:cs typeface="Space Grotesk SemiBold"/>
              <a:sym typeface="Space Grotesk SemiBold"/>
            </a:endParaRPr>
          </a:p>
        </p:txBody>
      </p:sp>
      <p:sp>
        <p:nvSpPr>
          <p:cNvPr id="710" name="Google Shape;710;p51"/>
          <p:cNvSpPr txBox="1"/>
          <p:nvPr/>
        </p:nvSpPr>
        <p:spPr>
          <a:xfrm>
            <a:off x="473100" y="1492813"/>
            <a:ext cx="3788700" cy="31263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3D printing allows us to step away from traditional blocky looks you find on Earth at the moment</a:t>
            </a:r>
            <a:endParaRPr>
              <a:solidFill>
                <a:schemeClr val="dk2"/>
              </a:solidFill>
              <a:latin typeface="Space Grotesk"/>
              <a:ea typeface="Space Grotesk"/>
              <a:cs typeface="Space Grotesk"/>
              <a:sym typeface="Space Grotesk"/>
            </a:endParaRPr>
          </a:p>
          <a:p>
            <a:pPr indent="0" lvl="0" marL="457200" rtl="0" algn="l">
              <a:lnSpc>
                <a:spcPct val="115000"/>
              </a:lnSpc>
              <a:spcBef>
                <a:spcPts val="0"/>
              </a:spcBef>
              <a:spcAft>
                <a:spcPts val="0"/>
              </a:spcAft>
              <a:buNone/>
            </a:pPr>
            <a:r>
              <a:t/>
            </a: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AutoNum type="arabicPeriod"/>
            </a:pPr>
            <a:r>
              <a:rPr lang="en">
                <a:latin typeface="Space Grotesk"/>
                <a:ea typeface="Space Grotesk"/>
                <a:cs typeface="Space Grotesk"/>
                <a:sym typeface="Space Grotesk"/>
              </a:rPr>
              <a:t>Easy way to achieve a dynamic organic form</a:t>
            </a:r>
            <a:br>
              <a:rPr lang="en">
                <a:latin typeface="Space Grotesk"/>
                <a:ea typeface="Space Grotesk"/>
                <a:cs typeface="Space Grotesk"/>
                <a:sym typeface="Space Grotesk"/>
              </a:rPr>
            </a:b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Spheres are ideal shapes when dealing with pressure</a:t>
            </a:r>
            <a:br>
              <a:rPr lang="en">
                <a:solidFill>
                  <a:schemeClr val="dk2"/>
                </a:solidFill>
                <a:latin typeface="Space Grotesk"/>
                <a:ea typeface="Space Grotesk"/>
                <a:cs typeface="Space Grotesk"/>
                <a:sym typeface="Space Grotesk"/>
              </a:rPr>
            </a:b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Domes work well  in compression, ideal for 3D printing</a:t>
            </a:r>
            <a:endParaRPr>
              <a:solidFill>
                <a:schemeClr val="dk2"/>
              </a:solidFill>
              <a:latin typeface="Space Grotesk"/>
              <a:ea typeface="Space Grotesk"/>
              <a:cs typeface="Space Grotesk"/>
              <a:sym typeface="Space Grotesk"/>
            </a:endParaRPr>
          </a:p>
        </p:txBody>
      </p:sp>
      <p:sp>
        <p:nvSpPr>
          <p:cNvPr id="711" name="Google Shape;711;p51"/>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pic>
        <p:nvPicPr>
          <p:cNvPr id="712" name="Google Shape;712;p51" title="GIF Metaballs Dendro Section.gif"/>
          <p:cNvPicPr preferRelativeResize="0"/>
          <p:nvPr/>
        </p:nvPicPr>
        <p:blipFill>
          <a:blip r:embed="rId3">
            <a:alphaModFix/>
          </a:blip>
          <a:stretch>
            <a:fillRect/>
          </a:stretch>
        </p:blipFill>
        <p:spPr>
          <a:xfrm>
            <a:off x="4682527" y="1675835"/>
            <a:ext cx="3981800" cy="21407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 name="Shape 92"/>
        <p:cNvGrpSpPr/>
        <p:nvPr/>
      </p:nvGrpSpPr>
      <p:grpSpPr>
        <a:xfrm>
          <a:off x="0" y="0"/>
          <a:ext cx="0" cy="0"/>
          <a:chOff x="0" y="0"/>
          <a:chExt cx="0" cy="0"/>
        </a:xfrm>
      </p:grpSpPr>
      <p:sp>
        <p:nvSpPr>
          <p:cNvPr id="93" name="Google Shape;93;p16"/>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94" name="Google Shape;94;p16"/>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95" name="Google Shape;95;p16"/>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Return to the Moon</a:t>
            </a:r>
            <a:endParaRPr sz="3000">
              <a:solidFill>
                <a:srgbClr val="434343"/>
              </a:solidFill>
              <a:latin typeface="Orbitron SemiBold"/>
              <a:ea typeface="Orbitron SemiBold"/>
              <a:cs typeface="Orbitron SemiBold"/>
              <a:sym typeface="Orbitron SemiBold"/>
            </a:endParaRPr>
          </a:p>
        </p:txBody>
      </p:sp>
      <p:cxnSp>
        <p:nvCxnSpPr>
          <p:cNvPr id="96" name="Google Shape;96;p16"/>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97" name="Google Shape;97;p16"/>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Introduction</a:t>
            </a:r>
            <a:endParaRPr sz="1000">
              <a:solidFill>
                <a:srgbClr val="434343"/>
              </a:solidFill>
              <a:latin typeface="Space Grotesk"/>
              <a:ea typeface="Space Grotesk"/>
              <a:cs typeface="Space Grotesk"/>
              <a:sym typeface="Space Grotesk"/>
            </a:endParaRPr>
          </a:p>
        </p:txBody>
      </p:sp>
      <p:cxnSp>
        <p:nvCxnSpPr>
          <p:cNvPr id="98" name="Google Shape;98;p16"/>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99" name="Google Shape;99;p16"/>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00" name="Google Shape;100;p16"/>
          <p:cNvSpPr txBox="1"/>
          <p:nvPr/>
        </p:nvSpPr>
        <p:spPr>
          <a:xfrm>
            <a:off x="5879925" y="4328950"/>
            <a:ext cx="2784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Space Grotesk Light"/>
                <a:ea typeface="Space Grotesk Light"/>
                <a:cs typeface="Space Grotesk Light"/>
                <a:sym typeface="Space Grotesk Light"/>
              </a:rPr>
              <a:t>https://www.nasa.gov/news-release/nasas-artemis-ii-crew-beams-official-moon-flyby-photos-to-earth/</a:t>
            </a:r>
            <a:endParaRPr sz="800">
              <a:latin typeface="Space Grotesk Light"/>
              <a:ea typeface="Space Grotesk Light"/>
              <a:cs typeface="Space Grotesk Light"/>
              <a:sym typeface="Space Grotesk Light"/>
            </a:endParaRPr>
          </a:p>
        </p:txBody>
      </p:sp>
      <p:sp>
        <p:nvSpPr>
          <p:cNvPr id="101" name="Google Shape;101;p16"/>
          <p:cNvSpPr txBox="1"/>
          <p:nvPr/>
        </p:nvSpPr>
        <p:spPr>
          <a:xfrm>
            <a:off x="455900" y="1727525"/>
            <a:ext cx="4850100" cy="26304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A second space race to put humans on the Moon again</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Involving many space agencies like NASA, ESA, ROSCOSMOS, CNSA, etc.</a:t>
            </a:r>
            <a:endParaRPr>
              <a:latin typeface="Space Grotesk"/>
              <a:ea typeface="Space Grotesk"/>
              <a:cs typeface="Space Grotesk"/>
              <a:sym typeface="Space Grotesk"/>
            </a:endParaRPr>
          </a:p>
          <a:p>
            <a:pPr indent="0" lvl="0" marL="457200" rtl="0" algn="l">
              <a:lnSpc>
                <a:spcPct val="115000"/>
              </a:lnSpc>
              <a:spcBef>
                <a:spcPts val="0"/>
              </a:spcBef>
              <a:spcAft>
                <a:spcPts val="0"/>
              </a:spcAft>
              <a:buNone/>
            </a:pPr>
            <a:r>
              <a:t/>
            </a: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Aim for longer term Moon missions </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a:ea typeface="Space Grotesk"/>
                <a:cs typeface="Space Grotesk"/>
                <a:sym typeface="Space Grotesk"/>
              </a:rPr>
              <a:t>Eventually leading to colonising of the Moon and beyond</a:t>
            </a:r>
            <a:endParaRPr>
              <a:latin typeface="Space Grotesk"/>
              <a:ea typeface="Space Grotesk"/>
              <a:cs typeface="Space Grotesk"/>
              <a:sym typeface="Space Grotesk"/>
            </a:endParaRPr>
          </a:p>
        </p:txBody>
      </p:sp>
      <p:sp>
        <p:nvSpPr>
          <p:cNvPr id="102" name="Google Shape;102;p16"/>
          <p:cNvSpPr txBox="1"/>
          <p:nvPr/>
        </p:nvSpPr>
        <p:spPr>
          <a:xfrm>
            <a:off x="455900" y="1019925"/>
            <a:ext cx="4663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is this topic relevant?</a:t>
            </a:r>
            <a:endParaRPr sz="1600">
              <a:latin typeface="Space Grotesk SemiBold"/>
              <a:ea typeface="Space Grotesk SemiBold"/>
              <a:cs typeface="Space Grotesk SemiBold"/>
              <a:sym typeface="Space Grotesk SemiBold"/>
            </a:endParaRPr>
          </a:p>
        </p:txBody>
      </p:sp>
      <p:pic>
        <p:nvPicPr>
          <p:cNvPr id="103" name="Google Shape;103;p16"/>
          <p:cNvPicPr preferRelativeResize="0"/>
          <p:nvPr/>
        </p:nvPicPr>
        <p:blipFill rotWithShape="1">
          <a:blip r:embed="rId3">
            <a:alphaModFix/>
          </a:blip>
          <a:srcRect b="0" l="4306" r="0" t="0"/>
          <a:stretch/>
        </p:blipFill>
        <p:spPr>
          <a:xfrm rot="-5400000">
            <a:off x="5553938" y="1199599"/>
            <a:ext cx="3501576" cy="274430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6" name="Shape 716"/>
        <p:cNvGrpSpPr/>
        <p:nvPr/>
      </p:nvGrpSpPr>
      <p:grpSpPr>
        <a:xfrm>
          <a:off x="0" y="0"/>
          <a:ext cx="0" cy="0"/>
          <a:chOff x="0" y="0"/>
          <a:chExt cx="0" cy="0"/>
        </a:xfrm>
      </p:grpSpPr>
      <p:sp>
        <p:nvSpPr>
          <p:cNvPr id="717" name="Google Shape;717;p52"/>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718" name="Google Shape;718;p52"/>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719" name="Google Shape;719;p52"/>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Metaballs</a:t>
            </a:r>
            <a:endParaRPr sz="3000">
              <a:solidFill>
                <a:srgbClr val="434343"/>
              </a:solidFill>
              <a:latin typeface="Orbitron SemiBold"/>
              <a:ea typeface="Orbitron SemiBold"/>
              <a:cs typeface="Orbitron SemiBold"/>
              <a:sym typeface="Orbitron SemiBold"/>
            </a:endParaRPr>
          </a:p>
        </p:txBody>
      </p:sp>
      <p:cxnSp>
        <p:nvCxnSpPr>
          <p:cNvPr id="720" name="Google Shape;720;p52"/>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721" name="Google Shape;721;p52"/>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722" name="Google Shape;722;p52"/>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723" name="Google Shape;723;p52"/>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Metaballs?</a:t>
            </a:r>
            <a:endParaRPr sz="1600">
              <a:latin typeface="Space Grotesk SemiBold"/>
              <a:ea typeface="Space Grotesk SemiBold"/>
              <a:cs typeface="Space Grotesk SemiBold"/>
              <a:sym typeface="Space Grotesk SemiBold"/>
            </a:endParaRPr>
          </a:p>
        </p:txBody>
      </p:sp>
      <p:sp>
        <p:nvSpPr>
          <p:cNvPr id="724" name="Google Shape;724;p52"/>
          <p:cNvSpPr txBox="1"/>
          <p:nvPr/>
        </p:nvSpPr>
        <p:spPr>
          <a:xfrm>
            <a:off x="473100" y="1492813"/>
            <a:ext cx="3788700" cy="2878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3D printing allows us to step away from traditional blocky looks you find on Earth at the moment</a:t>
            </a:r>
            <a:endParaRPr>
              <a:solidFill>
                <a:schemeClr val="dk2"/>
              </a:solidFill>
              <a:latin typeface="Space Grotesk"/>
              <a:ea typeface="Space Grotesk"/>
              <a:cs typeface="Space Grotesk"/>
              <a:sym typeface="Space Grotesk"/>
            </a:endParaRPr>
          </a:p>
          <a:p>
            <a:pPr indent="0" lvl="0" marL="457200" rtl="0" algn="l">
              <a:lnSpc>
                <a:spcPct val="115000"/>
              </a:lnSpc>
              <a:spcBef>
                <a:spcPts val="0"/>
              </a:spcBef>
              <a:spcAft>
                <a:spcPts val="0"/>
              </a:spcAft>
              <a:buNone/>
            </a:pPr>
            <a:r>
              <a:t/>
            </a: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Easy way to achieve an organic look</a:t>
            </a:r>
            <a:br>
              <a:rPr lang="en">
                <a:solidFill>
                  <a:schemeClr val="dk2"/>
                </a:solidFill>
                <a:latin typeface="Space Grotesk"/>
                <a:ea typeface="Space Grotesk"/>
                <a:cs typeface="Space Grotesk"/>
                <a:sym typeface="Space Grotesk"/>
              </a:rPr>
            </a:b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AutoNum type="arabicPeriod"/>
            </a:pPr>
            <a:r>
              <a:rPr lang="en">
                <a:latin typeface="Space Grotesk"/>
                <a:ea typeface="Space Grotesk"/>
                <a:cs typeface="Space Grotesk"/>
                <a:sym typeface="Space Grotesk"/>
              </a:rPr>
              <a:t>Spheres are ideal shapes when dealing with pressure</a:t>
            </a:r>
            <a:br>
              <a:rPr lang="en">
                <a:latin typeface="Space Grotesk"/>
                <a:ea typeface="Space Grotesk"/>
                <a:cs typeface="Space Grotesk"/>
                <a:sym typeface="Space Grotesk"/>
              </a:rPr>
            </a:b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Domes work well  in compression, ideal for 3D printing</a:t>
            </a:r>
            <a:endParaRPr>
              <a:solidFill>
                <a:schemeClr val="dk2"/>
              </a:solidFill>
              <a:latin typeface="Space Grotesk"/>
              <a:ea typeface="Space Grotesk"/>
              <a:cs typeface="Space Grotesk"/>
              <a:sym typeface="Space Grotesk"/>
            </a:endParaRPr>
          </a:p>
        </p:txBody>
      </p:sp>
      <p:sp>
        <p:nvSpPr>
          <p:cNvPr id="725" name="Google Shape;725;p52"/>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pic>
        <p:nvPicPr>
          <p:cNvPr id="726" name="Google Shape;726;p52"/>
          <p:cNvPicPr preferRelativeResize="0"/>
          <p:nvPr/>
        </p:nvPicPr>
        <p:blipFill>
          <a:blip r:embed="rId3">
            <a:alphaModFix/>
          </a:blip>
          <a:stretch>
            <a:fillRect/>
          </a:stretch>
        </p:blipFill>
        <p:spPr>
          <a:xfrm>
            <a:off x="4544675" y="1264518"/>
            <a:ext cx="4119660" cy="28417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0" name="Shape 730"/>
        <p:cNvGrpSpPr/>
        <p:nvPr/>
      </p:nvGrpSpPr>
      <p:grpSpPr>
        <a:xfrm>
          <a:off x="0" y="0"/>
          <a:ext cx="0" cy="0"/>
          <a:chOff x="0" y="0"/>
          <a:chExt cx="0" cy="0"/>
        </a:xfrm>
      </p:grpSpPr>
      <p:sp>
        <p:nvSpPr>
          <p:cNvPr id="731" name="Google Shape;731;p53"/>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732" name="Google Shape;732;p53"/>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733" name="Google Shape;733;p53"/>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Metaballs</a:t>
            </a:r>
            <a:endParaRPr sz="3000">
              <a:solidFill>
                <a:srgbClr val="434343"/>
              </a:solidFill>
              <a:latin typeface="Orbitron SemiBold"/>
              <a:ea typeface="Orbitron SemiBold"/>
              <a:cs typeface="Orbitron SemiBold"/>
              <a:sym typeface="Orbitron SemiBold"/>
            </a:endParaRPr>
          </a:p>
        </p:txBody>
      </p:sp>
      <p:cxnSp>
        <p:nvCxnSpPr>
          <p:cNvPr id="734" name="Google Shape;734;p53"/>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cxnSp>
        <p:nvCxnSpPr>
          <p:cNvPr id="735" name="Google Shape;735;p53"/>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736" name="Google Shape;736;p53"/>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737" name="Google Shape;737;p53"/>
          <p:cNvSpPr txBox="1"/>
          <p:nvPr/>
        </p:nvSpPr>
        <p:spPr>
          <a:xfrm>
            <a:off x="473100" y="1092619"/>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Why Metaballs?</a:t>
            </a:r>
            <a:endParaRPr sz="1600">
              <a:latin typeface="Space Grotesk SemiBold"/>
              <a:ea typeface="Space Grotesk SemiBold"/>
              <a:cs typeface="Space Grotesk SemiBold"/>
              <a:sym typeface="Space Grotesk SemiBold"/>
            </a:endParaRPr>
          </a:p>
        </p:txBody>
      </p:sp>
      <p:sp>
        <p:nvSpPr>
          <p:cNvPr id="738" name="Google Shape;738;p53"/>
          <p:cNvSpPr txBox="1"/>
          <p:nvPr/>
        </p:nvSpPr>
        <p:spPr>
          <a:xfrm>
            <a:off x="473100" y="1492813"/>
            <a:ext cx="3788700" cy="2878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3D printing allows us to step away from traditional blocky looks you find on Earth at the moment</a:t>
            </a:r>
            <a:endParaRPr>
              <a:solidFill>
                <a:schemeClr val="dk2"/>
              </a:solidFill>
              <a:latin typeface="Space Grotesk"/>
              <a:ea typeface="Space Grotesk"/>
              <a:cs typeface="Space Grotesk"/>
              <a:sym typeface="Space Grotesk"/>
            </a:endParaRPr>
          </a:p>
          <a:p>
            <a:pPr indent="0" lvl="0" marL="457200" rtl="0" algn="l">
              <a:lnSpc>
                <a:spcPct val="115000"/>
              </a:lnSpc>
              <a:spcBef>
                <a:spcPts val="0"/>
              </a:spcBef>
              <a:spcAft>
                <a:spcPts val="0"/>
              </a:spcAft>
              <a:buNone/>
            </a:pPr>
            <a:r>
              <a:t/>
            </a: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Easy way to achieve an organic look</a:t>
            </a:r>
            <a:br>
              <a:rPr lang="en">
                <a:solidFill>
                  <a:schemeClr val="dk2"/>
                </a:solidFill>
                <a:latin typeface="Space Grotesk"/>
                <a:ea typeface="Space Grotesk"/>
                <a:cs typeface="Space Grotesk"/>
                <a:sym typeface="Space Grotesk"/>
              </a:rPr>
            </a:b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2"/>
              </a:buClr>
              <a:buSzPts val="1400"/>
              <a:buFont typeface="Space Grotesk"/>
              <a:buAutoNum type="arabicPeriod"/>
            </a:pPr>
            <a:r>
              <a:rPr lang="en">
                <a:solidFill>
                  <a:schemeClr val="dk2"/>
                </a:solidFill>
                <a:latin typeface="Space Grotesk"/>
                <a:ea typeface="Space Grotesk"/>
                <a:cs typeface="Space Grotesk"/>
                <a:sym typeface="Space Grotesk"/>
              </a:rPr>
              <a:t>Spheres are ideal shapes when dealing with pressure</a:t>
            </a:r>
            <a:br>
              <a:rPr lang="en">
                <a:solidFill>
                  <a:schemeClr val="dk2"/>
                </a:solidFill>
                <a:latin typeface="Space Grotesk"/>
                <a:ea typeface="Space Grotesk"/>
                <a:cs typeface="Space Grotesk"/>
                <a:sym typeface="Space Grotesk"/>
              </a:rPr>
            </a:br>
            <a:endParaRPr>
              <a:solidFill>
                <a:schemeClr val="dk2"/>
              </a:solidFill>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AutoNum type="arabicPeriod"/>
            </a:pPr>
            <a:r>
              <a:rPr lang="en">
                <a:latin typeface="Space Grotesk"/>
                <a:ea typeface="Space Grotesk"/>
                <a:cs typeface="Space Grotesk"/>
                <a:sym typeface="Space Grotesk"/>
              </a:rPr>
              <a:t>Domes work well  in compression, ideal for 3D printing</a:t>
            </a:r>
            <a:endParaRPr>
              <a:latin typeface="Space Grotesk"/>
              <a:ea typeface="Space Grotesk"/>
              <a:cs typeface="Space Grotesk"/>
              <a:sym typeface="Space Grotesk"/>
            </a:endParaRPr>
          </a:p>
        </p:txBody>
      </p:sp>
      <p:sp>
        <p:nvSpPr>
          <p:cNvPr id="739" name="Google Shape;739;p53"/>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Biophilic Design</a:t>
            </a:r>
            <a:endParaRPr sz="1000">
              <a:solidFill>
                <a:srgbClr val="434343"/>
              </a:solidFill>
              <a:latin typeface="Space Grotesk"/>
              <a:ea typeface="Space Grotesk"/>
              <a:cs typeface="Space Grotesk"/>
              <a:sym typeface="Space Grotesk"/>
            </a:endParaRPr>
          </a:p>
        </p:txBody>
      </p:sp>
      <p:pic>
        <p:nvPicPr>
          <p:cNvPr id="740" name="Google Shape;740;p53"/>
          <p:cNvPicPr preferRelativeResize="0"/>
          <p:nvPr/>
        </p:nvPicPr>
        <p:blipFill>
          <a:blip r:embed="rId3">
            <a:alphaModFix/>
          </a:blip>
          <a:stretch>
            <a:fillRect/>
          </a:stretch>
        </p:blipFill>
        <p:spPr>
          <a:xfrm>
            <a:off x="4545125" y="1276043"/>
            <a:ext cx="4119194" cy="281871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id="745" name="Google Shape;745;p54"/>
          <p:cNvPicPr preferRelativeResize="0"/>
          <p:nvPr/>
        </p:nvPicPr>
        <p:blipFill rotWithShape="1">
          <a:blip r:embed="rId3">
            <a:alphaModFix/>
          </a:blip>
          <a:srcRect b="0" l="0" r="0" t="15626"/>
          <a:stretch/>
        </p:blipFill>
        <p:spPr>
          <a:xfrm>
            <a:off x="0" y="0"/>
            <a:ext cx="9144000" cy="5143501"/>
          </a:xfrm>
          <a:prstGeom prst="rect">
            <a:avLst/>
          </a:prstGeom>
          <a:noFill/>
          <a:ln>
            <a:noFill/>
          </a:ln>
        </p:spPr>
      </p:pic>
      <p:cxnSp>
        <p:nvCxnSpPr>
          <p:cNvPr id="746" name="Google Shape;746;p54"/>
          <p:cNvCxnSpPr/>
          <p:nvPr/>
        </p:nvCxnSpPr>
        <p:spPr>
          <a:xfrm>
            <a:off x="481950" y="1664350"/>
            <a:ext cx="8023500" cy="0"/>
          </a:xfrm>
          <a:prstGeom prst="straightConnector1">
            <a:avLst/>
          </a:prstGeom>
          <a:noFill/>
          <a:ln cap="flat" cmpd="sng" w="19050">
            <a:solidFill>
              <a:srgbClr val="FFFFFF"/>
            </a:solidFill>
            <a:prstDash val="solid"/>
            <a:round/>
            <a:headEnd len="sm" w="sm" type="none"/>
            <a:tailEnd len="sm" w="sm" type="none"/>
          </a:ln>
        </p:spPr>
      </p:cxnSp>
      <p:sp>
        <p:nvSpPr>
          <p:cNvPr id="747" name="Google Shape;747;p54"/>
          <p:cNvSpPr txBox="1"/>
          <p:nvPr/>
        </p:nvSpPr>
        <p:spPr>
          <a:xfrm>
            <a:off x="386075" y="1838350"/>
            <a:ext cx="8119500" cy="787200"/>
          </a:xfrm>
          <a:prstGeom prst="rect">
            <a:avLst/>
          </a:prstGeom>
          <a:noFill/>
          <a:ln>
            <a:noFill/>
          </a:ln>
        </p:spPr>
        <p:txBody>
          <a:bodyPr anchorCtr="0" anchor="t" bIns="91425" lIns="91425" spcFirstLastPara="1" rIns="91425" wrap="square" tIns="91425">
            <a:spAutoFit/>
          </a:bodyPr>
          <a:lstStyle/>
          <a:p>
            <a:pPr indent="0" lvl="0" marL="0" rtl="0" algn="l">
              <a:lnSpc>
                <a:spcPct val="87000"/>
              </a:lnSpc>
              <a:spcBef>
                <a:spcPts val="0"/>
              </a:spcBef>
              <a:spcAft>
                <a:spcPts val="0"/>
              </a:spcAft>
              <a:buNone/>
            </a:pPr>
            <a:r>
              <a:rPr lang="en" sz="4500">
                <a:solidFill>
                  <a:srgbClr val="FFFFFF"/>
                </a:solidFill>
                <a:latin typeface="Orbitron SemiBold"/>
                <a:ea typeface="Orbitron SemiBold"/>
                <a:cs typeface="Orbitron SemiBold"/>
                <a:sym typeface="Orbitron SemiBold"/>
              </a:rPr>
              <a:t>Programme</a:t>
            </a:r>
            <a:endParaRPr sz="4500">
              <a:solidFill>
                <a:srgbClr val="FFFFFF"/>
              </a:solidFill>
              <a:latin typeface="Orbitron SemiBold"/>
              <a:ea typeface="Orbitron SemiBold"/>
              <a:cs typeface="Orbitron SemiBold"/>
              <a:sym typeface="Orbitron SemiBold"/>
            </a:endParaRPr>
          </a:p>
        </p:txBody>
      </p:sp>
      <p:sp>
        <p:nvSpPr>
          <p:cNvPr id="748" name="Google Shape;748;p54"/>
          <p:cNvSpPr txBox="1"/>
          <p:nvPr/>
        </p:nvSpPr>
        <p:spPr>
          <a:xfrm>
            <a:off x="406400" y="1090150"/>
            <a:ext cx="81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Space Grotesk Medium"/>
                <a:ea typeface="Space Grotesk Medium"/>
                <a:cs typeface="Space Grotesk Medium"/>
                <a:sym typeface="Space Grotesk Medium"/>
              </a:rPr>
              <a:t>Section</a:t>
            </a:r>
            <a:endParaRPr>
              <a:solidFill>
                <a:srgbClr val="FFFFFF"/>
              </a:solidFill>
              <a:latin typeface="Space Grotesk Medium"/>
              <a:ea typeface="Space Grotesk Medium"/>
              <a:cs typeface="Space Grotesk Medium"/>
              <a:sym typeface="Space Grotesk Medium"/>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2" name="Shape 752"/>
        <p:cNvGrpSpPr/>
        <p:nvPr/>
      </p:nvGrpSpPr>
      <p:grpSpPr>
        <a:xfrm>
          <a:off x="0" y="0"/>
          <a:ext cx="0" cy="0"/>
          <a:chOff x="0" y="0"/>
          <a:chExt cx="0" cy="0"/>
        </a:xfrm>
      </p:grpSpPr>
      <p:sp>
        <p:nvSpPr>
          <p:cNvPr id="753" name="Google Shape;753;p55"/>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754" name="Google Shape;754;p55"/>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755" name="Google Shape;755;p55"/>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Programme</a:t>
            </a:r>
            <a:endParaRPr sz="3000">
              <a:solidFill>
                <a:srgbClr val="434343"/>
              </a:solidFill>
              <a:latin typeface="Orbitron SemiBold"/>
              <a:ea typeface="Orbitron SemiBold"/>
              <a:cs typeface="Orbitron SemiBold"/>
              <a:sym typeface="Orbitron SemiBold"/>
            </a:endParaRPr>
          </a:p>
        </p:txBody>
      </p:sp>
      <p:cxnSp>
        <p:nvCxnSpPr>
          <p:cNvPr id="756" name="Google Shape;756;p55"/>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757" name="Google Shape;757;p55"/>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Programme</a:t>
            </a:r>
            <a:endParaRPr sz="1000">
              <a:solidFill>
                <a:srgbClr val="434343"/>
              </a:solidFill>
              <a:latin typeface="Space Grotesk"/>
              <a:ea typeface="Space Grotesk"/>
              <a:cs typeface="Space Grotesk"/>
              <a:sym typeface="Space Grotesk"/>
            </a:endParaRPr>
          </a:p>
        </p:txBody>
      </p:sp>
      <p:cxnSp>
        <p:nvCxnSpPr>
          <p:cNvPr id="758" name="Google Shape;758;p55"/>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759" name="Google Shape;759;p55"/>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760" name="Google Shape;760;p55"/>
          <p:cNvPicPr preferRelativeResize="0"/>
          <p:nvPr/>
        </p:nvPicPr>
        <p:blipFill>
          <a:blip r:embed="rId3">
            <a:alphaModFix/>
          </a:blip>
          <a:stretch>
            <a:fillRect/>
          </a:stretch>
        </p:blipFill>
        <p:spPr>
          <a:xfrm>
            <a:off x="479072" y="1699919"/>
            <a:ext cx="8197799" cy="2696169"/>
          </a:xfrm>
          <a:prstGeom prst="rect">
            <a:avLst/>
          </a:prstGeom>
          <a:noFill/>
          <a:ln>
            <a:noFill/>
          </a:ln>
        </p:spPr>
      </p:pic>
      <p:sp>
        <p:nvSpPr>
          <p:cNvPr id="761" name="Google Shape;761;p55"/>
          <p:cNvSpPr txBox="1"/>
          <p:nvPr/>
        </p:nvSpPr>
        <p:spPr>
          <a:xfrm>
            <a:off x="473100" y="1092625"/>
            <a:ext cx="4615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Long-Term Research Mission For A Crew Of 6</a:t>
            </a:r>
            <a:endParaRPr sz="1600">
              <a:latin typeface="Space Grotesk SemiBold"/>
              <a:ea typeface="Space Grotesk SemiBold"/>
              <a:cs typeface="Space Grotesk SemiBold"/>
              <a:sym typeface="Space Grotesk SemiBo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id="766" name="Google Shape;766;p56"/>
          <p:cNvPicPr preferRelativeResize="0"/>
          <p:nvPr/>
        </p:nvPicPr>
        <p:blipFill rotWithShape="1">
          <a:blip r:embed="rId3">
            <a:alphaModFix/>
          </a:blip>
          <a:srcRect b="33513" l="0" r="0" t="10237"/>
          <a:stretch/>
        </p:blipFill>
        <p:spPr>
          <a:xfrm>
            <a:off x="0" y="-50"/>
            <a:ext cx="9144000" cy="5143501"/>
          </a:xfrm>
          <a:prstGeom prst="rect">
            <a:avLst/>
          </a:prstGeom>
          <a:noFill/>
          <a:ln>
            <a:noFill/>
          </a:ln>
        </p:spPr>
      </p:pic>
      <p:cxnSp>
        <p:nvCxnSpPr>
          <p:cNvPr id="767" name="Google Shape;767;p56"/>
          <p:cNvCxnSpPr/>
          <p:nvPr/>
        </p:nvCxnSpPr>
        <p:spPr>
          <a:xfrm>
            <a:off x="481950" y="1664350"/>
            <a:ext cx="8023500" cy="0"/>
          </a:xfrm>
          <a:prstGeom prst="straightConnector1">
            <a:avLst/>
          </a:prstGeom>
          <a:noFill/>
          <a:ln cap="flat" cmpd="sng" w="19050">
            <a:solidFill>
              <a:srgbClr val="FFFFFF"/>
            </a:solidFill>
            <a:prstDash val="solid"/>
            <a:round/>
            <a:headEnd len="sm" w="sm" type="none"/>
            <a:tailEnd len="sm" w="sm" type="none"/>
          </a:ln>
        </p:spPr>
      </p:cxnSp>
      <p:sp>
        <p:nvSpPr>
          <p:cNvPr id="768" name="Google Shape;768;p56"/>
          <p:cNvSpPr txBox="1"/>
          <p:nvPr/>
        </p:nvSpPr>
        <p:spPr>
          <a:xfrm>
            <a:off x="386075" y="1838350"/>
            <a:ext cx="8119500" cy="787200"/>
          </a:xfrm>
          <a:prstGeom prst="rect">
            <a:avLst/>
          </a:prstGeom>
          <a:noFill/>
          <a:ln>
            <a:noFill/>
          </a:ln>
        </p:spPr>
        <p:txBody>
          <a:bodyPr anchorCtr="0" anchor="t" bIns="91425" lIns="91425" spcFirstLastPara="1" rIns="91425" wrap="square" tIns="91425">
            <a:spAutoFit/>
          </a:bodyPr>
          <a:lstStyle/>
          <a:p>
            <a:pPr indent="0" lvl="0" marL="0" rtl="0" algn="l">
              <a:lnSpc>
                <a:spcPct val="87000"/>
              </a:lnSpc>
              <a:spcBef>
                <a:spcPts val="0"/>
              </a:spcBef>
              <a:spcAft>
                <a:spcPts val="0"/>
              </a:spcAft>
              <a:buNone/>
            </a:pPr>
            <a:r>
              <a:rPr lang="en" sz="4500">
                <a:solidFill>
                  <a:srgbClr val="FFFFFF"/>
                </a:solidFill>
                <a:latin typeface="Orbitron SemiBold"/>
                <a:ea typeface="Orbitron SemiBold"/>
                <a:cs typeface="Orbitron SemiBold"/>
                <a:sym typeface="Orbitron SemiBold"/>
              </a:rPr>
              <a:t>Proof of Concept</a:t>
            </a:r>
            <a:endParaRPr sz="4500">
              <a:solidFill>
                <a:srgbClr val="FFFFFF"/>
              </a:solidFill>
              <a:latin typeface="Orbitron SemiBold"/>
              <a:ea typeface="Orbitron SemiBold"/>
              <a:cs typeface="Orbitron SemiBold"/>
              <a:sym typeface="Orbitron SemiBold"/>
            </a:endParaRPr>
          </a:p>
        </p:txBody>
      </p:sp>
      <p:sp>
        <p:nvSpPr>
          <p:cNvPr id="769" name="Google Shape;769;p56"/>
          <p:cNvSpPr txBox="1"/>
          <p:nvPr/>
        </p:nvSpPr>
        <p:spPr>
          <a:xfrm>
            <a:off x="406400" y="1090150"/>
            <a:ext cx="81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Space Grotesk Medium"/>
                <a:ea typeface="Space Grotesk Medium"/>
                <a:cs typeface="Space Grotesk Medium"/>
                <a:sym typeface="Space Grotesk Medium"/>
              </a:rPr>
              <a:t>Section</a:t>
            </a:r>
            <a:endParaRPr>
              <a:solidFill>
                <a:srgbClr val="FFFFFF"/>
              </a:solidFill>
              <a:latin typeface="Space Grotesk Medium"/>
              <a:ea typeface="Space Grotesk Medium"/>
              <a:cs typeface="Space Grotesk Medium"/>
              <a:sym typeface="Space Grotesk Medium"/>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73" name="Shape 773"/>
        <p:cNvGrpSpPr/>
        <p:nvPr/>
      </p:nvGrpSpPr>
      <p:grpSpPr>
        <a:xfrm>
          <a:off x="0" y="0"/>
          <a:ext cx="0" cy="0"/>
          <a:chOff x="0" y="0"/>
          <a:chExt cx="0" cy="0"/>
        </a:xfrm>
      </p:grpSpPr>
      <p:sp>
        <p:nvSpPr>
          <p:cNvPr id="774" name="Google Shape;774;p57"/>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775" name="Google Shape;775;p57"/>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776" name="Google Shape;776;p57"/>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L-System</a:t>
            </a:r>
            <a:endParaRPr sz="3000">
              <a:solidFill>
                <a:srgbClr val="434343"/>
              </a:solidFill>
              <a:latin typeface="Orbitron SemiBold"/>
              <a:ea typeface="Orbitron SemiBold"/>
              <a:cs typeface="Orbitron SemiBold"/>
              <a:sym typeface="Orbitron SemiBold"/>
            </a:endParaRPr>
          </a:p>
        </p:txBody>
      </p:sp>
      <p:cxnSp>
        <p:nvCxnSpPr>
          <p:cNvPr id="777" name="Google Shape;777;p57"/>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778" name="Google Shape;778;p57"/>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779" name="Google Shape;779;p57"/>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780" name="Google Shape;780;p57"/>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781" name="Google Shape;781;p57"/>
          <p:cNvPicPr preferRelativeResize="0"/>
          <p:nvPr/>
        </p:nvPicPr>
        <p:blipFill>
          <a:blip r:embed="rId3">
            <a:alphaModFix/>
          </a:blip>
          <a:stretch>
            <a:fillRect/>
          </a:stretch>
        </p:blipFill>
        <p:spPr>
          <a:xfrm rot="5400000">
            <a:off x="942625" y="1234263"/>
            <a:ext cx="3786501" cy="2948675"/>
          </a:xfrm>
          <a:prstGeom prst="rect">
            <a:avLst/>
          </a:prstGeom>
          <a:noFill/>
          <a:ln>
            <a:noFill/>
          </a:ln>
        </p:spPr>
      </p:pic>
      <p:cxnSp>
        <p:nvCxnSpPr>
          <p:cNvPr id="782" name="Google Shape;782;p57"/>
          <p:cNvCxnSpPr/>
          <p:nvPr/>
        </p:nvCxnSpPr>
        <p:spPr>
          <a:xfrm>
            <a:off x="2908563" y="2428350"/>
            <a:ext cx="185400" cy="933300"/>
          </a:xfrm>
          <a:prstGeom prst="straightConnector1">
            <a:avLst/>
          </a:prstGeom>
          <a:noFill/>
          <a:ln cap="flat" cmpd="sng" w="19050">
            <a:solidFill>
              <a:schemeClr val="dk2"/>
            </a:solidFill>
            <a:prstDash val="dash"/>
            <a:round/>
            <a:headEnd len="med" w="med" type="none"/>
            <a:tailEnd len="med" w="med" type="none"/>
          </a:ln>
        </p:spPr>
      </p:cxnSp>
      <p:cxnSp>
        <p:nvCxnSpPr>
          <p:cNvPr id="783" name="Google Shape;783;p57"/>
          <p:cNvCxnSpPr/>
          <p:nvPr/>
        </p:nvCxnSpPr>
        <p:spPr>
          <a:xfrm rot="10800000">
            <a:off x="3093938" y="3348775"/>
            <a:ext cx="971700" cy="1048500"/>
          </a:xfrm>
          <a:prstGeom prst="straightConnector1">
            <a:avLst/>
          </a:prstGeom>
          <a:noFill/>
          <a:ln cap="flat" cmpd="sng" w="19050">
            <a:solidFill>
              <a:schemeClr val="dk2"/>
            </a:solidFill>
            <a:prstDash val="dash"/>
            <a:round/>
            <a:headEnd len="med" w="med" type="none"/>
            <a:tailEnd len="med" w="med" type="none"/>
          </a:ln>
        </p:spPr>
      </p:cxnSp>
      <p:cxnSp>
        <p:nvCxnSpPr>
          <p:cNvPr id="784" name="Google Shape;784;p57"/>
          <p:cNvCxnSpPr/>
          <p:nvPr/>
        </p:nvCxnSpPr>
        <p:spPr>
          <a:xfrm flipH="1" rot="10800000">
            <a:off x="2908563" y="1744450"/>
            <a:ext cx="1035600" cy="671100"/>
          </a:xfrm>
          <a:prstGeom prst="straightConnector1">
            <a:avLst/>
          </a:prstGeom>
          <a:noFill/>
          <a:ln cap="flat" cmpd="sng" w="19050">
            <a:solidFill>
              <a:schemeClr val="dk2"/>
            </a:solidFill>
            <a:prstDash val="dash"/>
            <a:round/>
            <a:headEnd len="med" w="med" type="none"/>
            <a:tailEnd len="med" w="med" type="none"/>
          </a:ln>
        </p:spPr>
      </p:cxnSp>
      <p:cxnSp>
        <p:nvCxnSpPr>
          <p:cNvPr id="785" name="Google Shape;785;p57"/>
          <p:cNvCxnSpPr/>
          <p:nvPr/>
        </p:nvCxnSpPr>
        <p:spPr>
          <a:xfrm>
            <a:off x="1668388" y="1987250"/>
            <a:ext cx="1253100" cy="434700"/>
          </a:xfrm>
          <a:prstGeom prst="straightConnector1">
            <a:avLst/>
          </a:prstGeom>
          <a:noFill/>
          <a:ln cap="flat" cmpd="sng" w="19050">
            <a:solidFill>
              <a:schemeClr val="dk2"/>
            </a:solidFill>
            <a:prstDash val="dash"/>
            <a:round/>
            <a:headEnd len="med" w="med" type="none"/>
            <a:tailEnd len="med" w="med" type="none"/>
          </a:ln>
        </p:spPr>
      </p:cxnSp>
      <p:cxnSp>
        <p:nvCxnSpPr>
          <p:cNvPr id="786" name="Google Shape;786;p57"/>
          <p:cNvCxnSpPr/>
          <p:nvPr/>
        </p:nvCxnSpPr>
        <p:spPr>
          <a:xfrm flipH="1">
            <a:off x="2354513" y="1669725"/>
            <a:ext cx="48900" cy="573900"/>
          </a:xfrm>
          <a:prstGeom prst="straightConnector1">
            <a:avLst/>
          </a:prstGeom>
          <a:noFill/>
          <a:ln cap="flat" cmpd="sng" w="19050">
            <a:solidFill>
              <a:schemeClr val="dk2"/>
            </a:solidFill>
            <a:prstDash val="dash"/>
            <a:round/>
            <a:headEnd len="med" w="med" type="none"/>
            <a:tailEnd len="med" w="med" type="none"/>
          </a:ln>
        </p:spPr>
      </p:cxnSp>
      <p:cxnSp>
        <p:nvCxnSpPr>
          <p:cNvPr id="787" name="Google Shape;787;p57"/>
          <p:cNvCxnSpPr/>
          <p:nvPr/>
        </p:nvCxnSpPr>
        <p:spPr>
          <a:xfrm>
            <a:off x="3294863" y="1572025"/>
            <a:ext cx="122100" cy="573900"/>
          </a:xfrm>
          <a:prstGeom prst="straightConnector1">
            <a:avLst/>
          </a:prstGeom>
          <a:noFill/>
          <a:ln cap="flat" cmpd="sng" w="19050">
            <a:solidFill>
              <a:schemeClr val="dk2"/>
            </a:solidFill>
            <a:prstDash val="dash"/>
            <a:round/>
            <a:headEnd len="med" w="med" type="none"/>
            <a:tailEnd len="med" w="med" type="none"/>
          </a:ln>
        </p:spPr>
      </p:cxnSp>
      <p:cxnSp>
        <p:nvCxnSpPr>
          <p:cNvPr id="788" name="Google Shape;788;p57"/>
          <p:cNvCxnSpPr/>
          <p:nvPr/>
        </p:nvCxnSpPr>
        <p:spPr>
          <a:xfrm flipH="1">
            <a:off x="1927138" y="2243625"/>
            <a:ext cx="398700" cy="402900"/>
          </a:xfrm>
          <a:prstGeom prst="straightConnector1">
            <a:avLst/>
          </a:prstGeom>
          <a:noFill/>
          <a:ln cap="flat" cmpd="sng" w="19050">
            <a:solidFill>
              <a:schemeClr val="dk2"/>
            </a:solidFill>
            <a:prstDash val="dash"/>
            <a:round/>
            <a:headEnd len="med" w="med" type="none"/>
            <a:tailEnd len="med" w="med" type="none"/>
          </a:ln>
        </p:spPr>
      </p:cxnSp>
      <p:cxnSp>
        <p:nvCxnSpPr>
          <p:cNvPr id="789" name="Google Shape;789;p57"/>
          <p:cNvCxnSpPr/>
          <p:nvPr/>
        </p:nvCxnSpPr>
        <p:spPr>
          <a:xfrm>
            <a:off x="3392538" y="2121550"/>
            <a:ext cx="452100" cy="354000"/>
          </a:xfrm>
          <a:prstGeom prst="straightConnector1">
            <a:avLst/>
          </a:prstGeom>
          <a:noFill/>
          <a:ln cap="flat" cmpd="sng" w="19050">
            <a:solidFill>
              <a:schemeClr val="dk2"/>
            </a:solidFill>
            <a:prstDash val="dash"/>
            <a:round/>
            <a:headEnd len="med" w="med" type="none"/>
            <a:tailEnd len="med" w="med" type="none"/>
          </a:ln>
        </p:spPr>
      </p:cxnSp>
      <p:pic>
        <p:nvPicPr>
          <p:cNvPr id="790" name="Google Shape;790;p57"/>
          <p:cNvPicPr preferRelativeResize="0"/>
          <p:nvPr/>
        </p:nvPicPr>
        <p:blipFill>
          <a:blip r:embed="rId3">
            <a:alphaModFix/>
          </a:blip>
          <a:stretch>
            <a:fillRect/>
          </a:stretch>
        </p:blipFill>
        <p:spPr>
          <a:xfrm rot="5400000">
            <a:off x="4414862" y="1234263"/>
            <a:ext cx="3786501" cy="2948675"/>
          </a:xfrm>
          <a:prstGeom prst="rect">
            <a:avLst/>
          </a:prstGeom>
          <a:noFill/>
          <a:ln>
            <a:noFill/>
          </a:ln>
        </p:spPr>
      </p:pic>
      <p:sp>
        <p:nvSpPr>
          <p:cNvPr id="791" name="Google Shape;791;p57"/>
          <p:cNvSpPr/>
          <p:nvPr/>
        </p:nvSpPr>
        <p:spPr>
          <a:xfrm>
            <a:off x="5890325" y="2063950"/>
            <a:ext cx="906000" cy="8883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L</a:t>
            </a:r>
            <a:endParaRPr>
              <a:latin typeface="Space Grotesk SemiBold"/>
              <a:ea typeface="Space Grotesk SemiBold"/>
              <a:cs typeface="Space Grotesk SemiBold"/>
              <a:sym typeface="Space Grotesk SemiBold"/>
            </a:endParaRPr>
          </a:p>
        </p:txBody>
      </p:sp>
      <p:sp>
        <p:nvSpPr>
          <p:cNvPr id="792" name="Google Shape;792;p57"/>
          <p:cNvSpPr/>
          <p:nvPr/>
        </p:nvSpPr>
        <p:spPr>
          <a:xfrm>
            <a:off x="6106650" y="2893975"/>
            <a:ext cx="906000" cy="8883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L</a:t>
            </a:r>
            <a:endParaRPr>
              <a:latin typeface="Space Grotesk SemiBold"/>
              <a:ea typeface="Space Grotesk SemiBold"/>
              <a:cs typeface="Space Grotesk SemiBold"/>
              <a:sym typeface="Space Grotesk SemiBold"/>
            </a:endParaRPr>
          </a:p>
        </p:txBody>
      </p:sp>
      <p:sp>
        <p:nvSpPr>
          <p:cNvPr id="793" name="Google Shape;793;p57"/>
          <p:cNvSpPr/>
          <p:nvPr/>
        </p:nvSpPr>
        <p:spPr>
          <a:xfrm>
            <a:off x="6636200" y="3551375"/>
            <a:ext cx="906000" cy="8883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L</a:t>
            </a:r>
            <a:endParaRPr>
              <a:latin typeface="Space Grotesk SemiBold"/>
              <a:ea typeface="Space Grotesk SemiBold"/>
              <a:cs typeface="Space Grotesk SemiBold"/>
              <a:sym typeface="Space Grotesk SemiBold"/>
            </a:endParaRPr>
          </a:p>
        </p:txBody>
      </p:sp>
      <p:sp>
        <p:nvSpPr>
          <p:cNvPr id="794" name="Google Shape;794;p57"/>
          <p:cNvSpPr/>
          <p:nvPr/>
        </p:nvSpPr>
        <p:spPr>
          <a:xfrm>
            <a:off x="5339450" y="1813000"/>
            <a:ext cx="696000" cy="6825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M</a:t>
            </a:r>
            <a:endParaRPr>
              <a:latin typeface="Space Grotesk SemiBold"/>
              <a:ea typeface="Space Grotesk SemiBold"/>
              <a:cs typeface="Space Grotesk SemiBold"/>
              <a:sym typeface="Space Grotesk SemiBold"/>
            </a:endParaRPr>
          </a:p>
        </p:txBody>
      </p:sp>
      <p:sp>
        <p:nvSpPr>
          <p:cNvPr id="795" name="Google Shape;795;p57"/>
          <p:cNvSpPr/>
          <p:nvPr/>
        </p:nvSpPr>
        <p:spPr>
          <a:xfrm>
            <a:off x="6642592" y="1759952"/>
            <a:ext cx="696000" cy="6825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M</a:t>
            </a:r>
            <a:endParaRPr>
              <a:latin typeface="Space Grotesk SemiBold"/>
              <a:ea typeface="Space Grotesk SemiBold"/>
              <a:cs typeface="Space Grotesk SemiBold"/>
              <a:sym typeface="Space Grotesk SemiBold"/>
            </a:endParaRPr>
          </a:p>
        </p:txBody>
      </p:sp>
      <p:sp>
        <p:nvSpPr>
          <p:cNvPr id="796" name="Google Shape;796;p57"/>
          <p:cNvSpPr/>
          <p:nvPr/>
        </p:nvSpPr>
        <p:spPr>
          <a:xfrm>
            <a:off x="5183982" y="2352018"/>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797" name="Google Shape;797;p57"/>
          <p:cNvSpPr/>
          <p:nvPr/>
        </p:nvSpPr>
        <p:spPr>
          <a:xfrm>
            <a:off x="4914475" y="1743703"/>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798" name="Google Shape;798;p57"/>
          <p:cNvSpPr/>
          <p:nvPr/>
        </p:nvSpPr>
        <p:spPr>
          <a:xfrm>
            <a:off x="5640807" y="1416668"/>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799" name="Google Shape;799;p57"/>
          <p:cNvSpPr/>
          <p:nvPr/>
        </p:nvSpPr>
        <p:spPr>
          <a:xfrm>
            <a:off x="6511957" y="1322193"/>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800" name="Google Shape;800;p57"/>
          <p:cNvSpPr/>
          <p:nvPr/>
        </p:nvSpPr>
        <p:spPr>
          <a:xfrm>
            <a:off x="7161657" y="1492818"/>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
        <p:nvSpPr>
          <p:cNvPr id="801" name="Google Shape;801;p57"/>
          <p:cNvSpPr/>
          <p:nvPr/>
        </p:nvSpPr>
        <p:spPr>
          <a:xfrm>
            <a:off x="6982804" y="2269086"/>
            <a:ext cx="500700" cy="490800"/>
          </a:xfrm>
          <a:prstGeom prst="ellipse">
            <a:avLst/>
          </a:prstGeom>
          <a:no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Space Grotesk SemiBold"/>
                <a:ea typeface="Space Grotesk SemiBold"/>
                <a:cs typeface="Space Grotesk SemiBold"/>
                <a:sym typeface="Space Grotesk SemiBold"/>
              </a:rPr>
              <a:t>S</a:t>
            </a:r>
            <a:endParaRPr>
              <a:latin typeface="Space Grotesk SemiBold"/>
              <a:ea typeface="Space Grotesk SemiBold"/>
              <a:cs typeface="Space Grotesk SemiBold"/>
              <a:sym typeface="Space Grotesk SemiBo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5" name="Shape 805"/>
        <p:cNvGrpSpPr/>
        <p:nvPr/>
      </p:nvGrpSpPr>
      <p:grpSpPr>
        <a:xfrm>
          <a:off x="0" y="0"/>
          <a:ext cx="0" cy="0"/>
          <a:chOff x="0" y="0"/>
          <a:chExt cx="0" cy="0"/>
        </a:xfrm>
      </p:grpSpPr>
      <p:sp>
        <p:nvSpPr>
          <p:cNvPr id="806" name="Google Shape;806;p58"/>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807" name="Google Shape;807;p58"/>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808" name="Google Shape;808;p58"/>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Bubble Diagram</a:t>
            </a:r>
            <a:endParaRPr sz="3000">
              <a:solidFill>
                <a:srgbClr val="434343"/>
              </a:solidFill>
              <a:latin typeface="Orbitron SemiBold"/>
              <a:ea typeface="Orbitron SemiBold"/>
              <a:cs typeface="Orbitron SemiBold"/>
              <a:sym typeface="Orbitron SemiBold"/>
            </a:endParaRPr>
          </a:p>
        </p:txBody>
      </p:sp>
      <p:cxnSp>
        <p:nvCxnSpPr>
          <p:cNvPr id="809" name="Google Shape;809;p58"/>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810" name="Google Shape;810;p58"/>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811" name="Google Shape;811;p58"/>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812" name="Google Shape;812;p58"/>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813" name="Google Shape;813;p58"/>
          <p:cNvPicPr preferRelativeResize="0"/>
          <p:nvPr/>
        </p:nvPicPr>
        <p:blipFill rotWithShape="1">
          <a:blip r:embed="rId3">
            <a:alphaModFix/>
          </a:blip>
          <a:srcRect b="18143" l="6817" r="5671" t="11942"/>
          <a:stretch/>
        </p:blipFill>
        <p:spPr>
          <a:xfrm>
            <a:off x="3983400" y="798825"/>
            <a:ext cx="4680924" cy="2549100"/>
          </a:xfrm>
          <a:prstGeom prst="rect">
            <a:avLst/>
          </a:prstGeom>
          <a:noFill/>
          <a:ln>
            <a:noFill/>
          </a:ln>
        </p:spPr>
      </p:pic>
      <p:sp>
        <p:nvSpPr>
          <p:cNvPr id="814" name="Google Shape;814;p58"/>
          <p:cNvSpPr/>
          <p:nvPr/>
        </p:nvSpPr>
        <p:spPr>
          <a:xfrm rot="5400000">
            <a:off x="1524340" y="2596807"/>
            <a:ext cx="2289864" cy="1204005"/>
          </a:xfrm>
          <a:custGeom>
            <a:rect b="b" l="l" r="r" t="t"/>
            <a:pathLst>
              <a:path extrusionOk="0" h="49028" w="93245">
                <a:moveTo>
                  <a:pt x="93245" y="0"/>
                </a:moveTo>
                <a:cubicBezTo>
                  <a:pt x="83712" y="7625"/>
                  <a:pt x="78110" y="19442"/>
                  <a:pt x="68580" y="27071"/>
                </a:cubicBezTo>
                <a:cubicBezTo>
                  <a:pt x="59822" y="34082"/>
                  <a:pt x="49746" y="39767"/>
                  <a:pt x="39103" y="43313"/>
                </a:cubicBezTo>
                <a:cubicBezTo>
                  <a:pt x="33073" y="45322"/>
                  <a:pt x="26319" y="43879"/>
                  <a:pt x="20153" y="45419"/>
                </a:cubicBezTo>
                <a:cubicBezTo>
                  <a:pt x="13532" y="47073"/>
                  <a:pt x="6825" y="49028"/>
                  <a:pt x="0" y="49028"/>
                </a:cubicBezTo>
              </a:path>
            </a:pathLst>
          </a:custGeom>
          <a:noFill/>
          <a:ln cap="flat" cmpd="sng" w="37100">
            <a:solidFill>
              <a:srgbClr val="EEEEEE"/>
            </a:solidFill>
            <a:prstDash val="solid"/>
            <a:round/>
            <a:headEnd len="med" w="med" type="none"/>
            <a:tailEnd len="med" w="med" type="none"/>
          </a:ln>
        </p:spPr>
      </p:sp>
      <p:sp>
        <p:nvSpPr>
          <p:cNvPr id="815" name="Google Shape;815;p58"/>
          <p:cNvSpPr/>
          <p:nvPr/>
        </p:nvSpPr>
        <p:spPr>
          <a:xfrm rot="5400000">
            <a:off x="2233463" y="1023453"/>
            <a:ext cx="908554" cy="1240940"/>
          </a:xfrm>
          <a:custGeom>
            <a:rect b="b" l="l" r="r" t="t"/>
            <a:pathLst>
              <a:path extrusionOk="0" h="50532" w="36997">
                <a:moveTo>
                  <a:pt x="0" y="0"/>
                </a:moveTo>
                <a:cubicBezTo>
                  <a:pt x="8727" y="10664"/>
                  <a:pt x="16960" y="21724"/>
                  <a:pt x="25567" y="32485"/>
                </a:cubicBezTo>
                <a:cubicBezTo>
                  <a:pt x="30015" y="38046"/>
                  <a:pt x="31962" y="45497"/>
                  <a:pt x="36997" y="50532"/>
                </a:cubicBezTo>
              </a:path>
            </a:pathLst>
          </a:custGeom>
          <a:noFill/>
          <a:ln cap="flat" cmpd="sng" w="37100">
            <a:solidFill>
              <a:srgbClr val="EEEEEE"/>
            </a:solidFill>
            <a:prstDash val="solid"/>
            <a:round/>
            <a:headEnd len="med" w="med" type="none"/>
            <a:tailEnd len="med" w="med" type="none"/>
          </a:ln>
        </p:spPr>
      </p:sp>
      <p:sp>
        <p:nvSpPr>
          <p:cNvPr id="816" name="Google Shape;816;p58"/>
          <p:cNvSpPr/>
          <p:nvPr/>
        </p:nvSpPr>
        <p:spPr>
          <a:xfrm rot="5400000">
            <a:off x="977718" y="993899"/>
            <a:ext cx="613103" cy="1610284"/>
          </a:xfrm>
          <a:custGeom>
            <a:rect b="b" l="l" r="r" t="t"/>
            <a:pathLst>
              <a:path extrusionOk="0" h="65572" w="24966">
                <a:moveTo>
                  <a:pt x="0" y="65572"/>
                </a:moveTo>
                <a:cubicBezTo>
                  <a:pt x="0" y="57011"/>
                  <a:pt x="5243" y="49270"/>
                  <a:pt x="8122" y="41208"/>
                </a:cubicBezTo>
                <a:cubicBezTo>
                  <a:pt x="13113" y="27233"/>
                  <a:pt x="14473" y="10493"/>
                  <a:pt x="24966" y="0"/>
                </a:cubicBezTo>
              </a:path>
            </a:pathLst>
          </a:custGeom>
          <a:noFill/>
          <a:ln cap="flat" cmpd="sng" w="37100">
            <a:solidFill>
              <a:srgbClr val="EEEEEE"/>
            </a:solidFill>
            <a:prstDash val="solid"/>
            <a:round/>
            <a:headEnd len="med" w="med" type="none"/>
            <a:tailEnd len="med" w="med" type="none"/>
          </a:ln>
        </p:spPr>
      </p:sp>
      <p:sp>
        <p:nvSpPr>
          <p:cNvPr id="817" name="Google Shape;817;p58"/>
          <p:cNvSpPr/>
          <p:nvPr/>
        </p:nvSpPr>
        <p:spPr>
          <a:xfrm rot="5400000">
            <a:off x="1081825" y="1378701"/>
            <a:ext cx="664796" cy="168514"/>
          </a:xfrm>
          <a:custGeom>
            <a:rect b="b" l="l" r="r" t="t"/>
            <a:pathLst>
              <a:path extrusionOk="0" h="6862" w="27071">
                <a:moveTo>
                  <a:pt x="0" y="0"/>
                </a:moveTo>
                <a:cubicBezTo>
                  <a:pt x="4404" y="7927"/>
                  <a:pt x="20658" y="9120"/>
                  <a:pt x="27071" y="2707"/>
                </a:cubicBezTo>
              </a:path>
            </a:pathLst>
          </a:custGeom>
          <a:noFill/>
          <a:ln cap="flat" cmpd="sng" w="37100">
            <a:solidFill>
              <a:srgbClr val="EEEEEE"/>
            </a:solidFill>
            <a:prstDash val="solid"/>
            <a:round/>
            <a:headEnd len="med" w="med" type="none"/>
            <a:tailEnd len="med" w="med" type="none"/>
          </a:ln>
        </p:spPr>
      </p:sp>
      <p:sp>
        <p:nvSpPr>
          <p:cNvPr id="818" name="Google Shape;818;p58"/>
          <p:cNvSpPr/>
          <p:nvPr/>
        </p:nvSpPr>
        <p:spPr>
          <a:xfrm rot="5400000">
            <a:off x="889079" y="1791656"/>
            <a:ext cx="509666" cy="502299"/>
          </a:xfrm>
          <a:custGeom>
            <a:rect b="b" l="l" r="r" t="t"/>
            <a:pathLst>
              <a:path extrusionOk="0" h="20454" w="20754">
                <a:moveTo>
                  <a:pt x="20754" y="20454"/>
                </a:moveTo>
                <a:cubicBezTo>
                  <a:pt x="11116" y="19248"/>
                  <a:pt x="0" y="9713"/>
                  <a:pt x="0" y="0"/>
                </a:cubicBezTo>
              </a:path>
            </a:pathLst>
          </a:custGeom>
          <a:noFill/>
          <a:ln cap="flat" cmpd="sng" w="37100">
            <a:solidFill>
              <a:srgbClr val="EEEEEE"/>
            </a:solidFill>
            <a:prstDash val="solid"/>
            <a:round/>
            <a:headEnd len="med" w="med" type="none"/>
            <a:tailEnd len="med" w="med" type="none"/>
          </a:ln>
        </p:spPr>
      </p:sp>
      <p:sp>
        <p:nvSpPr>
          <p:cNvPr id="819" name="Google Shape;819;p58"/>
          <p:cNvSpPr/>
          <p:nvPr/>
        </p:nvSpPr>
        <p:spPr>
          <a:xfrm rot="5400000">
            <a:off x="2684055" y="1673480"/>
            <a:ext cx="347169" cy="590927"/>
          </a:xfrm>
          <a:custGeom>
            <a:rect b="b" l="l" r="r" t="t"/>
            <a:pathLst>
              <a:path extrusionOk="0" h="24063" w="14137">
                <a:moveTo>
                  <a:pt x="14137" y="0"/>
                </a:moveTo>
                <a:cubicBezTo>
                  <a:pt x="6249" y="4931"/>
                  <a:pt x="0" y="14760"/>
                  <a:pt x="0" y="24063"/>
                </a:cubicBezTo>
              </a:path>
            </a:pathLst>
          </a:custGeom>
          <a:noFill/>
          <a:ln cap="flat" cmpd="sng" w="37100">
            <a:solidFill>
              <a:srgbClr val="EEEEEE"/>
            </a:solidFill>
            <a:prstDash val="solid"/>
            <a:round/>
            <a:headEnd len="med" w="med" type="none"/>
            <a:tailEnd len="med" w="med" type="none"/>
          </a:ln>
        </p:spPr>
      </p:sp>
      <p:sp>
        <p:nvSpPr>
          <p:cNvPr id="820" name="Google Shape;820;p58"/>
          <p:cNvSpPr/>
          <p:nvPr/>
        </p:nvSpPr>
        <p:spPr>
          <a:xfrm rot="5400000">
            <a:off x="2249097" y="1303285"/>
            <a:ext cx="716514" cy="134673"/>
          </a:xfrm>
          <a:custGeom>
            <a:rect b="b" l="l" r="r" t="t"/>
            <a:pathLst>
              <a:path extrusionOk="0" h="5484" w="29177">
                <a:moveTo>
                  <a:pt x="0" y="5485"/>
                </a:moveTo>
                <a:cubicBezTo>
                  <a:pt x="5543" y="1324"/>
                  <a:pt x="13222" y="371"/>
                  <a:pt x="20153" y="371"/>
                </a:cubicBezTo>
                <a:cubicBezTo>
                  <a:pt x="23176" y="371"/>
                  <a:pt x="27039" y="-864"/>
                  <a:pt x="29177" y="1274"/>
                </a:cubicBezTo>
              </a:path>
            </a:pathLst>
          </a:custGeom>
          <a:noFill/>
          <a:ln cap="flat" cmpd="sng" w="37100">
            <a:solidFill>
              <a:srgbClr val="EEEEEE"/>
            </a:solidFill>
            <a:prstDash val="solid"/>
            <a:round/>
            <a:headEnd len="med" w="med" type="none"/>
            <a:tailEnd len="med" w="med" type="none"/>
          </a:ln>
        </p:spPr>
      </p:sp>
      <p:sp>
        <p:nvSpPr>
          <p:cNvPr id="821" name="Google Shape;821;p58"/>
          <p:cNvSpPr/>
          <p:nvPr/>
        </p:nvSpPr>
        <p:spPr>
          <a:xfrm>
            <a:off x="2269342" y="3449414"/>
            <a:ext cx="1176300" cy="11538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rPr lang="en" sz="1558">
                <a:latin typeface="Space Grotesk SemiBold"/>
                <a:ea typeface="Space Grotesk SemiBold"/>
                <a:cs typeface="Space Grotesk SemiBold"/>
                <a:sym typeface="Space Grotesk SemiBold"/>
              </a:rPr>
              <a:t>Social Space</a:t>
            </a:r>
            <a:endParaRPr sz="1558">
              <a:latin typeface="Space Grotesk SemiBold"/>
              <a:ea typeface="Space Grotesk SemiBold"/>
              <a:cs typeface="Space Grotesk SemiBold"/>
              <a:sym typeface="Space Grotesk SemiBold"/>
            </a:endParaRPr>
          </a:p>
        </p:txBody>
      </p:sp>
      <p:sp>
        <p:nvSpPr>
          <p:cNvPr id="822" name="Google Shape;822;p58"/>
          <p:cNvSpPr/>
          <p:nvPr/>
        </p:nvSpPr>
        <p:spPr>
          <a:xfrm>
            <a:off x="1694897" y="2622023"/>
            <a:ext cx="1176300" cy="11538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rPr lang="en" sz="1558">
                <a:latin typeface="Space Grotesk SemiBold"/>
                <a:ea typeface="Space Grotesk SemiBold"/>
                <a:cs typeface="Space Grotesk SemiBold"/>
                <a:sym typeface="Space Grotesk SemiBold"/>
              </a:rPr>
              <a:t>Living Room</a:t>
            </a:r>
            <a:endParaRPr sz="1558">
              <a:latin typeface="Space Grotesk SemiBold"/>
              <a:ea typeface="Space Grotesk SemiBold"/>
              <a:cs typeface="Space Grotesk SemiBold"/>
              <a:sym typeface="Space Grotesk SemiBold"/>
            </a:endParaRPr>
          </a:p>
        </p:txBody>
      </p:sp>
      <p:sp>
        <p:nvSpPr>
          <p:cNvPr id="823" name="Google Shape;823;p58"/>
          <p:cNvSpPr/>
          <p:nvPr/>
        </p:nvSpPr>
        <p:spPr>
          <a:xfrm>
            <a:off x="1498475" y="1636001"/>
            <a:ext cx="1176300" cy="11538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rPr lang="en" sz="1169">
                <a:latin typeface="Space Grotesk SemiBold"/>
                <a:ea typeface="Space Grotesk SemiBold"/>
                <a:cs typeface="Space Grotesk SemiBold"/>
                <a:sym typeface="Space Grotesk SemiBold"/>
              </a:rPr>
              <a:t>Dining Room / Kitchen</a:t>
            </a:r>
            <a:endParaRPr sz="1169">
              <a:latin typeface="Space Grotesk SemiBold"/>
              <a:ea typeface="Space Grotesk SemiBold"/>
              <a:cs typeface="Space Grotesk SemiBold"/>
              <a:sym typeface="Space Grotesk SemiBold"/>
            </a:endParaRPr>
          </a:p>
        </p:txBody>
      </p:sp>
      <p:sp>
        <p:nvSpPr>
          <p:cNvPr id="824" name="Google Shape;824;p58"/>
          <p:cNvSpPr/>
          <p:nvPr/>
        </p:nvSpPr>
        <p:spPr>
          <a:xfrm>
            <a:off x="2867350" y="893075"/>
            <a:ext cx="730200" cy="7167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t/>
            </a:r>
            <a:endParaRPr sz="980">
              <a:latin typeface="Space Grotesk SemiBold"/>
              <a:ea typeface="Space Grotesk SemiBold"/>
              <a:cs typeface="Space Grotesk SemiBold"/>
              <a:sym typeface="Space Grotesk SemiBold"/>
            </a:endParaRPr>
          </a:p>
        </p:txBody>
      </p:sp>
      <p:sp>
        <p:nvSpPr>
          <p:cNvPr id="825" name="Google Shape;825;p58"/>
          <p:cNvSpPr txBox="1"/>
          <p:nvPr/>
        </p:nvSpPr>
        <p:spPr>
          <a:xfrm>
            <a:off x="2379400" y="1087138"/>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Bedroom</a:t>
            </a:r>
            <a:endParaRPr/>
          </a:p>
        </p:txBody>
      </p:sp>
      <p:sp>
        <p:nvSpPr>
          <p:cNvPr id="826" name="Google Shape;826;p58"/>
          <p:cNvSpPr/>
          <p:nvPr/>
        </p:nvSpPr>
        <p:spPr>
          <a:xfrm>
            <a:off x="2696242" y="1720491"/>
            <a:ext cx="730200" cy="7167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t/>
            </a:r>
            <a:endParaRPr sz="980">
              <a:latin typeface="Space Grotesk SemiBold"/>
              <a:ea typeface="Space Grotesk SemiBold"/>
              <a:cs typeface="Space Grotesk SemiBold"/>
              <a:sym typeface="Space Grotesk SemiBold"/>
            </a:endParaRPr>
          </a:p>
        </p:txBody>
      </p:sp>
      <p:sp>
        <p:nvSpPr>
          <p:cNvPr id="827" name="Google Shape;827;p58"/>
          <p:cNvSpPr txBox="1"/>
          <p:nvPr/>
        </p:nvSpPr>
        <p:spPr>
          <a:xfrm>
            <a:off x="2208292" y="1914554"/>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Bedroom</a:t>
            </a:r>
            <a:endParaRPr/>
          </a:p>
        </p:txBody>
      </p:sp>
      <p:sp>
        <p:nvSpPr>
          <p:cNvPr id="828" name="Google Shape;828;p58"/>
          <p:cNvSpPr/>
          <p:nvPr/>
        </p:nvSpPr>
        <p:spPr>
          <a:xfrm>
            <a:off x="2090050" y="796247"/>
            <a:ext cx="730200" cy="7167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t/>
            </a:r>
            <a:endParaRPr sz="980">
              <a:latin typeface="Space Grotesk SemiBold"/>
              <a:ea typeface="Space Grotesk SemiBold"/>
              <a:cs typeface="Space Grotesk SemiBold"/>
              <a:sym typeface="Space Grotesk SemiBold"/>
            </a:endParaRPr>
          </a:p>
        </p:txBody>
      </p:sp>
      <p:sp>
        <p:nvSpPr>
          <p:cNvPr id="829" name="Google Shape;829;p58"/>
          <p:cNvSpPr txBox="1"/>
          <p:nvPr/>
        </p:nvSpPr>
        <p:spPr>
          <a:xfrm>
            <a:off x="1602100" y="990310"/>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Bedroom</a:t>
            </a:r>
            <a:endParaRPr/>
          </a:p>
        </p:txBody>
      </p:sp>
      <p:sp>
        <p:nvSpPr>
          <p:cNvPr id="830" name="Google Shape;830;p58"/>
          <p:cNvSpPr/>
          <p:nvPr/>
        </p:nvSpPr>
        <p:spPr>
          <a:xfrm>
            <a:off x="1049125" y="883430"/>
            <a:ext cx="730200" cy="7167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t/>
            </a:r>
            <a:endParaRPr sz="980">
              <a:latin typeface="Space Grotesk SemiBold"/>
              <a:ea typeface="Space Grotesk SemiBold"/>
              <a:cs typeface="Space Grotesk SemiBold"/>
              <a:sym typeface="Space Grotesk SemiBold"/>
            </a:endParaRPr>
          </a:p>
        </p:txBody>
      </p:sp>
      <p:sp>
        <p:nvSpPr>
          <p:cNvPr id="831" name="Google Shape;831;p58"/>
          <p:cNvSpPr txBox="1"/>
          <p:nvPr/>
        </p:nvSpPr>
        <p:spPr>
          <a:xfrm>
            <a:off x="561175" y="1077493"/>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Bedroom</a:t>
            </a:r>
            <a:endParaRPr/>
          </a:p>
        </p:txBody>
      </p:sp>
      <p:sp>
        <p:nvSpPr>
          <p:cNvPr id="832" name="Google Shape;832;p58"/>
          <p:cNvSpPr/>
          <p:nvPr/>
        </p:nvSpPr>
        <p:spPr>
          <a:xfrm>
            <a:off x="632274" y="1825994"/>
            <a:ext cx="730200" cy="7167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t/>
            </a:r>
            <a:endParaRPr sz="980">
              <a:latin typeface="Space Grotesk SemiBold"/>
              <a:ea typeface="Space Grotesk SemiBold"/>
              <a:cs typeface="Space Grotesk SemiBold"/>
              <a:sym typeface="Space Grotesk SemiBold"/>
            </a:endParaRPr>
          </a:p>
        </p:txBody>
      </p:sp>
      <p:sp>
        <p:nvSpPr>
          <p:cNvPr id="833" name="Google Shape;833;p58"/>
          <p:cNvSpPr txBox="1"/>
          <p:nvPr/>
        </p:nvSpPr>
        <p:spPr>
          <a:xfrm>
            <a:off x="144324" y="2020057"/>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Bedroom</a:t>
            </a:r>
            <a:endParaRPr/>
          </a:p>
        </p:txBody>
      </p:sp>
      <p:sp>
        <p:nvSpPr>
          <p:cNvPr id="834" name="Google Shape;834;p58"/>
          <p:cNvSpPr/>
          <p:nvPr/>
        </p:nvSpPr>
        <p:spPr>
          <a:xfrm>
            <a:off x="246744" y="1165657"/>
            <a:ext cx="730200" cy="7167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t/>
            </a:r>
            <a:endParaRPr sz="980">
              <a:latin typeface="Space Grotesk SemiBold"/>
              <a:ea typeface="Space Grotesk SemiBold"/>
              <a:cs typeface="Space Grotesk SemiBold"/>
              <a:sym typeface="Space Grotesk SemiBold"/>
            </a:endParaRPr>
          </a:p>
        </p:txBody>
      </p:sp>
      <p:sp>
        <p:nvSpPr>
          <p:cNvPr id="835" name="Google Shape;835;p58"/>
          <p:cNvSpPr txBox="1"/>
          <p:nvPr/>
        </p:nvSpPr>
        <p:spPr>
          <a:xfrm>
            <a:off x="-241206" y="1359720"/>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Bedroom</a:t>
            </a:r>
            <a:endParaRPr/>
          </a:p>
        </p:txBody>
      </p:sp>
      <p:sp>
        <p:nvSpPr>
          <p:cNvPr id="836" name="Google Shape;836;p58"/>
          <p:cNvSpPr/>
          <p:nvPr/>
        </p:nvSpPr>
        <p:spPr>
          <a:xfrm>
            <a:off x="892775" y="1333815"/>
            <a:ext cx="839100" cy="8235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t/>
            </a:r>
            <a:endParaRPr sz="980">
              <a:latin typeface="Space Grotesk SemiBold"/>
              <a:ea typeface="Space Grotesk SemiBold"/>
              <a:cs typeface="Space Grotesk SemiBold"/>
              <a:sym typeface="Space Grotesk SemiBold"/>
            </a:endParaRPr>
          </a:p>
        </p:txBody>
      </p:sp>
      <p:sp>
        <p:nvSpPr>
          <p:cNvPr id="837" name="Google Shape;837;p58"/>
          <p:cNvSpPr/>
          <p:nvPr/>
        </p:nvSpPr>
        <p:spPr>
          <a:xfrm>
            <a:off x="2269675" y="1237552"/>
            <a:ext cx="839100" cy="8235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t/>
            </a:r>
            <a:endParaRPr sz="980">
              <a:latin typeface="Space Grotesk SemiBold"/>
              <a:ea typeface="Space Grotesk SemiBold"/>
              <a:cs typeface="Space Grotesk SemiBold"/>
              <a:sym typeface="Space Grotesk SemiBold"/>
            </a:endParaRPr>
          </a:p>
        </p:txBody>
      </p:sp>
      <p:sp>
        <p:nvSpPr>
          <p:cNvPr id="838" name="Google Shape;838;p58"/>
          <p:cNvSpPr/>
          <p:nvPr/>
        </p:nvSpPr>
        <p:spPr>
          <a:xfrm>
            <a:off x="1191714" y="1794004"/>
            <a:ext cx="401100" cy="3936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rPr lang="en" sz="980">
                <a:latin typeface="Space Grotesk SemiBold"/>
                <a:ea typeface="Space Grotesk SemiBold"/>
                <a:cs typeface="Space Grotesk SemiBold"/>
                <a:sym typeface="Space Grotesk SemiBold"/>
              </a:rPr>
              <a:t>*</a:t>
            </a:r>
            <a:endParaRPr sz="980">
              <a:latin typeface="Space Grotesk SemiBold"/>
              <a:ea typeface="Space Grotesk SemiBold"/>
              <a:cs typeface="Space Grotesk SemiBold"/>
              <a:sym typeface="Space Grotesk SemiBold"/>
            </a:endParaRPr>
          </a:p>
        </p:txBody>
      </p:sp>
      <p:sp>
        <p:nvSpPr>
          <p:cNvPr id="839" name="Google Shape;839;p58"/>
          <p:cNvSpPr/>
          <p:nvPr/>
        </p:nvSpPr>
        <p:spPr>
          <a:xfrm>
            <a:off x="2472376" y="1668504"/>
            <a:ext cx="401100" cy="393600"/>
          </a:xfrm>
          <a:prstGeom prst="ellipse">
            <a:avLst/>
          </a:prstGeom>
          <a:noFill/>
          <a:ln cap="flat" cmpd="sng" w="12375">
            <a:solidFill>
              <a:srgbClr val="595959"/>
            </a:solidFill>
            <a:prstDash val="dash"/>
            <a:round/>
            <a:headEnd len="sm" w="sm" type="none"/>
            <a:tailEnd len="sm" w="sm" type="none"/>
          </a:ln>
        </p:spPr>
        <p:txBody>
          <a:bodyPr anchorCtr="0" anchor="ctr" bIns="118725" lIns="118725" spcFirstLastPara="1" rIns="118725" wrap="square" tIns="118725">
            <a:noAutofit/>
          </a:bodyPr>
          <a:lstStyle/>
          <a:p>
            <a:pPr indent="0" lvl="0" marL="0" rtl="0" algn="ctr">
              <a:spcBef>
                <a:spcPts val="0"/>
              </a:spcBef>
              <a:spcAft>
                <a:spcPts val="0"/>
              </a:spcAft>
              <a:buNone/>
            </a:pPr>
            <a:r>
              <a:rPr lang="en" sz="980">
                <a:latin typeface="Space Grotesk SemiBold"/>
                <a:ea typeface="Space Grotesk SemiBold"/>
                <a:cs typeface="Space Grotesk SemiBold"/>
                <a:sym typeface="Space Grotesk SemiBold"/>
              </a:rPr>
              <a:t>*</a:t>
            </a:r>
            <a:endParaRPr sz="980">
              <a:latin typeface="Space Grotesk SemiBold"/>
              <a:ea typeface="Space Grotesk SemiBold"/>
              <a:cs typeface="Space Grotesk SemiBold"/>
              <a:sym typeface="Space Grotesk SemiBold"/>
            </a:endParaRPr>
          </a:p>
        </p:txBody>
      </p:sp>
      <p:sp>
        <p:nvSpPr>
          <p:cNvPr id="840" name="Google Shape;840;p58"/>
          <p:cNvSpPr txBox="1"/>
          <p:nvPr/>
        </p:nvSpPr>
        <p:spPr>
          <a:xfrm>
            <a:off x="144324" y="2964919"/>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*Bathroom</a:t>
            </a:r>
            <a:endParaRPr/>
          </a:p>
        </p:txBody>
      </p:sp>
      <p:pic>
        <p:nvPicPr>
          <p:cNvPr id="841" name="Google Shape;841;p58"/>
          <p:cNvPicPr preferRelativeResize="0"/>
          <p:nvPr/>
        </p:nvPicPr>
        <p:blipFill>
          <a:blip r:embed="rId4">
            <a:alphaModFix/>
          </a:blip>
          <a:stretch>
            <a:fillRect/>
          </a:stretch>
        </p:blipFill>
        <p:spPr>
          <a:xfrm>
            <a:off x="4572000" y="3260925"/>
            <a:ext cx="3581095" cy="1342300"/>
          </a:xfrm>
          <a:prstGeom prst="rect">
            <a:avLst/>
          </a:prstGeom>
          <a:noFill/>
          <a:ln>
            <a:noFill/>
          </a:ln>
        </p:spPr>
      </p:pic>
      <p:sp>
        <p:nvSpPr>
          <p:cNvPr id="842" name="Google Shape;842;p58"/>
          <p:cNvSpPr txBox="1"/>
          <p:nvPr/>
        </p:nvSpPr>
        <p:spPr>
          <a:xfrm>
            <a:off x="5509512" y="4238719"/>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Bathroom</a:t>
            </a:r>
            <a:endParaRPr/>
          </a:p>
        </p:txBody>
      </p:sp>
      <p:sp>
        <p:nvSpPr>
          <p:cNvPr id="843" name="Google Shape;843;p58"/>
          <p:cNvSpPr txBox="1"/>
          <p:nvPr/>
        </p:nvSpPr>
        <p:spPr>
          <a:xfrm>
            <a:off x="6703687" y="4238719"/>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Social</a:t>
            </a:r>
            <a:endParaRPr/>
          </a:p>
        </p:txBody>
      </p:sp>
      <p:sp>
        <p:nvSpPr>
          <p:cNvPr id="844" name="Google Shape;844;p58"/>
          <p:cNvSpPr txBox="1"/>
          <p:nvPr/>
        </p:nvSpPr>
        <p:spPr>
          <a:xfrm>
            <a:off x="4275637" y="4238719"/>
            <a:ext cx="1706100" cy="36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69">
                <a:solidFill>
                  <a:srgbClr val="000000"/>
                </a:solidFill>
                <a:latin typeface="Space Grotesk SemiBold"/>
                <a:ea typeface="Space Grotesk SemiBold"/>
                <a:cs typeface="Space Grotesk SemiBold"/>
                <a:sym typeface="Space Grotesk SemiBold"/>
              </a:rPr>
              <a:t>Private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8" name="Shape 848"/>
        <p:cNvGrpSpPr/>
        <p:nvPr/>
      </p:nvGrpSpPr>
      <p:grpSpPr>
        <a:xfrm>
          <a:off x="0" y="0"/>
          <a:ext cx="0" cy="0"/>
          <a:chOff x="0" y="0"/>
          <a:chExt cx="0" cy="0"/>
        </a:xfrm>
      </p:grpSpPr>
      <p:sp>
        <p:nvSpPr>
          <p:cNvPr id="849" name="Google Shape;849;p59"/>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850" name="Google Shape;850;p59"/>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851" name="Google Shape;851;p59"/>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Metaball</a:t>
            </a:r>
            <a:endParaRPr sz="3000">
              <a:solidFill>
                <a:srgbClr val="434343"/>
              </a:solidFill>
              <a:latin typeface="Orbitron SemiBold"/>
              <a:ea typeface="Orbitron SemiBold"/>
              <a:cs typeface="Orbitron SemiBold"/>
              <a:sym typeface="Orbitron SemiBold"/>
            </a:endParaRPr>
          </a:p>
        </p:txBody>
      </p:sp>
      <p:cxnSp>
        <p:nvCxnSpPr>
          <p:cNvPr id="852" name="Google Shape;852;p59"/>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853" name="Google Shape;853;p59"/>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854" name="Google Shape;854;p59"/>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855" name="Google Shape;855;p59"/>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856" name="Google Shape;856;p59"/>
          <p:cNvSpPr txBox="1"/>
          <p:nvPr/>
        </p:nvSpPr>
        <p:spPr>
          <a:xfrm>
            <a:off x="473100" y="826025"/>
            <a:ext cx="3975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Medium"/>
                <a:ea typeface="Space Grotesk Medium"/>
                <a:cs typeface="Space Grotesk Medium"/>
                <a:sym typeface="Space Grotesk Medium"/>
              </a:rPr>
              <a:t>Grasshopper Metaball Script</a:t>
            </a:r>
            <a:endParaRPr sz="1600">
              <a:latin typeface="Space Grotesk Medium"/>
              <a:ea typeface="Space Grotesk Medium"/>
              <a:cs typeface="Space Grotesk Medium"/>
              <a:sym typeface="Space Grotesk Medium"/>
            </a:endParaRPr>
          </a:p>
        </p:txBody>
      </p:sp>
      <p:pic>
        <p:nvPicPr>
          <p:cNvPr id="857" name="Google Shape;857;p59" title="Video Metaball smoothing fragment.mp4">
            <a:hlinkClick r:id="rId3"/>
          </p:cNvPr>
          <p:cNvPicPr preferRelativeResize="0"/>
          <p:nvPr/>
        </p:nvPicPr>
        <p:blipFill>
          <a:blip r:embed="rId4">
            <a:alphaModFix/>
          </a:blip>
          <a:stretch>
            <a:fillRect/>
          </a:stretch>
        </p:blipFill>
        <p:spPr>
          <a:xfrm>
            <a:off x="479075" y="1390050"/>
            <a:ext cx="8197799" cy="3030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57"/>
                                        </p:tgtEl>
                                        <p:attrNameLst>
                                          <p:attrName>style.visibility</p:attrName>
                                        </p:attrNameLst>
                                      </p:cBhvr>
                                      <p:to>
                                        <p:strVal val="visible"/>
                                      </p:to>
                                    </p:set>
                                    <p:animEffect filter="fade" transition="in">
                                      <p:cBhvr>
                                        <p:cTn dur="1000"/>
                                        <p:tgtEl>
                                          <p:spTgt spid="8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1" name="Shape 861"/>
        <p:cNvGrpSpPr/>
        <p:nvPr/>
      </p:nvGrpSpPr>
      <p:grpSpPr>
        <a:xfrm>
          <a:off x="0" y="0"/>
          <a:ext cx="0" cy="0"/>
          <a:chOff x="0" y="0"/>
          <a:chExt cx="0" cy="0"/>
        </a:xfrm>
      </p:grpSpPr>
      <p:sp>
        <p:nvSpPr>
          <p:cNvPr id="862" name="Google Shape;862;p60"/>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863" name="Google Shape;863;p60"/>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864" name="Google Shape;864;p60"/>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Metaball</a:t>
            </a:r>
            <a:endParaRPr sz="3000">
              <a:solidFill>
                <a:srgbClr val="434343"/>
              </a:solidFill>
              <a:latin typeface="Orbitron SemiBold"/>
              <a:ea typeface="Orbitron SemiBold"/>
              <a:cs typeface="Orbitron SemiBold"/>
              <a:sym typeface="Orbitron SemiBold"/>
            </a:endParaRPr>
          </a:p>
        </p:txBody>
      </p:sp>
      <p:cxnSp>
        <p:nvCxnSpPr>
          <p:cNvPr id="865" name="Google Shape;865;p60"/>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866" name="Google Shape;866;p60"/>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867" name="Google Shape;867;p60"/>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868" name="Google Shape;868;p60"/>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869" name="Google Shape;869;p60"/>
          <p:cNvPicPr preferRelativeResize="0"/>
          <p:nvPr/>
        </p:nvPicPr>
        <p:blipFill rotWithShape="1">
          <a:blip r:embed="rId3">
            <a:alphaModFix/>
          </a:blip>
          <a:srcRect b="8962" l="4380" r="3028" t="8970"/>
          <a:stretch/>
        </p:blipFill>
        <p:spPr>
          <a:xfrm>
            <a:off x="4875550" y="1532383"/>
            <a:ext cx="3795350" cy="2356767"/>
          </a:xfrm>
          <a:prstGeom prst="rect">
            <a:avLst/>
          </a:prstGeom>
          <a:noFill/>
          <a:ln>
            <a:noFill/>
          </a:ln>
        </p:spPr>
      </p:pic>
      <p:sp>
        <p:nvSpPr>
          <p:cNvPr id="870" name="Google Shape;870;p60"/>
          <p:cNvSpPr txBox="1"/>
          <p:nvPr/>
        </p:nvSpPr>
        <p:spPr>
          <a:xfrm>
            <a:off x="473100" y="826025"/>
            <a:ext cx="3975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Medium"/>
                <a:ea typeface="Space Grotesk Medium"/>
                <a:cs typeface="Space Grotesk Medium"/>
                <a:sym typeface="Space Grotesk Medium"/>
              </a:rPr>
              <a:t>Bubble diagram →  metaball volumes</a:t>
            </a:r>
            <a:endParaRPr sz="1600">
              <a:latin typeface="Space Grotesk Medium"/>
              <a:ea typeface="Space Grotesk Medium"/>
              <a:cs typeface="Space Grotesk Medium"/>
              <a:sym typeface="Space Grotesk Medium"/>
            </a:endParaRPr>
          </a:p>
        </p:txBody>
      </p:sp>
      <p:pic>
        <p:nvPicPr>
          <p:cNvPr id="871" name="Google Shape;871;p60"/>
          <p:cNvPicPr preferRelativeResize="0"/>
          <p:nvPr/>
        </p:nvPicPr>
        <p:blipFill>
          <a:blip r:embed="rId4">
            <a:alphaModFix/>
          </a:blip>
          <a:stretch>
            <a:fillRect/>
          </a:stretch>
        </p:blipFill>
        <p:spPr>
          <a:xfrm>
            <a:off x="479075" y="1842875"/>
            <a:ext cx="4272852" cy="17558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5" name="Shape 875"/>
        <p:cNvGrpSpPr/>
        <p:nvPr/>
      </p:nvGrpSpPr>
      <p:grpSpPr>
        <a:xfrm>
          <a:off x="0" y="0"/>
          <a:ext cx="0" cy="0"/>
          <a:chOff x="0" y="0"/>
          <a:chExt cx="0" cy="0"/>
        </a:xfrm>
      </p:grpSpPr>
      <p:sp>
        <p:nvSpPr>
          <p:cNvPr id="876" name="Google Shape;876;p61"/>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877" name="Google Shape;877;p61"/>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878" name="Google Shape;878;p61"/>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Metaball Adjustments</a:t>
            </a:r>
            <a:endParaRPr sz="3000">
              <a:solidFill>
                <a:srgbClr val="434343"/>
              </a:solidFill>
              <a:latin typeface="Orbitron SemiBold"/>
              <a:ea typeface="Orbitron SemiBold"/>
              <a:cs typeface="Orbitron SemiBold"/>
              <a:sym typeface="Orbitron SemiBold"/>
            </a:endParaRPr>
          </a:p>
        </p:txBody>
      </p:sp>
      <p:cxnSp>
        <p:nvCxnSpPr>
          <p:cNvPr id="879" name="Google Shape;879;p61"/>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880" name="Google Shape;880;p61"/>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881" name="Google Shape;881;p61"/>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882" name="Google Shape;882;p61"/>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883" name="Google Shape;883;p61"/>
          <p:cNvPicPr preferRelativeResize="0"/>
          <p:nvPr/>
        </p:nvPicPr>
        <p:blipFill rotWithShape="1">
          <a:blip r:embed="rId3">
            <a:alphaModFix/>
          </a:blip>
          <a:srcRect b="0" l="0" r="0" t="31054"/>
          <a:stretch/>
        </p:blipFill>
        <p:spPr>
          <a:xfrm>
            <a:off x="473100" y="1205804"/>
            <a:ext cx="2632780" cy="881229"/>
          </a:xfrm>
          <a:prstGeom prst="rect">
            <a:avLst/>
          </a:prstGeom>
          <a:noFill/>
          <a:ln>
            <a:noFill/>
          </a:ln>
        </p:spPr>
      </p:pic>
      <p:pic>
        <p:nvPicPr>
          <p:cNvPr id="884" name="Google Shape;884;p61"/>
          <p:cNvPicPr preferRelativeResize="0"/>
          <p:nvPr/>
        </p:nvPicPr>
        <p:blipFill>
          <a:blip r:embed="rId4">
            <a:alphaModFix/>
          </a:blip>
          <a:stretch>
            <a:fillRect/>
          </a:stretch>
        </p:blipFill>
        <p:spPr>
          <a:xfrm>
            <a:off x="476384" y="2220394"/>
            <a:ext cx="2632777" cy="925655"/>
          </a:xfrm>
          <a:prstGeom prst="rect">
            <a:avLst/>
          </a:prstGeom>
          <a:noFill/>
          <a:ln>
            <a:noFill/>
          </a:ln>
        </p:spPr>
      </p:pic>
      <p:pic>
        <p:nvPicPr>
          <p:cNvPr id="885" name="Google Shape;885;p61"/>
          <p:cNvPicPr preferRelativeResize="0"/>
          <p:nvPr/>
        </p:nvPicPr>
        <p:blipFill rotWithShape="1">
          <a:blip r:embed="rId5">
            <a:alphaModFix/>
          </a:blip>
          <a:srcRect b="2069" l="0" r="0" t="6765"/>
          <a:stretch/>
        </p:blipFill>
        <p:spPr>
          <a:xfrm>
            <a:off x="3319327" y="1086844"/>
            <a:ext cx="2632778" cy="1000171"/>
          </a:xfrm>
          <a:prstGeom prst="rect">
            <a:avLst/>
          </a:prstGeom>
          <a:noFill/>
          <a:ln>
            <a:noFill/>
          </a:ln>
        </p:spPr>
      </p:pic>
      <p:pic>
        <p:nvPicPr>
          <p:cNvPr id="886" name="Google Shape;886;p61"/>
          <p:cNvPicPr preferRelativeResize="0"/>
          <p:nvPr/>
        </p:nvPicPr>
        <p:blipFill>
          <a:blip r:embed="rId6">
            <a:alphaModFix/>
          </a:blip>
          <a:stretch>
            <a:fillRect/>
          </a:stretch>
        </p:blipFill>
        <p:spPr>
          <a:xfrm>
            <a:off x="3319327" y="2142082"/>
            <a:ext cx="2632776" cy="1003967"/>
          </a:xfrm>
          <a:prstGeom prst="rect">
            <a:avLst/>
          </a:prstGeom>
          <a:noFill/>
          <a:ln>
            <a:noFill/>
          </a:ln>
        </p:spPr>
      </p:pic>
      <p:sp>
        <p:nvSpPr>
          <p:cNvPr id="887" name="Google Shape;887;p61"/>
          <p:cNvSpPr txBox="1"/>
          <p:nvPr/>
        </p:nvSpPr>
        <p:spPr>
          <a:xfrm>
            <a:off x="749050" y="4354164"/>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V1</a:t>
            </a:r>
            <a:endParaRPr>
              <a:latin typeface="Space Grotesk"/>
              <a:ea typeface="Space Grotesk"/>
              <a:cs typeface="Space Grotesk"/>
              <a:sym typeface="Space Grotesk"/>
            </a:endParaRPr>
          </a:p>
        </p:txBody>
      </p:sp>
      <p:sp>
        <p:nvSpPr>
          <p:cNvPr id="888" name="Google Shape;888;p61"/>
          <p:cNvSpPr txBox="1"/>
          <p:nvPr/>
        </p:nvSpPr>
        <p:spPr>
          <a:xfrm>
            <a:off x="3592013" y="4354164"/>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V2</a:t>
            </a:r>
            <a:endParaRPr>
              <a:latin typeface="Space Grotesk"/>
              <a:ea typeface="Space Grotesk"/>
              <a:cs typeface="Space Grotesk"/>
              <a:sym typeface="Space Grotesk"/>
            </a:endParaRPr>
          </a:p>
        </p:txBody>
      </p:sp>
      <p:pic>
        <p:nvPicPr>
          <p:cNvPr id="889" name="Google Shape;889;p61"/>
          <p:cNvPicPr preferRelativeResize="0"/>
          <p:nvPr/>
        </p:nvPicPr>
        <p:blipFill rotWithShape="1">
          <a:blip r:embed="rId7">
            <a:alphaModFix/>
          </a:blip>
          <a:srcRect b="626" l="0" r="0" t="0"/>
          <a:stretch/>
        </p:blipFill>
        <p:spPr>
          <a:xfrm>
            <a:off x="6038105" y="1031875"/>
            <a:ext cx="2632796" cy="1055135"/>
          </a:xfrm>
          <a:prstGeom prst="rect">
            <a:avLst/>
          </a:prstGeom>
          <a:noFill/>
          <a:ln>
            <a:noFill/>
          </a:ln>
        </p:spPr>
      </p:pic>
      <p:pic>
        <p:nvPicPr>
          <p:cNvPr id="890" name="Google Shape;890;p61"/>
          <p:cNvPicPr preferRelativeResize="0"/>
          <p:nvPr/>
        </p:nvPicPr>
        <p:blipFill rotWithShape="1">
          <a:blip r:embed="rId8">
            <a:alphaModFix/>
          </a:blip>
          <a:srcRect b="3593" l="0" r="0" t="4974"/>
          <a:stretch/>
        </p:blipFill>
        <p:spPr>
          <a:xfrm>
            <a:off x="6038100" y="2136250"/>
            <a:ext cx="2632800" cy="1009800"/>
          </a:xfrm>
          <a:prstGeom prst="rect">
            <a:avLst/>
          </a:prstGeom>
          <a:noFill/>
          <a:ln>
            <a:noFill/>
          </a:ln>
        </p:spPr>
      </p:pic>
      <p:pic>
        <p:nvPicPr>
          <p:cNvPr id="891" name="Google Shape;891;p61"/>
          <p:cNvPicPr preferRelativeResize="0"/>
          <p:nvPr/>
        </p:nvPicPr>
        <p:blipFill rotWithShape="1">
          <a:blip r:embed="rId9">
            <a:alphaModFix/>
          </a:blip>
          <a:srcRect b="0" l="0" r="0" t="18267"/>
          <a:stretch/>
        </p:blipFill>
        <p:spPr>
          <a:xfrm>
            <a:off x="6038100" y="3311300"/>
            <a:ext cx="2648800" cy="1055125"/>
          </a:xfrm>
          <a:prstGeom prst="rect">
            <a:avLst/>
          </a:prstGeom>
          <a:noFill/>
          <a:ln>
            <a:noFill/>
          </a:ln>
        </p:spPr>
      </p:pic>
      <p:pic>
        <p:nvPicPr>
          <p:cNvPr id="892" name="Google Shape;892;p61"/>
          <p:cNvPicPr preferRelativeResize="0"/>
          <p:nvPr/>
        </p:nvPicPr>
        <p:blipFill>
          <a:blip r:embed="rId10">
            <a:alphaModFix/>
          </a:blip>
          <a:stretch>
            <a:fillRect/>
          </a:stretch>
        </p:blipFill>
        <p:spPr>
          <a:xfrm>
            <a:off x="3319310" y="3230011"/>
            <a:ext cx="2632799" cy="1136414"/>
          </a:xfrm>
          <a:prstGeom prst="rect">
            <a:avLst/>
          </a:prstGeom>
          <a:noFill/>
          <a:ln>
            <a:noFill/>
          </a:ln>
        </p:spPr>
      </p:pic>
      <p:cxnSp>
        <p:nvCxnSpPr>
          <p:cNvPr id="893" name="Google Shape;893;p61"/>
          <p:cNvCxnSpPr/>
          <p:nvPr/>
        </p:nvCxnSpPr>
        <p:spPr>
          <a:xfrm>
            <a:off x="3206750" y="768850"/>
            <a:ext cx="0" cy="3873300"/>
          </a:xfrm>
          <a:prstGeom prst="straightConnector1">
            <a:avLst/>
          </a:prstGeom>
          <a:noFill/>
          <a:ln cap="flat" cmpd="sng" w="9525">
            <a:solidFill>
              <a:schemeClr val="dk2"/>
            </a:solidFill>
            <a:prstDash val="dash"/>
            <a:round/>
            <a:headEnd len="med" w="med" type="none"/>
            <a:tailEnd len="med" w="med" type="none"/>
          </a:ln>
        </p:spPr>
      </p:cxnSp>
      <p:cxnSp>
        <p:nvCxnSpPr>
          <p:cNvPr id="894" name="Google Shape;894;p61"/>
          <p:cNvCxnSpPr/>
          <p:nvPr/>
        </p:nvCxnSpPr>
        <p:spPr>
          <a:xfrm>
            <a:off x="5998025" y="768850"/>
            <a:ext cx="0" cy="3873300"/>
          </a:xfrm>
          <a:prstGeom prst="straightConnector1">
            <a:avLst/>
          </a:prstGeom>
          <a:noFill/>
          <a:ln cap="flat" cmpd="sng" w="9525">
            <a:solidFill>
              <a:schemeClr val="dk2"/>
            </a:solidFill>
            <a:prstDash val="dash"/>
            <a:round/>
            <a:headEnd len="med" w="med" type="none"/>
            <a:tailEnd len="med" w="med" type="none"/>
          </a:ln>
        </p:spPr>
      </p:cxnSp>
      <p:sp>
        <p:nvSpPr>
          <p:cNvPr id="895" name="Google Shape;895;p61"/>
          <p:cNvSpPr txBox="1"/>
          <p:nvPr/>
        </p:nvSpPr>
        <p:spPr>
          <a:xfrm>
            <a:off x="6310788" y="4354164"/>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V3</a:t>
            </a:r>
            <a:endParaRPr>
              <a:latin typeface="Space Grotesk"/>
              <a:ea typeface="Space Grotesk"/>
              <a:cs typeface="Space Grotesk"/>
              <a:sym typeface="Space Grotesk"/>
            </a:endParaRPr>
          </a:p>
        </p:txBody>
      </p:sp>
      <p:pic>
        <p:nvPicPr>
          <p:cNvPr id="896" name="Google Shape;896;p61"/>
          <p:cNvPicPr preferRelativeResize="0"/>
          <p:nvPr/>
        </p:nvPicPr>
        <p:blipFill rotWithShape="1">
          <a:blip r:embed="rId11">
            <a:alphaModFix/>
          </a:blip>
          <a:srcRect b="1739" l="0" r="0" t="0"/>
          <a:stretch/>
        </p:blipFill>
        <p:spPr>
          <a:xfrm>
            <a:off x="479075" y="3523775"/>
            <a:ext cx="2632774" cy="842650"/>
          </a:xfrm>
          <a:prstGeom prst="rect">
            <a:avLst/>
          </a:prstGeom>
          <a:noFill/>
          <a:ln>
            <a:noFill/>
          </a:ln>
        </p:spPr>
      </p:pic>
      <p:sp>
        <p:nvSpPr>
          <p:cNvPr id="897" name="Google Shape;897;p61"/>
          <p:cNvSpPr txBox="1"/>
          <p:nvPr/>
        </p:nvSpPr>
        <p:spPr>
          <a:xfrm>
            <a:off x="473100" y="688600"/>
            <a:ext cx="5328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Space Grotesk Medium"/>
                <a:ea typeface="Space Grotesk Medium"/>
                <a:cs typeface="Space Grotesk Medium"/>
                <a:sym typeface="Space Grotesk Medium"/>
              </a:rPr>
              <a:t>Increasing dynamic height</a:t>
            </a:r>
            <a:br>
              <a:rPr lang="en" sz="1200">
                <a:latin typeface="Space Grotesk Medium"/>
                <a:ea typeface="Space Grotesk Medium"/>
                <a:cs typeface="Space Grotesk Medium"/>
                <a:sym typeface="Space Grotesk Medium"/>
              </a:rPr>
            </a:br>
            <a:r>
              <a:rPr lang="en" sz="1200">
                <a:latin typeface="Space Grotesk Medium"/>
                <a:ea typeface="Space Grotesk Medium"/>
                <a:cs typeface="Space Grotesk Medium"/>
                <a:sym typeface="Space Grotesk Medium"/>
              </a:rPr>
              <a:t>and metaball smoothing</a:t>
            </a:r>
            <a:endParaRPr sz="1200">
              <a:latin typeface="Space Grotesk Medium"/>
              <a:ea typeface="Space Grotesk Medium"/>
              <a:cs typeface="Space Grotesk Medium"/>
              <a:sym typeface="Space Grotesk Medium"/>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 name="Shape 107"/>
        <p:cNvGrpSpPr/>
        <p:nvPr/>
      </p:nvGrpSpPr>
      <p:grpSpPr>
        <a:xfrm>
          <a:off x="0" y="0"/>
          <a:ext cx="0" cy="0"/>
          <a:chOff x="0" y="0"/>
          <a:chExt cx="0" cy="0"/>
        </a:xfrm>
      </p:grpSpPr>
      <p:sp>
        <p:nvSpPr>
          <p:cNvPr id="108" name="Google Shape;108;p17"/>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09" name="Google Shape;109;p17"/>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10" name="Google Shape;110;p17"/>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Problem Statement</a:t>
            </a:r>
            <a:endParaRPr sz="3000">
              <a:solidFill>
                <a:srgbClr val="434343"/>
              </a:solidFill>
              <a:latin typeface="Orbitron SemiBold"/>
              <a:ea typeface="Orbitron SemiBold"/>
              <a:cs typeface="Orbitron SemiBold"/>
              <a:sym typeface="Orbitron SemiBold"/>
            </a:endParaRPr>
          </a:p>
        </p:txBody>
      </p:sp>
      <p:cxnSp>
        <p:nvCxnSpPr>
          <p:cNvPr id="111" name="Google Shape;111;p17"/>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12" name="Google Shape;112;p17"/>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Background</a:t>
            </a:r>
            <a:endParaRPr sz="1000">
              <a:solidFill>
                <a:srgbClr val="434343"/>
              </a:solidFill>
              <a:latin typeface="Space Grotesk"/>
              <a:ea typeface="Space Grotesk"/>
              <a:cs typeface="Space Grotesk"/>
              <a:sym typeface="Space Grotesk"/>
            </a:endParaRPr>
          </a:p>
        </p:txBody>
      </p:sp>
      <p:cxnSp>
        <p:nvCxnSpPr>
          <p:cNvPr id="113" name="Google Shape;113;p17"/>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14" name="Google Shape;114;p17"/>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15" name="Google Shape;115;p17"/>
          <p:cNvSpPr txBox="1"/>
          <p:nvPr/>
        </p:nvSpPr>
        <p:spPr>
          <a:xfrm>
            <a:off x="3071997" y="1131807"/>
            <a:ext cx="3000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1"/>
                </a:solidFill>
                <a:latin typeface="Space Grotesk SemiBold"/>
                <a:ea typeface="Space Grotesk SemiBold"/>
                <a:cs typeface="Space Grotesk SemiBold"/>
                <a:sym typeface="Space Grotesk SemiBold"/>
              </a:rPr>
              <a:t>Lunar habitation faces 3 main challenges</a:t>
            </a:r>
            <a:endParaRPr sz="1600">
              <a:latin typeface="Space Grotesk SemiBold"/>
              <a:ea typeface="Space Grotesk SemiBold"/>
              <a:cs typeface="Space Grotesk SemiBold"/>
              <a:sym typeface="Space Grotesk SemiBold"/>
            </a:endParaRPr>
          </a:p>
        </p:txBody>
      </p:sp>
      <p:sp>
        <p:nvSpPr>
          <p:cNvPr id="116" name="Google Shape;116;p17"/>
          <p:cNvSpPr txBox="1"/>
          <p:nvPr/>
        </p:nvSpPr>
        <p:spPr>
          <a:xfrm>
            <a:off x="479372" y="1992732"/>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Space Grotesk Medium"/>
                <a:ea typeface="Space Grotesk Medium"/>
                <a:cs typeface="Space Grotesk Medium"/>
                <a:sym typeface="Space Grotesk Medium"/>
              </a:rPr>
              <a:t>Transportation Costs</a:t>
            </a:r>
            <a:endParaRPr>
              <a:latin typeface="Space Grotesk Medium"/>
              <a:ea typeface="Space Grotesk Medium"/>
              <a:cs typeface="Space Grotesk Medium"/>
              <a:sym typeface="Space Grotesk Medium"/>
            </a:endParaRPr>
          </a:p>
        </p:txBody>
      </p:sp>
      <p:sp>
        <p:nvSpPr>
          <p:cNvPr id="117" name="Google Shape;117;p17"/>
          <p:cNvSpPr txBox="1"/>
          <p:nvPr/>
        </p:nvSpPr>
        <p:spPr>
          <a:xfrm>
            <a:off x="3071997" y="1992732"/>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Space Grotesk Medium"/>
                <a:ea typeface="Space Grotesk Medium"/>
                <a:cs typeface="Space Grotesk Medium"/>
                <a:sym typeface="Space Grotesk Medium"/>
              </a:rPr>
              <a:t>Hostile Environment</a:t>
            </a:r>
            <a:endParaRPr>
              <a:latin typeface="Space Grotesk Medium"/>
              <a:ea typeface="Space Grotesk Medium"/>
              <a:cs typeface="Space Grotesk Medium"/>
              <a:sym typeface="Space Grotesk Medium"/>
            </a:endParaRPr>
          </a:p>
        </p:txBody>
      </p:sp>
      <p:sp>
        <p:nvSpPr>
          <p:cNvPr id="118" name="Google Shape;118;p17"/>
          <p:cNvSpPr txBox="1"/>
          <p:nvPr/>
        </p:nvSpPr>
        <p:spPr>
          <a:xfrm>
            <a:off x="5664622" y="1992732"/>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Space Grotesk Medium"/>
                <a:ea typeface="Space Grotesk Medium"/>
                <a:cs typeface="Space Grotesk Medium"/>
                <a:sym typeface="Space Grotesk Medium"/>
              </a:rPr>
              <a:t>Mental Health</a:t>
            </a:r>
            <a:endParaRPr>
              <a:latin typeface="Space Grotesk Medium"/>
              <a:ea typeface="Space Grotesk Medium"/>
              <a:cs typeface="Space Grotesk Medium"/>
              <a:sym typeface="Space Grotesk Medium"/>
            </a:endParaRPr>
          </a:p>
        </p:txBody>
      </p:sp>
      <p:pic>
        <p:nvPicPr>
          <p:cNvPr id="119" name="Google Shape;119;p17"/>
          <p:cNvPicPr preferRelativeResize="0"/>
          <p:nvPr/>
        </p:nvPicPr>
        <p:blipFill rotWithShape="1">
          <a:blip r:embed="rId3">
            <a:alphaModFix/>
          </a:blip>
          <a:srcRect b="0" l="0" r="0" t="3837"/>
          <a:stretch/>
        </p:blipFill>
        <p:spPr>
          <a:xfrm>
            <a:off x="1176025" y="2513562"/>
            <a:ext cx="1606697" cy="2060000"/>
          </a:xfrm>
          <a:prstGeom prst="rect">
            <a:avLst/>
          </a:prstGeom>
          <a:noFill/>
          <a:ln>
            <a:noFill/>
          </a:ln>
        </p:spPr>
      </p:pic>
      <p:pic>
        <p:nvPicPr>
          <p:cNvPr id="120" name="Google Shape;120;p17"/>
          <p:cNvPicPr preferRelativeResize="0"/>
          <p:nvPr/>
        </p:nvPicPr>
        <p:blipFill rotWithShape="1">
          <a:blip r:embed="rId4">
            <a:alphaModFix/>
          </a:blip>
          <a:srcRect b="0" l="34357" r="7685" t="70"/>
          <a:stretch/>
        </p:blipFill>
        <p:spPr>
          <a:xfrm>
            <a:off x="3773796" y="2513550"/>
            <a:ext cx="1596398" cy="2060000"/>
          </a:xfrm>
          <a:prstGeom prst="rect">
            <a:avLst/>
          </a:prstGeom>
          <a:noFill/>
          <a:ln>
            <a:noFill/>
          </a:ln>
        </p:spPr>
      </p:pic>
      <p:pic>
        <p:nvPicPr>
          <p:cNvPr id="121" name="Google Shape;121;p17"/>
          <p:cNvPicPr preferRelativeResize="0"/>
          <p:nvPr/>
        </p:nvPicPr>
        <p:blipFill rotWithShape="1">
          <a:blip r:embed="rId5">
            <a:alphaModFix/>
          </a:blip>
          <a:srcRect b="0" l="0" r="47971" t="0"/>
          <a:stretch/>
        </p:blipFill>
        <p:spPr>
          <a:xfrm>
            <a:off x="6361275" y="2513558"/>
            <a:ext cx="1606700" cy="206000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1" name="Shape 901"/>
        <p:cNvGrpSpPr/>
        <p:nvPr/>
      </p:nvGrpSpPr>
      <p:grpSpPr>
        <a:xfrm>
          <a:off x="0" y="0"/>
          <a:ext cx="0" cy="0"/>
          <a:chOff x="0" y="0"/>
          <a:chExt cx="0" cy="0"/>
        </a:xfrm>
      </p:grpSpPr>
      <p:sp>
        <p:nvSpPr>
          <p:cNvPr id="902" name="Google Shape;902;p62"/>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903" name="Google Shape;903;p62"/>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904" name="Google Shape;904;p62"/>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Metaball Adjustments</a:t>
            </a:r>
            <a:endParaRPr sz="3000">
              <a:solidFill>
                <a:srgbClr val="434343"/>
              </a:solidFill>
              <a:latin typeface="Orbitron SemiBold"/>
              <a:ea typeface="Orbitron SemiBold"/>
              <a:cs typeface="Orbitron SemiBold"/>
              <a:sym typeface="Orbitron SemiBold"/>
            </a:endParaRPr>
          </a:p>
        </p:txBody>
      </p:sp>
      <p:cxnSp>
        <p:nvCxnSpPr>
          <p:cNvPr id="905" name="Google Shape;905;p62"/>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906" name="Google Shape;906;p62"/>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907" name="Google Shape;907;p62"/>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908" name="Google Shape;908;p62"/>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909" name="Google Shape;909;p62" title="V3 different views.jpg"/>
          <p:cNvPicPr preferRelativeResize="0"/>
          <p:nvPr/>
        </p:nvPicPr>
        <p:blipFill rotWithShape="1">
          <a:blip r:embed="rId3">
            <a:alphaModFix/>
          </a:blip>
          <a:srcRect b="57438" l="3217" r="50221" t="13557"/>
          <a:stretch/>
        </p:blipFill>
        <p:spPr>
          <a:xfrm>
            <a:off x="1219500" y="950500"/>
            <a:ext cx="2971935" cy="1309508"/>
          </a:xfrm>
          <a:prstGeom prst="rect">
            <a:avLst/>
          </a:prstGeom>
          <a:noFill/>
          <a:ln>
            <a:noFill/>
          </a:ln>
        </p:spPr>
      </p:pic>
      <p:pic>
        <p:nvPicPr>
          <p:cNvPr id="910" name="Google Shape;910;p62" title="V3 different views.jpg"/>
          <p:cNvPicPr preferRelativeResize="0"/>
          <p:nvPr/>
        </p:nvPicPr>
        <p:blipFill rotWithShape="1">
          <a:blip r:embed="rId3">
            <a:alphaModFix/>
          </a:blip>
          <a:srcRect b="13235" l="3217" r="50221" t="57760"/>
          <a:stretch/>
        </p:blipFill>
        <p:spPr>
          <a:xfrm>
            <a:off x="1278488" y="2857271"/>
            <a:ext cx="2971935" cy="1309508"/>
          </a:xfrm>
          <a:prstGeom prst="rect">
            <a:avLst/>
          </a:prstGeom>
          <a:noFill/>
          <a:ln>
            <a:noFill/>
          </a:ln>
        </p:spPr>
      </p:pic>
      <p:pic>
        <p:nvPicPr>
          <p:cNvPr id="911" name="Google Shape;911;p62" title="V3 different views.jpg"/>
          <p:cNvPicPr preferRelativeResize="0"/>
          <p:nvPr/>
        </p:nvPicPr>
        <p:blipFill rotWithShape="1">
          <a:blip r:embed="rId3">
            <a:alphaModFix/>
          </a:blip>
          <a:srcRect b="57437" l="50254" r="3185" t="14498"/>
          <a:stretch/>
        </p:blipFill>
        <p:spPr>
          <a:xfrm>
            <a:off x="4952563" y="994998"/>
            <a:ext cx="2971935" cy="1267048"/>
          </a:xfrm>
          <a:prstGeom prst="rect">
            <a:avLst/>
          </a:prstGeom>
          <a:noFill/>
          <a:ln>
            <a:noFill/>
          </a:ln>
        </p:spPr>
      </p:pic>
      <p:pic>
        <p:nvPicPr>
          <p:cNvPr id="912" name="Google Shape;912;p62" title="V3 different views.jpg"/>
          <p:cNvPicPr preferRelativeResize="0"/>
          <p:nvPr/>
        </p:nvPicPr>
        <p:blipFill rotWithShape="1">
          <a:blip r:embed="rId3">
            <a:alphaModFix/>
          </a:blip>
          <a:srcRect b="4772" l="53240" r="3727" t="52656"/>
          <a:stretch/>
        </p:blipFill>
        <p:spPr>
          <a:xfrm>
            <a:off x="4952568" y="2465101"/>
            <a:ext cx="2971931" cy="2079523"/>
          </a:xfrm>
          <a:prstGeom prst="rect">
            <a:avLst/>
          </a:prstGeom>
          <a:noFill/>
          <a:ln>
            <a:noFill/>
          </a:ln>
        </p:spPr>
      </p:pic>
      <p:sp>
        <p:nvSpPr>
          <p:cNvPr id="913" name="Google Shape;913;p62"/>
          <p:cNvSpPr txBox="1"/>
          <p:nvPr/>
        </p:nvSpPr>
        <p:spPr>
          <a:xfrm>
            <a:off x="473100" y="826025"/>
            <a:ext cx="3975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Medium"/>
                <a:ea typeface="Space Grotesk Medium"/>
                <a:cs typeface="Space Grotesk Medium"/>
                <a:sym typeface="Space Grotesk Medium"/>
              </a:rPr>
              <a:t>V3</a:t>
            </a:r>
            <a:endParaRPr sz="1600">
              <a:latin typeface="Space Grotesk Medium"/>
              <a:ea typeface="Space Grotesk Medium"/>
              <a:cs typeface="Space Grotesk Medium"/>
              <a:sym typeface="Space Grotesk Medium"/>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7" name="Shape 917"/>
        <p:cNvGrpSpPr/>
        <p:nvPr/>
      </p:nvGrpSpPr>
      <p:grpSpPr>
        <a:xfrm>
          <a:off x="0" y="0"/>
          <a:ext cx="0" cy="0"/>
          <a:chOff x="0" y="0"/>
          <a:chExt cx="0" cy="0"/>
        </a:xfrm>
      </p:grpSpPr>
      <p:sp>
        <p:nvSpPr>
          <p:cNvPr id="918" name="Google Shape;918;p63"/>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919" name="Google Shape;919;p63"/>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920" name="Google Shape;920;p63"/>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Structural Justification</a:t>
            </a:r>
            <a:endParaRPr sz="3000">
              <a:solidFill>
                <a:srgbClr val="434343"/>
              </a:solidFill>
              <a:latin typeface="Orbitron SemiBold"/>
              <a:ea typeface="Orbitron SemiBold"/>
              <a:cs typeface="Orbitron SemiBold"/>
              <a:sym typeface="Orbitron SemiBold"/>
            </a:endParaRPr>
          </a:p>
        </p:txBody>
      </p:sp>
      <p:cxnSp>
        <p:nvCxnSpPr>
          <p:cNvPr id="921" name="Google Shape;921;p63"/>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922" name="Google Shape;922;p63"/>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923" name="Google Shape;923;p63"/>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924" name="Google Shape;924;p63"/>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925" name="Google Shape;925;p63"/>
          <p:cNvSpPr txBox="1"/>
          <p:nvPr/>
        </p:nvSpPr>
        <p:spPr>
          <a:xfrm>
            <a:off x="467788" y="104468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Radiation protection</a:t>
            </a:r>
            <a:endParaRPr sz="1600">
              <a:latin typeface="Space Grotesk SemiBold"/>
              <a:ea typeface="Space Grotesk SemiBold"/>
              <a:cs typeface="Space Grotesk SemiBold"/>
              <a:sym typeface="Space Grotesk SemiBold"/>
            </a:endParaRPr>
          </a:p>
        </p:txBody>
      </p:sp>
      <p:sp>
        <p:nvSpPr>
          <p:cNvPr id="926" name="Google Shape;926;p63"/>
          <p:cNvSpPr txBox="1"/>
          <p:nvPr/>
        </p:nvSpPr>
        <p:spPr>
          <a:xfrm>
            <a:off x="4276163" y="4259450"/>
            <a:ext cx="44007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https://moonshotplus.tudelft.nl/images/f/f4/1.13.1_RoboticsInstitute_FinalReport_JIP2025.pdf</a:t>
            </a:r>
            <a:endParaRPr sz="800">
              <a:latin typeface="Space Grotesk Light"/>
              <a:ea typeface="Space Grotesk Light"/>
              <a:cs typeface="Space Grotesk Light"/>
              <a:sym typeface="Space Grotesk Light"/>
            </a:endParaRPr>
          </a:p>
        </p:txBody>
      </p:sp>
      <p:pic>
        <p:nvPicPr>
          <p:cNvPr id="927" name="Google Shape;927;p63"/>
          <p:cNvPicPr preferRelativeResize="0"/>
          <p:nvPr/>
        </p:nvPicPr>
        <p:blipFill>
          <a:blip r:embed="rId3">
            <a:alphaModFix/>
          </a:blip>
          <a:stretch>
            <a:fillRect/>
          </a:stretch>
        </p:blipFill>
        <p:spPr>
          <a:xfrm>
            <a:off x="3467800" y="1413106"/>
            <a:ext cx="5203100" cy="2322045"/>
          </a:xfrm>
          <a:prstGeom prst="rect">
            <a:avLst/>
          </a:prstGeom>
          <a:noFill/>
          <a:ln>
            <a:noFill/>
          </a:ln>
        </p:spPr>
      </p:pic>
      <p:sp>
        <p:nvSpPr>
          <p:cNvPr id="928" name="Google Shape;928;p63"/>
          <p:cNvSpPr txBox="1"/>
          <p:nvPr/>
        </p:nvSpPr>
        <p:spPr>
          <a:xfrm>
            <a:off x="4276163" y="3829488"/>
            <a:ext cx="44007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Simulation of effective radiation dose equivalent inside a lava tube. (from M. Naito et al. She et al., 2025)</a:t>
            </a:r>
            <a:endParaRPr sz="800">
              <a:latin typeface="Space Grotesk Light"/>
              <a:ea typeface="Space Grotesk Light"/>
              <a:cs typeface="Space Grotesk Light"/>
              <a:sym typeface="Space Grotesk Light"/>
            </a:endParaRPr>
          </a:p>
          <a:p>
            <a:pPr indent="0" lvl="0" marL="0" rtl="0" algn="r">
              <a:spcBef>
                <a:spcPts val="0"/>
              </a:spcBef>
              <a:spcAft>
                <a:spcPts val="0"/>
              </a:spcAft>
              <a:buNone/>
            </a:pPr>
            <a:r>
              <a:t/>
            </a:r>
            <a:endParaRPr sz="800">
              <a:latin typeface="Space Grotesk Light"/>
              <a:ea typeface="Space Grotesk Light"/>
              <a:cs typeface="Space Grotesk Light"/>
              <a:sym typeface="Space Grotesk Light"/>
            </a:endParaRPr>
          </a:p>
        </p:txBody>
      </p:sp>
      <p:sp>
        <p:nvSpPr>
          <p:cNvPr id="929" name="Google Shape;929;p63"/>
          <p:cNvSpPr txBox="1"/>
          <p:nvPr/>
        </p:nvSpPr>
        <p:spPr>
          <a:xfrm>
            <a:off x="433975" y="1727525"/>
            <a:ext cx="28659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Lava tubes </a:t>
            </a:r>
            <a:r>
              <a:rPr lang="en">
                <a:solidFill>
                  <a:srgbClr val="000000"/>
                </a:solidFill>
                <a:latin typeface="Space Grotesk"/>
                <a:ea typeface="Space Grotesk"/>
                <a:cs typeface="Space Grotesk"/>
                <a:sym typeface="Space Grotesk"/>
              </a:rPr>
              <a:t>significantly </a:t>
            </a:r>
            <a:r>
              <a:rPr lang="en">
                <a:latin typeface="Space Grotesk"/>
                <a:ea typeface="Space Grotesk"/>
                <a:cs typeface="Space Grotesk"/>
                <a:sym typeface="Space Grotesk"/>
              </a:rPr>
              <a:t>reduce radiation exposure </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b="1" lang="en">
                <a:latin typeface="Space Grotesk"/>
                <a:ea typeface="Space Grotesk"/>
                <a:cs typeface="Space Grotesk"/>
                <a:sym typeface="Space Grotesk"/>
              </a:rPr>
              <a:t>54 cm of regolith</a:t>
            </a:r>
            <a:r>
              <a:rPr lang="en">
                <a:latin typeface="Space Grotesk"/>
                <a:ea typeface="Space Grotesk"/>
                <a:cs typeface="Space Grotesk"/>
                <a:sym typeface="Space Grotesk"/>
              </a:rPr>
              <a:t> shielding is required for a  safe habitat</a:t>
            </a:r>
            <a:endParaRPr>
              <a:latin typeface="Space Grotesk"/>
              <a:ea typeface="Space Grotesk"/>
              <a:cs typeface="Space Grotesk"/>
              <a:sym typeface="Space Grotesk"/>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3" name="Shape 933"/>
        <p:cNvGrpSpPr/>
        <p:nvPr/>
      </p:nvGrpSpPr>
      <p:grpSpPr>
        <a:xfrm>
          <a:off x="0" y="0"/>
          <a:ext cx="0" cy="0"/>
          <a:chOff x="0" y="0"/>
          <a:chExt cx="0" cy="0"/>
        </a:xfrm>
      </p:grpSpPr>
      <p:sp>
        <p:nvSpPr>
          <p:cNvPr id="934" name="Google Shape;934;p64"/>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935" name="Google Shape;935;p64"/>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936" name="Google Shape;936;p64"/>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Structural Justifications</a:t>
            </a:r>
            <a:endParaRPr sz="3000">
              <a:solidFill>
                <a:srgbClr val="434343"/>
              </a:solidFill>
              <a:latin typeface="Orbitron SemiBold"/>
              <a:ea typeface="Orbitron SemiBold"/>
              <a:cs typeface="Orbitron SemiBold"/>
              <a:sym typeface="Orbitron SemiBold"/>
            </a:endParaRPr>
          </a:p>
        </p:txBody>
      </p:sp>
      <p:cxnSp>
        <p:nvCxnSpPr>
          <p:cNvPr id="937" name="Google Shape;937;p64"/>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938" name="Google Shape;938;p64"/>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939" name="Google Shape;939;p64"/>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940" name="Google Shape;940;p64"/>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941" name="Google Shape;941;p64"/>
          <p:cNvSpPr txBox="1"/>
          <p:nvPr/>
        </p:nvSpPr>
        <p:spPr>
          <a:xfrm>
            <a:off x="473100" y="826025"/>
            <a:ext cx="3363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Medium"/>
                <a:ea typeface="Space Grotesk Medium"/>
                <a:cs typeface="Space Grotesk Medium"/>
                <a:sym typeface="Space Grotesk Medium"/>
              </a:rPr>
              <a:t>Design V1 - Force of Gravity</a:t>
            </a:r>
            <a:endParaRPr sz="1600">
              <a:latin typeface="Space Grotesk Medium"/>
              <a:ea typeface="Space Grotesk Medium"/>
              <a:cs typeface="Space Grotesk Medium"/>
              <a:sym typeface="Space Grotesk Medium"/>
            </a:endParaRPr>
          </a:p>
        </p:txBody>
      </p:sp>
      <p:pic>
        <p:nvPicPr>
          <p:cNvPr id="942" name="Google Shape;942;p64"/>
          <p:cNvPicPr preferRelativeResize="0"/>
          <p:nvPr/>
        </p:nvPicPr>
        <p:blipFill rotWithShape="1">
          <a:blip r:embed="rId3">
            <a:alphaModFix/>
          </a:blip>
          <a:srcRect b="9453" l="0" r="2153" t="0"/>
          <a:stretch/>
        </p:blipFill>
        <p:spPr>
          <a:xfrm>
            <a:off x="3769075" y="936781"/>
            <a:ext cx="4895249" cy="3195287"/>
          </a:xfrm>
          <a:prstGeom prst="rect">
            <a:avLst/>
          </a:prstGeom>
          <a:noFill/>
          <a:ln>
            <a:noFill/>
          </a:ln>
        </p:spPr>
      </p:pic>
      <p:sp>
        <p:nvSpPr>
          <p:cNvPr id="943" name="Google Shape;943;p64"/>
          <p:cNvSpPr txBox="1"/>
          <p:nvPr/>
        </p:nvSpPr>
        <p:spPr>
          <a:xfrm>
            <a:off x="455900" y="1257125"/>
            <a:ext cx="3313200" cy="312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Space Grotesk"/>
                <a:ea typeface="Space Grotesk"/>
                <a:cs typeface="Space Grotesk"/>
                <a:sym typeface="Space Grotesk"/>
              </a:rPr>
              <a:t>Max Compression</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rPr lang="en">
                <a:latin typeface="Space Grotesk"/>
                <a:ea typeface="Space Grotesk"/>
                <a:cs typeface="Space Grotesk"/>
                <a:sym typeface="Space Grotesk"/>
              </a:rPr>
              <a:t>0.00869 &lt; </a:t>
            </a:r>
            <a:r>
              <a:rPr lang="en">
                <a:solidFill>
                  <a:srgbClr val="000000"/>
                </a:solidFill>
                <a:latin typeface="Space Grotesk"/>
                <a:ea typeface="Space Grotesk"/>
                <a:cs typeface="Space Grotesk"/>
                <a:sym typeface="Space Grotesk"/>
              </a:rPr>
              <a:t>9.250 kN/cm</a:t>
            </a:r>
            <a:r>
              <a:rPr baseline="30000" lang="en">
                <a:solidFill>
                  <a:srgbClr val="000000"/>
                </a:solidFill>
                <a:latin typeface="Space Grotesk"/>
                <a:ea typeface="Space Grotesk"/>
                <a:cs typeface="Space Grotesk"/>
                <a:sym typeface="Space Grotesk"/>
              </a:rPr>
              <a:t>2</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rPr lang="en">
                <a:latin typeface="Space Grotesk"/>
                <a:ea typeface="Space Grotesk"/>
                <a:cs typeface="Space Grotesk"/>
                <a:sym typeface="Space Grotesk"/>
              </a:rPr>
              <a:t>Max Tension</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rPr lang="en">
                <a:latin typeface="Space Grotesk"/>
                <a:ea typeface="Space Grotesk"/>
                <a:cs typeface="Space Grotesk"/>
                <a:sym typeface="Space Grotesk"/>
              </a:rPr>
              <a:t>0.00236 &lt; </a:t>
            </a:r>
            <a:r>
              <a:rPr lang="en">
                <a:solidFill>
                  <a:srgbClr val="000000"/>
                </a:solidFill>
                <a:latin typeface="Space Grotesk"/>
                <a:ea typeface="Space Grotesk"/>
                <a:cs typeface="Space Grotesk"/>
                <a:sym typeface="Space Grotesk"/>
              </a:rPr>
              <a:t>0.925</a:t>
            </a:r>
            <a:endParaRPr>
              <a:solidFill>
                <a:srgbClr val="000000"/>
              </a:solidFill>
              <a:latin typeface="Space Grotesk"/>
              <a:ea typeface="Space Grotesk"/>
              <a:cs typeface="Space Grotesk"/>
              <a:sym typeface="Space Grotesk"/>
            </a:endParaRPr>
          </a:p>
          <a:p>
            <a:pPr indent="0" lvl="0" marL="0" rtl="0" algn="l">
              <a:lnSpc>
                <a:spcPct val="115000"/>
              </a:lnSpc>
              <a:spcBef>
                <a:spcPts val="0"/>
              </a:spcBef>
              <a:spcAft>
                <a:spcPts val="0"/>
              </a:spcAft>
              <a:buNone/>
            </a:pPr>
            <a:r>
              <a:t/>
            </a:r>
            <a:endParaRPr>
              <a:solidFill>
                <a:srgbClr val="000000"/>
              </a:solidFill>
              <a:latin typeface="Space Grotesk"/>
              <a:ea typeface="Space Grotesk"/>
              <a:cs typeface="Space Grotesk"/>
              <a:sym typeface="Space Grotesk"/>
            </a:endParaRPr>
          </a:p>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Structure performs well in low gravity</a:t>
            </a:r>
            <a:endParaRPr>
              <a:solidFill>
                <a:srgbClr val="000000"/>
              </a:solidFill>
              <a:latin typeface="Space Grotesk"/>
              <a:ea typeface="Space Grotesk"/>
              <a:cs typeface="Space Grotesk"/>
              <a:sym typeface="Space Grotesk"/>
            </a:endParaRPr>
          </a:p>
          <a:p>
            <a:pPr indent="0" lvl="0" marL="0" rtl="0" algn="l">
              <a:lnSpc>
                <a:spcPct val="115000"/>
              </a:lnSpc>
              <a:spcBef>
                <a:spcPts val="0"/>
              </a:spcBef>
              <a:spcAft>
                <a:spcPts val="0"/>
              </a:spcAft>
              <a:buNone/>
            </a:pPr>
            <a:r>
              <a:t/>
            </a:r>
            <a:endParaRPr>
              <a:solidFill>
                <a:srgbClr val="000000"/>
              </a:solidFill>
              <a:latin typeface="Space Grotesk"/>
              <a:ea typeface="Space Grotesk"/>
              <a:cs typeface="Space Grotesk"/>
              <a:sym typeface="Space Grotesk"/>
            </a:endParaRPr>
          </a:p>
          <a:p>
            <a:pPr indent="0" lvl="0" marL="0" rtl="0" algn="l">
              <a:lnSpc>
                <a:spcPct val="115000"/>
              </a:lnSpc>
              <a:spcBef>
                <a:spcPts val="0"/>
              </a:spcBef>
              <a:spcAft>
                <a:spcPts val="0"/>
              </a:spcAft>
              <a:buNone/>
            </a:pPr>
            <a:r>
              <a:rPr b="1" lang="en">
                <a:solidFill>
                  <a:srgbClr val="000000"/>
                </a:solidFill>
                <a:latin typeface="Space Grotesk"/>
                <a:ea typeface="Space Grotesk"/>
                <a:cs typeface="Space Grotesk"/>
                <a:sym typeface="Space Grotesk"/>
              </a:rPr>
              <a:t>Overengineered</a:t>
            </a:r>
            <a:r>
              <a:rPr lang="en">
                <a:solidFill>
                  <a:srgbClr val="000000"/>
                </a:solidFill>
                <a:latin typeface="Space Grotesk"/>
                <a:ea typeface="Space Grotesk"/>
                <a:cs typeface="Space Grotesk"/>
                <a:sym typeface="Space Grotesk"/>
              </a:rPr>
              <a:t> thanks to the thickness required for radiation protection</a:t>
            </a:r>
            <a:endParaRPr>
              <a:solidFill>
                <a:srgbClr val="000000"/>
              </a:solidFill>
              <a:latin typeface="Space Grotesk"/>
              <a:ea typeface="Space Grotesk"/>
              <a:cs typeface="Space Grotesk"/>
              <a:sym typeface="Space Grotesk"/>
            </a:endParaRPr>
          </a:p>
        </p:txBody>
      </p:sp>
      <p:sp>
        <p:nvSpPr>
          <p:cNvPr id="944" name="Google Shape;944;p64"/>
          <p:cNvSpPr txBox="1"/>
          <p:nvPr/>
        </p:nvSpPr>
        <p:spPr>
          <a:xfrm>
            <a:off x="4572000" y="4185650"/>
            <a:ext cx="4092300" cy="711300"/>
          </a:xfrm>
          <a:prstGeom prst="rect">
            <a:avLst/>
          </a:prstGeom>
          <a:noFill/>
          <a:ln>
            <a:noFill/>
          </a:ln>
        </p:spPr>
        <p:txBody>
          <a:bodyPr anchorCtr="0" anchor="ctr" bIns="91425" lIns="0" spcFirstLastPara="1" rIns="18000" wrap="square" tIns="91425">
            <a:noAutofit/>
          </a:bodyPr>
          <a:lstStyle/>
          <a:p>
            <a:pPr indent="-457200" lvl="0" marL="0" rtl="0" algn="r">
              <a:lnSpc>
                <a:spcPct val="150000"/>
              </a:lnSpc>
              <a:spcBef>
                <a:spcPts val="0"/>
              </a:spcBef>
              <a:spcAft>
                <a:spcPts val="0"/>
              </a:spcAft>
              <a:buNone/>
            </a:pPr>
            <a:r>
              <a:rPr lang="en" sz="729">
                <a:latin typeface="Space Grotesk Light"/>
                <a:ea typeface="Space Grotesk Light"/>
                <a:cs typeface="Space Grotesk Light"/>
                <a:sym typeface="Space Grotesk Light"/>
              </a:rPr>
              <a:t>https://www.researchgate.net/publication/390602870_Melting_and_solidifying_behavior_of_lunar_regolith_simulant_under_a_vacuum_environment</a:t>
            </a:r>
            <a:endParaRPr sz="800">
              <a:solidFill>
                <a:srgbClr val="222222"/>
              </a:solidFill>
              <a:latin typeface="Space Grotesk Light"/>
              <a:ea typeface="Space Grotesk Light"/>
              <a:cs typeface="Space Grotesk Light"/>
              <a:sym typeface="Space Grotesk Light"/>
            </a:endParaRPr>
          </a:p>
          <a:p>
            <a:pPr indent="-457200" lvl="0" marL="0" rtl="0" algn="r">
              <a:lnSpc>
                <a:spcPct val="150000"/>
              </a:lnSpc>
              <a:spcBef>
                <a:spcPts val="0"/>
              </a:spcBef>
              <a:spcAft>
                <a:spcPts val="0"/>
              </a:spcAft>
              <a:buNone/>
            </a:pPr>
            <a:r>
              <a:t/>
            </a:r>
            <a:endParaRPr sz="800">
              <a:solidFill>
                <a:srgbClr val="222222"/>
              </a:solidFill>
              <a:latin typeface="Space Grotesk Light"/>
              <a:ea typeface="Space Grotesk Light"/>
              <a:cs typeface="Space Grotesk Light"/>
              <a:sym typeface="Space Grotesk Light"/>
            </a:endParaRPr>
          </a:p>
        </p:txBody>
      </p:sp>
      <p:pic>
        <p:nvPicPr>
          <p:cNvPr id="945" name="Google Shape;945;p64"/>
          <p:cNvPicPr preferRelativeResize="0"/>
          <p:nvPr/>
        </p:nvPicPr>
        <p:blipFill>
          <a:blip r:embed="rId4">
            <a:alphaModFix/>
          </a:blip>
          <a:stretch>
            <a:fillRect/>
          </a:stretch>
        </p:blipFill>
        <p:spPr>
          <a:xfrm>
            <a:off x="6211700" y="826025"/>
            <a:ext cx="2452575" cy="964750"/>
          </a:xfrm>
          <a:prstGeom prst="rect">
            <a:avLst/>
          </a:prstGeom>
          <a:noFill/>
          <a:ln>
            <a:noFill/>
          </a:ln>
        </p:spPr>
      </p:pic>
      <p:sp>
        <p:nvSpPr>
          <p:cNvPr id="946" name="Google Shape;946;p64"/>
          <p:cNvSpPr txBox="1"/>
          <p:nvPr/>
        </p:nvSpPr>
        <p:spPr>
          <a:xfrm>
            <a:off x="5883354" y="3986765"/>
            <a:ext cx="2793600" cy="3693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200">
                <a:latin typeface="Space Grotesk"/>
                <a:ea typeface="Space Grotesk"/>
                <a:cs typeface="Space Grotesk"/>
                <a:sym typeface="Space Grotesk"/>
              </a:rPr>
              <a:t>Forces: Gravity</a:t>
            </a:r>
            <a:endParaRPr sz="1200">
              <a:latin typeface="Space Grotesk"/>
              <a:ea typeface="Space Grotesk"/>
              <a:cs typeface="Space Grotesk"/>
              <a:sym typeface="Space Grotesk"/>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0" name="Shape 950"/>
        <p:cNvGrpSpPr/>
        <p:nvPr/>
      </p:nvGrpSpPr>
      <p:grpSpPr>
        <a:xfrm>
          <a:off x="0" y="0"/>
          <a:ext cx="0" cy="0"/>
          <a:chOff x="0" y="0"/>
          <a:chExt cx="0" cy="0"/>
        </a:xfrm>
      </p:grpSpPr>
      <p:sp>
        <p:nvSpPr>
          <p:cNvPr id="951" name="Google Shape;951;p65"/>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952" name="Google Shape;952;p65"/>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953" name="Google Shape;953;p65"/>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Structural Justification</a:t>
            </a:r>
            <a:endParaRPr sz="3000">
              <a:solidFill>
                <a:srgbClr val="434343"/>
              </a:solidFill>
              <a:latin typeface="Orbitron SemiBold"/>
              <a:ea typeface="Orbitron SemiBold"/>
              <a:cs typeface="Orbitron SemiBold"/>
              <a:sym typeface="Orbitron SemiBold"/>
            </a:endParaRPr>
          </a:p>
        </p:txBody>
      </p:sp>
      <p:cxnSp>
        <p:nvCxnSpPr>
          <p:cNvPr id="954" name="Google Shape;954;p65"/>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955" name="Google Shape;955;p65"/>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956" name="Google Shape;956;p65"/>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957" name="Google Shape;957;p65"/>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958" name="Google Shape;958;p65"/>
          <p:cNvPicPr preferRelativeResize="0"/>
          <p:nvPr/>
        </p:nvPicPr>
        <p:blipFill rotWithShape="1">
          <a:blip r:embed="rId3">
            <a:alphaModFix/>
          </a:blip>
          <a:srcRect b="8742" l="1021" r="7847" t="0"/>
          <a:stretch/>
        </p:blipFill>
        <p:spPr>
          <a:xfrm>
            <a:off x="3380275" y="851300"/>
            <a:ext cx="5296600" cy="3735026"/>
          </a:xfrm>
          <a:prstGeom prst="rect">
            <a:avLst/>
          </a:prstGeom>
          <a:noFill/>
          <a:ln>
            <a:noFill/>
          </a:ln>
        </p:spPr>
      </p:pic>
      <p:sp>
        <p:nvSpPr>
          <p:cNvPr id="959" name="Google Shape;959;p65"/>
          <p:cNvSpPr txBox="1"/>
          <p:nvPr/>
        </p:nvSpPr>
        <p:spPr>
          <a:xfrm>
            <a:off x="473100" y="826025"/>
            <a:ext cx="3363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Medium"/>
                <a:ea typeface="Space Grotesk Medium"/>
                <a:cs typeface="Space Grotesk Medium"/>
                <a:sym typeface="Space Grotesk Medium"/>
              </a:rPr>
              <a:t>Design V2 - Cantilevers</a:t>
            </a:r>
            <a:endParaRPr sz="1600">
              <a:latin typeface="Space Grotesk Medium"/>
              <a:ea typeface="Space Grotesk Medium"/>
              <a:cs typeface="Space Grotesk Medium"/>
              <a:sym typeface="Space Grotesk Medium"/>
            </a:endParaRPr>
          </a:p>
        </p:txBody>
      </p:sp>
      <p:pic>
        <p:nvPicPr>
          <p:cNvPr id="960" name="Google Shape;960;p65"/>
          <p:cNvPicPr preferRelativeResize="0"/>
          <p:nvPr/>
        </p:nvPicPr>
        <p:blipFill rotWithShape="1">
          <a:blip r:embed="rId4">
            <a:alphaModFix/>
          </a:blip>
          <a:srcRect b="517" l="0" r="2047" t="0"/>
          <a:stretch/>
        </p:blipFill>
        <p:spPr>
          <a:xfrm>
            <a:off x="479075" y="2571750"/>
            <a:ext cx="2901199" cy="2014574"/>
          </a:xfrm>
          <a:prstGeom prst="rect">
            <a:avLst/>
          </a:prstGeom>
          <a:noFill/>
          <a:ln>
            <a:noFill/>
          </a:ln>
        </p:spPr>
      </p:pic>
      <p:sp>
        <p:nvSpPr>
          <p:cNvPr id="961" name="Google Shape;961;p65"/>
          <p:cNvSpPr txBox="1"/>
          <p:nvPr/>
        </p:nvSpPr>
        <p:spPr>
          <a:xfrm>
            <a:off x="455900" y="1257125"/>
            <a:ext cx="2961900" cy="139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Space Grotesk"/>
                <a:ea typeface="Space Grotesk"/>
                <a:cs typeface="Space Grotesk"/>
                <a:sym typeface="Space Grotesk"/>
              </a:rPr>
              <a:t>Raising the metaballs</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rPr lang="en">
                <a:latin typeface="Space Grotesk"/>
                <a:ea typeface="Space Grotesk"/>
                <a:cs typeface="Space Grotesk"/>
                <a:sym typeface="Space Grotesk"/>
              </a:rPr>
              <a:t>→ More dynamic interior facilitating jumpy lunar movement</a:t>
            </a:r>
            <a:endParaRPr>
              <a:latin typeface="Space Grotesk"/>
              <a:ea typeface="Space Grotesk"/>
              <a:cs typeface="Space Grotesk"/>
              <a:sym typeface="Space Grotesk"/>
            </a:endParaRPr>
          </a:p>
        </p:txBody>
      </p:sp>
      <p:sp>
        <p:nvSpPr>
          <p:cNvPr id="962" name="Google Shape;962;p65"/>
          <p:cNvSpPr txBox="1"/>
          <p:nvPr/>
        </p:nvSpPr>
        <p:spPr>
          <a:xfrm>
            <a:off x="5883354" y="4186125"/>
            <a:ext cx="2793600" cy="3693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200">
                <a:latin typeface="Space Grotesk"/>
                <a:ea typeface="Space Grotesk"/>
                <a:cs typeface="Space Grotesk"/>
                <a:sym typeface="Space Grotesk"/>
              </a:rPr>
              <a:t>Forces: Gravity</a:t>
            </a:r>
            <a:endParaRPr sz="1200">
              <a:latin typeface="Space Grotesk"/>
              <a:ea typeface="Space Grotesk"/>
              <a:cs typeface="Space Grotesk"/>
              <a:sym typeface="Space Grotesk"/>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6" name="Shape 966"/>
        <p:cNvGrpSpPr/>
        <p:nvPr/>
      </p:nvGrpSpPr>
      <p:grpSpPr>
        <a:xfrm>
          <a:off x="0" y="0"/>
          <a:ext cx="0" cy="0"/>
          <a:chOff x="0" y="0"/>
          <a:chExt cx="0" cy="0"/>
        </a:xfrm>
      </p:grpSpPr>
      <p:sp>
        <p:nvSpPr>
          <p:cNvPr id="967" name="Google Shape;967;p66"/>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968" name="Google Shape;968;p66"/>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969" name="Google Shape;969;p66"/>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Structural Justification</a:t>
            </a:r>
            <a:endParaRPr sz="3000">
              <a:solidFill>
                <a:srgbClr val="434343"/>
              </a:solidFill>
              <a:latin typeface="Orbitron SemiBold"/>
              <a:ea typeface="Orbitron SemiBold"/>
              <a:cs typeface="Orbitron SemiBold"/>
              <a:sym typeface="Orbitron SemiBold"/>
            </a:endParaRPr>
          </a:p>
        </p:txBody>
      </p:sp>
      <p:cxnSp>
        <p:nvCxnSpPr>
          <p:cNvPr id="970" name="Google Shape;970;p66"/>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971" name="Google Shape;971;p66"/>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972" name="Google Shape;972;p66"/>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973" name="Google Shape;973;p66"/>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974" name="Google Shape;974;p66"/>
          <p:cNvPicPr preferRelativeResize="0"/>
          <p:nvPr/>
        </p:nvPicPr>
        <p:blipFill>
          <a:blip r:embed="rId3">
            <a:alphaModFix/>
          </a:blip>
          <a:stretch>
            <a:fillRect/>
          </a:stretch>
        </p:blipFill>
        <p:spPr>
          <a:xfrm>
            <a:off x="479075" y="1549363"/>
            <a:ext cx="3762026" cy="2051288"/>
          </a:xfrm>
          <a:prstGeom prst="rect">
            <a:avLst/>
          </a:prstGeom>
          <a:noFill/>
          <a:ln>
            <a:noFill/>
          </a:ln>
        </p:spPr>
      </p:pic>
      <p:pic>
        <p:nvPicPr>
          <p:cNvPr id="975" name="Google Shape;975;p66"/>
          <p:cNvPicPr preferRelativeResize="0"/>
          <p:nvPr/>
        </p:nvPicPr>
        <p:blipFill rotWithShape="1">
          <a:blip r:embed="rId4">
            <a:alphaModFix/>
          </a:blip>
          <a:srcRect b="9348" l="0" r="3763" t="11563"/>
          <a:stretch/>
        </p:blipFill>
        <p:spPr>
          <a:xfrm>
            <a:off x="4071050" y="1084950"/>
            <a:ext cx="4605900" cy="2669600"/>
          </a:xfrm>
          <a:prstGeom prst="rect">
            <a:avLst/>
          </a:prstGeom>
          <a:noFill/>
          <a:ln>
            <a:noFill/>
          </a:ln>
        </p:spPr>
      </p:pic>
      <p:sp>
        <p:nvSpPr>
          <p:cNvPr id="976" name="Google Shape;976;p66"/>
          <p:cNvSpPr txBox="1"/>
          <p:nvPr/>
        </p:nvSpPr>
        <p:spPr>
          <a:xfrm>
            <a:off x="473100" y="826025"/>
            <a:ext cx="3363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Medium"/>
                <a:ea typeface="Space Grotesk Medium"/>
                <a:cs typeface="Space Grotesk Medium"/>
                <a:sym typeface="Space Grotesk Medium"/>
              </a:rPr>
              <a:t>Design V2 - Pressurised</a:t>
            </a:r>
            <a:endParaRPr sz="1600">
              <a:latin typeface="Space Grotesk Medium"/>
              <a:ea typeface="Space Grotesk Medium"/>
              <a:cs typeface="Space Grotesk Medium"/>
              <a:sym typeface="Space Grotesk Medium"/>
            </a:endParaRPr>
          </a:p>
        </p:txBody>
      </p:sp>
      <p:sp>
        <p:nvSpPr>
          <p:cNvPr id="977" name="Google Shape;977;p66"/>
          <p:cNvSpPr txBox="1"/>
          <p:nvPr/>
        </p:nvSpPr>
        <p:spPr>
          <a:xfrm>
            <a:off x="5883354" y="4186125"/>
            <a:ext cx="2793600" cy="3693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200">
                <a:latin typeface="Space Grotesk"/>
                <a:ea typeface="Space Grotesk"/>
                <a:cs typeface="Space Grotesk"/>
                <a:sym typeface="Space Grotesk"/>
              </a:rPr>
              <a:t>Forces: Pressure</a:t>
            </a:r>
            <a:endParaRPr sz="1200">
              <a:latin typeface="Space Grotesk"/>
              <a:ea typeface="Space Grotesk"/>
              <a:cs typeface="Space Grotesk"/>
              <a:sym typeface="Space Grotesk"/>
            </a:endParaRPr>
          </a:p>
        </p:txBody>
      </p:sp>
      <p:sp>
        <p:nvSpPr>
          <p:cNvPr id="978" name="Google Shape;978;p66"/>
          <p:cNvSpPr txBox="1"/>
          <p:nvPr/>
        </p:nvSpPr>
        <p:spPr>
          <a:xfrm>
            <a:off x="750000" y="386507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Air pressure pushes the shell out</a:t>
            </a:r>
            <a:endParaRPr>
              <a:solidFill>
                <a:srgbClr val="000000"/>
              </a:solidFill>
              <a:latin typeface="Space Grotesk"/>
              <a:ea typeface="Space Grotesk"/>
              <a:cs typeface="Space Grotesk"/>
              <a:sym typeface="Space Grotesk"/>
            </a:endParaRPr>
          </a:p>
        </p:txBody>
      </p:sp>
      <p:sp>
        <p:nvSpPr>
          <p:cNvPr id="979" name="Google Shape;979;p66"/>
          <p:cNvSpPr txBox="1"/>
          <p:nvPr/>
        </p:nvSpPr>
        <p:spPr>
          <a:xfrm>
            <a:off x="5049875" y="386507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000000"/>
                </a:solidFill>
                <a:latin typeface="Space Grotesk"/>
                <a:ea typeface="Space Grotesk"/>
                <a:cs typeface="Space Grotesk"/>
                <a:sym typeface="Space Grotesk"/>
              </a:rPr>
              <a:t>Peak tension 1.7% → 14.1%</a:t>
            </a:r>
            <a:endParaRPr>
              <a:solidFill>
                <a:srgbClr val="000000"/>
              </a:solidFill>
              <a:latin typeface="Space Grotesk"/>
              <a:ea typeface="Space Grotesk"/>
              <a:cs typeface="Space Grotesk"/>
              <a:sym typeface="Space Grotesk"/>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83" name="Shape 983"/>
        <p:cNvGrpSpPr/>
        <p:nvPr/>
      </p:nvGrpSpPr>
      <p:grpSpPr>
        <a:xfrm>
          <a:off x="0" y="0"/>
          <a:ext cx="0" cy="0"/>
          <a:chOff x="0" y="0"/>
          <a:chExt cx="0" cy="0"/>
        </a:xfrm>
      </p:grpSpPr>
      <p:sp>
        <p:nvSpPr>
          <p:cNvPr id="984" name="Google Shape;984;p67"/>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985" name="Google Shape;985;p67"/>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986" name="Google Shape;986;p67"/>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Structural Justification</a:t>
            </a:r>
            <a:endParaRPr sz="3000">
              <a:solidFill>
                <a:srgbClr val="434343"/>
              </a:solidFill>
              <a:latin typeface="Orbitron SemiBold"/>
              <a:ea typeface="Orbitron SemiBold"/>
              <a:cs typeface="Orbitron SemiBold"/>
              <a:sym typeface="Orbitron SemiBold"/>
            </a:endParaRPr>
          </a:p>
        </p:txBody>
      </p:sp>
      <p:cxnSp>
        <p:nvCxnSpPr>
          <p:cNvPr id="987" name="Google Shape;987;p67"/>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988" name="Google Shape;988;p67"/>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989" name="Google Shape;989;p67"/>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990" name="Google Shape;990;p67"/>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991" name="Google Shape;991;p67"/>
          <p:cNvSpPr txBox="1"/>
          <p:nvPr/>
        </p:nvSpPr>
        <p:spPr>
          <a:xfrm>
            <a:off x="473100" y="826025"/>
            <a:ext cx="3715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Medium"/>
                <a:ea typeface="Space Grotesk Medium"/>
                <a:cs typeface="Space Grotesk Medium"/>
                <a:sym typeface="Space Grotesk Medium"/>
              </a:rPr>
              <a:t>Design V3 - Metaball smoothing </a:t>
            </a:r>
            <a:endParaRPr sz="1600">
              <a:latin typeface="Space Grotesk Medium"/>
              <a:ea typeface="Space Grotesk Medium"/>
              <a:cs typeface="Space Grotesk Medium"/>
              <a:sym typeface="Space Grotesk Medium"/>
            </a:endParaRPr>
          </a:p>
        </p:txBody>
      </p:sp>
      <p:sp>
        <p:nvSpPr>
          <p:cNvPr id="992" name="Google Shape;992;p67"/>
          <p:cNvSpPr txBox="1"/>
          <p:nvPr/>
        </p:nvSpPr>
        <p:spPr>
          <a:xfrm>
            <a:off x="455900" y="1257125"/>
            <a:ext cx="29619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latin typeface="Space Grotesk"/>
              <a:ea typeface="Space Grotesk"/>
              <a:cs typeface="Space Grotesk"/>
              <a:sym typeface="Space Grotesk"/>
            </a:endParaRPr>
          </a:p>
        </p:txBody>
      </p:sp>
      <p:sp>
        <p:nvSpPr>
          <p:cNvPr id="993" name="Google Shape;993;p67"/>
          <p:cNvSpPr txBox="1"/>
          <p:nvPr/>
        </p:nvSpPr>
        <p:spPr>
          <a:xfrm>
            <a:off x="455900" y="1257125"/>
            <a:ext cx="2961900" cy="263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Space Grotesk"/>
                <a:ea typeface="Space Grotesk"/>
                <a:cs typeface="Space Grotesk"/>
                <a:sym typeface="Space Grotesk"/>
              </a:rPr>
              <a:t>Metaballs are moved closer together and blended</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rPr lang="en">
                <a:latin typeface="Space Grotesk"/>
                <a:ea typeface="Space Grotesk"/>
                <a:cs typeface="Space Grotesk"/>
                <a:sym typeface="Space Grotesk"/>
              </a:rPr>
              <a:t>→ More efficient load path to the ground</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rPr lang="en">
                <a:latin typeface="Space Grotesk"/>
                <a:ea typeface="Space Grotesk"/>
                <a:cs typeface="Space Grotesk"/>
                <a:sym typeface="Space Grotesk"/>
              </a:rPr>
              <a:t>→ ‘necks’ are reduced</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t/>
            </a:r>
            <a:endParaRPr>
              <a:latin typeface="Space Grotesk"/>
              <a:ea typeface="Space Grotesk"/>
              <a:cs typeface="Space Grotesk"/>
              <a:sym typeface="Space Grotesk"/>
            </a:endParaRPr>
          </a:p>
          <a:p>
            <a:pPr indent="0" lvl="0" marL="0" rtl="0" algn="l">
              <a:lnSpc>
                <a:spcPct val="115000"/>
              </a:lnSpc>
              <a:spcBef>
                <a:spcPts val="0"/>
              </a:spcBef>
              <a:spcAft>
                <a:spcPts val="0"/>
              </a:spcAft>
              <a:buNone/>
            </a:pPr>
            <a:r>
              <a:rPr lang="en">
                <a:latin typeface="Space Grotesk"/>
                <a:ea typeface="Space Grotesk"/>
                <a:cs typeface="Space Grotesk"/>
                <a:sym typeface="Space Grotesk"/>
              </a:rPr>
              <a:t>→ Reduce peak stress in the hotspots</a:t>
            </a:r>
            <a:endParaRPr>
              <a:latin typeface="Space Grotesk"/>
              <a:ea typeface="Space Grotesk"/>
              <a:cs typeface="Space Grotesk"/>
              <a:sym typeface="Space Grotesk"/>
            </a:endParaRPr>
          </a:p>
        </p:txBody>
      </p:sp>
      <p:pic>
        <p:nvPicPr>
          <p:cNvPr id="994" name="Google Shape;994;p67"/>
          <p:cNvPicPr preferRelativeResize="0"/>
          <p:nvPr/>
        </p:nvPicPr>
        <p:blipFill rotWithShape="1">
          <a:blip r:embed="rId3">
            <a:alphaModFix/>
          </a:blip>
          <a:srcRect b="11092" l="0" r="18354" t="12677"/>
          <a:stretch/>
        </p:blipFill>
        <p:spPr>
          <a:xfrm>
            <a:off x="3955600" y="1205550"/>
            <a:ext cx="4701149" cy="3090612"/>
          </a:xfrm>
          <a:prstGeom prst="rect">
            <a:avLst/>
          </a:prstGeom>
          <a:noFill/>
          <a:ln>
            <a:noFill/>
          </a:ln>
        </p:spPr>
      </p:pic>
      <p:sp>
        <p:nvSpPr>
          <p:cNvPr id="995" name="Google Shape;995;p67"/>
          <p:cNvSpPr txBox="1"/>
          <p:nvPr/>
        </p:nvSpPr>
        <p:spPr>
          <a:xfrm>
            <a:off x="5883354" y="4186125"/>
            <a:ext cx="2793600" cy="3693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0"/>
              </a:spcAft>
              <a:buNone/>
            </a:pPr>
            <a:r>
              <a:rPr lang="en" sz="1200">
                <a:latin typeface="Space Grotesk"/>
                <a:ea typeface="Space Grotesk"/>
                <a:cs typeface="Space Grotesk"/>
                <a:sym typeface="Space Grotesk"/>
              </a:rPr>
              <a:t>Forces: Gravity + Presure</a:t>
            </a:r>
            <a:endParaRPr sz="1200">
              <a:latin typeface="Space Grotesk"/>
              <a:ea typeface="Space Grotesk"/>
              <a:cs typeface="Space Grotesk"/>
              <a:sym typeface="Space Grotesk"/>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99" name="Shape 999"/>
        <p:cNvGrpSpPr/>
        <p:nvPr/>
      </p:nvGrpSpPr>
      <p:grpSpPr>
        <a:xfrm>
          <a:off x="0" y="0"/>
          <a:ext cx="0" cy="0"/>
          <a:chOff x="0" y="0"/>
          <a:chExt cx="0" cy="0"/>
        </a:xfrm>
      </p:grpSpPr>
      <p:sp>
        <p:nvSpPr>
          <p:cNvPr id="1000" name="Google Shape;1000;p68"/>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001" name="Google Shape;1001;p68"/>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002" name="Google Shape;1002;p68"/>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Porosity</a:t>
            </a:r>
            <a:endParaRPr sz="3000">
              <a:solidFill>
                <a:srgbClr val="434343"/>
              </a:solidFill>
              <a:latin typeface="Orbitron SemiBold"/>
              <a:ea typeface="Orbitron SemiBold"/>
              <a:cs typeface="Orbitron SemiBold"/>
              <a:sym typeface="Orbitron SemiBold"/>
            </a:endParaRPr>
          </a:p>
        </p:txBody>
      </p:sp>
      <p:cxnSp>
        <p:nvCxnSpPr>
          <p:cNvPr id="1003" name="Google Shape;1003;p68"/>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004" name="Google Shape;1004;p68"/>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1005" name="Google Shape;1005;p68"/>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006" name="Google Shape;1006;p68"/>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007" name="Google Shape;1007;p68"/>
          <p:cNvSpPr txBox="1"/>
          <p:nvPr/>
        </p:nvSpPr>
        <p:spPr>
          <a:xfrm>
            <a:off x="370663" y="3577994"/>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Small</a:t>
            </a:r>
            <a:endParaRPr>
              <a:latin typeface="Space Grotesk"/>
              <a:ea typeface="Space Grotesk"/>
              <a:cs typeface="Space Grotesk"/>
              <a:sym typeface="Space Grotesk"/>
            </a:endParaRPr>
          </a:p>
        </p:txBody>
      </p:sp>
      <p:sp>
        <p:nvSpPr>
          <p:cNvPr id="1008" name="Google Shape;1008;p68"/>
          <p:cNvSpPr txBox="1"/>
          <p:nvPr/>
        </p:nvSpPr>
        <p:spPr>
          <a:xfrm>
            <a:off x="2359188" y="3577994"/>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Large</a:t>
            </a:r>
            <a:endParaRPr>
              <a:latin typeface="Space Grotesk"/>
              <a:ea typeface="Space Grotesk"/>
              <a:cs typeface="Space Grotesk"/>
              <a:sym typeface="Space Grotesk"/>
            </a:endParaRPr>
          </a:p>
        </p:txBody>
      </p:sp>
      <p:sp>
        <p:nvSpPr>
          <p:cNvPr id="1009" name="Google Shape;1009;p68"/>
          <p:cNvSpPr txBox="1"/>
          <p:nvPr/>
        </p:nvSpPr>
        <p:spPr>
          <a:xfrm>
            <a:off x="4571989" y="3577994"/>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Mixed</a:t>
            </a:r>
            <a:endParaRPr>
              <a:latin typeface="Space Grotesk"/>
              <a:ea typeface="Space Grotesk"/>
              <a:cs typeface="Space Grotesk"/>
              <a:sym typeface="Space Grotesk"/>
            </a:endParaRPr>
          </a:p>
        </p:txBody>
      </p:sp>
      <p:pic>
        <p:nvPicPr>
          <p:cNvPr id="1010" name="Google Shape;1010;p68"/>
          <p:cNvPicPr preferRelativeResize="0"/>
          <p:nvPr/>
        </p:nvPicPr>
        <p:blipFill>
          <a:blip r:embed="rId3">
            <a:alphaModFix/>
          </a:blip>
          <a:stretch>
            <a:fillRect/>
          </a:stretch>
        </p:blipFill>
        <p:spPr>
          <a:xfrm>
            <a:off x="466525" y="1246811"/>
            <a:ext cx="8197799" cy="2411469"/>
          </a:xfrm>
          <a:prstGeom prst="rect">
            <a:avLst/>
          </a:prstGeom>
          <a:noFill/>
          <a:ln>
            <a:noFill/>
          </a:ln>
        </p:spPr>
      </p:pic>
      <p:sp>
        <p:nvSpPr>
          <p:cNvPr id="1011" name="Google Shape;1011;p68"/>
          <p:cNvSpPr txBox="1"/>
          <p:nvPr/>
        </p:nvSpPr>
        <p:spPr>
          <a:xfrm>
            <a:off x="6659389" y="3577994"/>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Metaball</a:t>
            </a:r>
            <a:endParaRPr>
              <a:latin typeface="Space Grotesk"/>
              <a:ea typeface="Space Grotesk"/>
              <a:cs typeface="Space Grotesk"/>
              <a:sym typeface="Space Grotesk"/>
            </a:endParaRPr>
          </a:p>
        </p:txBody>
      </p:sp>
      <p:sp>
        <p:nvSpPr>
          <p:cNvPr id="1012" name="Google Shape;1012;p68"/>
          <p:cNvSpPr txBox="1"/>
          <p:nvPr/>
        </p:nvSpPr>
        <p:spPr>
          <a:xfrm>
            <a:off x="455900" y="1019925"/>
            <a:ext cx="4663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Window Type Exploration</a:t>
            </a:r>
            <a:endParaRPr sz="1600">
              <a:latin typeface="Space Grotesk SemiBold"/>
              <a:ea typeface="Space Grotesk SemiBold"/>
              <a:cs typeface="Space Grotesk SemiBold"/>
              <a:sym typeface="Space Grotesk SemiBo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6" name="Shape 1016"/>
        <p:cNvGrpSpPr/>
        <p:nvPr/>
      </p:nvGrpSpPr>
      <p:grpSpPr>
        <a:xfrm>
          <a:off x="0" y="0"/>
          <a:ext cx="0" cy="0"/>
          <a:chOff x="0" y="0"/>
          <a:chExt cx="0" cy="0"/>
        </a:xfrm>
      </p:grpSpPr>
      <p:sp>
        <p:nvSpPr>
          <p:cNvPr id="1017" name="Google Shape;1017;p69"/>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018" name="Google Shape;1018;p69"/>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019" name="Google Shape;1019;p69"/>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Porosity</a:t>
            </a:r>
            <a:endParaRPr sz="3000">
              <a:solidFill>
                <a:srgbClr val="434343"/>
              </a:solidFill>
              <a:latin typeface="Orbitron SemiBold"/>
              <a:ea typeface="Orbitron SemiBold"/>
              <a:cs typeface="Orbitron SemiBold"/>
              <a:sym typeface="Orbitron SemiBold"/>
            </a:endParaRPr>
          </a:p>
        </p:txBody>
      </p:sp>
      <p:cxnSp>
        <p:nvCxnSpPr>
          <p:cNvPr id="1020" name="Google Shape;1020;p69"/>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021" name="Google Shape;1021;p69"/>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1022" name="Google Shape;1022;p69"/>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023" name="Google Shape;1023;p69"/>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024" name="Google Shape;1024;p69"/>
          <p:cNvSpPr txBox="1"/>
          <p:nvPr/>
        </p:nvSpPr>
        <p:spPr>
          <a:xfrm>
            <a:off x="455900" y="1019925"/>
            <a:ext cx="4663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Window Type Exploration</a:t>
            </a:r>
            <a:endParaRPr sz="1600">
              <a:latin typeface="Space Grotesk SemiBold"/>
              <a:ea typeface="Space Grotesk SemiBold"/>
              <a:cs typeface="Space Grotesk SemiBold"/>
              <a:sym typeface="Space Grotesk SemiBold"/>
            </a:endParaRPr>
          </a:p>
        </p:txBody>
      </p:sp>
      <p:pic>
        <p:nvPicPr>
          <p:cNvPr id="1025" name="Google Shape;1025;p69"/>
          <p:cNvPicPr preferRelativeResize="0"/>
          <p:nvPr/>
        </p:nvPicPr>
        <p:blipFill>
          <a:blip r:embed="rId3">
            <a:alphaModFix/>
          </a:blip>
          <a:stretch>
            <a:fillRect/>
          </a:stretch>
        </p:blipFill>
        <p:spPr>
          <a:xfrm>
            <a:off x="473100" y="1660411"/>
            <a:ext cx="2650091" cy="1819224"/>
          </a:xfrm>
          <a:prstGeom prst="rect">
            <a:avLst/>
          </a:prstGeom>
          <a:noFill/>
          <a:ln>
            <a:noFill/>
          </a:ln>
        </p:spPr>
      </p:pic>
      <p:pic>
        <p:nvPicPr>
          <p:cNvPr id="1026" name="Google Shape;1026;p69"/>
          <p:cNvPicPr preferRelativeResize="0"/>
          <p:nvPr/>
        </p:nvPicPr>
        <p:blipFill>
          <a:blip r:embed="rId4">
            <a:alphaModFix/>
          </a:blip>
          <a:stretch>
            <a:fillRect/>
          </a:stretch>
        </p:blipFill>
        <p:spPr>
          <a:xfrm>
            <a:off x="3246954" y="1660411"/>
            <a:ext cx="2650091" cy="1815502"/>
          </a:xfrm>
          <a:prstGeom prst="rect">
            <a:avLst/>
          </a:prstGeom>
          <a:noFill/>
          <a:ln>
            <a:noFill/>
          </a:ln>
        </p:spPr>
      </p:pic>
      <p:pic>
        <p:nvPicPr>
          <p:cNvPr id="1027" name="Google Shape;1027;p69"/>
          <p:cNvPicPr preferRelativeResize="0"/>
          <p:nvPr/>
        </p:nvPicPr>
        <p:blipFill>
          <a:blip r:embed="rId5">
            <a:alphaModFix/>
          </a:blip>
          <a:stretch>
            <a:fillRect/>
          </a:stretch>
        </p:blipFill>
        <p:spPr>
          <a:xfrm>
            <a:off x="6020809" y="1660411"/>
            <a:ext cx="2650091" cy="1817352"/>
          </a:xfrm>
          <a:prstGeom prst="rect">
            <a:avLst/>
          </a:prstGeom>
          <a:noFill/>
          <a:ln>
            <a:noFill/>
          </a:ln>
        </p:spPr>
      </p:pic>
      <p:sp>
        <p:nvSpPr>
          <p:cNvPr id="1028" name="Google Shape;1028;p69"/>
          <p:cNvSpPr txBox="1"/>
          <p:nvPr/>
        </p:nvSpPr>
        <p:spPr>
          <a:xfrm>
            <a:off x="754438" y="3577994"/>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Round</a:t>
            </a:r>
            <a:endParaRPr>
              <a:latin typeface="Space Grotesk"/>
              <a:ea typeface="Space Grotesk"/>
              <a:cs typeface="Space Grotesk"/>
              <a:sym typeface="Space Grotesk"/>
            </a:endParaRPr>
          </a:p>
        </p:txBody>
      </p:sp>
      <p:sp>
        <p:nvSpPr>
          <p:cNvPr id="1029" name="Google Shape;1029;p69"/>
          <p:cNvSpPr txBox="1"/>
          <p:nvPr/>
        </p:nvSpPr>
        <p:spPr>
          <a:xfrm>
            <a:off x="3528288" y="3577994"/>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Mixed</a:t>
            </a:r>
            <a:endParaRPr>
              <a:latin typeface="Space Grotesk"/>
              <a:ea typeface="Space Grotesk"/>
              <a:cs typeface="Space Grotesk"/>
              <a:sym typeface="Space Grotesk"/>
            </a:endParaRPr>
          </a:p>
        </p:txBody>
      </p:sp>
      <p:sp>
        <p:nvSpPr>
          <p:cNvPr id="1030" name="Google Shape;1030;p69"/>
          <p:cNvSpPr txBox="1"/>
          <p:nvPr/>
        </p:nvSpPr>
        <p:spPr>
          <a:xfrm>
            <a:off x="6302138" y="3577994"/>
            <a:ext cx="2087400" cy="400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Metaball</a:t>
            </a:r>
            <a:endParaRPr>
              <a:latin typeface="Space Grotesk"/>
              <a:ea typeface="Space Grotesk"/>
              <a:cs typeface="Space Grotesk"/>
              <a:sym typeface="Space Grotesk"/>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4" name="Shape 1034"/>
        <p:cNvGrpSpPr/>
        <p:nvPr/>
      </p:nvGrpSpPr>
      <p:grpSpPr>
        <a:xfrm>
          <a:off x="0" y="0"/>
          <a:ext cx="0" cy="0"/>
          <a:chOff x="0" y="0"/>
          <a:chExt cx="0" cy="0"/>
        </a:xfrm>
      </p:grpSpPr>
      <p:sp>
        <p:nvSpPr>
          <p:cNvPr id="1035" name="Google Shape;1035;p70"/>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036" name="Google Shape;1036;p70"/>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037" name="Google Shape;1037;p70"/>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Porosity</a:t>
            </a:r>
            <a:endParaRPr sz="3000">
              <a:solidFill>
                <a:srgbClr val="434343"/>
              </a:solidFill>
              <a:latin typeface="Orbitron SemiBold"/>
              <a:ea typeface="Orbitron SemiBold"/>
              <a:cs typeface="Orbitron SemiBold"/>
              <a:sym typeface="Orbitron SemiBold"/>
            </a:endParaRPr>
          </a:p>
        </p:txBody>
      </p:sp>
      <p:cxnSp>
        <p:nvCxnSpPr>
          <p:cNvPr id="1038" name="Google Shape;1038;p70"/>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039" name="Google Shape;1039;p70"/>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1040" name="Google Shape;1040;p70"/>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041" name="Google Shape;1041;p70"/>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042" name="Google Shape;1042;p70"/>
          <p:cNvSpPr txBox="1"/>
          <p:nvPr/>
        </p:nvSpPr>
        <p:spPr>
          <a:xfrm>
            <a:off x="455900" y="1019925"/>
            <a:ext cx="4663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Porosity levels</a:t>
            </a:r>
            <a:endParaRPr sz="1600">
              <a:latin typeface="Space Grotesk SemiBold"/>
              <a:ea typeface="Space Grotesk SemiBold"/>
              <a:cs typeface="Space Grotesk SemiBold"/>
              <a:sym typeface="Space Grotesk SemiBold"/>
            </a:endParaRPr>
          </a:p>
        </p:txBody>
      </p:sp>
      <p:pic>
        <p:nvPicPr>
          <p:cNvPr id="1043" name="Google Shape;1043;p70"/>
          <p:cNvPicPr preferRelativeResize="0"/>
          <p:nvPr/>
        </p:nvPicPr>
        <p:blipFill>
          <a:blip r:embed="rId3">
            <a:alphaModFix/>
          </a:blip>
          <a:stretch>
            <a:fillRect/>
          </a:stretch>
        </p:blipFill>
        <p:spPr>
          <a:xfrm>
            <a:off x="5178122" y="772225"/>
            <a:ext cx="3498754" cy="3918325"/>
          </a:xfrm>
          <a:prstGeom prst="rect">
            <a:avLst/>
          </a:prstGeom>
          <a:noFill/>
          <a:ln>
            <a:noFill/>
          </a:ln>
        </p:spPr>
      </p:pic>
      <p:sp>
        <p:nvSpPr>
          <p:cNvPr id="1044" name="Google Shape;1044;p70"/>
          <p:cNvSpPr txBox="1"/>
          <p:nvPr/>
        </p:nvSpPr>
        <p:spPr>
          <a:xfrm>
            <a:off x="479075" y="2828800"/>
            <a:ext cx="38922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Dependent on function</a:t>
            </a:r>
            <a:endParaRPr>
              <a:latin typeface="Space Grotesk"/>
              <a:ea typeface="Space Grotesk"/>
              <a:cs typeface="Space Grotesk"/>
              <a:sym typeface="Space Grotesk"/>
            </a:endParaRPr>
          </a:p>
          <a:p>
            <a:pPr indent="0" lvl="0" marL="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Private vs Public</a:t>
            </a:r>
            <a:endParaRPr>
              <a:latin typeface="Space Grotesk"/>
              <a:ea typeface="Space Grotesk"/>
              <a:cs typeface="Space Grotesk"/>
              <a:sym typeface="Space Grotesk"/>
            </a:endParaRPr>
          </a:p>
        </p:txBody>
      </p:sp>
      <p:cxnSp>
        <p:nvCxnSpPr>
          <p:cNvPr id="1045" name="Google Shape;1045;p70"/>
          <p:cNvCxnSpPr/>
          <p:nvPr/>
        </p:nvCxnSpPr>
        <p:spPr>
          <a:xfrm>
            <a:off x="6000250" y="3660100"/>
            <a:ext cx="0" cy="428700"/>
          </a:xfrm>
          <a:prstGeom prst="straightConnector1">
            <a:avLst/>
          </a:prstGeom>
          <a:noFill/>
          <a:ln cap="flat" cmpd="sng" w="9525">
            <a:solidFill>
              <a:schemeClr val="dk2"/>
            </a:solidFill>
            <a:prstDash val="solid"/>
            <a:round/>
            <a:headEnd len="med" w="med" type="diamond"/>
            <a:tailEnd len="med" w="med" type="diamond"/>
          </a:ln>
        </p:spPr>
      </p:cxnSp>
      <p:cxnSp>
        <p:nvCxnSpPr>
          <p:cNvPr id="1046" name="Google Shape;1046;p70"/>
          <p:cNvCxnSpPr/>
          <p:nvPr/>
        </p:nvCxnSpPr>
        <p:spPr>
          <a:xfrm>
            <a:off x="7250525" y="2962775"/>
            <a:ext cx="0" cy="1080900"/>
          </a:xfrm>
          <a:prstGeom prst="straightConnector1">
            <a:avLst/>
          </a:prstGeom>
          <a:noFill/>
          <a:ln cap="flat" cmpd="sng" w="9525">
            <a:solidFill>
              <a:schemeClr val="dk2"/>
            </a:solidFill>
            <a:prstDash val="solid"/>
            <a:round/>
            <a:headEnd len="med" w="med" type="diamond"/>
            <a:tailEnd len="med" w="med" type="diamond"/>
          </a:ln>
        </p:spPr>
      </p:cxnSp>
      <p:sp>
        <p:nvSpPr>
          <p:cNvPr id="1047" name="Google Shape;1047;p70"/>
          <p:cNvSpPr txBox="1"/>
          <p:nvPr/>
        </p:nvSpPr>
        <p:spPr>
          <a:xfrm>
            <a:off x="3912838" y="3597408"/>
            <a:ext cx="2087400" cy="554100"/>
          </a:xfrm>
          <a:prstGeom prst="rect">
            <a:avLst/>
          </a:prstGeom>
          <a:noFill/>
          <a:ln>
            <a:noFill/>
          </a:ln>
        </p:spPr>
        <p:txBody>
          <a:bodyPr anchorCtr="0" anchor="t" bIns="91425" lIns="91425" spcFirstLastPara="1" rIns="91425" wrap="square" tIns="91425">
            <a:spAutoFit/>
          </a:bodyPr>
          <a:lstStyle/>
          <a:p>
            <a:pPr indent="0" lvl="0" marL="0" rtl="0" algn="r">
              <a:lnSpc>
                <a:spcPct val="100000"/>
              </a:lnSpc>
              <a:spcBef>
                <a:spcPts val="0"/>
              </a:spcBef>
              <a:spcAft>
                <a:spcPts val="0"/>
              </a:spcAft>
              <a:buNone/>
            </a:pPr>
            <a:r>
              <a:rPr lang="en" sz="1200">
                <a:latin typeface="Space Grotesk"/>
                <a:ea typeface="Space Grotesk"/>
                <a:cs typeface="Space Grotesk"/>
                <a:sym typeface="Space Grotesk"/>
              </a:rPr>
              <a:t>Small Bedroom </a:t>
            </a:r>
            <a:endParaRPr sz="1200">
              <a:latin typeface="Space Grotesk"/>
              <a:ea typeface="Space Grotesk"/>
              <a:cs typeface="Space Grotesk"/>
              <a:sym typeface="Space Grotesk"/>
            </a:endParaRPr>
          </a:p>
          <a:p>
            <a:pPr indent="0" lvl="0" marL="0" rtl="0" algn="r">
              <a:lnSpc>
                <a:spcPct val="100000"/>
              </a:lnSpc>
              <a:spcBef>
                <a:spcPts val="0"/>
              </a:spcBef>
              <a:spcAft>
                <a:spcPts val="0"/>
              </a:spcAft>
              <a:buNone/>
            </a:pPr>
            <a:r>
              <a:rPr lang="en" sz="1200">
                <a:latin typeface="Space Grotesk"/>
                <a:ea typeface="Space Grotesk"/>
                <a:cs typeface="Space Grotesk"/>
                <a:sym typeface="Space Grotesk"/>
              </a:rPr>
              <a:t>Window</a:t>
            </a:r>
            <a:endParaRPr sz="1200">
              <a:latin typeface="Space Grotesk"/>
              <a:ea typeface="Space Grotesk"/>
              <a:cs typeface="Space Grotesk"/>
              <a:sym typeface="Space Grotesk"/>
            </a:endParaRPr>
          </a:p>
        </p:txBody>
      </p:sp>
      <p:sp>
        <p:nvSpPr>
          <p:cNvPr id="1048" name="Google Shape;1048;p70"/>
          <p:cNvSpPr txBox="1"/>
          <p:nvPr/>
        </p:nvSpPr>
        <p:spPr>
          <a:xfrm>
            <a:off x="7343838" y="3106008"/>
            <a:ext cx="2087400" cy="554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200">
                <a:latin typeface="Space Grotesk"/>
                <a:ea typeface="Space Grotesk"/>
                <a:cs typeface="Space Grotesk"/>
                <a:sym typeface="Space Grotesk"/>
              </a:rPr>
              <a:t>Large</a:t>
            </a:r>
            <a:r>
              <a:rPr lang="en" sz="1200">
                <a:latin typeface="Space Grotesk"/>
                <a:ea typeface="Space Grotesk"/>
                <a:cs typeface="Space Grotesk"/>
                <a:sym typeface="Space Grotesk"/>
              </a:rPr>
              <a:t> Social </a:t>
            </a:r>
            <a:endParaRPr sz="1200">
              <a:latin typeface="Space Grotesk"/>
              <a:ea typeface="Space Grotesk"/>
              <a:cs typeface="Space Grotesk"/>
              <a:sym typeface="Space Grotesk"/>
            </a:endParaRPr>
          </a:p>
          <a:p>
            <a:pPr indent="0" lvl="0" marL="0" rtl="0" algn="l">
              <a:lnSpc>
                <a:spcPct val="100000"/>
              </a:lnSpc>
              <a:spcBef>
                <a:spcPts val="0"/>
              </a:spcBef>
              <a:spcAft>
                <a:spcPts val="0"/>
              </a:spcAft>
              <a:buNone/>
            </a:pPr>
            <a:r>
              <a:rPr lang="en" sz="1200">
                <a:latin typeface="Space Grotesk"/>
                <a:ea typeface="Space Grotesk"/>
                <a:cs typeface="Space Grotesk"/>
                <a:sym typeface="Space Grotesk"/>
              </a:rPr>
              <a:t>Space </a:t>
            </a:r>
            <a:r>
              <a:rPr lang="en" sz="1200">
                <a:latin typeface="Space Grotesk"/>
                <a:ea typeface="Space Grotesk"/>
                <a:cs typeface="Space Grotesk"/>
                <a:sym typeface="Space Grotesk"/>
              </a:rPr>
              <a:t>Window</a:t>
            </a:r>
            <a:endParaRPr sz="1200">
              <a:latin typeface="Space Grotesk"/>
              <a:ea typeface="Space Grotesk"/>
              <a:cs typeface="Space Grotesk"/>
              <a:sym typeface="Space Grotesk"/>
            </a:endParaRPr>
          </a:p>
        </p:txBody>
      </p:sp>
      <p:pic>
        <p:nvPicPr>
          <p:cNvPr id="1049" name="Google Shape;1049;p70"/>
          <p:cNvPicPr preferRelativeResize="0"/>
          <p:nvPr/>
        </p:nvPicPr>
        <p:blipFill>
          <a:blip r:embed="rId4">
            <a:alphaModFix/>
          </a:blip>
          <a:stretch>
            <a:fillRect/>
          </a:stretch>
        </p:blipFill>
        <p:spPr>
          <a:xfrm>
            <a:off x="479076" y="1451025"/>
            <a:ext cx="3282136" cy="12465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3" name="Shape 1053"/>
        <p:cNvGrpSpPr/>
        <p:nvPr/>
      </p:nvGrpSpPr>
      <p:grpSpPr>
        <a:xfrm>
          <a:off x="0" y="0"/>
          <a:ext cx="0" cy="0"/>
          <a:chOff x="0" y="0"/>
          <a:chExt cx="0" cy="0"/>
        </a:xfrm>
      </p:grpSpPr>
      <p:sp>
        <p:nvSpPr>
          <p:cNvPr id="1054" name="Google Shape;1054;p71"/>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055" name="Google Shape;1055;p71"/>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056" name="Google Shape;1056;p71"/>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Porosity</a:t>
            </a:r>
            <a:endParaRPr sz="3000">
              <a:solidFill>
                <a:srgbClr val="434343"/>
              </a:solidFill>
              <a:latin typeface="Orbitron SemiBold"/>
              <a:ea typeface="Orbitron SemiBold"/>
              <a:cs typeface="Orbitron SemiBold"/>
              <a:sym typeface="Orbitron SemiBold"/>
            </a:endParaRPr>
          </a:p>
        </p:txBody>
      </p:sp>
      <p:cxnSp>
        <p:nvCxnSpPr>
          <p:cNvPr id="1057" name="Google Shape;1057;p71"/>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058" name="Google Shape;1058;p71"/>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1059" name="Google Shape;1059;p71"/>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060" name="Google Shape;1060;p71"/>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1061" name="Google Shape;1061;p71"/>
          <p:cNvPicPr preferRelativeResize="0"/>
          <p:nvPr/>
        </p:nvPicPr>
        <p:blipFill rotWithShape="1">
          <a:blip r:embed="rId3">
            <a:alphaModFix/>
          </a:blip>
          <a:srcRect b="0" l="0" r="4598" t="0"/>
          <a:stretch/>
        </p:blipFill>
        <p:spPr>
          <a:xfrm>
            <a:off x="3385100" y="833825"/>
            <a:ext cx="5291774" cy="3769975"/>
          </a:xfrm>
          <a:prstGeom prst="rect">
            <a:avLst/>
          </a:prstGeom>
          <a:noFill/>
          <a:ln>
            <a:noFill/>
          </a:ln>
        </p:spPr>
      </p:pic>
      <p:pic>
        <p:nvPicPr>
          <p:cNvPr id="1062" name="Google Shape;1062;p71"/>
          <p:cNvPicPr preferRelativeResize="0"/>
          <p:nvPr/>
        </p:nvPicPr>
        <p:blipFill rotWithShape="1">
          <a:blip r:embed="rId4">
            <a:alphaModFix/>
          </a:blip>
          <a:srcRect b="0" l="11746" r="8946" t="0"/>
          <a:stretch/>
        </p:blipFill>
        <p:spPr>
          <a:xfrm rot="10800000">
            <a:off x="473101" y="1082452"/>
            <a:ext cx="3060674" cy="2800073"/>
          </a:xfrm>
          <a:prstGeom prst="rect">
            <a:avLst/>
          </a:prstGeom>
          <a:noFill/>
          <a:ln>
            <a:noFill/>
          </a:ln>
        </p:spPr>
      </p:pic>
      <p:cxnSp>
        <p:nvCxnSpPr>
          <p:cNvPr id="1063" name="Google Shape;1063;p71"/>
          <p:cNvCxnSpPr/>
          <p:nvPr/>
        </p:nvCxnSpPr>
        <p:spPr>
          <a:xfrm rot="5400000">
            <a:off x="2400785" y="2154792"/>
            <a:ext cx="2100" cy="727800"/>
          </a:xfrm>
          <a:prstGeom prst="straightConnector1">
            <a:avLst/>
          </a:prstGeom>
          <a:noFill/>
          <a:ln cap="flat" cmpd="sng" w="20525">
            <a:solidFill>
              <a:srgbClr val="595959"/>
            </a:solidFill>
            <a:prstDash val="dash"/>
            <a:round/>
            <a:headEnd len="med" w="med" type="none"/>
            <a:tailEnd len="med" w="med" type="none"/>
          </a:ln>
        </p:spPr>
      </p:cxnSp>
      <p:cxnSp>
        <p:nvCxnSpPr>
          <p:cNvPr id="1064" name="Google Shape;1064;p71"/>
          <p:cNvCxnSpPr/>
          <p:nvPr/>
        </p:nvCxnSpPr>
        <p:spPr>
          <a:xfrm rot="5400000">
            <a:off x="1944766" y="1972098"/>
            <a:ext cx="656700" cy="438300"/>
          </a:xfrm>
          <a:prstGeom prst="straightConnector1">
            <a:avLst/>
          </a:prstGeom>
          <a:noFill/>
          <a:ln cap="flat" cmpd="sng" w="20525">
            <a:solidFill>
              <a:srgbClr val="595959"/>
            </a:solidFill>
            <a:prstDash val="dash"/>
            <a:round/>
            <a:headEnd len="med" w="med" type="none"/>
            <a:tailEnd len="med" w="med" type="none"/>
          </a:ln>
        </p:spPr>
      </p:cxnSp>
      <p:cxnSp>
        <p:nvCxnSpPr>
          <p:cNvPr id="1065" name="Google Shape;1065;p71"/>
          <p:cNvCxnSpPr/>
          <p:nvPr/>
        </p:nvCxnSpPr>
        <p:spPr>
          <a:xfrm rot="5400000">
            <a:off x="2200479" y="1376000"/>
            <a:ext cx="778200" cy="194700"/>
          </a:xfrm>
          <a:prstGeom prst="straightConnector1">
            <a:avLst/>
          </a:prstGeom>
          <a:noFill/>
          <a:ln cap="flat" cmpd="sng" w="20525">
            <a:solidFill>
              <a:srgbClr val="595959"/>
            </a:solidFill>
            <a:prstDash val="dash"/>
            <a:round/>
            <a:headEnd len="med" w="med" type="none"/>
            <a:tailEnd len="med" w="med" type="none"/>
          </a:ln>
        </p:spPr>
      </p:cxnSp>
      <p:cxnSp>
        <p:nvCxnSpPr>
          <p:cNvPr id="1066" name="Google Shape;1066;p71"/>
          <p:cNvCxnSpPr/>
          <p:nvPr/>
        </p:nvCxnSpPr>
        <p:spPr>
          <a:xfrm flipH="1" rot="-5400000">
            <a:off x="1811148" y="1343629"/>
            <a:ext cx="534900" cy="697500"/>
          </a:xfrm>
          <a:prstGeom prst="straightConnector1">
            <a:avLst/>
          </a:prstGeom>
          <a:noFill/>
          <a:ln cap="flat" cmpd="sng" w="20525">
            <a:solidFill>
              <a:srgbClr val="595959"/>
            </a:solidFill>
            <a:prstDash val="dash"/>
            <a:round/>
            <a:headEnd len="med" w="med" type="none"/>
            <a:tailEnd len="med" w="med" type="none"/>
          </a:ln>
        </p:spPr>
      </p:cxnSp>
      <p:cxnSp>
        <p:nvCxnSpPr>
          <p:cNvPr id="1067" name="Google Shape;1067;p71"/>
          <p:cNvCxnSpPr/>
          <p:nvPr/>
        </p:nvCxnSpPr>
        <p:spPr>
          <a:xfrm flipH="1" rot="-5400000">
            <a:off x="2804520" y="1599343"/>
            <a:ext cx="178200" cy="900000"/>
          </a:xfrm>
          <a:prstGeom prst="straightConnector1">
            <a:avLst/>
          </a:prstGeom>
          <a:noFill/>
          <a:ln cap="flat" cmpd="sng" w="20525">
            <a:solidFill>
              <a:srgbClr val="595959"/>
            </a:solidFill>
            <a:prstDash val="dash"/>
            <a:round/>
            <a:headEnd len="med" w="med" type="none"/>
            <a:tailEnd len="med" w="med" type="none"/>
          </a:ln>
        </p:spPr>
      </p:cxnSp>
      <p:cxnSp>
        <p:nvCxnSpPr>
          <p:cNvPr id="1068" name="Google Shape;1068;p71"/>
          <p:cNvCxnSpPr/>
          <p:nvPr/>
        </p:nvCxnSpPr>
        <p:spPr>
          <a:xfrm rot="5400000">
            <a:off x="1721745" y="2341546"/>
            <a:ext cx="146100" cy="519000"/>
          </a:xfrm>
          <a:prstGeom prst="straightConnector1">
            <a:avLst/>
          </a:prstGeom>
          <a:noFill/>
          <a:ln cap="flat" cmpd="sng" w="20525">
            <a:solidFill>
              <a:srgbClr val="595959"/>
            </a:solidFill>
            <a:prstDash val="dash"/>
            <a:round/>
            <a:headEnd len="med" w="med" type="none"/>
            <a:tailEnd len="med" w="med" type="none"/>
          </a:ln>
        </p:spPr>
      </p:cxnSp>
      <p:cxnSp>
        <p:nvCxnSpPr>
          <p:cNvPr id="1069" name="Google Shape;1069;p71"/>
          <p:cNvCxnSpPr/>
          <p:nvPr/>
        </p:nvCxnSpPr>
        <p:spPr>
          <a:xfrm flipH="1" rot="5400000">
            <a:off x="914652" y="2045336"/>
            <a:ext cx="332400" cy="924900"/>
          </a:xfrm>
          <a:prstGeom prst="straightConnector1">
            <a:avLst/>
          </a:prstGeom>
          <a:noFill/>
          <a:ln cap="flat" cmpd="sng" w="20525">
            <a:solidFill>
              <a:srgbClr val="595959"/>
            </a:solidFill>
            <a:prstDash val="dash"/>
            <a:round/>
            <a:headEnd len="med" w="med" type="none"/>
            <a:tailEnd len="med" w="med" type="none"/>
          </a:ln>
        </p:spPr>
      </p:cxnSp>
      <p:cxnSp>
        <p:nvCxnSpPr>
          <p:cNvPr id="1070" name="Google Shape;1070;p71"/>
          <p:cNvCxnSpPr/>
          <p:nvPr/>
        </p:nvCxnSpPr>
        <p:spPr>
          <a:xfrm flipH="1" rot="-5400000">
            <a:off x="1989328" y="2592963"/>
            <a:ext cx="600300" cy="486600"/>
          </a:xfrm>
          <a:prstGeom prst="straightConnector1">
            <a:avLst/>
          </a:prstGeom>
          <a:noFill/>
          <a:ln cap="flat" cmpd="sng" w="20525">
            <a:solidFill>
              <a:srgbClr val="595959"/>
            </a:solidFill>
            <a:prstDash val="dash"/>
            <a:round/>
            <a:headEnd len="med" w="med" type="none"/>
            <a:tailEnd len="med" w="med" type="none"/>
          </a:ln>
        </p:spPr>
      </p:cxnSp>
      <p:cxnSp>
        <p:nvCxnSpPr>
          <p:cNvPr id="1071" name="Google Shape;1071;p71"/>
          <p:cNvCxnSpPr/>
          <p:nvPr/>
        </p:nvCxnSpPr>
        <p:spPr>
          <a:xfrm flipH="1" rot="5400000">
            <a:off x="2468004" y="3176920"/>
            <a:ext cx="656700" cy="559800"/>
          </a:xfrm>
          <a:prstGeom prst="straightConnector1">
            <a:avLst/>
          </a:prstGeom>
          <a:noFill/>
          <a:ln cap="flat" cmpd="sng" w="20525">
            <a:solidFill>
              <a:srgbClr val="595959"/>
            </a:solidFill>
            <a:prstDash val="dash"/>
            <a:round/>
            <a:headEnd len="med" w="med" type="none"/>
            <a:tailEnd len="med" w="med" type="none"/>
          </a:ln>
        </p:spPr>
      </p:cxnSp>
      <p:cxnSp>
        <p:nvCxnSpPr>
          <p:cNvPr id="1072" name="Google Shape;1072;p71"/>
          <p:cNvCxnSpPr/>
          <p:nvPr/>
        </p:nvCxnSpPr>
        <p:spPr>
          <a:xfrm rot="5400000">
            <a:off x="1908554" y="3071594"/>
            <a:ext cx="519000" cy="534900"/>
          </a:xfrm>
          <a:prstGeom prst="straightConnector1">
            <a:avLst/>
          </a:prstGeom>
          <a:noFill/>
          <a:ln cap="flat" cmpd="sng" w="20525">
            <a:solidFill>
              <a:srgbClr val="595959"/>
            </a:solidFill>
            <a:prstDash val="dash"/>
            <a:round/>
            <a:headEnd len="med" w="med" type="none"/>
            <a:tailEnd len="med" w="med" type="none"/>
          </a:ln>
        </p:spPr>
      </p:cxnSp>
      <p:cxnSp>
        <p:nvCxnSpPr>
          <p:cNvPr id="1073" name="Google Shape;1073;p71"/>
          <p:cNvCxnSpPr/>
          <p:nvPr/>
        </p:nvCxnSpPr>
        <p:spPr>
          <a:xfrm rot="5400000">
            <a:off x="2792434" y="2446870"/>
            <a:ext cx="267600" cy="932700"/>
          </a:xfrm>
          <a:prstGeom prst="straightConnector1">
            <a:avLst/>
          </a:prstGeom>
          <a:noFill/>
          <a:ln cap="flat" cmpd="sng" w="20525">
            <a:solidFill>
              <a:srgbClr val="595959"/>
            </a:solidFill>
            <a:prstDash val="dash"/>
            <a:round/>
            <a:headEnd len="med" w="med" type="none"/>
            <a:tailEnd len="med" w="med" type="none"/>
          </a:ln>
        </p:spPr>
      </p:cxnSp>
      <p:sp>
        <p:nvSpPr>
          <p:cNvPr id="1074" name="Google Shape;1074;p71"/>
          <p:cNvSpPr txBox="1"/>
          <p:nvPr/>
        </p:nvSpPr>
        <p:spPr>
          <a:xfrm>
            <a:off x="724413" y="3873473"/>
            <a:ext cx="2087400" cy="648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latin typeface="Space Grotesk"/>
                <a:ea typeface="Space Grotesk"/>
                <a:cs typeface="Space Grotesk"/>
                <a:sym typeface="Space Grotesk"/>
              </a:rPr>
              <a:t>Windows generally follow L-system axis</a:t>
            </a:r>
            <a:endParaRPr>
              <a:latin typeface="Space Grotesk"/>
              <a:ea typeface="Space Grotesk"/>
              <a:cs typeface="Space Grotesk"/>
              <a:sym typeface="Space Grotes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5" name="Shape 125"/>
        <p:cNvGrpSpPr/>
        <p:nvPr/>
      </p:nvGrpSpPr>
      <p:grpSpPr>
        <a:xfrm>
          <a:off x="0" y="0"/>
          <a:ext cx="0" cy="0"/>
          <a:chOff x="0" y="0"/>
          <a:chExt cx="0" cy="0"/>
        </a:xfrm>
      </p:grpSpPr>
      <p:pic>
        <p:nvPicPr>
          <p:cNvPr id="126" name="Google Shape;126;p18"/>
          <p:cNvPicPr preferRelativeResize="0"/>
          <p:nvPr/>
        </p:nvPicPr>
        <p:blipFill rotWithShape="1">
          <a:blip r:embed="rId3">
            <a:alphaModFix/>
          </a:blip>
          <a:srcRect b="0" l="0" r="0" t="3837"/>
          <a:stretch/>
        </p:blipFill>
        <p:spPr>
          <a:xfrm>
            <a:off x="3363000" y="1095400"/>
            <a:ext cx="2418000" cy="3100200"/>
          </a:xfrm>
          <a:prstGeom prst="rect">
            <a:avLst/>
          </a:prstGeom>
          <a:noFill/>
          <a:ln>
            <a:noFill/>
          </a:ln>
        </p:spPr>
      </p:pic>
      <p:sp>
        <p:nvSpPr>
          <p:cNvPr id="127" name="Google Shape;127;p18"/>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28" name="Google Shape;128;p18"/>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29" name="Google Shape;129;p18"/>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Problem Statement</a:t>
            </a:r>
            <a:endParaRPr sz="3000">
              <a:solidFill>
                <a:srgbClr val="434343"/>
              </a:solidFill>
              <a:latin typeface="Orbitron SemiBold"/>
              <a:ea typeface="Orbitron SemiBold"/>
              <a:cs typeface="Orbitron SemiBold"/>
              <a:sym typeface="Orbitron SemiBold"/>
            </a:endParaRPr>
          </a:p>
        </p:txBody>
      </p:sp>
      <p:cxnSp>
        <p:nvCxnSpPr>
          <p:cNvPr id="130" name="Google Shape;130;p18"/>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31" name="Google Shape;131;p18"/>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Background</a:t>
            </a:r>
            <a:endParaRPr sz="1000">
              <a:solidFill>
                <a:srgbClr val="434343"/>
              </a:solidFill>
              <a:latin typeface="Space Grotesk"/>
              <a:ea typeface="Space Grotesk"/>
              <a:cs typeface="Space Grotesk"/>
              <a:sym typeface="Space Grotesk"/>
            </a:endParaRPr>
          </a:p>
        </p:txBody>
      </p:sp>
      <p:cxnSp>
        <p:nvCxnSpPr>
          <p:cNvPr id="132" name="Google Shape;132;p18"/>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33" name="Google Shape;133;p18"/>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34" name="Google Shape;134;p18"/>
          <p:cNvSpPr txBox="1"/>
          <p:nvPr/>
        </p:nvSpPr>
        <p:spPr>
          <a:xfrm>
            <a:off x="433972" y="1727532"/>
            <a:ext cx="30000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Expensive to launch rockets</a:t>
            </a:r>
            <a:br>
              <a:rPr lang="en">
                <a:solidFill>
                  <a:schemeClr val="dk1"/>
                </a:solidFill>
                <a:latin typeface="Space Grotesk"/>
                <a:ea typeface="Space Grotesk"/>
                <a:cs typeface="Space Grotesk"/>
                <a:sym typeface="Space Grotesk"/>
              </a:rPr>
            </a:br>
            <a:endParaRPr>
              <a:solidFill>
                <a:schemeClr val="dk1"/>
              </a:solidFill>
              <a:latin typeface="Space Grotesk"/>
              <a:ea typeface="Space Grotesk"/>
              <a:cs typeface="Space Grotesk"/>
              <a:sym typeface="Space Grotesk"/>
            </a:endParaRPr>
          </a:p>
          <a:p>
            <a:pPr indent="-317500" lvl="0" marL="457200" rtl="0" algn="l">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Price/kg has decreased with reusable rockets</a:t>
            </a:r>
            <a:br>
              <a:rPr lang="en">
                <a:solidFill>
                  <a:schemeClr val="dk1"/>
                </a:solidFill>
                <a:latin typeface="Space Grotesk"/>
                <a:ea typeface="Space Grotesk"/>
                <a:cs typeface="Space Grotesk"/>
                <a:sym typeface="Space Grotesk"/>
              </a:rPr>
            </a:br>
            <a:endParaRPr>
              <a:solidFill>
                <a:schemeClr val="dk1"/>
              </a:solidFill>
              <a:latin typeface="Space Grotesk"/>
              <a:ea typeface="Space Grotesk"/>
              <a:cs typeface="Space Grotesk"/>
              <a:sym typeface="Space Grotesk"/>
            </a:endParaRPr>
          </a:p>
          <a:p>
            <a:pPr indent="-317500" lvl="0" marL="457200" rtl="0" algn="l">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Building materials are heavy</a:t>
            </a:r>
            <a:endParaRPr>
              <a:latin typeface="Space Grotesk"/>
              <a:ea typeface="Space Grotesk"/>
              <a:cs typeface="Space Grotesk"/>
              <a:sym typeface="Space Grotesk"/>
            </a:endParaRPr>
          </a:p>
        </p:txBody>
      </p:sp>
      <p:sp>
        <p:nvSpPr>
          <p:cNvPr id="135" name="Google Shape;135;p18"/>
          <p:cNvSpPr txBox="1"/>
          <p:nvPr/>
        </p:nvSpPr>
        <p:spPr>
          <a:xfrm>
            <a:off x="433972" y="132733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Space Grotesk SemiBold"/>
                <a:ea typeface="Space Grotesk SemiBold"/>
                <a:cs typeface="Space Grotesk SemiBold"/>
                <a:sym typeface="Space Grotesk SemiBold"/>
              </a:rPr>
              <a:t>Transportation Costs</a:t>
            </a:r>
            <a:endParaRPr sz="1600">
              <a:latin typeface="Space Grotesk SemiBold"/>
              <a:ea typeface="Space Grotesk SemiBold"/>
              <a:cs typeface="Space Grotesk SemiBold"/>
              <a:sym typeface="Space Grotesk SemiBold"/>
            </a:endParaRPr>
          </a:p>
        </p:txBody>
      </p:sp>
      <p:sp>
        <p:nvSpPr>
          <p:cNvPr id="136" name="Google Shape;136;p18"/>
          <p:cNvSpPr txBox="1"/>
          <p:nvPr/>
        </p:nvSpPr>
        <p:spPr>
          <a:xfrm>
            <a:off x="5781000" y="4328950"/>
            <a:ext cx="2883300" cy="307800"/>
          </a:xfrm>
          <a:prstGeom prst="rect">
            <a:avLst/>
          </a:prstGeom>
          <a:noFill/>
          <a:ln>
            <a:noFill/>
          </a:ln>
        </p:spPr>
        <p:txBody>
          <a:bodyPr anchorCtr="0" anchor="t" bIns="91425" lIns="91425" spcFirstLastPara="1" rIns="91425" wrap="square" tIns="91425">
            <a:spAutoFit/>
          </a:bodyPr>
          <a:lstStyle/>
          <a:p>
            <a:pPr indent="-457200" lvl="0" marL="0" rtl="0" algn="r">
              <a:lnSpc>
                <a:spcPct val="150000"/>
              </a:lnSpc>
              <a:spcBef>
                <a:spcPts val="0"/>
              </a:spcBef>
              <a:spcAft>
                <a:spcPts val="0"/>
              </a:spcAft>
              <a:buNone/>
            </a:pPr>
            <a:r>
              <a:rPr lang="en" sz="800">
                <a:solidFill>
                  <a:srgbClr val="222222"/>
                </a:solidFill>
                <a:latin typeface="Space Grotesk Light"/>
                <a:ea typeface="Space Grotesk Light"/>
                <a:cs typeface="Space Grotesk Light"/>
                <a:sym typeface="Space Grotesk Light"/>
              </a:rPr>
              <a:t>https://www.nasa.gov/overview-in-situ-resource-utilization/</a:t>
            </a:r>
            <a:endParaRPr sz="800">
              <a:latin typeface="Space Grotesk Light"/>
              <a:ea typeface="Space Grotesk Light"/>
              <a:cs typeface="Space Grotesk Light"/>
              <a:sym typeface="Space Grotesk Light"/>
            </a:endParaRPr>
          </a:p>
        </p:txBody>
      </p:sp>
      <p:sp>
        <p:nvSpPr>
          <p:cNvPr id="137" name="Google Shape;137;p18"/>
          <p:cNvSpPr txBox="1"/>
          <p:nvPr/>
        </p:nvSpPr>
        <p:spPr>
          <a:xfrm>
            <a:off x="6151475" y="1327325"/>
            <a:ext cx="25254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latin typeface="Space Grotesk"/>
                <a:ea typeface="Space Grotesk"/>
                <a:cs typeface="Space Grotesk"/>
                <a:sym typeface="Space Grotesk"/>
              </a:rPr>
              <a:t>In-Situ Resource Utilization (ISRU)</a:t>
            </a:r>
            <a:r>
              <a:rPr lang="en">
                <a:solidFill>
                  <a:schemeClr val="dk1"/>
                </a:solidFill>
                <a:latin typeface="Space Grotesk"/>
                <a:ea typeface="Space Grotesk"/>
                <a:cs typeface="Space Grotesk"/>
                <a:sym typeface="Space Grotesk"/>
              </a:rPr>
              <a:t> </a:t>
            </a:r>
            <a:endParaRPr>
              <a:latin typeface="Space Grotesk"/>
              <a:ea typeface="Space Grotesk"/>
              <a:cs typeface="Space Grotesk"/>
              <a:sym typeface="Space Grotesk"/>
            </a:endParaRPr>
          </a:p>
          <a:p>
            <a:pPr indent="0" lvl="0" marL="0" rtl="0" algn="l">
              <a:spcBef>
                <a:spcPts val="0"/>
              </a:spcBef>
              <a:spcAft>
                <a:spcPts val="0"/>
              </a:spcAft>
              <a:buNone/>
            </a:pPr>
            <a:br>
              <a:rPr lang="en">
                <a:latin typeface="Space Grotesk"/>
                <a:ea typeface="Space Grotesk"/>
                <a:cs typeface="Space Grotesk"/>
                <a:sym typeface="Space Grotesk"/>
              </a:rPr>
            </a:br>
            <a:r>
              <a:rPr lang="en">
                <a:solidFill>
                  <a:schemeClr val="dk1"/>
                </a:solidFill>
                <a:latin typeface="Space Grotesk"/>
                <a:ea typeface="Space Grotesk"/>
                <a:cs typeface="Space Grotesk"/>
                <a:sym typeface="Space Grotesk"/>
              </a:rPr>
              <a:t>poses a solution by reducing the need for transporting materials from earth</a:t>
            </a:r>
            <a:endParaRPr>
              <a:latin typeface="Space Grotesk"/>
              <a:ea typeface="Space Grotesk"/>
              <a:cs typeface="Space Grotesk"/>
              <a:sym typeface="Space Grotesk"/>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78" name="Shape 1078"/>
        <p:cNvGrpSpPr/>
        <p:nvPr/>
      </p:nvGrpSpPr>
      <p:grpSpPr>
        <a:xfrm>
          <a:off x="0" y="0"/>
          <a:ext cx="0" cy="0"/>
          <a:chOff x="0" y="0"/>
          <a:chExt cx="0" cy="0"/>
        </a:xfrm>
      </p:grpSpPr>
      <p:sp>
        <p:nvSpPr>
          <p:cNvPr id="1079" name="Google Shape;1079;p72"/>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080" name="Google Shape;1080;p72"/>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081" name="Google Shape;1081;p72"/>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Porosity</a:t>
            </a:r>
            <a:endParaRPr sz="3000">
              <a:solidFill>
                <a:srgbClr val="434343"/>
              </a:solidFill>
              <a:latin typeface="Orbitron SemiBold"/>
              <a:ea typeface="Orbitron SemiBold"/>
              <a:cs typeface="Orbitron SemiBold"/>
              <a:sym typeface="Orbitron SemiBold"/>
            </a:endParaRPr>
          </a:p>
        </p:txBody>
      </p:sp>
      <p:cxnSp>
        <p:nvCxnSpPr>
          <p:cNvPr id="1082" name="Google Shape;1082;p72"/>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083" name="Google Shape;1083;p72"/>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1084" name="Google Shape;1084;p72"/>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085" name="Google Shape;1085;p72"/>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1086" name="Google Shape;1086;p72" title="Porosity different views.jpg"/>
          <p:cNvPicPr preferRelativeResize="0"/>
          <p:nvPr/>
        </p:nvPicPr>
        <p:blipFill rotWithShape="1">
          <a:blip r:embed="rId3">
            <a:alphaModFix/>
          </a:blip>
          <a:srcRect b="58274" l="3521" r="52304" t="13007"/>
          <a:stretch/>
        </p:blipFill>
        <p:spPr>
          <a:xfrm>
            <a:off x="1006700" y="763672"/>
            <a:ext cx="3259800" cy="1499052"/>
          </a:xfrm>
          <a:prstGeom prst="rect">
            <a:avLst/>
          </a:prstGeom>
          <a:noFill/>
          <a:ln>
            <a:noFill/>
          </a:ln>
        </p:spPr>
      </p:pic>
      <p:pic>
        <p:nvPicPr>
          <p:cNvPr id="1087" name="Google Shape;1087;p72" title="Porosity different views.jpg"/>
          <p:cNvPicPr preferRelativeResize="0"/>
          <p:nvPr/>
        </p:nvPicPr>
        <p:blipFill rotWithShape="1">
          <a:blip r:embed="rId3">
            <a:alphaModFix/>
          </a:blip>
          <a:srcRect b="13766" l="3521" r="52304" t="53160"/>
          <a:stretch/>
        </p:blipFill>
        <p:spPr>
          <a:xfrm>
            <a:off x="1006700" y="2493572"/>
            <a:ext cx="3259800" cy="1726350"/>
          </a:xfrm>
          <a:prstGeom prst="rect">
            <a:avLst/>
          </a:prstGeom>
          <a:noFill/>
          <a:ln>
            <a:noFill/>
          </a:ln>
        </p:spPr>
      </p:pic>
      <p:pic>
        <p:nvPicPr>
          <p:cNvPr id="1088" name="Google Shape;1088;p72" title="Porosity different views.jpg"/>
          <p:cNvPicPr preferRelativeResize="0"/>
          <p:nvPr/>
        </p:nvPicPr>
        <p:blipFill rotWithShape="1">
          <a:blip r:embed="rId3">
            <a:alphaModFix/>
          </a:blip>
          <a:srcRect b="58275" l="52719" r="3106" t="14093"/>
          <a:stretch/>
        </p:blipFill>
        <p:spPr>
          <a:xfrm>
            <a:off x="4877499" y="820385"/>
            <a:ext cx="3259800" cy="1442337"/>
          </a:xfrm>
          <a:prstGeom prst="rect">
            <a:avLst/>
          </a:prstGeom>
          <a:noFill/>
          <a:ln>
            <a:noFill/>
          </a:ln>
        </p:spPr>
      </p:pic>
      <p:pic>
        <p:nvPicPr>
          <p:cNvPr id="1089" name="Google Shape;1089;p72" title="Porosity different views.jpg"/>
          <p:cNvPicPr preferRelativeResize="0"/>
          <p:nvPr/>
        </p:nvPicPr>
        <p:blipFill rotWithShape="1">
          <a:blip r:embed="rId3">
            <a:alphaModFix/>
          </a:blip>
          <a:srcRect b="4986" l="52807" r="3017" t="52548"/>
          <a:stretch/>
        </p:blipFill>
        <p:spPr>
          <a:xfrm>
            <a:off x="4877499" y="2390600"/>
            <a:ext cx="3259800" cy="22165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3" name="Shape 1093"/>
        <p:cNvGrpSpPr/>
        <p:nvPr/>
      </p:nvGrpSpPr>
      <p:grpSpPr>
        <a:xfrm>
          <a:off x="0" y="0"/>
          <a:ext cx="0" cy="0"/>
          <a:chOff x="0" y="0"/>
          <a:chExt cx="0" cy="0"/>
        </a:xfrm>
      </p:grpSpPr>
      <p:sp>
        <p:nvSpPr>
          <p:cNvPr id="1094" name="Google Shape;1094;p73"/>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095" name="Google Shape;1095;p73"/>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096" name="Google Shape;1096;p73"/>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Porosity</a:t>
            </a:r>
            <a:endParaRPr sz="3000">
              <a:solidFill>
                <a:srgbClr val="434343"/>
              </a:solidFill>
              <a:latin typeface="Orbitron SemiBold"/>
              <a:ea typeface="Orbitron SemiBold"/>
              <a:cs typeface="Orbitron SemiBold"/>
              <a:sym typeface="Orbitron SemiBold"/>
            </a:endParaRPr>
          </a:p>
        </p:txBody>
      </p:sp>
      <p:cxnSp>
        <p:nvCxnSpPr>
          <p:cNvPr id="1097" name="Google Shape;1097;p73"/>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098" name="Google Shape;1098;p73"/>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1099" name="Google Shape;1099;p73"/>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100" name="Google Shape;1100;p73"/>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1101" name="Google Shape;1101;p73"/>
          <p:cNvPicPr preferRelativeResize="0"/>
          <p:nvPr/>
        </p:nvPicPr>
        <p:blipFill rotWithShape="1">
          <a:blip r:embed="rId3">
            <a:alphaModFix/>
          </a:blip>
          <a:srcRect b="4306" l="0" r="0" t="3084"/>
          <a:stretch/>
        </p:blipFill>
        <p:spPr>
          <a:xfrm>
            <a:off x="620988" y="783962"/>
            <a:ext cx="7913981" cy="3869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5" name="Shape 1105"/>
        <p:cNvGrpSpPr/>
        <p:nvPr/>
      </p:nvGrpSpPr>
      <p:grpSpPr>
        <a:xfrm>
          <a:off x="0" y="0"/>
          <a:ext cx="0" cy="0"/>
          <a:chOff x="0" y="0"/>
          <a:chExt cx="0" cy="0"/>
        </a:xfrm>
      </p:grpSpPr>
      <p:sp>
        <p:nvSpPr>
          <p:cNvPr id="1106" name="Google Shape;1106;p74"/>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107" name="Google Shape;1107;p74"/>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108" name="Google Shape;1108;p74"/>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Interior - Lunar Playground</a:t>
            </a:r>
            <a:endParaRPr sz="3000">
              <a:solidFill>
                <a:srgbClr val="434343"/>
              </a:solidFill>
              <a:latin typeface="Orbitron SemiBold"/>
              <a:ea typeface="Orbitron SemiBold"/>
              <a:cs typeface="Orbitron SemiBold"/>
              <a:sym typeface="Orbitron SemiBold"/>
            </a:endParaRPr>
          </a:p>
        </p:txBody>
      </p:sp>
      <p:cxnSp>
        <p:nvCxnSpPr>
          <p:cNvPr id="1109" name="Google Shape;1109;p74"/>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110" name="Google Shape;1110;p74"/>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1111" name="Google Shape;1111;p74"/>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112" name="Google Shape;1112;p74"/>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1113" name="Google Shape;1113;p74"/>
          <p:cNvPicPr preferRelativeResize="0"/>
          <p:nvPr/>
        </p:nvPicPr>
        <p:blipFill>
          <a:blip r:embed="rId3">
            <a:alphaModFix/>
          </a:blip>
          <a:stretch>
            <a:fillRect/>
          </a:stretch>
        </p:blipFill>
        <p:spPr>
          <a:xfrm>
            <a:off x="455938" y="895818"/>
            <a:ext cx="4077858" cy="3645978"/>
          </a:xfrm>
          <a:prstGeom prst="rect">
            <a:avLst/>
          </a:prstGeom>
          <a:noFill/>
          <a:ln>
            <a:noFill/>
          </a:ln>
        </p:spPr>
      </p:pic>
      <p:pic>
        <p:nvPicPr>
          <p:cNvPr id="1114" name="Google Shape;1114;p74"/>
          <p:cNvPicPr preferRelativeResize="0"/>
          <p:nvPr/>
        </p:nvPicPr>
        <p:blipFill>
          <a:blip r:embed="rId4">
            <a:alphaModFix/>
          </a:blip>
          <a:stretch>
            <a:fillRect/>
          </a:stretch>
        </p:blipFill>
        <p:spPr>
          <a:xfrm>
            <a:off x="4654325" y="895825"/>
            <a:ext cx="4033738" cy="36459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8" name="Shape 1118"/>
        <p:cNvGrpSpPr/>
        <p:nvPr/>
      </p:nvGrpSpPr>
      <p:grpSpPr>
        <a:xfrm>
          <a:off x="0" y="0"/>
          <a:ext cx="0" cy="0"/>
          <a:chOff x="0" y="0"/>
          <a:chExt cx="0" cy="0"/>
        </a:xfrm>
      </p:grpSpPr>
      <p:sp>
        <p:nvSpPr>
          <p:cNvPr id="1119" name="Google Shape;1119;p75"/>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120" name="Google Shape;1120;p75"/>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121" name="Google Shape;1121;p75"/>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Circadian Lighting</a:t>
            </a:r>
            <a:endParaRPr sz="3000">
              <a:solidFill>
                <a:srgbClr val="434343"/>
              </a:solidFill>
              <a:latin typeface="Orbitron SemiBold"/>
              <a:ea typeface="Orbitron SemiBold"/>
              <a:cs typeface="Orbitron SemiBold"/>
              <a:sym typeface="Orbitron SemiBold"/>
            </a:endParaRPr>
          </a:p>
        </p:txBody>
      </p:sp>
      <p:cxnSp>
        <p:nvCxnSpPr>
          <p:cNvPr id="1122" name="Google Shape;1122;p75"/>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123" name="Google Shape;1123;p75"/>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Fragment</a:t>
            </a:r>
            <a:endParaRPr sz="1000">
              <a:solidFill>
                <a:srgbClr val="434343"/>
              </a:solidFill>
              <a:latin typeface="Space Grotesk"/>
              <a:ea typeface="Space Grotesk"/>
              <a:cs typeface="Space Grotesk"/>
              <a:sym typeface="Space Grotesk"/>
            </a:endParaRPr>
          </a:p>
        </p:txBody>
      </p:sp>
      <p:cxnSp>
        <p:nvCxnSpPr>
          <p:cNvPr id="1124" name="Google Shape;1124;p75"/>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125" name="Google Shape;1125;p75"/>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pic>
        <p:nvPicPr>
          <p:cNvPr id="1126" name="Google Shape;1126;p75" title="Circadian Lighting Interior Night.jpg"/>
          <p:cNvPicPr preferRelativeResize="0"/>
          <p:nvPr/>
        </p:nvPicPr>
        <p:blipFill rotWithShape="1">
          <a:blip r:embed="rId3">
            <a:alphaModFix/>
          </a:blip>
          <a:srcRect b="0" l="30021" r="0" t="0"/>
          <a:stretch/>
        </p:blipFill>
        <p:spPr>
          <a:xfrm>
            <a:off x="479075" y="925951"/>
            <a:ext cx="3881876" cy="3394051"/>
          </a:xfrm>
          <a:prstGeom prst="rect">
            <a:avLst/>
          </a:prstGeom>
          <a:noFill/>
          <a:ln>
            <a:noFill/>
          </a:ln>
        </p:spPr>
      </p:pic>
      <p:pic>
        <p:nvPicPr>
          <p:cNvPr id="1127" name="Google Shape;1127;p75" title="Circadian Lighting Interior Day.jpg"/>
          <p:cNvPicPr preferRelativeResize="0"/>
          <p:nvPr/>
        </p:nvPicPr>
        <p:blipFill rotWithShape="1">
          <a:blip r:embed="rId4">
            <a:alphaModFix/>
          </a:blip>
          <a:srcRect b="0" l="26551" r="9945" t="0"/>
          <a:stretch/>
        </p:blipFill>
        <p:spPr>
          <a:xfrm>
            <a:off x="4782450" y="927365"/>
            <a:ext cx="3881876" cy="339403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pic>
        <p:nvPicPr>
          <p:cNvPr id="1132" name="Google Shape;1132;p76"/>
          <p:cNvPicPr preferRelativeResize="0"/>
          <p:nvPr/>
        </p:nvPicPr>
        <p:blipFill rotWithShape="1">
          <a:blip r:embed="rId3">
            <a:alphaModFix/>
          </a:blip>
          <a:srcRect b="0" l="0" r="0" t="15626"/>
          <a:stretch/>
        </p:blipFill>
        <p:spPr>
          <a:xfrm>
            <a:off x="0" y="0"/>
            <a:ext cx="9144000" cy="5143501"/>
          </a:xfrm>
          <a:prstGeom prst="rect">
            <a:avLst/>
          </a:prstGeom>
          <a:noFill/>
          <a:ln>
            <a:noFill/>
          </a:ln>
        </p:spPr>
      </p:pic>
      <p:cxnSp>
        <p:nvCxnSpPr>
          <p:cNvPr id="1133" name="Google Shape;1133;p76"/>
          <p:cNvCxnSpPr/>
          <p:nvPr/>
        </p:nvCxnSpPr>
        <p:spPr>
          <a:xfrm>
            <a:off x="481950" y="1664350"/>
            <a:ext cx="8023500" cy="0"/>
          </a:xfrm>
          <a:prstGeom prst="straightConnector1">
            <a:avLst/>
          </a:prstGeom>
          <a:noFill/>
          <a:ln cap="flat" cmpd="sng" w="19050">
            <a:solidFill>
              <a:srgbClr val="FFFFFF"/>
            </a:solidFill>
            <a:prstDash val="solid"/>
            <a:round/>
            <a:headEnd len="sm" w="sm" type="none"/>
            <a:tailEnd len="sm" w="sm" type="none"/>
          </a:ln>
        </p:spPr>
      </p:cxnSp>
      <p:sp>
        <p:nvSpPr>
          <p:cNvPr id="1134" name="Google Shape;1134;p76"/>
          <p:cNvSpPr txBox="1"/>
          <p:nvPr/>
        </p:nvSpPr>
        <p:spPr>
          <a:xfrm>
            <a:off x="386075" y="1838350"/>
            <a:ext cx="8119500" cy="787200"/>
          </a:xfrm>
          <a:prstGeom prst="rect">
            <a:avLst/>
          </a:prstGeom>
          <a:noFill/>
          <a:ln>
            <a:noFill/>
          </a:ln>
        </p:spPr>
        <p:txBody>
          <a:bodyPr anchorCtr="0" anchor="t" bIns="91425" lIns="91425" spcFirstLastPara="1" rIns="91425" wrap="square" tIns="91425">
            <a:spAutoFit/>
          </a:bodyPr>
          <a:lstStyle/>
          <a:p>
            <a:pPr indent="0" lvl="0" marL="0" rtl="0" algn="l">
              <a:lnSpc>
                <a:spcPct val="87000"/>
              </a:lnSpc>
              <a:spcBef>
                <a:spcPts val="0"/>
              </a:spcBef>
              <a:spcAft>
                <a:spcPts val="0"/>
              </a:spcAft>
              <a:buNone/>
            </a:pPr>
            <a:r>
              <a:rPr lang="en" sz="4500">
                <a:solidFill>
                  <a:srgbClr val="FFFFFF"/>
                </a:solidFill>
                <a:latin typeface="Orbitron SemiBold"/>
                <a:ea typeface="Orbitron SemiBold"/>
                <a:cs typeface="Orbitron SemiBold"/>
                <a:sym typeface="Orbitron SemiBold"/>
              </a:rPr>
              <a:t>Conclusion</a:t>
            </a:r>
            <a:endParaRPr sz="4500">
              <a:solidFill>
                <a:srgbClr val="FFFFFF"/>
              </a:solidFill>
              <a:latin typeface="Orbitron SemiBold"/>
              <a:ea typeface="Orbitron SemiBold"/>
              <a:cs typeface="Orbitron SemiBold"/>
              <a:sym typeface="Orbitron SemiBold"/>
            </a:endParaRPr>
          </a:p>
        </p:txBody>
      </p:sp>
      <p:sp>
        <p:nvSpPr>
          <p:cNvPr id="1135" name="Google Shape;1135;p76"/>
          <p:cNvSpPr txBox="1"/>
          <p:nvPr/>
        </p:nvSpPr>
        <p:spPr>
          <a:xfrm>
            <a:off x="406400" y="1090150"/>
            <a:ext cx="81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Space Grotesk Medium"/>
                <a:ea typeface="Space Grotesk Medium"/>
                <a:cs typeface="Space Grotesk Medium"/>
                <a:sym typeface="Space Grotesk Medium"/>
              </a:rPr>
              <a:t>SECTION</a:t>
            </a:r>
            <a:endParaRPr>
              <a:solidFill>
                <a:srgbClr val="FFFFFF"/>
              </a:solidFill>
              <a:latin typeface="Space Grotesk Medium"/>
              <a:ea typeface="Space Grotesk Medium"/>
              <a:cs typeface="Space Grotesk Medium"/>
              <a:sym typeface="Space Grotesk Medium"/>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9" name="Shape 1139"/>
        <p:cNvGrpSpPr/>
        <p:nvPr/>
      </p:nvGrpSpPr>
      <p:grpSpPr>
        <a:xfrm>
          <a:off x="0" y="0"/>
          <a:ext cx="0" cy="0"/>
          <a:chOff x="0" y="0"/>
          <a:chExt cx="0" cy="0"/>
        </a:xfrm>
      </p:grpSpPr>
      <p:sp>
        <p:nvSpPr>
          <p:cNvPr id="1140" name="Google Shape;1140;p77"/>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141" name="Google Shape;1141;p77"/>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142" name="Google Shape;1142;p77"/>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Concept Summary</a:t>
            </a:r>
            <a:endParaRPr sz="3000">
              <a:solidFill>
                <a:srgbClr val="434343"/>
              </a:solidFill>
              <a:latin typeface="Orbitron SemiBold"/>
              <a:ea typeface="Orbitron SemiBold"/>
              <a:cs typeface="Orbitron SemiBold"/>
              <a:sym typeface="Orbitron SemiBold"/>
            </a:endParaRPr>
          </a:p>
        </p:txBody>
      </p:sp>
      <p:cxnSp>
        <p:nvCxnSpPr>
          <p:cNvPr id="1143" name="Google Shape;1143;p77"/>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144" name="Google Shape;1144;p77"/>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Conclusion</a:t>
            </a:r>
            <a:endParaRPr sz="1000">
              <a:solidFill>
                <a:srgbClr val="434343"/>
              </a:solidFill>
              <a:latin typeface="Space Grotesk"/>
              <a:ea typeface="Space Grotesk"/>
              <a:cs typeface="Space Grotesk"/>
              <a:sym typeface="Space Grotesk"/>
            </a:endParaRPr>
          </a:p>
        </p:txBody>
      </p:sp>
      <p:cxnSp>
        <p:nvCxnSpPr>
          <p:cNvPr id="1145" name="Google Shape;1145;p77"/>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146" name="Google Shape;1146;p77"/>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147" name="Google Shape;1147;p77"/>
          <p:cNvSpPr txBox="1"/>
          <p:nvPr/>
        </p:nvSpPr>
        <p:spPr>
          <a:xfrm>
            <a:off x="473100" y="1587625"/>
            <a:ext cx="3843600" cy="2770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AutoNum type="arabicPeriod"/>
            </a:pPr>
            <a:r>
              <a:rPr lang="en">
                <a:latin typeface="Space Grotesk"/>
                <a:ea typeface="Space Grotesk"/>
                <a:cs typeface="Space Grotesk"/>
                <a:sym typeface="Space Grotesk"/>
              </a:rPr>
              <a:t>L-system</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AutoNum type="arabicPeriod"/>
            </a:pPr>
            <a:r>
              <a:rPr lang="en">
                <a:latin typeface="Space Grotesk"/>
                <a:ea typeface="Space Grotesk"/>
                <a:cs typeface="Space Grotesk"/>
                <a:sym typeface="Space Grotesk"/>
              </a:rPr>
              <a:t>Bubble diagram</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AutoNum type="arabicPeriod"/>
            </a:pPr>
            <a:r>
              <a:rPr lang="en">
                <a:latin typeface="Space Grotesk"/>
                <a:ea typeface="Space Grotesk"/>
                <a:cs typeface="Space Grotesk"/>
                <a:sym typeface="Space Grotesk"/>
              </a:rPr>
              <a:t>Metaballs</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AutoNum type="arabicPeriod"/>
            </a:pPr>
            <a:r>
              <a:rPr lang="en">
                <a:latin typeface="Space Grotesk"/>
                <a:ea typeface="Space Grotesk"/>
                <a:cs typeface="Space Grotesk"/>
                <a:sym typeface="Space Grotesk"/>
              </a:rPr>
              <a:t>Metaball structure optimization</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AutoNum type="arabicPeriod"/>
            </a:pPr>
            <a:r>
              <a:rPr lang="en">
                <a:latin typeface="Space Grotesk"/>
                <a:ea typeface="Space Grotesk"/>
                <a:cs typeface="Space Grotesk"/>
                <a:sym typeface="Space Grotesk"/>
              </a:rPr>
              <a:t>Porosity</a:t>
            </a:r>
            <a:endParaRPr>
              <a:latin typeface="Space Grotesk"/>
              <a:ea typeface="Space Grotesk"/>
              <a:cs typeface="Space Grotesk"/>
              <a:sym typeface="Space Grotesk"/>
            </a:endParaRPr>
          </a:p>
          <a:p>
            <a:pPr indent="0" lvl="0" marL="9144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AutoNum type="arabicPeriod"/>
            </a:pPr>
            <a:r>
              <a:rPr lang="en">
                <a:latin typeface="Space Grotesk"/>
                <a:ea typeface="Space Grotesk"/>
                <a:cs typeface="Space Grotesk"/>
                <a:sym typeface="Space Grotesk"/>
              </a:rPr>
              <a:t>Integrated Circadian Lighting</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p:txBody>
      </p:sp>
      <p:sp>
        <p:nvSpPr>
          <p:cNvPr id="1148" name="Google Shape;1148;p77"/>
          <p:cNvSpPr txBox="1"/>
          <p:nvPr/>
        </p:nvSpPr>
        <p:spPr>
          <a:xfrm>
            <a:off x="433975" y="896925"/>
            <a:ext cx="4286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Design Steps</a:t>
            </a:r>
            <a:endParaRPr sz="1600">
              <a:latin typeface="Space Grotesk SemiBold"/>
              <a:ea typeface="Space Grotesk SemiBold"/>
              <a:cs typeface="Space Grotesk SemiBold"/>
              <a:sym typeface="Space Grotesk SemiBold"/>
            </a:endParaRPr>
          </a:p>
        </p:txBody>
      </p:sp>
      <p:pic>
        <p:nvPicPr>
          <p:cNvPr id="1149" name="Google Shape;1149;p77"/>
          <p:cNvPicPr preferRelativeResize="0"/>
          <p:nvPr/>
        </p:nvPicPr>
        <p:blipFill>
          <a:blip r:embed="rId3">
            <a:alphaModFix/>
          </a:blip>
          <a:stretch>
            <a:fillRect/>
          </a:stretch>
        </p:blipFill>
        <p:spPr>
          <a:xfrm>
            <a:off x="5245950" y="937618"/>
            <a:ext cx="3418372" cy="361717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3" name="Shape 1153"/>
        <p:cNvGrpSpPr/>
        <p:nvPr/>
      </p:nvGrpSpPr>
      <p:grpSpPr>
        <a:xfrm>
          <a:off x="0" y="0"/>
          <a:ext cx="0" cy="0"/>
          <a:chOff x="0" y="0"/>
          <a:chExt cx="0" cy="0"/>
        </a:xfrm>
      </p:grpSpPr>
      <p:sp>
        <p:nvSpPr>
          <p:cNvPr id="1154" name="Google Shape;1154;p78"/>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155" name="Google Shape;1155;p78"/>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156" name="Google Shape;1156;p78"/>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Biophilic Response</a:t>
            </a:r>
            <a:endParaRPr sz="3000">
              <a:solidFill>
                <a:srgbClr val="434343"/>
              </a:solidFill>
              <a:latin typeface="Orbitron SemiBold"/>
              <a:ea typeface="Orbitron SemiBold"/>
              <a:cs typeface="Orbitron SemiBold"/>
              <a:sym typeface="Orbitron SemiBold"/>
            </a:endParaRPr>
          </a:p>
        </p:txBody>
      </p:sp>
      <p:cxnSp>
        <p:nvCxnSpPr>
          <p:cNvPr id="1157" name="Google Shape;1157;p78"/>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158" name="Google Shape;1158;p78"/>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Conclusion</a:t>
            </a:r>
            <a:endParaRPr sz="1000">
              <a:solidFill>
                <a:srgbClr val="434343"/>
              </a:solidFill>
              <a:latin typeface="Space Grotesk"/>
              <a:ea typeface="Space Grotesk"/>
              <a:cs typeface="Space Grotesk"/>
              <a:sym typeface="Space Grotesk"/>
            </a:endParaRPr>
          </a:p>
        </p:txBody>
      </p:sp>
      <p:cxnSp>
        <p:nvCxnSpPr>
          <p:cNvPr id="1159" name="Google Shape;1159;p78"/>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160" name="Google Shape;1160;p78"/>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161" name="Google Shape;1161;p78"/>
          <p:cNvSpPr txBox="1"/>
          <p:nvPr/>
        </p:nvSpPr>
        <p:spPr>
          <a:xfrm>
            <a:off x="433975" y="1548350"/>
            <a:ext cx="3606600" cy="2986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Non-monotonous, dynamic spaces</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Seperation between public &amp; private spaces → ability to retreat</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Lighting comfort</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Acoustic comfort</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Thermal comfort</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Air quality</a:t>
            </a:r>
            <a:endParaRPr>
              <a:latin typeface="Space Grotesk"/>
              <a:ea typeface="Space Grotesk"/>
              <a:cs typeface="Space Grotesk"/>
              <a:sym typeface="Space Grotesk"/>
            </a:endParaRPr>
          </a:p>
        </p:txBody>
      </p:sp>
      <p:sp>
        <p:nvSpPr>
          <p:cNvPr id="1162" name="Google Shape;1162;p78"/>
          <p:cNvSpPr txBox="1"/>
          <p:nvPr/>
        </p:nvSpPr>
        <p:spPr>
          <a:xfrm>
            <a:off x="433975" y="896925"/>
            <a:ext cx="4286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Checklist</a:t>
            </a:r>
            <a:endParaRPr sz="1600">
              <a:latin typeface="Space Grotesk SemiBold"/>
              <a:ea typeface="Space Grotesk SemiBold"/>
              <a:cs typeface="Space Grotesk SemiBold"/>
              <a:sym typeface="Space Grotesk SemiBold"/>
            </a:endParaRPr>
          </a:p>
        </p:txBody>
      </p:sp>
      <p:sp>
        <p:nvSpPr>
          <p:cNvPr id="1163" name="Google Shape;1163;p78"/>
          <p:cNvSpPr txBox="1"/>
          <p:nvPr/>
        </p:nvSpPr>
        <p:spPr>
          <a:xfrm>
            <a:off x="4633050" y="1548350"/>
            <a:ext cx="3843600" cy="3201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Integrate plant life into the indoor climate system to help with life support, food production, waste stream management and air quality</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Show thermal massing, heat sinks and plant cooling to increase thermal comfort</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Integrate biophilic inspired acoustic pattern on the interior</a:t>
            </a:r>
            <a:endParaRPr>
              <a:latin typeface="Space Grotesk"/>
              <a:ea typeface="Space Grotesk"/>
              <a:cs typeface="Space Grotesk"/>
              <a:sym typeface="Space Grotesk"/>
            </a:endParaRPr>
          </a:p>
          <a:p>
            <a:pPr indent="0" lvl="0" marL="457200" rtl="0" algn="l">
              <a:spcBef>
                <a:spcPts val="0"/>
              </a:spcBef>
              <a:spcAft>
                <a:spcPts val="0"/>
              </a:spcAft>
              <a:buNone/>
            </a:pPr>
            <a:r>
              <a:t/>
            </a: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Integrate biophilic pattern for the exterior</a:t>
            </a:r>
            <a:endParaRPr>
              <a:latin typeface="Space Grotesk"/>
              <a:ea typeface="Space Grotesk"/>
              <a:cs typeface="Space Grotesk"/>
              <a:sym typeface="Space Grotesk"/>
            </a:endParaRPr>
          </a:p>
        </p:txBody>
      </p:sp>
      <p:sp>
        <p:nvSpPr>
          <p:cNvPr id="1164" name="Google Shape;1164;p78"/>
          <p:cNvSpPr txBox="1"/>
          <p:nvPr/>
        </p:nvSpPr>
        <p:spPr>
          <a:xfrm>
            <a:off x="4869900" y="896925"/>
            <a:ext cx="4286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Next Steps</a:t>
            </a:r>
            <a:endParaRPr sz="1600">
              <a:latin typeface="Space Grotesk SemiBold"/>
              <a:ea typeface="Space Grotesk SemiBold"/>
              <a:cs typeface="Space Grotesk SemiBold"/>
              <a:sym typeface="Space Grotesk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 name="Shape 141"/>
        <p:cNvGrpSpPr/>
        <p:nvPr/>
      </p:nvGrpSpPr>
      <p:grpSpPr>
        <a:xfrm>
          <a:off x="0" y="0"/>
          <a:ext cx="0" cy="0"/>
          <a:chOff x="0" y="0"/>
          <a:chExt cx="0" cy="0"/>
        </a:xfrm>
      </p:grpSpPr>
      <p:pic>
        <p:nvPicPr>
          <p:cNvPr id="142" name="Google Shape;142;p19"/>
          <p:cNvPicPr preferRelativeResize="0"/>
          <p:nvPr/>
        </p:nvPicPr>
        <p:blipFill rotWithShape="1">
          <a:blip r:embed="rId3">
            <a:alphaModFix/>
          </a:blip>
          <a:srcRect b="0" l="34357" r="7685" t="70"/>
          <a:stretch/>
        </p:blipFill>
        <p:spPr>
          <a:xfrm>
            <a:off x="3378475" y="1106400"/>
            <a:ext cx="2402525" cy="3100200"/>
          </a:xfrm>
          <a:prstGeom prst="rect">
            <a:avLst/>
          </a:prstGeom>
          <a:noFill/>
          <a:ln>
            <a:noFill/>
          </a:ln>
        </p:spPr>
      </p:pic>
      <p:sp>
        <p:nvSpPr>
          <p:cNvPr id="143" name="Google Shape;143;p19"/>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44" name="Google Shape;144;p19"/>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45" name="Google Shape;145;p19"/>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Problem Statement</a:t>
            </a:r>
            <a:endParaRPr sz="3000">
              <a:solidFill>
                <a:srgbClr val="434343"/>
              </a:solidFill>
              <a:latin typeface="Orbitron SemiBold"/>
              <a:ea typeface="Orbitron SemiBold"/>
              <a:cs typeface="Orbitron SemiBold"/>
              <a:sym typeface="Orbitron SemiBold"/>
            </a:endParaRPr>
          </a:p>
        </p:txBody>
      </p:sp>
      <p:cxnSp>
        <p:nvCxnSpPr>
          <p:cNvPr id="146" name="Google Shape;146;p19"/>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47" name="Google Shape;147;p19"/>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Background</a:t>
            </a:r>
            <a:endParaRPr sz="1000">
              <a:solidFill>
                <a:srgbClr val="434343"/>
              </a:solidFill>
              <a:latin typeface="Space Grotesk"/>
              <a:ea typeface="Space Grotesk"/>
              <a:cs typeface="Space Grotesk"/>
              <a:sym typeface="Space Grotesk"/>
            </a:endParaRPr>
          </a:p>
        </p:txBody>
      </p:sp>
      <p:cxnSp>
        <p:nvCxnSpPr>
          <p:cNvPr id="148" name="Google Shape;148;p19"/>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49" name="Google Shape;149;p19"/>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50" name="Google Shape;150;p19"/>
          <p:cNvSpPr txBox="1"/>
          <p:nvPr/>
        </p:nvSpPr>
        <p:spPr>
          <a:xfrm>
            <a:off x="433972" y="1727532"/>
            <a:ext cx="3000000" cy="23826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Abrasive lunar dust</a:t>
            </a:r>
            <a:endParaRPr>
              <a:solidFill>
                <a:schemeClr val="dk1"/>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Moonquakes</a:t>
            </a:r>
            <a:endParaRPr>
              <a:solidFill>
                <a:schemeClr val="dk1"/>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Micro meteorites</a:t>
            </a:r>
            <a:endParaRPr>
              <a:solidFill>
                <a:schemeClr val="dk1"/>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Radiation</a:t>
            </a:r>
            <a:endParaRPr>
              <a:solidFill>
                <a:schemeClr val="dk1"/>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Solar wind</a:t>
            </a:r>
            <a:endParaRPr>
              <a:solidFill>
                <a:schemeClr val="dk1"/>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Long lunar nights</a:t>
            </a:r>
            <a:endParaRPr>
              <a:solidFill>
                <a:schemeClr val="dk1"/>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No atmosphere</a:t>
            </a:r>
            <a:endParaRPr>
              <a:solidFill>
                <a:schemeClr val="dk1"/>
              </a:solidFill>
              <a:latin typeface="Space Grotesk"/>
              <a:ea typeface="Space Grotesk"/>
              <a:cs typeface="Space Grotesk"/>
              <a:sym typeface="Space Grotesk"/>
            </a:endParaRPr>
          </a:p>
          <a:p>
            <a:pPr indent="-317500" lvl="0" marL="457200" rtl="0" algn="l">
              <a:lnSpc>
                <a:spcPct val="115000"/>
              </a:lnSpc>
              <a:spcBef>
                <a:spcPts val="0"/>
              </a:spcBef>
              <a:spcAft>
                <a:spcPts val="0"/>
              </a:spcAft>
              <a:buClr>
                <a:schemeClr val="dk1"/>
              </a:buClr>
              <a:buSzPts val="1400"/>
              <a:buFont typeface="Space Grotesk"/>
              <a:buChar char="-"/>
            </a:pPr>
            <a:r>
              <a:rPr lang="en">
                <a:solidFill>
                  <a:schemeClr val="dk1"/>
                </a:solidFill>
                <a:latin typeface="Space Grotesk"/>
                <a:ea typeface="Space Grotesk"/>
                <a:cs typeface="Space Grotesk"/>
                <a:sym typeface="Space Grotesk"/>
              </a:rPr>
              <a:t>Extreme temperature fluctuations</a:t>
            </a:r>
            <a:endParaRPr>
              <a:latin typeface="Space Grotesk"/>
              <a:ea typeface="Space Grotesk"/>
              <a:cs typeface="Space Grotesk"/>
              <a:sym typeface="Space Grotesk"/>
            </a:endParaRPr>
          </a:p>
        </p:txBody>
      </p:sp>
      <p:sp>
        <p:nvSpPr>
          <p:cNvPr id="151" name="Google Shape;151;p19"/>
          <p:cNvSpPr txBox="1"/>
          <p:nvPr/>
        </p:nvSpPr>
        <p:spPr>
          <a:xfrm>
            <a:off x="433972" y="132733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dk1"/>
                </a:solidFill>
                <a:latin typeface="Space Grotesk SemiBold"/>
                <a:ea typeface="Space Grotesk SemiBold"/>
                <a:cs typeface="Space Grotesk SemiBold"/>
                <a:sym typeface="Space Grotesk SemiBold"/>
              </a:rPr>
              <a:t>Hostile Environment</a:t>
            </a:r>
            <a:endParaRPr sz="1600">
              <a:latin typeface="Space Grotesk SemiBold"/>
              <a:ea typeface="Space Grotesk SemiBold"/>
              <a:cs typeface="Space Grotesk SemiBold"/>
              <a:sym typeface="Space Grotesk SemiBold"/>
            </a:endParaRPr>
          </a:p>
        </p:txBody>
      </p:sp>
      <p:sp>
        <p:nvSpPr>
          <p:cNvPr id="152" name="Google Shape;152;p19"/>
          <p:cNvSpPr txBox="1"/>
          <p:nvPr/>
        </p:nvSpPr>
        <p:spPr>
          <a:xfrm>
            <a:off x="5781000" y="4328950"/>
            <a:ext cx="28833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1100"/>
              <a:buFont typeface="Arial"/>
              <a:buNone/>
            </a:pPr>
            <a:r>
              <a:rPr lang="en" sz="800">
                <a:solidFill>
                  <a:schemeClr val="dk1"/>
                </a:solidFill>
                <a:latin typeface="Space Grotesk Light"/>
                <a:ea typeface="Space Grotesk Light"/>
                <a:cs typeface="Space Grotesk Light"/>
                <a:sym typeface="Space Grotesk Light"/>
              </a:rPr>
              <a:t>https://bsmedia.business-standard.com/_media/bs/img/article/2019-07/18/full/1563434814-8966.jpg</a:t>
            </a:r>
            <a:endParaRPr sz="800">
              <a:solidFill>
                <a:schemeClr val="dk1"/>
              </a:solidFill>
              <a:latin typeface="Space Grotesk Light"/>
              <a:ea typeface="Space Grotesk Light"/>
              <a:cs typeface="Space Grotesk Light"/>
              <a:sym typeface="Space Grotesk Light"/>
            </a:endParaRPr>
          </a:p>
          <a:p>
            <a:pPr indent="0" lvl="0" marL="0" rtl="0" algn="ctr">
              <a:spcBef>
                <a:spcPts val="0"/>
              </a:spcBef>
              <a:spcAft>
                <a:spcPts val="0"/>
              </a:spcAft>
              <a:buNone/>
            </a:pPr>
            <a:r>
              <a:t/>
            </a:r>
            <a:endParaRPr sz="800">
              <a:latin typeface="Space Grotesk Light"/>
              <a:ea typeface="Space Grotesk Light"/>
              <a:cs typeface="Space Grotesk Light"/>
              <a:sym typeface="Space Grotesk Light"/>
            </a:endParaRPr>
          </a:p>
        </p:txBody>
      </p:sp>
      <p:sp>
        <p:nvSpPr>
          <p:cNvPr id="153" name="Google Shape;153;p19"/>
          <p:cNvSpPr txBox="1"/>
          <p:nvPr/>
        </p:nvSpPr>
        <p:spPr>
          <a:xfrm>
            <a:off x="6151475" y="1327325"/>
            <a:ext cx="25254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latin typeface="Space Grotesk"/>
                <a:ea typeface="Space Grotesk"/>
                <a:cs typeface="Space Grotesk"/>
                <a:sym typeface="Space Grotesk"/>
              </a:rPr>
              <a:t>Lava Tubes</a:t>
            </a:r>
            <a:r>
              <a:rPr lang="en">
                <a:solidFill>
                  <a:schemeClr val="dk1"/>
                </a:solidFill>
                <a:latin typeface="Space Grotesk"/>
                <a:ea typeface="Space Grotesk"/>
                <a:cs typeface="Space Grotesk"/>
                <a:sym typeface="Space Grotesk"/>
              </a:rPr>
              <a:t> </a:t>
            </a:r>
            <a:endParaRPr>
              <a:solidFill>
                <a:schemeClr val="dk1"/>
              </a:solidFill>
              <a:latin typeface="Space Grotesk"/>
              <a:ea typeface="Space Grotesk"/>
              <a:cs typeface="Space Grotesk"/>
              <a:sym typeface="Space Grotesk"/>
            </a:endParaRPr>
          </a:p>
          <a:p>
            <a:pPr indent="0" lvl="0" marL="0" rtl="0" algn="l">
              <a:spcBef>
                <a:spcPts val="0"/>
              </a:spcBef>
              <a:spcAft>
                <a:spcPts val="0"/>
              </a:spcAft>
              <a:buClr>
                <a:schemeClr val="dk1"/>
              </a:buClr>
              <a:buSzPts val="1100"/>
              <a:buFont typeface="Arial"/>
              <a:buNone/>
            </a:pPr>
            <a:br>
              <a:rPr lang="en">
                <a:solidFill>
                  <a:schemeClr val="dk1"/>
                </a:solidFill>
                <a:latin typeface="Space Grotesk"/>
                <a:ea typeface="Space Grotesk"/>
                <a:cs typeface="Space Grotesk"/>
                <a:sym typeface="Space Grotesk"/>
              </a:rPr>
            </a:br>
            <a:r>
              <a:rPr lang="en">
                <a:solidFill>
                  <a:schemeClr val="dk1"/>
                </a:solidFill>
                <a:latin typeface="Space Grotesk"/>
                <a:ea typeface="Space Grotesk"/>
                <a:cs typeface="Space Grotesk"/>
                <a:sym typeface="Space Grotesk"/>
              </a:rPr>
              <a:t>poses a solution by creating a protective cover from the environment in combination with the shelter provided by the  habitat</a:t>
            </a:r>
            <a:endParaRPr b="1">
              <a:latin typeface="Space Grotesk"/>
              <a:ea typeface="Space Grotesk"/>
              <a:cs typeface="Space Grotesk"/>
              <a:sym typeface="Space Grotesk"/>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sp>
        <p:nvSpPr>
          <p:cNvPr id="158" name="Google Shape;158;p20"/>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59" name="Google Shape;159;p20"/>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60" name="Google Shape;160;p20"/>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Problem Statement</a:t>
            </a:r>
            <a:endParaRPr sz="3000">
              <a:solidFill>
                <a:srgbClr val="434343"/>
              </a:solidFill>
              <a:latin typeface="Orbitron SemiBold"/>
              <a:ea typeface="Orbitron SemiBold"/>
              <a:cs typeface="Orbitron SemiBold"/>
              <a:sym typeface="Orbitron SemiBold"/>
            </a:endParaRPr>
          </a:p>
        </p:txBody>
      </p:sp>
      <p:cxnSp>
        <p:nvCxnSpPr>
          <p:cNvPr id="161" name="Google Shape;161;p20"/>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62" name="Google Shape;162;p20"/>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Background</a:t>
            </a:r>
            <a:endParaRPr sz="1000">
              <a:solidFill>
                <a:srgbClr val="434343"/>
              </a:solidFill>
              <a:latin typeface="Space Grotesk"/>
              <a:ea typeface="Space Grotesk"/>
              <a:cs typeface="Space Grotesk"/>
              <a:sym typeface="Space Grotesk"/>
            </a:endParaRPr>
          </a:p>
        </p:txBody>
      </p:sp>
      <p:cxnSp>
        <p:nvCxnSpPr>
          <p:cNvPr id="163" name="Google Shape;163;p20"/>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64" name="Google Shape;164;p20"/>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65" name="Google Shape;165;p20"/>
          <p:cNvSpPr txBox="1"/>
          <p:nvPr/>
        </p:nvSpPr>
        <p:spPr>
          <a:xfrm>
            <a:off x="433972" y="1727532"/>
            <a:ext cx="3000000" cy="21240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Stuck with the same people</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High stress environment </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Away from family and home</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spcBef>
                <a:spcPts val="0"/>
              </a:spcBef>
              <a:spcAft>
                <a:spcPts val="0"/>
              </a:spcAft>
              <a:buSzPts val="1400"/>
              <a:buFont typeface="Space Grotesk"/>
              <a:buChar char="-"/>
            </a:pPr>
            <a:r>
              <a:rPr lang="en">
                <a:latin typeface="Space Grotesk"/>
                <a:ea typeface="Space Grotesk"/>
                <a:cs typeface="Space Grotesk"/>
                <a:sym typeface="Space Grotesk"/>
              </a:rPr>
              <a:t>Little privacy</a:t>
            </a:r>
            <a:endParaRPr>
              <a:latin typeface="Space Grotesk"/>
              <a:ea typeface="Space Grotesk"/>
              <a:cs typeface="Space Grotesk"/>
              <a:sym typeface="Space Grotesk"/>
            </a:endParaRPr>
          </a:p>
        </p:txBody>
      </p:sp>
      <p:sp>
        <p:nvSpPr>
          <p:cNvPr id="166" name="Google Shape;166;p20"/>
          <p:cNvSpPr txBox="1"/>
          <p:nvPr/>
        </p:nvSpPr>
        <p:spPr>
          <a:xfrm>
            <a:off x="433972" y="1327332"/>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Mental Health</a:t>
            </a:r>
            <a:endParaRPr sz="1600">
              <a:latin typeface="Space Grotesk SemiBold"/>
              <a:ea typeface="Space Grotesk SemiBold"/>
              <a:cs typeface="Space Grotesk SemiBold"/>
              <a:sym typeface="Space Grotesk SemiBold"/>
            </a:endParaRPr>
          </a:p>
        </p:txBody>
      </p:sp>
      <p:pic>
        <p:nvPicPr>
          <p:cNvPr id="167" name="Google Shape;167;p20"/>
          <p:cNvPicPr preferRelativeResize="0"/>
          <p:nvPr/>
        </p:nvPicPr>
        <p:blipFill rotWithShape="1">
          <a:blip r:embed="rId3">
            <a:alphaModFix/>
          </a:blip>
          <a:srcRect b="0" l="0" r="47971" t="0"/>
          <a:stretch/>
        </p:blipFill>
        <p:spPr>
          <a:xfrm>
            <a:off x="3363000" y="1106400"/>
            <a:ext cx="2418001" cy="3100200"/>
          </a:xfrm>
          <a:prstGeom prst="rect">
            <a:avLst/>
          </a:prstGeom>
          <a:noFill/>
          <a:ln>
            <a:noFill/>
          </a:ln>
        </p:spPr>
      </p:pic>
      <p:sp>
        <p:nvSpPr>
          <p:cNvPr id="168" name="Google Shape;168;p20"/>
          <p:cNvSpPr txBox="1"/>
          <p:nvPr/>
        </p:nvSpPr>
        <p:spPr>
          <a:xfrm>
            <a:off x="5781000" y="4328950"/>
            <a:ext cx="2883300" cy="431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Space Grotesk Light"/>
                <a:ea typeface="Space Grotesk Light"/>
                <a:cs typeface="Space Grotesk Light"/>
                <a:sym typeface="Space Grotesk Light"/>
              </a:rPr>
              <a:t>https://www.nasa.gov/image-article/expedition-59-crew-members-inside-u-s-destiny-laboratory/</a:t>
            </a:r>
            <a:endParaRPr sz="800">
              <a:latin typeface="Space Grotesk Light"/>
              <a:ea typeface="Space Grotesk Light"/>
              <a:cs typeface="Space Grotesk Light"/>
              <a:sym typeface="Space Grotesk Light"/>
            </a:endParaRPr>
          </a:p>
        </p:txBody>
      </p:sp>
      <p:sp>
        <p:nvSpPr>
          <p:cNvPr id="169" name="Google Shape;169;p20"/>
          <p:cNvSpPr txBox="1"/>
          <p:nvPr/>
        </p:nvSpPr>
        <p:spPr>
          <a:xfrm>
            <a:off x="6151475" y="1327325"/>
            <a:ext cx="25254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Space Grotesk"/>
                <a:ea typeface="Space Grotesk"/>
                <a:cs typeface="Space Grotesk"/>
                <a:sym typeface="Space Grotesk"/>
              </a:rPr>
              <a:t>Biophilia</a:t>
            </a:r>
            <a:endParaRPr>
              <a:latin typeface="Space Grotesk"/>
              <a:ea typeface="Space Grotesk"/>
              <a:cs typeface="Space Grotesk"/>
              <a:sym typeface="Space Grotesk"/>
            </a:endParaRPr>
          </a:p>
          <a:p>
            <a:pPr indent="0" lvl="0" marL="0" rtl="0" algn="l">
              <a:spcBef>
                <a:spcPts val="0"/>
              </a:spcBef>
              <a:spcAft>
                <a:spcPts val="0"/>
              </a:spcAft>
              <a:buNone/>
            </a:pPr>
            <a:br>
              <a:rPr lang="en">
                <a:latin typeface="Space Grotesk"/>
                <a:ea typeface="Space Grotesk"/>
                <a:cs typeface="Space Grotesk"/>
                <a:sym typeface="Space Grotesk"/>
              </a:rPr>
            </a:br>
            <a:r>
              <a:rPr lang="en">
                <a:latin typeface="Space Grotesk"/>
                <a:ea typeface="Space Grotesk"/>
                <a:cs typeface="Space Grotesk"/>
                <a:sym typeface="Space Grotesk"/>
              </a:rPr>
              <a:t>poses a solution by adding more greenery and reminding people of earth. Biophilic design can improve mental health.</a:t>
            </a:r>
            <a:endParaRPr>
              <a:latin typeface="Space Grotesk"/>
              <a:ea typeface="Space Grotesk"/>
              <a:cs typeface="Space Grotesk"/>
              <a:sym typeface="Space Grotesk"/>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21"/>
          <p:cNvSpPr txBox="1"/>
          <p:nvPr/>
        </p:nvSpPr>
        <p:spPr>
          <a:xfrm>
            <a:off x="474950" y="4694196"/>
            <a:ext cx="2961900" cy="400200"/>
          </a:xfrm>
          <a:prstGeom prst="rect">
            <a:avLst/>
          </a:prstGeom>
          <a:noFill/>
          <a:ln>
            <a:noFill/>
          </a:ln>
        </p:spPr>
        <p:txBody>
          <a:bodyPr anchorCtr="0" anchor="ctr" bIns="91425" lIns="0" spcFirstLastPara="1" rIns="91425" wrap="square" tIns="91425">
            <a:noAutofit/>
          </a:bodyPr>
          <a:lstStyle/>
          <a:p>
            <a:pPr indent="0" lvl="0" marL="0" marR="177800" rtl="0" algn="l">
              <a:lnSpc>
                <a:spcPct val="115000"/>
              </a:lnSpc>
              <a:spcBef>
                <a:spcPts val="0"/>
              </a:spcBef>
              <a:spcAft>
                <a:spcPts val="1400"/>
              </a:spcAft>
              <a:buNone/>
            </a:pPr>
            <a:r>
              <a:rPr lang="en" sz="800">
                <a:solidFill>
                  <a:srgbClr val="434343"/>
                </a:solidFill>
                <a:latin typeface="Space Grotesk"/>
                <a:ea typeface="Space Grotesk"/>
                <a:cs typeface="Space Grotesk"/>
                <a:sym typeface="Space Grotesk"/>
              </a:rPr>
              <a:t>Extra-/Terrestrial Architecture Graduation Studio</a:t>
            </a:r>
            <a:endParaRPr sz="600">
              <a:solidFill>
                <a:srgbClr val="434343"/>
              </a:solidFill>
              <a:latin typeface="Lexend"/>
              <a:ea typeface="Lexend"/>
              <a:cs typeface="Lexend"/>
              <a:sym typeface="Lexend"/>
            </a:endParaRPr>
          </a:p>
        </p:txBody>
      </p:sp>
      <p:sp>
        <p:nvSpPr>
          <p:cNvPr id="175" name="Google Shape;175;p21"/>
          <p:cNvSpPr txBox="1"/>
          <p:nvPr/>
        </p:nvSpPr>
        <p:spPr>
          <a:xfrm>
            <a:off x="6449125" y="4694196"/>
            <a:ext cx="2215200" cy="400200"/>
          </a:xfrm>
          <a:prstGeom prst="rect">
            <a:avLst/>
          </a:prstGeom>
          <a:noFill/>
          <a:ln>
            <a:noFill/>
          </a:ln>
        </p:spPr>
        <p:txBody>
          <a:bodyPr anchorCtr="0" anchor="ctr" bIns="91425" lIns="0" spcFirstLastPara="1" rIns="18000" wrap="square" tIns="91425">
            <a:noAutofit/>
          </a:bodyPr>
          <a:lstStyle/>
          <a:p>
            <a:pPr indent="0" lvl="0" marL="0" rtl="0" algn="r">
              <a:lnSpc>
                <a:spcPct val="115000"/>
              </a:lnSpc>
              <a:spcBef>
                <a:spcPts val="0"/>
              </a:spcBef>
              <a:spcAft>
                <a:spcPts val="0"/>
              </a:spcAft>
              <a:buNone/>
            </a:pPr>
            <a:r>
              <a:rPr lang="en" sz="1000">
                <a:solidFill>
                  <a:srgbClr val="434343"/>
                </a:solidFill>
                <a:latin typeface="Space Grotesk Light"/>
                <a:ea typeface="Space Grotesk Light"/>
                <a:cs typeface="Space Grotesk Light"/>
                <a:sym typeface="Space Grotesk Light"/>
              </a:rPr>
              <a:t>Maurits Roijen</a:t>
            </a:r>
            <a:endParaRPr sz="1000">
              <a:solidFill>
                <a:srgbClr val="434343"/>
              </a:solidFill>
              <a:latin typeface="Space Grotesk Light"/>
              <a:ea typeface="Space Grotesk Light"/>
              <a:cs typeface="Space Grotesk Light"/>
              <a:sym typeface="Space Grotesk Light"/>
            </a:endParaRPr>
          </a:p>
        </p:txBody>
      </p:sp>
      <p:sp>
        <p:nvSpPr>
          <p:cNvPr id="176" name="Google Shape;176;p21"/>
          <p:cNvSpPr txBox="1"/>
          <p:nvPr/>
        </p:nvSpPr>
        <p:spPr>
          <a:xfrm>
            <a:off x="403275" y="60918"/>
            <a:ext cx="6073500" cy="6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434343"/>
                </a:solidFill>
                <a:latin typeface="Orbitron SemiBold"/>
                <a:ea typeface="Orbitron SemiBold"/>
                <a:cs typeface="Orbitron SemiBold"/>
                <a:sym typeface="Orbitron SemiBold"/>
              </a:rPr>
              <a:t>Terrestrial Relevance</a:t>
            </a:r>
            <a:endParaRPr sz="3000">
              <a:solidFill>
                <a:srgbClr val="434343"/>
              </a:solidFill>
              <a:latin typeface="Orbitron SemiBold"/>
              <a:ea typeface="Orbitron SemiBold"/>
              <a:cs typeface="Orbitron SemiBold"/>
              <a:sym typeface="Orbitron SemiBold"/>
            </a:endParaRPr>
          </a:p>
        </p:txBody>
      </p:sp>
      <p:cxnSp>
        <p:nvCxnSpPr>
          <p:cNvPr id="177" name="Google Shape;177;p21"/>
          <p:cNvCxnSpPr/>
          <p:nvPr/>
        </p:nvCxnSpPr>
        <p:spPr>
          <a:xfrm>
            <a:off x="479075" y="4720193"/>
            <a:ext cx="8197800" cy="0"/>
          </a:xfrm>
          <a:prstGeom prst="straightConnector1">
            <a:avLst/>
          </a:prstGeom>
          <a:noFill/>
          <a:ln cap="flat" cmpd="sng" w="19050">
            <a:solidFill>
              <a:srgbClr val="434343"/>
            </a:solidFill>
            <a:prstDash val="solid"/>
            <a:round/>
            <a:headEnd len="sm" w="sm" type="none"/>
            <a:tailEnd len="sm" w="sm" type="none"/>
          </a:ln>
        </p:spPr>
      </p:cxnSp>
      <p:sp>
        <p:nvSpPr>
          <p:cNvPr id="178" name="Google Shape;178;p21"/>
          <p:cNvSpPr txBox="1"/>
          <p:nvPr/>
        </p:nvSpPr>
        <p:spPr>
          <a:xfrm>
            <a:off x="6535225" y="60918"/>
            <a:ext cx="2129100" cy="711300"/>
          </a:xfrm>
          <a:prstGeom prst="rect">
            <a:avLst/>
          </a:prstGeom>
          <a:noFill/>
          <a:ln>
            <a:noFill/>
          </a:ln>
        </p:spPr>
        <p:txBody>
          <a:bodyPr anchorCtr="0" anchor="ctr" bIns="91425" lIns="0" spcFirstLastPara="1" rIns="18000" wrap="square" tIns="91425">
            <a:normAutofit/>
          </a:bodyPr>
          <a:lstStyle/>
          <a:p>
            <a:pPr indent="0" lvl="0" marL="0" rtl="0" algn="r">
              <a:spcBef>
                <a:spcPts val="0"/>
              </a:spcBef>
              <a:spcAft>
                <a:spcPts val="0"/>
              </a:spcAft>
              <a:buNone/>
            </a:pPr>
            <a:r>
              <a:rPr lang="en" sz="1000">
                <a:solidFill>
                  <a:srgbClr val="434343"/>
                </a:solidFill>
                <a:latin typeface="Space Grotesk"/>
                <a:ea typeface="Space Grotesk"/>
                <a:cs typeface="Space Grotesk"/>
                <a:sym typeface="Space Grotesk"/>
              </a:rPr>
              <a:t>Background</a:t>
            </a:r>
            <a:endParaRPr sz="1000">
              <a:solidFill>
                <a:srgbClr val="434343"/>
              </a:solidFill>
              <a:latin typeface="Space Grotesk"/>
              <a:ea typeface="Space Grotesk"/>
              <a:cs typeface="Space Grotesk"/>
              <a:sym typeface="Space Grotesk"/>
            </a:endParaRPr>
          </a:p>
        </p:txBody>
      </p:sp>
      <p:cxnSp>
        <p:nvCxnSpPr>
          <p:cNvPr id="179" name="Google Shape;179;p21"/>
          <p:cNvCxnSpPr/>
          <p:nvPr/>
        </p:nvCxnSpPr>
        <p:spPr>
          <a:xfrm>
            <a:off x="473100" y="676593"/>
            <a:ext cx="8197800" cy="0"/>
          </a:xfrm>
          <a:prstGeom prst="straightConnector1">
            <a:avLst/>
          </a:prstGeom>
          <a:noFill/>
          <a:ln cap="flat" cmpd="sng" w="19050">
            <a:solidFill>
              <a:srgbClr val="434343"/>
            </a:solidFill>
            <a:prstDash val="solid"/>
            <a:round/>
            <a:headEnd len="sm" w="sm" type="none"/>
            <a:tailEnd len="sm" w="sm" type="none"/>
          </a:ln>
        </p:spPr>
      </p:cxnSp>
      <p:sp>
        <p:nvSpPr>
          <p:cNvPr id="180" name="Google Shape;180;p21"/>
          <p:cNvSpPr txBox="1"/>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sz="800">
                <a:solidFill>
                  <a:srgbClr val="000000"/>
                </a:solidFill>
                <a:latin typeface="Lexend Light"/>
                <a:ea typeface="Lexend Light"/>
                <a:cs typeface="Lexend Light"/>
                <a:sym typeface="Lexend Light"/>
              </a:rPr>
              <a:t>‹#›</a:t>
            </a:fld>
            <a:endParaRPr sz="800">
              <a:solidFill>
                <a:srgbClr val="000000"/>
              </a:solidFill>
              <a:latin typeface="Lexend Light"/>
              <a:ea typeface="Lexend Light"/>
              <a:cs typeface="Lexend Light"/>
              <a:sym typeface="Lexend Light"/>
            </a:endParaRPr>
          </a:p>
        </p:txBody>
      </p:sp>
      <p:sp>
        <p:nvSpPr>
          <p:cNvPr id="181" name="Google Shape;181;p21"/>
          <p:cNvSpPr txBox="1"/>
          <p:nvPr/>
        </p:nvSpPr>
        <p:spPr>
          <a:xfrm>
            <a:off x="455900" y="1727525"/>
            <a:ext cx="4591800" cy="23826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Font typeface="Space Grotesk"/>
              <a:buChar char="-"/>
            </a:pPr>
            <a:r>
              <a:rPr lang="en">
                <a:latin typeface="Space Grotesk Medium"/>
                <a:ea typeface="Space Grotesk Medium"/>
                <a:cs typeface="Space Grotesk Medium"/>
                <a:sym typeface="Space Grotesk Medium"/>
              </a:rPr>
              <a:t>Health &amp; well-being</a:t>
            </a:r>
            <a:r>
              <a:rPr lang="en">
                <a:latin typeface="Space Grotesk"/>
                <a:ea typeface="Space Grotesk"/>
                <a:cs typeface="Space Grotesk"/>
                <a:sym typeface="Space Grotesk"/>
              </a:rPr>
              <a:t> → Biophilic (human-centric design)</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Medium"/>
                <a:ea typeface="Space Grotesk Medium"/>
                <a:cs typeface="Space Grotesk Medium"/>
                <a:sym typeface="Space Grotesk Medium"/>
              </a:rPr>
              <a:t>Innovation</a:t>
            </a:r>
            <a:r>
              <a:rPr lang="en">
                <a:latin typeface="Space Grotesk"/>
                <a:ea typeface="Space Grotesk"/>
                <a:cs typeface="Space Grotesk"/>
                <a:sym typeface="Space Grotesk"/>
              </a:rPr>
              <a:t> → Design-To-Robotic-Production and 3D printing advancements</a:t>
            </a:r>
            <a:br>
              <a:rPr lang="en">
                <a:latin typeface="Space Grotesk"/>
                <a:ea typeface="Space Grotesk"/>
                <a:cs typeface="Space Grotesk"/>
                <a:sym typeface="Space Grotesk"/>
              </a:rPr>
            </a:br>
            <a:endParaRPr>
              <a:latin typeface="Space Grotesk"/>
              <a:ea typeface="Space Grotesk"/>
              <a:cs typeface="Space Grotesk"/>
              <a:sym typeface="Space Grotesk"/>
            </a:endParaRPr>
          </a:p>
          <a:p>
            <a:pPr indent="-317500" lvl="0" marL="457200" rtl="0" algn="l">
              <a:lnSpc>
                <a:spcPct val="115000"/>
              </a:lnSpc>
              <a:spcBef>
                <a:spcPts val="0"/>
              </a:spcBef>
              <a:spcAft>
                <a:spcPts val="0"/>
              </a:spcAft>
              <a:buSzPts val="1400"/>
              <a:buFont typeface="Space Grotesk"/>
              <a:buChar char="-"/>
            </a:pPr>
            <a:r>
              <a:rPr lang="en">
                <a:latin typeface="Space Grotesk Medium"/>
                <a:ea typeface="Space Grotesk Medium"/>
                <a:cs typeface="Space Grotesk Medium"/>
                <a:sym typeface="Space Grotesk Medium"/>
              </a:rPr>
              <a:t>Sustainable cities and responsible consumption</a:t>
            </a:r>
            <a:r>
              <a:rPr lang="en">
                <a:latin typeface="Space Grotesk"/>
                <a:ea typeface="Space Grotesk"/>
                <a:cs typeface="Space Grotesk"/>
                <a:sym typeface="Space Grotesk"/>
              </a:rPr>
              <a:t> → ISRU to reduce pollution from transport</a:t>
            </a:r>
            <a:endParaRPr>
              <a:latin typeface="Space Grotesk"/>
              <a:ea typeface="Space Grotesk"/>
              <a:cs typeface="Space Grotesk"/>
              <a:sym typeface="Space Grotesk"/>
            </a:endParaRPr>
          </a:p>
        </p:txBody>
      </p:sp>
      <p:sp>
        <p:nvSpPr>
          <p:cNvPr id="182" name="Google Shape;182;p21"/>
          <p:cNvSpPr txBox="1"/>
          <p:nvPr/>
        </p:nvSpPr>
        <p:spPr>
          <a:xfrm>
            <a:off x="455900" y="1327325"/>
            <a:ext cx="3976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latin typeface="Space Grotesk SemiBold"/>
                <a:ea typeface="Space Grotesk SemiBold"/>
                <a:cs typeface="Space Grotesk SemiBold"/>
                <a:sym typeface="Space Grotesk SemiBold"/>
              </a:rPr>
              <a:t>UN Sustainable Development Goals</a:t>
            </a:r>
            <a:endParaRPr sz="1600">
              <a:latin typeface="Space Grotesk SemiBold"/>
              <a:ea typeface="Space Grotesk SemiBold"/>
              <a:cs typeface="Space Grotesk SemiBold"/>
              <a:sym typeface="Space Grotesk SemiBold"/>
            </a:endParaRPr>
          </a:p>
        </p:txBody>
      </p:sp>
      <p:pic>
        <p:nvPicPr>
          <p:cNvPr id="183" name="Google Shape;183;p21"/>
          <p:cNvPicPr preferRelativeResize="0"/>
          <p:nvPr/>
        </p:nvPicPr>
        <p:blipFill rotWithShape="1">
          <a:blip r:embed="rId3">
            <a:alphaModFix/>
          </a:blip>
          <a:srcRect b="56544" l="35706" r="50651" t="22432"/>
          <a:stretch/>
        </p:blipFill>
        <p:spPr>
          <a:xfrm>
            <a:off x="5799429" y="1255493"/>
            <a:ext cx="1366502" cy="1333588"/>
          </a:xfrm>
          <a:prstGeom prst="rect">
            <a:avLst/>
          </a:prstGeom>
          <a:noFill/>
          <a:ln>
            <a:noFill/>
          </a:ln>
        </p:spPr>
      </p:pic>
      <p:pic>
        <p:nvPicPr>
          <p:cNvPr id="184" name="Google Shape;184;p21"/>
          <p:cNvPicPr preferRelativeResize="0"/>
          <p:nvPr/>
        </p:nvPicPr>
        <p:blipFill rotWithShape="1">
          <a:blip r:embed="rId3">
            <a:alphaModFix/>
          </a:blip>
          <a:srcRect b="32697" l="35521" r="50836" t="46280"/>
          <a:stretch/>
        </p:blipFill>
        <p:spPr>
          <a:xfrm>
            <a:off x="7297770" y="1253760"/>
            <a:ext cx="1366502" cy="1333588"/>
          </a:xfrm>
          <a:prstGeom prst="rect">
            <a:avLst/>
          </a:prstGeom>
          <a:noFill/>
          <a:ln>
            <a:noFill/>
          </a:ln>
        </p:spPr>
      </p:pic>
      <p:pic>
        <p:nvPicPr>
          <p:cNvPr id="185" name="Google Shape;185;p21"/>
          <p:cNvPicPr preferRelativeResize="0"/>
          <p:nvPr/>
        </p:nvPicPr>
        <p:blipFill rotWithShape="1">
          <a:blip r:embed="rId3">
            <a:alphaModFix/>
          </a:blip>
          <a:srcRect b="32553" l="66119" r="20239" t="46424"/>
          <a:stretch/>
        </p:blipFill>
        <p:spPr>
          <a:xfrm>
            <a:off x="5799419" y="2754573"/>
            <a:ext cx="1366502" cy="1333588"/>
          </a:xfrm>
          <a:prstGeom prst="rect">
            <a:avLst/>
          </a:prstGeom>
          <a:noFill/>
          <a:ln>
            <a:noFill/>
          </a:ln>
        </p:spPr>
      </p:pic>
      <p:pic>
        <p:nvPicPr>
          <p:cNvPr id="186" name="Google Shape;186;p21"/>
          <p:cNvPicPr preferRelativeResize="0"/>
          <p:nvPr/>
        </p:nvPicPr>
        <p:blipFill rotWithShape="1">
          <a:blip r:embed="rId3">
            <a:alphaModFix/>
          </a:blip>
          <a:srcRect b="32495" l="81202" r="5156" t="46482"/>
          <a:stretch/>
        </p:blipFill>
        <p:spPr>
          <a:xfrm>
            <a:off x="7297771" y="2754573"/>
            <a:ext cx="1366502" cy="133358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