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2"/>
  </p:notesMasterIdLst>
  <p:handoutMasterIdLst>
    <p:handoutMasterId r:id="rId33"/>
  </p:handoutMasterIdLst>
  <p:sldIdLst>
    <p:sldId id="547" r:id="rId2"/>
    <p:sldId id="475" r:id="rId3"/>
    <p:sldId id="926" r:id="rId4"/>
    <p:sldId id="473" r:id="rId5"/>
    <p:sldId id="924" r:id="rId6"/>
    <p:sldId id="564" r:id="rId7"/>
    <p:sldId id="618" r:id="rId8"/>
    <p:sldId id="884" r:id="rId9"/>
    <p:sldId id="586" r:id="rId10"/>
    <p:sldId id="587" r:id="rId11"/>
    <p:sldId id="925" r:id="rId12"/>
    <p:sldId id="589" r:id="rId13"/>
    <p:sldId id="322" r:id="rId14"/>
    <p:sldId id="927" r:id="rId15"/>
    <p:sldId id="936" r:id="rId16"/>
    <p:sldId id="617" r:id="rId17"/>
    <p:sldId id="505" r:id="rId18"/>
    <p:sldId id="602" r:id="rId19"/>
    <p:sldId id="454" r:id="rId20"/>
    <p:sldId id="631" r:id="rId21"/>
    <p:sldId id="579" r:id="rId22"/>
    <p:sldId id="508" r:id="rId23"/>
    <p:sldId id="590" r:id="rId24"/>
    <p:sldId id="591" r:id="rId25"/>
    <p:sldId id="575" r:id="rId26"/>
    <p:sldId id="565" r:id="rId27"/>
    <p:sldId id="635" r:id="rId28"/>
    <p:sldId id="449" r:id="rId29"/>
    <p:sldId id="731" r:id="rId30"/>
    <p:sldId id="49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040"/>
    <a:srgbClr val="4DCAF0"/>
    <a:srgbClr val="DBDBF3"/>
    <a:srgbClr val="468A66"/>
    <a:srgbClr val="F25E2E"/>
    <a:srgbClr val="000000"/>
    <a:srgbClr val="D2232A"/>
    <a:srgbClr val="479696"/>
    <a:srgbClr val="5D95C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87910" autoAdjust="0"/>
  </p:normalViewPr>
  <p:slideViewPr>
    <p:cSldViewPr snapToGrid="0">
      <p:cViewPr varScale="1">
        <p:scale>
          <a:sx n="97" d="100"/>
          <a:sy n="97" d="100"/>
        </p:scale>
        <p:origin x="1302" y="84"/>
      </p:cViewPr>
      <p:guideLst/>
    </p:cSldViewPr>
  </p:slideViewPr>
  <p:notesTextViewPr>
    <p:cViewPr>
      <p:scale>
        <a:sx n="3" d="2"/>
        <a:sy n="3" d="2"/>
      </p:scale>
      <p:origin x="0" y="0"/>
    </p:cViewPr>
  </p:notesTextViewPr>
  <p:sorterViewPr>
    <p:cViewPr>
      <p:scale>
        <a:sx n="50" d="100"/>
        <a:sy n="50" d="100"/>
      </p:scale>
      <p:origin x="0" y="-5981"/>
    </p:cViewPr>
  </p:sorterViewPr>
  <p:notesViewPr>
    <p:cSldViewPr snapToGrid="0">
      <p:cViewPr varScale="1">
        <p:scale>
          <a:sx n="72" d="100"/>
          <a:sy n="72" d="100"/>
        </p:scale>
        <p:origin x="301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 Regina Tania Tan" userId="e02d076f-526b-456a-9cfd-11458c1f17c3" providerId="ADAL" clId="{596993E8-8F15-427B-8FD5-F95DDBC05EAA}"/>
    <pc:docChg chg="undo custSel delSld modSld sldOrd">
      <pc:chgData name="Regina Regina Tania Tan" userId="e02d076f-526b-456a-9cfd-11458c1f17c3" providerId="ADAL" clId="{596993E8-8F15-427B-8FD5-F95DDBC05EAA}" dt="2025-08-31T22:30:23.074" v="3" actId="20578"/>
      <pc:docMkLst>
        <pc:docMk/>
      </pc:docMkLst>
      <pc:sldChg chg="del">
        <pc:chgData name="Regina Regina Tania Tan" userId="e02d076f-526b-456a-9cfd-11458c1f17c3" providerId="ADAL" clId="{596993E8-8F15-427B-8FD5-F95DDBC05EAA}" dt="2025-08-31T22:30:17.948" v="0" actId="47"/>
        <pc:sldMkLst>
          <pc:docMk/>
          <pc:sldMk cId="2266421620" sldId="524"/>
        </pc:sldMkLst>
      </pc:sldChg>
      <pc:sldChg chg="del">
        <pc:chgData name="Regina Regina Tania Tan" userId="e02d076f-526b-456a-9cfd-11458c1f17c3" providerId="ADAL" clId="{596993E8-8F15-427B-8FD5-F95DDBC05EAA}" dt="2025-08-31T22:30:17.948" v="0" actId="47"/>
        <pc:sldMkLst>
          <pc:docMk/>
          <pc:sldMk cId="1740843780" sldId="570"/>
        </pc:sldMkLst>
      </pc:sldChg>
      <pc:sldChg chg="ord">
        <pc:chgData name="Regina Regina Tania Tan" userId="e02d076f-526b-456a-9cfd-11458c1f17c3" providerId="ADAL" clId="{596993E8-8F15-427B-8FD5-F95DDBC05EAA}" dt="2025-08-31T22:30:23.074" v="3" actId="20578"/>
        <pc:sldMkLst>
          <pc:docMk/>
          <pc:sldMk cId="1378257301" sldId="575"/>
        </pc:sldMkLst>
      </pc:sldChg>
      <pc:sldChg chg="del">
        <pc:chgData name="Regina Regina Tania Tan" userId="e02d076f-526b-456a-9cfd-11458c1f17c3" providerId="ADAL" clId="{596993E8-8F15-427B-8FD5-F95DDBC05EAA}" dt="2025-08-31T22:30:17.948" v="0" actId="47"/>
        <pc:sldMkLst>
          <pc:docMk/>
          <pc:sldMk cId="1294028157" sldId="592"/>
        </pc:sldMkLst>
      </pc:sldChg>
      <pc:sldChg chg="del">
        <pc:chgData name="Regina Regina Tania Tan" userId="e02d076f-526b-456a-9cfd-11458c1f17c3" providerId="ADAL" clId="{596993E8-8F15-427B-8FD5-F95DDBC05EAA}" dt="2025-08-31T22:30:17.948" v="0" actId="47"/>
        <pc:sldMkLst>
          <pc:docMk/>
          <pc:sldMk cId="2865629993" sldId="636"/>
        </pc:sldMkLst>
      </pc:sldChg>
      <pc:sldChg chg="del">
        <pc:chgData name="Regina Regina Tania Tan" userId="e02d076f-526b-456a-9cfd-11458c1f17c3" providerId="ADAL" clId="{596993E8-8F15-427B-8FD5-F95DDBC05EAA}" dt="2025-08-31T22:30:17.948" v="0" actId="47"/>
        <pc:sldMkLst>
          <pc:docMk/>
          <pc:sldMk cId="1687538806" sldId="672"/>
        </pc:sldMkLst>
      </pc:sldChg>
      <pc:sldChg chg="del">
        <pc:chgData name="Regina Regina Tania Tan" userId="e02d076f-526b-456a-9cfd-11458c1f17c3" providerId="ADAL" clId="{596993E8-8F15-427B-8FD5-F95DDBC05EAA}" dt="2025-08-31T22:30:17.948" v="0" actId="47"/>
        <pc:sldMkLst>
          <pc:docMk/>
          <pc:sldMk cId="2030986933" sldId="721"/>
        </pc:sldMkLst>
      </pc:sldChg>
      <pc:sldChg chg="del">
        <pc:chgData name="Regina Regina Tania Tan" userId="e02d076f-526b-456a-9cfd-11458c1f17c3" providerId="ADAL" clId="{596993E8-8F15-427B-8FD5-F95DDBC05EAA}" dt="2025-08-31T22:30:17.948" v="0" actId="47"/>
        <pc:sldMkLst>
          <pc:docMk/>
          <pc:sldMk cId="2382097868" sldId="745"/>
        </pc:sldMkLst>
      </pc:sldChg>
      <pc:sldChg chg="del">
        <pc:chgData name="Regina Regina Tania Tan" userId="e02d076f-526b-456a-9cfd-11458c1f17c3" providerId="ADAL" clId="{596993E8-8F15-427B-8FD5-F95DDBC05EAA}" dt="2025-08-31T22:30:17.948" v="0" actId="47"/>
        <pc:sldMkLst>
          <pc:docMk/>
          <pc:sldMk cId="2046475822" sldId="775"/>
        </pc:sldMkLst>
      </pc:sldChg>
      <pc:sldChg chg="del">
        <pc:chgData name="Regina Regina Tania Tan" userId="e02d076f-526b-456a-9cfd-11458c1f17c3" providerId="ADAL" clId="{596993E8-8F15-427B-8FD5-F95DDBC05EAA}" dt="2025-08-31T22:30:17.948" v="0" actId="47"/>
        <pc:sldMkLst>
          <pc:docMk/>
          <pc:sldMk cId="1933816523" sldId="795"/>
        </pc:sldMkLst>
      </pc:sldChg>
      <pc:sldChg chg="del">
        <pc:chgData name="Regina Regina Tania Tan" userId="e02d076f-526b-456a-9cfd-11458c1f17c3" providerId="ADAL" clId="{596993E8-8F15-427B-8FD5-F95DDBC05EAA}" dt="2025-08-31T22:30:17.948" v="0" actId="47"/>
        <pc:sldMkLst>
          <pc:docMk/>
          <pc:sldMk cId="305789830" sldId="811"/>
        </pc:sldMkLst>
      </pc:sldChg>
      <pc:sldChg chg="del">
        <pc:chgData name="Regina Regina Tania Tan" userId="e02d076f-526b-456a-9cfd-11458c1f17c3" providerId="ADAL" clId="{596993E8-8F15-427B-8FD5-F95DDBC05EAA}" dt="2025-08-31T22:30:17.948" v="0" actId="47"/>
        <pc:sldMkLst>
          <pc:docMk/>
          <pc:sldMk cId="398859995" sldId="827"/>
        </pc:sldMkLst>
      </pc:sldChg>
      <pc:sldChg chg="del">
        <pc:chgData name="Regina Regina Tania Tan" userId="e02d076f-526b-456a-9cfd-11458c1f17c3" providerId="ADAL" clId="{596993E8-8F15-427B-8FD5-F95DDBC05EAA}" dt="2025-08-31T22:30:17.948" v="0" actId="47"/>
        <pc:sldMkLst>
          <pc:docMk/>
          <pc:sldMk cId="1060336548" sldId="829"/>
        </pc:sldMkLst>
      </pc:sldChg>
      <pc:sldChg chg="del">
        <pc:chgData name="Regina Regina Tania Tan" userId="e02d076f-526b-456a-9cfd-11458c1f17c3" providerId="ADAL" clId="{596993E8-8F15-427B-8FD5-F95DDBC05EAA}" dt="2025-08-31T22:30:17.948" v="0" actId="47"/>
        <pc:sldMkLst>
          <pc:docMk/>
          <pc:sldMk cId="2460445150" sldId="830"/>
        </pc:sldMkLst>
      </pc:sldChg>
      <pc:sldChg chg="del">
        <pc:chgData name="Regina Regina Tania Tan" userId="e02d076f-526b-456a-9cfd-11458c1f17c3" providerId="ADAL" clId="{596993E8-8F15-427B-8FD5-F95DDBC05EAA}" dt="2025-08-31T22:30:17.948" v="0" actId="47"/>
        <pc:sldMkLst>
          <pc:docMk/>
          <pc:sldMk cId="2428965268" sldId="831"/>
        </pc:sldMkLst>
      </pc:sldChg>
      <pc:sldChg chg="del">
        <pc:chgData name="Regina Regina Tania Tan" userId="e02d076f-526b-456a-9cfd-11458c1f17c3" providerId="ADAL" clId="{596993E8-8F15-427B-8FD5-F95DDBC05EAA}" dt="2025-08-31T22:30:17.948" v="0" actId="47"/>
        <pc:sldMkLst>
          <pc:docMk/>
          <pc:sldMk cId="1060819708" sldId="833"/>
        </pc:sldMkLst>
      </pc:sldChg>
      <pc:sldChg chg="del">
        <pc:chgData name="Regina Regina Tania Tan" userId="e02d076f-526b-456a-9cfd-11458c1f17c3" providerId="ADAL" clId="{596993E8-8F15-427B-8FD5-F95DDBC05EAA}" dt="2025-08-31T22:30:17.948" v="0" actId="47"/>
        <pc:sldMkLst>
          <pc:docMk/>
          <pc:sldMk cId="2092228368" sldId="834"/>
        </pc:sldMkLst>
      </pc:sldChg>
      <pc:sldChg chg="del">
        <pc:chgData name="Regina Regina Tania Tan" userId="e02d076f-526b-456a-9cfd-11458c1f17c3" providerId="ADAL" clId="{596993E8-8F15-427B-8FD5-F95DDBC05EAA}" dt="2025-08-31T22:30:17.948" v="0" actId="47"/>
        <pc:sldMkLst>
          <pc:docMk/>
          <pc:sldMk cId="674304588" sldId="843"/>
        </pc:sldMkLst>
      </pc:sldChg>
      <pc:sldChg chg="del">
        <pc:chgData name="Regina Regina Tania Tan" userId="e02d076f-526b-456a-9cfd-11458c1f17c3" providerId="ADAL" clId="{596993E8-8F15-427B-8FD5-F95DDBC05EAA}" dt="2025-08-31T22:30:17.948" v="0" actId="47"/>
        <pc:sldMkLst>
          <pc:docMk/>
          <pc:sldMk cId="226926290" sldId="846"/>
        </pc:sldMkLst>
      </pc:sldChg>
      <pc:sldChg chg="del">
        <pc:chgData name="Regina Regina Tania Tan" userId="e02d076f-526b-456a-9cfd-11458c1f17c3" providerId="ADAL" clId="{596993E8-8F15-427B-8FD5-F95DDBC05EAA}" dt="2025-08-31T22:30:17.948" v="0" actId="47"/>
        <pc:sldMkLst>
          <pc:docMk/>
          <pc:sldMk cId="425466106" sldId="847"/>
        </pc:sldMkLst>
      </pc:sldChg>
      <pc:sldChg chg="del">
        <pc:chgData name="Regina Regina Tania Tan" userId="e02d076f-526b-456a-9cfd-11458c1f17c3" providerId="ADAL" clId="{596993E8-8F15-427B-8FD5-F95DDBC05EAA}" dt="2025-08-31T22:30:17.948" v="0" actId="47"/>
        <pc:sldMkLst>
          <pc:docMk/>
          <pc:sldMk cId="3907694622" sldId="854"/>
        </pc:sldMkLst>
      </pc:sldChg>
      <pc:sldChg chg="del">
        <pc:chgData name="Regina Regina Tania Tan" userId="e02d076f-526b-456a-9cfd-11458c1f17c3" providerId="ADAL" clId="{596993E8-8F15-427B-8FD5-F95DDBC05EAA}" dt="2025-08-31T22:30:17.948" v="0" actId="47"/>
        <pc:sldMkLst>
          <pc:docMk/>
          <pc:sldMk cId="853299116" sldId="886"/>
        </pc:sldMkLst>
      </pc:sldChg>
      <pc:sldChg chg="del">
        <pc:chgData name="Regina Regina Tania Tan" userId="e02d076f-526b-456a-9cfd-11458c1f17c3" providerId="ADAL" clId="{596993E8-8F15-427B-8FD5-F95DDBC05EAA}" dt="2025-08-31T22:30:17.948" v="0" actId="47"/>
        <pc:sldMkLst>
          <pc:docMk/>
          <pc:sldMk cId="1001678240" sldId="888"/>
        </pc:sldMkLst>
      </pc:sldChg>
      <pc:sldChg chg="del">
        <pc:chgData name="Regina Regina Tania Tan" userId="e02d076f-526b-456a-9cfd-11458c1f17c3" providerId="ADAL" clId="{596993E8-8F15-427B-8FD5-F95DDBC05EAA}" dt="2025-08-31T22:30:17.948" v="0" actId="47"/>
        <pc:sldMkLst>
          <pc:docMk/>
          <pc:sldMk cId="834535619" sldId="904"/>
        </pc:sldMkLst>
      </pc:sldChg>
      <pc:sldChg chg="del">
        <pc:chgData name="Regina Regina Tania Tan" userId="e02d076f-526b-456a-9cfd-11458c1f17c3" providerId="ADAL" clId="{596993E8-8F15-427B-8FD5-F95DDBC05EAA}" dt="2025-08-31T22:30:17.948" v="0" actId="47"/>
        <pc:sldMkLst>
          <pc:docMk/>
          <pc:sldMk cId="2568939236" sldId="913"/>
        </pc:sldMkLst>
      </pc:sldChg>
      <pc:sldChg chg="del">
        <pc:chgData name="Regina Regina Tania Tan" userId="e02d076f-526b-456a-9cfd-11458c1f17c3" providerId="ADAL" clId="{596993E8-8F15-427B-8FD5-F95DDBC05EAA}" dt="2025-08-31T22:30:17.948" v="0" actId="47"/>
        <pc:sldMkLst>
          <pc:docMk/>
          <pc:sldMk cId="1379310554" sldId="914"/>
        </pc:sldMkLst>
      </pc:sldChg>
      <pc:sldChg chg="del">
        <pc:chgData name="Regina Regina Tania Tan" userId="e02d076f-526b-456a-9cfd-11458c1f17c3" providerId="ADAL" clId="{596993E8-8F15-427B-8FD5-F95DDBC05EAA}" dt="2025-08-31T22:30:17.948" v="0" actId="47"/>
        <pc:sldMkLst>
          <pc:docMk/>
          <pc:sldMk cId="3023194877" sldId="915"/>
        </pc:sldMkLst>
      </pc:sldChg>
      <pc:sldChg chg="del">
        <pc:chgData name="Regina Regina Tania Tan" userId="e02d076f-526b-456a-9cfd-11458c1f17c3" providerId="ADAL" clId="{596993E8-8F15-427B-8FD5-F95DDBC05EAA}" dt="2025-08-31T22:30:17.948" v="0" actId="47"/>
        <pc:sldMkLst>
          <pc:docMk/>
          <pc:sldMk cId="922274559" sldId="933"/>
        </pc:sldMkLst>
      </pc:sldChg>
      <pc:sldChg chg="del">
        <pc:chgData name="Regina Regina Tania Tan" userId="e02d076f-526b-456a-9cfd-11458c1f17c3" providerId="ADAL" clId="{596993E8-8F15-427B-8FD5-F95DDBC05EAA}" dt="2025-08-31T22:30:17.948" v="0" actId="47"/>
        <pc:sldMkLst>
          <pc:docMk/>
          <pc:sldMk cId="3067509235" sldId="939"/>
        </pc:sldMkLst>
      </pc:sldChg>
      <pc:sldChg chg="del">
        <pc:chgData name="Regina Regina Tania Tan" userId="e02d076f-526b-456a-9cfd-11458c1f17c3" providerId="ADAL" clId="{596993E8-8F15-427B-8FD5-F95DDBC05EAA}" dt="2025-08-31T22:30:17.948" v="0" actId="47"/>
        <pc:sldMkLst>
          <pc:docMk/>
          <pc:sldMk cId="418710596" sldId="940"/>
        </pc:sldMkLst>
      </pc:sldChg>
      <pc:sldChg chg="del">
        <pc:chgData name="Regina Regina Tania Tan" userId="e02d076f-526b-456a-9cfd-11458c1f17c3" providerId="ADAL" clId="{596993E8-8F15-427B-8FD5-F95DDBC05EAA}" dt="2025-08-31T22:30:17.948" v="0" actId="47"/>
        <pc:sldMkLst>
          <pc:docMk/>
          <pc:sldMk cId="2688476431" sldId="941"/>
        </pc:sldMkLst>
      </pc:sldChg>
      <pc:sldChg chg="del">
        <pc:chgData name="Regina Regina Tania Tan" userId="e02d076f-526b-456a-9cfd-11458c1f17c3" providerId="ADAL" clId="{596993E8-8F15-427B-8FD5-F95DDBC05EAA}" dt="2025-08-31T22:30:17.948" v="0" actId="47"/>
        <pc:sldMkLst>
          <pc:docMk/>
          <pc:sldMk cId="1134224251" sldId="942"/>
        </pc:sldMkLst>
      </pc:sldChg>
      <pc:sldChg chg="del">
        <pc:chgData name="Regina Regina Tania Tan" userId="e02d076f-526b-456a-9cfd-11458c1f17c3" providerId="ADAL" clId="{596993E8-8F15-427B-8FD5-F95DDBC05EAA}" dt="2025-08-31T22:30:17.948" v="0" actId="47"/>
        <pc:sldMkLst>
          <pc:docMk/>
          <pc:sldMk cId="2143449262" sldId="943"/>
        </pc:sldMkLst>
      </pc:sldChg>
      <pc:sldChg chg="del">
        <pc:chgData name="Regina Regina Tania Tan" userId="e02d076f-526b-456a-9cfd-11458c1f17c3" providerId="ADAL" clId="{596993E8-8F15-427B-8FD5-F95DDBC05EAA}" dt="2025-08-31T22:30:17.948" v="0" actId="47"/>
        <pc:sldMkLst>
          <pc:docMk/>
          <pc:sldMk cId="574503886" sldId="945"/>
        </pc:sldMkLst>
      </pc:sldChg>
      <pc:sldChg chg="del">
        <pc:chgData name="Regina Regina Tania Tan" userId="e02d076f-526b-456a-9cfd-11458c1f17c3" providerId="ADAL" clId="{596993E8-8F15-427B-8FD5-F95DDBC05EAA}" dt="2025-08-31T22:30:17.948" v="0" actId="47"/>
        <pc:sldMkLst>
          <pc:docMk/>
          <pc:sldMk cId="1215393394" sldId="946"/>
        </pc:sldMkLst>
      </pc:sldChg>
      <pc:sldChg chg="del">
        <pc:chgData name="Regina Regina Tania Tan" userId="e02d076f-526b-456a-9cfd-11458c1f17c3" providerId="ADAL" clId="{596993E8-8F15-427B-8FD5-F95DDBC05EAA}" dt="2025-08-31T22:30:17.948" v="0" actId="47"/>
        <pc:sldMkLst>
          <pc:docMk/>
          <pc:sldMk cId="2986452714" sldId="947"/>
        </pc:sldMkLst>
      </pc:sldChg>
      <pc:sldChg chg="del">
        <pc:chgData name="Regina Regina Tania Tan" userId="e02d076f-526b-456a-9cfd-11458c1f17c3" providerId="ADAL" clId="{596993E8-8F15-427B-8FD5-F95DDBC05EAA}" dt="2025-08-31T22:30:17.948" v="0" actId="47"/>
        <pc:sldMkLst>
          <pc:docMk/>
          <pc:sldMk cId="2236939101" sldId="951"/>
        </pc:sldMkLst>
      </pc:sldChg>
      <pc:sldChg chg="del">
        <pc:chgData name="Regina Regina Tania Tan" userId="e02d076f-526b-456a-9cfd-11458c1f17c3" providerId="ADAL" clId="{596993E8-8F15-427B-8FD5-F95DDBC05EAA}" dt="2025-08-31T22:30:17.948" v="0" actId="47"/>
        <pc:sldMkLst>
          <pc:docMk/>
          <pc:sldMk cId="2955729301" sldId="954"/>
        </pc:sldMkLst>
      </pc:sldChg>
      <pc:sldChg chg="del">
        <pc:chgData name="Regina Regina Tania Tan" userId="e02d076f-526b-456a-9cfd-11458c1f17c3" providerId="ADAL" clId="{596993E8-8F15-427B-8FD5-F95DDBC05EAA}" dt="2025-08-31T22:30:17.948" v="0" actId="47"/>
        <pc:sldMkLst>
          <pc:docMk/>
          <pc:sldMk cId="754539860" sldId="955"/>
        </pc:sldMkLst>
      </pc:sldChg>
      <pc:sldChg chg="del">
        <pc:chgData name="Regina Regina Tania Tan" userId="e02d076f-526b-456a-9cfd-11458c1f17c3" providerId="ADAL" clId="{596993E8-8F15-427B-8FD5-F95DDBC05EAA}" dt="2025-08-31T22:30:17.948" v="0" actId="47"/>
        <pc:sldMkLst>
          <pc:docMk/>
          <pc:sldMk cId="1168944723" sldId="957"/>
        </pc:sldMkLst>
      </pc:sldChg>
      <pc:sldChg chg="del">
        <pc:chgData name="Regina Regina Tania Tan" userId="e02d076f-526b-456a-9cfd-11458c1f17c3" providerId="ADAL" clId="{596993E8-8F15-427B-8FD5-F95DDBC05EAA}" dt="2025-08-31T22:30:17.948" v="0" actId="47"/>
        <pc:sldMkLst>
          <pc:docMk/>
          <pc:sldMk cId="2111171844" sldId="959"/>
        </pc:sldMkLst>
      </pc:sldChg>
      <pc:sldChg chg="del">
        <pc:chgData name="Regina Regina Tania Tan" userId="e02d076f-526b-456a-9cfd-11458c1f17c3" providerId="ADAL" clId="{596993E8-8F15-427B-8FD5-F95DDBC05EAA}" dt="2025-08-31T22:30:17.948" v="0" actId="47"/>
        <pc:sldMkLst>
          <pc:docMk/>
          <pc:sldMk cId="3097593266" sldId="960"/>
        </pc:sldMkLst>
      </pc:sldChg>
      <pc:sldChg chg="del">
        <pc:chgData name="Regina Regina Tania Tan" userId="e02d076f-526b-456a-9cfd-11458c1f17c3" providerId="ADAL" clId="{596993E8-8F15-427B-8FD5-F95DDBC05EAA}" dt="2025-08-31T22:30:17.948" v="0" actId="47"/>
        <pc:sldMkLst>
          <pc:docMk/>
          <pc:sldMk cId="1479880653" sldId="9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F4D82C-ABDD-C120-76E4-5EDADDA36D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a:extLst>
              <a:ext uri="{FF2B5EF4-FFF2-40B4-BE49-F238E27FC236}">
                <a16:creationId xmlns:a16="http://schemas.microsoft.com/office/drawing/2014/main" id="{846D438C-4706-2932-DF4A-0CDDE457D5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65BBDD-DF3A-4189-BEF1-FB6E3810D023}" type="datetimeFigureOut">
              <a:rPr lang="LID4096" smtClean="0"/>
              <a:t>09/01/2025</a:t>
            </a:fld>
            <a:endParaRPr lang="LID4096"/>
          </a:p>
        </p:txBody>
      </p:sp>
      <p:sp>
        <p:nvSpPr>
          <p:cNvPr id="4" name="Footer Placeholder 3">
            <a:extLst>
              <a:ext uri="{FF2B5EF4-FFF2-40B4-BE49-F238E27FC236}">
                <a16:creationId xmlns:a16="http://schemas.microsoft.com/office/drawing/2014/main" id="{94B5B6EE-50DC-35B6-4B3F-244BD384F9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5" name="Slide Number Placeholder 4">
            <a:extLst>
              <a:ext uri="{FF2B5EF4-FFF2-40B4-BE49-F238E27FC236}">
                <a16:creationId xmlns:a16="http://schemas.microsoft.com/office/drawing/2014/main" id="{EF7AD5DE-C672-38C1-D572-FAA61805E0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55331E-4273-451C-8775-434CD37D5FFE}" type="slidenum">
              <a:rPr lang="LID4096" smtClean="0"/>
              <a:t>‹#›</a:t>
            </a:fld>
            <a:endParaRPr lang="LID4096"/>
          </a:p>
        </p:txBody>
      </p:sp>
    </p:spTree>
    <p:extLst>
      <p:ext uri="{BB962C8B-B14F-4D97-AF65-F5344CB8AC3E}">
        <p14:creationId xmlns:p14="http://schemas.microsoft.com/office/powerpoint/2010/main" val="4242284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D661D-BE6B-4A4C-A0C3-537E98E34FED}" type="datetimeFigureOut">
              <a:rPr lang="LID4096" smtClean="0"/>
              <a:t>09/01/2025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C1895-C015-4A5A-B88F-CB91AF24BE4E}" type="slidenum">
              <a:rPr lang="LID4096" smtClean="0"/>
              <a:t>‹#›</a:t>
            </a:fld>
            <a:endParaRPr lang="LID4096"/>
          </a:p>
        </p:txBody>
      </p:sp>
    </p:spTree>
    <p:extLst>
      <p:ext uri="{BB962C8B-B14F-4D97-AF65-F5344CB8AC3E}">
        <p14:creationId xmlns:p14="http://schemas.microsoft.com/office/powerpoint/2010/main" val="308459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AFDE1-B589-F789-0FCC-58E51F8C2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4AADD-AD57-690E-6545-78CE262F4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FC01E-53FE-9B12-D1EC-C4C680B66A48}"/>
              </a:ext>
            </a:extLst>
          </p:cNvPr>
          <p:cNvSpPr>
            <a:spLocks noGrp="1"/>
          </p:cNvSpPr>
          <p:nvPr>
            <p:ph type="body" idx="1"/>
          </p:nvPr>
        </p:nvSpPr>
        <p:spPr/>
        <p:txBody>
          <a:bodyPr/>
          <a:lstStyle/>
          <a:p>
            <a:r>
              <a:rPr lang="en-GB" dirty="0"/>
              <a:t>https://www.lpi.usra.edu/resources/lunarorbiter/frame/?5065</a:t>
            </a:r>
          </a:p>
          <a:p>
            <a:endParaRPr lang="en-GB" dirty="0"/>
          </a:p>
          <a:p>
            <a:r>
              <a:rPr lang="en-US" sz="1800" b="1" dirty="0" err="1">
                <a:solidFill>
                  <a:schemeClr val="bg1"/>
                </a:solidFill>
                <a:latin typeface="Avenir Next LT Pro" panose="020B0504020202020204" pitchFamily="34" charset="0"/>
              </a:rPr>
              <a:t>LUniversal</a:t>
            </a:r>
            <a:endParaRPr lang="en-US" sz="1800" b="1" dirty="0">
              <a:solidFill>
                <a:schemeClr val="bg1"/>
              </a:solidFill>
              <a:latin typeface="Avenir Next LT Pro" panose="020B0504020202020204" pitchFamily="34" charset="0"/>
            </a:endParaRPr>
          </a:p>
          <a:p>
            <a:r>
              <a:rPr lang="en-US" sz="1800" b="1" strike="sngStrike" dirty="0">
                <a:solidFill>
                  <a:schemeClr val="bg1"/>
                </a:solidFill>
                <a:latin typeface="Avenir Next LT Pro" panose="020B0504020202020204" pitchFamily="34" charset="0"/>
              </a:rPr>
              <a:t>Terraforming Moon</a:t>
            </a:r>
            <a:r>
              <a:rPr lang="en-US" sz="1800" b="1" dirty="0">
                <a:solidFill>
                  <a:schemeClr val="bg1"/>
                </a:solidFill>
                <a:latin typeface="Avenir Next LT Pro" panose="020B0504020202020204" pitchFamily="34" charset="0"/>
              </a:rPr>
              <a:t> </a:t>
            </a:r>
          </a:p>
          <a:p>
            <a:r>
              <a:rPr lang="en-US" sz="1200" dirty="0">
                <a:solidFill>
                  <a:schemeClr val="bg1"/>
                </a:solidFill>
                <a:latin typeface="Avenir Next LT Pro" panose="020B0504020202020204" pitchFamily="34" charset="0"/>
              </a:rPr>
              <a:t>Humanizing Lunar Living through Inclusive Habitat Design</a:t>
            </a:r>
          </a:p>
          <a:p>
            <a:r>
              <a:rPr lang="en-US" sz="1200" strike="sngStrike" dirty="0">
                <a:solidFill>
                  <a:schemeClr val="bg1"/>
                </a:solidFill>
                <a:latin typeface="Avenir Next LT Pro" panose="020B0504020202020204" pitchFamily="34" charset="0"/>
              </a:rPr>
              <a:t>Designing an Inclusive Lunar Habitat for Various Social Interaction</a:t>
            </a:r>
          </a:p>
          <a:p>
            <a:r>
              <a:rPr lang="en-US" sz="1200" strike="sngStrike" dirty="0">
                <a:solidFill>
                  <a:schemeClr val="bg1"/>
                </a:solidFill>
                <a:latin typeface="Avenir Next LT Pro" panose="020B0504020202020204" pitchFamily="34" charset="0"/>
              </a:rPr>
              <a:t>Humanizing Lunar Habitat through Human-centric Design</a:t>
            </a:r>
          </a:p>
          <a:p>
            <a:endParaRPr lang="LID4096" dirty="0"/>
          </a:p>
        </p:txBody>
      </p:sp>
      <p:sp>
        <p:nvSpPr>
          <p:cNvPr id="4" name="Slide Number Placeholder 3">
            <a:extLst>
              <a:ext uri="{FF2B5EF4-FFF2-40B4-BE49-F238E27FC236}">
                <a16:creationId xmlns:a16="http://schemas.microsoft.com/office/drawing/2014/main" id="{710BE5F9-33C4-8EC8-4A1A-67E444AC5200}"/>
              </a:ext>
            </a:extLst>
          </p:cNvPr>
          <p:cNvSpPr>
            <a:spLocks noGrp="1"/>
          </p:cNvSpPr>
          <p:nvPr>
            <p:ph type="sldNum" sz="quarter" idx="5"/>
          </p:nvPr>
        </p:nvSpPr>
        <p:spPr/>
        <p:txBody>
          <a:bodyPr/>
          <a:lstStyle/>
          <a:p>
            <a:fld id="{B0AC1895-C015-4A5A-B88F-CB91AF24BE4E}" type="slidenum">
              <a:rPr lang="LID4096" smtClean="0"/>
              <a:t>1</a:t>
            </a:fld>
            <a:endParaRPr lang="LID4096"/>
          </a:p>
        </p:txBody>
      </p:sp>
    </p:spTree>
    <p:extLst>
      <p:ext uri="{BB962C8B-B14F-4D97-AF65-F5344CB8AC3E}">
        <p14:creationId xmlns:p14="http://schemas.microsoft.com/office/powerpoint/2010/main" val="373661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DBAFE-9276-DA2F-CEBC-66A6D158A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18D7F-16B7-2674-556C-57782F31A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7BA4A-C04C-6638-18EF-14ECA1A4AC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Helvetica" pitchFamily="2" charset="0"/>
              </a:rPr>
              <a:t>Crucial to human-centric design is personalization, catering to each individuals’ needs, and providing variety of social interaction which has positive impact on crew morale and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solidFill>
              <a:latin typeface="+mn-lt"/>
              <a:ea typeface="+mn-ea"/>
              <a:cs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Helvetica" pitchFamily="2" charset="0"/>
              </a:rPr>
              <a:t>Success in design for human behavior in ICE environment</a:t>
            </a:r>
            <a:endParaRPr lang="en-US" sz="1200" kern="1200" dirty="0">
              <a:solidFill>
                <a:schemeClr val="bg1"/>
              </a:solidFill>
              <a:latin typeface="+mn-lt"/>
              <a:ea typeface="+mn-ea"/>
              <a:cs typeface="Helvetica" pitchFamily="2" charset="0"/>
              <a:sym typeface="Wingdings" panose="05000000000000000000" pitchFamily="2" charset="2"/>
            </a:endParaRPr>
          </a:p>
          <a:p>
            <a:r>
              <a:rPr lang="en-GB" dirty="0"/>
              <a:t>When we look into astronaut excerpts, human aspects notably personalization and variety of social interaction is important and even boost the crew productivity</a:t>
            </a:r>
          </a:p>
          <a:p>
            <a:endParaRPr lang="en-GB" dirty="0"/>
          </a:p>
          <a:p>
            <a:r>
              <a:rPr lang="en-GB" dirty="0"/>
              <a:t>https://commons.wikimedia.org/wiki/File:Owen_Garriott_sleeping_during_SKylab_3.jpg</a:t>
            </a:r>
            <a:endParaRPr lang="LID4096" dirty="0"/>
          </a:p>
        </p:txBody>
      </p:sp>
      <p:sp>
        <p:nvSpPr>
          <p:cNvPr id="4" name="Slide Number Placeholder 3">
            <a:extLst>
              <a:ext uri="{FF2B5EF4-FFF2-40B4-BE49-F238E27FC236}">
                <a16:creationId xmlns:a16="http://schemas.microsoft.com/office/drawing/2014/main" id="{257D736E-E5D5-A445-8420-201777575109}"/>
              </a:ext>
            </a:extLst>
          </p:cNvPr>
          <p:cNvSpPr>
            <a:spLocks noGrp="1"/>
          </p:cNvSpPr>
          <p:nvPr>
            <p:ph type="sldNum" sz="quarter" idx="5"/>
          </p:nvPr>
        </p:nvSpPr>
        <p:spPr/>
        <p:txBody>
          <a:bodyPr/>
          <a:lstStyle/>
          <a:p>
            <a:fld id="{B0AC1895-C015-4A5A-B88F-CB91AF24BE4E}" type="slidenum">
              <a:rPr lang="LID4096" smtClean="0"/>
              <a:t>11</a:t>
            </a:fld>
            <a:endParaRPr lang="LID4096"/>
          </a:p>
        </p:txBody>
      </p:sp>
    </p:spTree>
    <p:extLst>
      <p:ext uri="{BB962C8B-B14F-4D97-AF65-F5344CB8AC3E}">
        <p14:creationId xmlns:p14="http://schemas.microsoft.com/office/powerpoint/2010/main" val="228079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AA28-711F-F46F-FF8E-37344D23F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BB37D-71B8-E122-49AB-B06471F4F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B073A-8555-0014-5B76-4EE2DCD94696}"/>
              </a:ext>
            </a:extLst>
          </p:cNvPr>
          <p:cNvSpPr>
            <a:spLocks noGrp="1"/>
          </p:cNvSpPr>
          <p:nvPr>
            <p:ph type="body" idx="1"/>
          </p:nvPr>
        </p:nvSpPr>
        <p:spPr/>
        <p:txBody>
          <a:bodyPr/>
          <a:lstStyle/>
          <a:p>
            <a:pPr marL="0" indent="0">
              <a:buNone/>
            </a:pPr>
            <a:r>
              <a:rPr lang="en-GB" sz="800" dirty="0">
                <a:solidFill>
                  <a:schemeClr val="bg1"/>
                </a:solidFill>
                <a:latin typeface="+mj-lt"/>
              </a:rPr>
              <a:t>How to incorporate personal preferences in designing for long-term lunar habitation?</a:t>
            </a:r>
          </a:p>
          <a:p>
            <a:pPr marL="0" indent="0">
              <a:buNone/>
            </a:pPr>
            <a:r>
              <a:rPr lang="en-GB" sz="800" dirty="0">
                <a:solidFill>
                  <a:schemeClr val="bg1"/>
                </a:solidFill>
                <a:latin typeface="+mj-lt"/>
              </a:rPr>
              <a:t>How can human experiences be incorporated in designing for a long-term lunar habitation for a more humanized lunar habitation?</a:t>
            </a:r>
          </a:p>
          <a:p>
            <a:pPr marL="0" indent="0">
              <a:buNone/>
            </a:pPr>
            <a:endParaRPr lang="en-GB" sz="800" dirty="0">
              <a:solidFill>
                <a:schemeClr val="bg1"/>
              </a:solidFill>
              <a:latin typeface="Helvetica" pitchFamily="2" charset="0"/>
            </a:endParaRPr>
          </a:p>
          <a:p>
            <a:pPr marL="0" indent="0">
              <a:buNone/>
            </a:pPr>
            <a:r>
              <a:rPr lang="en-GB" sz="1800" b="1" i="1" u="none" strike="noStrike" baseline="0" dirty="0">
                <a:solidFill>
                  <a:srgbClr val="221E1F"/>
                </a:solidFill>
                <a:latin typeface="Helvetica" pitchFamily="2" charset="0"/>
              </a:rPr>
              <a:t>How to incorporate human-centric design principles in the transitional spaces of long-term lunar habitation to create a more humanized space architecture?</a:t>
            </a:r>
          </a:p>
          <a:p>
            <a:pPr marL="0" indent="0">
              <a:buNone/>
            </a:pPr>
            <a:endParaRPr lang="en-GB" sz="1800" b="1" i="1" u="none" strike="noStrike" baseline="0" dirty="0">
              <a:solidFill>
                <a:srgbClr val="221E1F"/>
              </a:solidFill>
              <a:latin typeface="Helvetica" pitchFamily="2" charset="0"/>
            </a:endParaRPr>
          </a:p>
          <a:p>
            <a:pPr marL="0" indent="0">
              <a:buNone/>
            </a:pPr>
            <a:r>
              <a:rPr lang="en-GB" sz="1800" b="1" i="0" u="none" strike="noStrike" baseline="0" dirty="0">
                <a:solidFill>
                  <a:srgbClr val="221E1F"/>
                </a:solidFill>
                <a:latin typeface="Helvetica" pitchFamily="2" charset="0"/>
              </a:rPr>
              <a:t>Lack of space architecture precedents that prioritizes human behaviour in the design. Transitional spaces which has potential to enhance the spatial and social experience of lunar habitation are typically generalized to corridors. </a:t>
            </a:r>
            <a:endParaRPr lang="en-GB" sz="1800" b="1" i="1" u="none" strike="noStrike" baseline="0" dirty="0">
              <a:solidFill>
                <a:srgbClr val="221E1F"/>
              </a:solidFill>
              <a:latin typeface="Helvetica" pitchFamily="2" charset="0"/>
            </a:endParaRPr>
          </a:p>
          <a:p>
            <a:pPr marL="0" indent="0">
              <a:buNone/>
            </a:pPr>
            <a:endParaRPr lang="en-GB" sz="1800" b="1" i="1" u="none" strike="noStrike" baseline="0" dirty="0">
              <a:solidFill>
                <a:srgbClr val="221E1F"/>
              </a:solidFill>
              <a:latin typeface="Helvetica" pitchFamily="2" charset="0"/>
            </a:endParaRPr>
          </a:p>
          <a:p>
            <a:pPr marL="0" indent="0">
              <a:buNone/>
            </a:pPr>
            <a:endParaRPr lang="en-GB" sz="800" dirty="0">
              <a:solidFill>
                <a:schemeClr val="bg1"/>
              </a:solidFill>
              <a:latin typeface="Helvetica" pitchFamily="2" charset="0"/>
            </a:endParaRPr>
          </a:p>
          <a:p>
            <a:pPr marL="0" indent="0">
              <a:buNone/>
            </a:pPr>
            <a:r>
              <a:rPr lang="en-GB" sz="800" dirty="0">
                <a:solidFill>
                  <a:schemeClr val="bg1"/>
                </a:solidFill>
                <a:latin typeface="Helvetica" pitchFamily="2" charset="0"/>
              </a:rPr>
              <a:t>Lack of space architecture precedents that prioritizes human behaviour in the design. Long-term habitation requires functionality, efficient use of resource, and habitability. This research will focus on habitability,</a:t>
            </a:r>
          </a:p>
          <a:p>
            <a:pPr marL="0" indent="0">
              <a:buNone/>
            </a:pPr>
            <a:r>
              <a:rPr lang="en-GB" sz="800" dirty="0">
                <a:solidFill>
                  <a:schemeClr val="bg1"/>
                </a:solidFill>
                <a:latin typeface="Helvetica" pitchFamily="2" charset="0"/>
              </a:rPr>
              <a:t>Spaces which has potential to enhance the spatial and social experience of lunar habitation are typically reduced to functionality</a:t>
            </a:r>
          </a:p>
        </p:txBody>
      </p:sp>
      <p:sp>
        <p:nvSpPr>
          <p:cNvPr id="4" name="Slide Number Placeholder 3">
            <a:extLst>
              <a:ext uri="{FF2B5EF4-FFF2-40B4-BE49-F238E27FC236}">
                <a16:creationId xmlns:a16="http://schemas.microsoft.com/office/drawing/2014/main" id="{468FE740-F20C-7D70-B905-F0162B3BE6FE}"/>
              </a:ext>
            </a:extLst>
          </p:cNvPr>
          <p:cNvSpPr>
            <a:spLocks noGrp="1"/>
          </p:cNvSpPr>
          <p:nvPr>
            <p:ph type="sldNum" sz="quarter" idx="5"/>
          </p:nvPr>
        </p:nvSpPr>
        <p:spPr/>
        <p:txBody>
          <a:bodyPr/>
          <a:lstStyle/>
          <a:p>
            <a:fld id="{7893D870-4DCC-41BD-98B1-5E819526FBE3}" type="slidenum">
              <a:rPr lang="en-HK" smtClean="0"/>
              <a:t>12</a:t>
            </a:fld>
            <a:endParaRPr lang="en-HK"/>
          </a:p>
        </p:txBody>
      </p:sp>
    </p:spTree>
    <p:extLst>
      <p:ext uri="{BB962C8B-B14F-4D97-AF65-F5344CB8AC3E}">
        <p14:creationId xmlns:p14="http://schemas.microsoft.com/office/powerpoint/2010/main" val="2962479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Due to the high-level assumptions regarding feasibility (such as provision of metal extraction facilities – </a:t>
            </a:r>
            <a:r>
              <a:rPr lang="en-GB" dirty="0" err="1"/>
              <a:t>gausah</a:t>
            </a:r>
            <a:r>
              <a:rPr lang="en-GB" dirty="0"/>
              <a:t> </a:t>
            </a:r>
            <a:r>
              <a:rPr lang="en-GB" dirty="0" err="1"/>
              <a:t>disebut</a:t>
            </a:r>
            <a:r>
              <a:rPr lang="en-GB" dirty="0"/>
              <a:t>, </a:t>
            </a:r>
            <a:r>
              <a:rPr lang="en-GB" dirty="0" err="1"/>
              <a:t>ini</a:t>
            </a:r>
            <a:r>
              <a:rPr lang="en-GB" dirty="0"/>
              <a:t> di paper </a:t>
            </a:r>
            <a:r>
              <a:rPr lang="en-GB" dirty="0" err="1"/>
              <a:t>aja</a:t>
            </a:r>
            <a:r>
              <a:rPr lang="en-GB" dirty="0"/>
              <a:t>), the project will take place on the later stage of space </a:t>
            </a:r>
            <a:r>
              <a:rPr lang="en-GB" dirty="0" err="1"/>
              <a:t>habilitation</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13</a:t>
            </a:fld>
            <a:endParaRPr lang="LID4096"/>
          </a:p>
        </p:txBody>
      </p:sp>
    </p:spTree>
    <p:extLst>
      <p:ext uri="{BB962C8B-B14F-4D97-AF65-F5344CB8AC3E}">
        <p14:creationId xmlns:p14="http://schemas.microsoft.com/office/powerpoint/2010/main" val="549807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2BB2B-8E8B-FE51-EE1D-19BE4E9EF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9F466-0CAF-CCF3-040B-7C5F4CCA4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27F36-4D8A-0837-761B-3A410E027CE7}"/>
              </a:ext>
            </a:extLst>
          </p:cNvPr>
          <p:cNvSpPr>
            <a:spLocks noGrp="1"/>
          </p:cNvSpPr>
          <p:nvPr>
            <p:ph type="body" idx="1"/>
          </p:nvPr>
        </p:nvSpPr>
        <p:spPr/>
        <p:txBody>
          <a:bodyPr/>
          <a:lstStyle/>
          <a:p>
            <a:pPr marL="0" indent="0" algn="l">
              <a:lnSpc>
                <a:spcPct val="100000"/>
              </a:lnSpc>
              <a:buNone/>
            </a:pPr>
            <a:r>
              <a:rPr lang="en-GB" sz="1400" b="1" dirty="0">
                <a:latin typeface="+mj-lt"/>
                <a:cs typeface="Helvetica" pitchFamily="2" charset="0"/>
                <a:sym typeface="Wingdings" panose="05000000000000000000" pitchFamily="2" charset="2"/>
              </a:rPr>
              <a:t>Phenomenology </a:t>
            </a:r>
            <a:r>
              <a:rPr lang="en-GB" sz="1200" dirty="0">
                <a:latin typeface="+mj-lt"/>
                <a:cs typeface="Helvetica" pitchFamily="2" charset="0"/>
                <a:sym typeface="Wingdings" panose="05000000000000000000" pitchFamily="2" charset="2"/>
              </a:rPr>
              <a:t>human experience and perception as basis to design spaces</a:t>
            </a:r>
          </a:p>
          <a:p>
            <a:pPr marL="0" indent="0" algn="l">
              <a:lnSpc>
                <a:spcPct val="100000"/>
              </a:lnSpc>
              <a:buNone/>
            </a:pPr>
            <a:r>
              <a:rPr lang="en-GB" sz="1800" b="1" dirty="0">
                <a:latin typeface="+mj-lt"/>
                <a:cs typeface="Helvetica" pitchFamily="2" charset="0"/>
                <a:sym typeface="Wingdings" panose="05000000000000000000" pitchFamily="2" charset="2"/>
              </a:rPr>
              <a:t>Proxemics </a:t>
            </a:r>
            <a:r>
              <a:rPr lang="en-GB" sz="1600" dirty="0">
                <a:latin typeface="+mj-lt"/>
                <a:cs typeface="Helvetica" pitchFamily="2" charset="0"/>
                <a:sym typeface="Wingdings" panose="05000000000000000000" pitchFamily="2" charset="2"/>
              </a:rPr>
              <a:t>privacy gradient</a:t>
            </a:r>
          </a:p>
          <a:p>
            <a:pPr marL="0" indent="0" algn="l">
              <a:lnSpc>
                <a:spcPct val="100000"/>
              </a:lnSpc>
              <a:spcBef>
                <a:spcPts val="0"/>
              </a:spcBef>
              <a:buNone/>
            </a:pPr>
            <a:r>
              <a:rPr lang="en-GB" sz="1200" dirty="0">
                <a:latin typeface="+mj-lt"/>
                <a:cs typeface="Helvetica" pitchFamily="2" charset="0"/>
                <a:sym typeface="Wingdings" panose="05000000000000000000" pitchFamily="2" charset="2"/>
              </a:rPr>
              <a:t>mitigate confinement through setting spatial adjacencies based on privacy gradients</a:t>
            </a:r>
          </a:p>
          <a:p>
            <a:pPr marL="0" indent="0" algn="l">
              <a:lnSpc>
                <a:spcPct val="100000"/>
              </a:lnSpc>
              <a:buNone/>
            </a:pPr>
            <a:r>
              <a:rPr lang="en-GB" sz="1800" b="1" dirty="0">
                <a:latin typeface="+mj-lt"/>
                <a:cs typeface="Helvetica" pitchFamily="2" charset="0"/>
                <a:sym typeface="Wingdings" panose="05000000000000000000" pitchFamily="2" charset="2"/>
              </a:rPr>
              <a:t>Third Place Theory </a:t>
            </a:r>
            <a:r>
              <a:rPr lang="en-GB" sz="1600" dirty="0">
                <a:latin typeface="+mj-lt"/>
                <a:cs typeface="Helvetica" pitchFamily="2" charset="0"/>
                <a:sym typeface="Wingdings" panose="05000000000000000000" pitchFamily="2" charset="2"/>
              </a:rPr>
              <a:t>essential to form community</a:t>
            </a:r>
          </a:p>
          <a:p>
            <a:pPr marL="0" indent="0" algn="l">
              <a:lnSpc>
                <a:spcPct val="100000"/>
              </a:lnSpc>
              <a:spcBef>
                <a:spcPts val="0"/>
              </a:spcBef>
              <a:buNone/>
            </a:pPr>
            <a:r>
              <a:rPr lang="en-GB" sz="1200" dirty="0">
                <a:latin typeface="+mj-lt"/>
                <a:cs typeface="Helvetica" pitchFamily="2" charset="0"/>
                <a:sym typeface="Wingdings" panose="05000000000000000000" pitchFamily="2" charset="2"/>
              </a:rPr>
              <a:t>creation of a third place (between work and home)  the social/leisure space</a:t>
            </a:r>
            <a:endParaRPr lang="en-US" sz="1200" i="1" dirty="0">
              <a:latin typeface="+mj-lt"/>
              <a:cs typeface="Helvetica" pitchFamily="2" charset="0"/>
              <a:sym typeface="Wingdings" panose="05000000000000000000" pitchFamily="2" charset="2"/>
            </a:endParaRPr>
          </a:p>
          <a:p>
            <a:pPr marL="0" indent="0" algn="l">
              <a:lnSpc>
                <a:spcPct val="100000"/>
              </a:lnSpc>
              <a:buNone/>
            </a:pPr>
            <a:r>
              <a:rPr lang="en-GB" sz="1400" b="1" dirty="0">
                <a:latin typeface="+mj-lt"/>
                <a:cs typeface="Helvetica" pitchFamily="2" charset="0"/>
                <a:sym typeface="Wingdings" panose="05000000000000000000" pitchFamily="2" charset="2"/>
              </a:rPr>
              <a:t>Affordances </a:t>
            </a:r>
            <a:r>
              <a:rPr lang="en-GB" sz="1200" dirty="0">
                <a:latin typeface="+mj-lt"/>
                <a:cs typeface="Helvetica" pitchFamily="2" charset="0"/>
                <a:sym typeface="Wingdings" panose="05000000000000000000" pitchFamily="2" charset="2"/>
              </a:rPr>
              <a:t>visual cue to an object’s function and use</a:t>
            </a:r>
            <a:endParaRPr lang="en-US" sz="1200" i="1" dirty="0">
              <a:latin typeface="+mj-lt"/>
              <a:cs typeface="Helvetica" pitchFamily="2" charset="0"/>
              <a:sym typeface="Wingdings" panose="05000000000000000000" pitchFamily="2" charset="2"/>
            </a:endParaRPr>
          </a:p>
          <a:p>
            <a:pPr marL="0" indent="0" algn="l">
              <a:lnSpc>
                <a:spcPct val="100000"/>
              </a:lnSpc>
              <a:spcBef>
                <a:spcPts val="0"/>
              </a:spcBef>
              <a:buNone/>
            </a:pPr>
            <a:endParaRPr lang="en-US" sz="1200" i="1" dirty="0">
              <a:latin typeface="+mj-lt"/>
              <a:cs typeface="Helvetica" pitchFamily="2" charset="0"/>
              <a:sym typeface="Wingdings" panose="05000000000000000000" pitchFamily="2" charset="2"/>
            </a:endParaRPr>
          </a:p>
          <a:p>
            <a:pPr algn="l"/>
            <a:endParaRPr lang="en-GB" sz="1200" dirty="0"/>
          </a:p>
        </p:txBody>
      </p:sp>
      <p:sp>
        <p:nvSpPr>
          <p:cNvPr id="4" name="Slide Number Placeholder 3">
            <a:extLst>
              <a:ext uri="{FF2B5EF4-FFF2-40B4-BE49-F238E27FC236}">
                <a16:creationId xmlns:a16="http://schemas.microsoft.com/office/drawing/2014/main" id="{D501F58C-02C2-352B-D522-BAE3B2A7AC10}"/>
              </a:ext>
            </a:extLst>
          </p:cNvPr>
          <p:cNvSpPr>
            <a:spLocks noGrp="1"/>
          </p:cNvSpPr>
          <p:nvPr>
            <p:ph type="sldNum" sz="quarter" idx="5"/>
          </p:nvPr>
        </p:nvSpPr>
        <p:spPr/>
        <p:txBody>
          <a:bodyPr/>
          <a:lstStyle/>
          <a:p>
            <a:fld id="{B0AC1895-C015-4A5A-B88F-CB91AF24BE4E}" type="slidenum">
              <a:rPr lang="LID4096" smtClean="0"/>
              <a:t>14</a:t>
            </a:fld>
            <a:endParaRPr lang="LID4096"/>
          </a:p>
        </p:txBody>
      </p:sp>
    </p:spTree>
    <p:extLst>
      <p:ext uri="{BB962C8B-B14F-4D97-AF65-F5344CB8AC3E}">
        <p14:creationId xmlns:p14="http://schemas.microsoft.com/office/powerpoint/2010/main" val="2845907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Helvetica" pitchFamily="2" charset="0"/>
                <a:sym typeface="Wingdings" panose="05000000000000000000" pitchFamily="2" charset="2"/>
              </a:rPr>
              <a:t>provide </a:t>
            </a:r>
            <a:r>
              <a:rPr lang="en-GB" sz="1200" u="sng" kern="1200" dirty="0">
                <a:solidFill>
                  <a:schemeClr val="tx1"/>
                </a:solidFill>
                <a:latin typeface="+mn-lt"/>
                <a:ea typeface="+mn-ea"/>
                <a:cs typeface="Helvetica" pitchFamily="2" charset="0"/>
                <a:sym typeface="Wingdings" panose="05000000000000000000" pitchFamily="2" charset="2"/>
              </a:rPr>
              <a:t>water-ice</a:t>
            </a:r>
            <a:r>
              <a:rPr lang="en-GB" sz="1200" kern="1200" dirty="0">
                <a:solidFill>
                  <a:schemeClr val="tx1"/>
                </a:solidFill>
                <a:latin typeface="+mn-lt"/>
                <a:ea typeface="+mn-ea"/>
                <a:cs typeface="Helvetica" pitchFamily="2" charset="0"/>
                <a:sym typeface="Wingdings" panose="05000000000000000000" pitchFamily="2" charset="2"/>
              </a:rPr>
              <a:t> (possible water collection system and ISRU) and fossil records of hydrogen and other </a:t>
            </a:r>
            <a:r>
              <a:rPr lang="en-GB" sz="1200" u="sng" kern="1200" dirty="0">
                <a:solidFill>
                  <a:schemeClr val="tx1"/>
                </a:solidFill>
                <a:latin typeface="+mn-lt"/>
                <a:ea typeface="+mn-ea"/>
                <a:cs typeface="Helvetica" pitchFamily="2" charset="0"/>
                <a:sym typeface="Wingdings" panose="05000000000000000000" pitchFamily="2" charset="2"/>
              </a:rPr>
              <a:t>early Solar System volatiles </a:t>
            </a:r>
            <a:r>
              <a:rPr lang="en-GB" sz="1200" kern="1200" dirty="0">
                <a:solidFill>
                  <a:schemeClr val="tx1"/>
                </a:solidFill>
                <a:latin typeface="+mn-lt"/>
                <a:ea typeface="+mn-ea"/>
                <a:cs typeface="Helvetica" pitchFamily="2" charset="0"/>
                <a:sym typeface="Wingdings" panose="05000000000000000000" pitchFamily="2" charset="2"/>
              </a:rPr>
              <a:t>(planetary research)</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15</a:t>
            </a:fld>
            <a:endParaRPr lang="LID4096"/>
          </a:p>
        </p:txBody>
      </p:sp>
    </p:spTree>
    <p:extLst>
      <p:ext uri="{BB962C8B-B14F-4D97-AF65-F5344CB8AC3E}">
        <p14:creationId xmlns:p14="http://schemas.microsoft.com/office/powerpoint/2010/main" val="148919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C00000"/>
              </a:solidFill>
              <a:highlight>
                <a:srgbClr val="FFFF00"/>
              </a:highlight>
            </a:endParaRPr>
          </a:p>
          <a:p>
            <a:r>
              <a:rPr lang="en-GB" b="1" dirty="0">
                <a:solidFill>
                  <a:srgbClr val="C00000"/>
                </a:solidFill>
                <a:highlight>
                  <a:srgbClr val="FFFF00"/>
                </a:highlight>
              </a:rPr>
              <a:t>Focuses on long-term crew dynamics</a:t>
            </a:r>
          </a:p>
          <a:p>
            <a:endParaRPr lang="en-GB" b="1" dirty="0">
              <a:solidFill>
                <a:srgbClr val="C00000"/>
              </a:solidFill>
              <a:highlight>
                <a:srgbClr val="FFFF00"/>
              </a:highlight>
            </a:endParaRPr>
          </a:p>
          <a:p>
            <a:r>
              <a:rPr lang="en-GB" b="1" dirty="0">
                <a:solidFill>
                  <a:srgbClr val="C00000"/>
                </a:solidFill>
                <a:highlight>
                  <a:srgbClr val="FFFF00"/>
                </a:highlight>
              </a:rPr>
              <a:t>!!!!Transition from </a:t>
            </a:r>
            <a:r>
              <a:rPr lang="en-GB" b="1" dirty="0" err="1">
                <a:solidFill>
                  <a:srgbClr val="C00000"/>
                </a:solidFill>
                <a:highlight>
                  <a:srgbClr val="FFFF00"/>
                </a:highlight>
              </a:rPr>
              <a:t>prev</a:t>
            </a:r>
            <a:r>
              <a:rPr lang="en-GB" b="1" dirty="0">
                <a:solidFill>
                  <a:srgbClr val="C00000"/>
                </a:solidFill>
                <a:highlight>
                  <a:srgbClr val="FFFF00"/>
                </a:highlight>
              </a:rPr>
              <a:t> slide</a:t>
            </a:r>
          </a:p>
          <a:p>
            <a:r>
              <a:rPr lang="en-GB" b="1" dirty="0">
                <a:solidFill>
                  <a:srgbClr val="C00000"/>
                </a:solidFill>
              </a:rPr>
              <a:t>A site of vast expanse and extreme conditions can also be found here on Earth. I looked into research stations in the South Pole as reference on human living in isolation due to extreme environmental conditions</a:t>
            </a:r>
          </a:p>
          <a:p>
            <a:endParaRPr lang="en-GB" b="1" dirty="0">
              <a:solidFill>
                <a:srgbClr val="C00000"/>
              </a:solidFill>
            </a:endParaRPr>
          </a:p>
          <a:p>
            <a:r>
              <a:rPr lang="en-GB" b="0" dirty="0">
                <a:solidFill>
                  <a:srgbClr val="C00000"/>
                </a:solidFill>
              </a:rPr>
              <a:t>Hi-SEAS: </a:t>
            </a:r>
            <a:r>
              <a:rPr lang="en-GB" b="0" i="0" dirty="0">
                <a:solidFill>
                  <a:srgbClr val="202122"/>
                </a:solidFill>
                <a:effectLst/>
                <a:latin typeface="Arial" panose="020B0604020202020204" pitchFamily="34" charset="0"/>
              </a:rPr>
              <a:t>food, crew dynamics, </a:t>
            </a:r>
            <a:r>
              <a:rPr lang="en-GB" b="0" i="0" dirty="0" err="1">
                <a:solidFill>
                  <a:srgbClr val="202122"/>
                </a:solidFill>
                <a:effectLst/>
                <a:latin typeface="Arial" panose="020B0604020202020204" pitchFamily="34" charset="0"/>
              </a:rPr>
              <a:t>behaviors</a:t>
            </a:r>
            <a:r>
              <a:rPr lang="en-GB" b="0" i="0" dirty="0">
                <a:solidFill>
                  <a:srgbClr val="202122"/>
                </a:solidFill>
                <a:effectLst/>
                <a:latin typeface="Arial" panose="020B0604020202020204" pitchFamily="34" charset="0"/>
              </a:rPr>
              <a:t>, roles and performance, and other aspects of space flight and a mission on Mars itself is the primary focus / morale, stress management, group problem solving</a:t>
            </a:r>
            <a:endParaRPr lang="en-GB" b="1" dirty="0">
              <a:solidFill>
                <a:srgbClr val="C00000"/>
              </a:solidFill>
            </a:endParaRPr>
          </a:p>
          <a:p>
            <a:endParaRPr lang="en-GB" dirty="0"/>
          </a:p>
          <a:p>
            <a:r>
              <a:rPr lang="en-GB" dirty="0"/>
              <a:t>Wine bar-coffee house, 1 of 3 main bars</a:t>
            </a:r>
          </a:p>
          <a:p>
            <a:endParaRPr lang="en-GB" dirty="0"/>
          </a:p>
          <a:p>
            <a:r>
              <a:rPr lang="en-GB" dirty="0"/>
              <a:t>https://www.reddit.com/r/CozyPlaces/comments/3wgzvr/mcmurdo_bunks_antarctica_certainly_not_everyones/</a:t>
            </a:r>
          </a:p>
          <a:p>
            <a:endParaRPr lang="en-GB" dirty="0"/>
          </a:p>
          <a:p>
            <a:r>
              <a:rPr lang="en-GB" dirty="0"/>
              <a:t>https://www.fathomantarctica.com/journal/day-2-hello-mcmurdo-station</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17</a:t>
            </a:fld>
            <a:endParaRPr lang="LID4096"/>
          </a:p>
        </p:txBody>
      </p:sp>
    </p:spTree>
    <p:extLst>
      <p:ext uri="{BB962C8B-B14F-4D97-AF65-F5344CB8AC3E}">
        <p14:creationId xmlns:p14="http://schemas.microsoft.com/office/powerpoint/2010/main" val="258044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FF947-5DC6-D794-D3A3-9944814DF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36D72-B871-E08E-3931-A95ED2FEA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E2A95-B60D-165E-CD93-E62F3BC1929D}"/>
              </a:ext>
            </a:extLst>
          </p:cNvPr>
          <p:cNvSpPr>
            <a:spLocks noGrp="1"/>
          </p:cNvSpPr>
          <p:nvPr>
            <p:ph type="body" idx="1"/>
          </p:nvPr>
        </p:nvSpPr>
        <p:spPr/>
        <p:txBody>
          <a:bodyPr/>
          <a:lstStyle/>
          <a:p>
            <a:r>
              <a:rPr lang="en-GB" b="1" dirty="0">
                <a:solidFill>
                  <a:srgbClr val="C00000"/>
                </a:solidFill>
                <a:highlight>
                  <a:srgbClr val="FFFF00"/>
                </a:highlight>
              </a:rPr>
              <a:t>!!!!Transition from </a:t>
            </a:r>
            <a:r>
              <a:rPr lang="en-GB" b="1" dirty="0" err="1">
                <a:solidFill>
                  <a:srgbClr val="C00000"/>
                </a:solidFill>
                <a:highlight>
                  <a:srgbClr val="FFFF00"/>
                </a:highlight>
              </a:rPr>
              <a:t>prev</a:t>
            </a:r>
            <a:r>
              <a:rPr lang="en-GB" b="1" dirty="0">
                <a:solidFill>
                  <a:srgbClr val="C00000"/>
                </a:solidFill>
                <a:highlight>
                  <a:srgbClr val="FFFF00"/>
                </a:highlight>
              </a:rPr>
              <a:t> slide</a:t>
            </a:r>
          </a:p>
          <a:p>
            <a:r>
              <a:rPr lang="en-GB" b="1" dirty="0">
                <a:solidFill>
                  <a:srgbClr val="C00000"/>
                </a:solidFill>
              </a:rPr>
              <a:t>A site of vast expanse and extreme conditions can also be found here on Earth. I looked into research stations in the South Pole as reference on human living in isolation due to extreme environmental conditions</a:t>
            </a:r>
          </a:p>
          <a:p>
            <a:endParaRPr lang="en-GB" dirty="0"/>
          </a:p>
          <a:p>
            <a:r>
              <a:rPr lang="en-GB" dirty="0"/>
              <a:t>Wine bar-coffee house, 1 of 3 main bars</a:t>
            </a:r>
          </a:p>
          <a:p>
            <a:endParaRPr lang="en-GB" dirty="0"/>
          </a:p>
          <a:p>
            <a:r>
              <a:rPr lang="en-GB" dirty="0"/>
              <a:t>https://www.reddit.com/r/CozyPlaces/comments/3wgzvr/mcmurdo_bunks_antarctica_certainly_not_everyones/</a:t>
            </a:r>
          </a:p>
          <a:p>
            <a:endParaRPr lang="en-GB" dirty="0"/>
          </a:p>
          <a:p>
            <a:r>
              <a:rPr lang="en-GB" dirty="0"/>
              <a:t>https://www.fathomantarctica.com/journal/day-2-hello-mcmurdo-station</a:t>
            </a:r>
            <a:endParaRPr lang="LID4096" dirty="0"/>
          </a:p>
        </p:txBody>
      </p:sp>
      <p:sp>
        <p:nvSpPr>
          <p:cNvPr id="4" name="Slide Number Placeholder 3">
            <a:extLst>
              <a:ext uri="{FF2B5EF4-FFF2-40B4-BE49-F238E27FC236}">
                <a16:creationId xmlns:a16="http://schemas.microsoft.com/office/drawing/2014/main" id="{4CE56A86-2D8B-E7DF-20E8-3D4C49A7657C}"/>
              </a:ext>
            </a:extLst>
          </p:cNvPr>
          <p:cNvSpPr>
            <a:spLocks noGrp="1"/>
          </p:cNvSpPr>
          <p:nvPr>
            <p:ph type="sldNum" sz="quarter" idx="5"/>
          </p:nvPr>
        </p:nvSpPr>
        <p:spPr/>
        <p:txBody>
          <a:bodyPr/>
          <a:lstStyle/>
          <a:p>
            <a:fld id="{B0AC1895-C015-4A5A-B88F-CB91AF24BE4E}" type="slidenum">
              <a:rPr lang="LID4096" smtClean="0"/>
              <a:t>18</a:t>
            </a:fld>
            <a:endParaRPr lang="LID4096"/>
          </a:p>
        </p:txBody>
      </p:sp>
    </p:spTree>
    <p:extLst>
      <p:ext uri="{BB962C8B-B14F-4D97-AF65-F5344CB8AC3E}">
        <p14:creationId xmlns:p14="http://schemas.microsoft.com/office/powerpoint/2010/main" val="3412561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j-lt"/>
                <a:cs typeface="Helvetica" pitchFamily="2" charset="0"/>
                <a:sym typeface="Wingdings" panose="05000000000000000000" pitchFamily="2" charset="2"/>
              </a:rPr>
              <a:t>To have some personalization within private areas</a:t>
            </a:r>
          </a:p>
          <a:p>
            <a:endParaRPr lang="en-GB" sz="1200" dirty="0">
              <a:latin typeface="+mj-lt"/>
              <a:cs typeface="Helvetica" pitchFamily="2" charset="0"/>
              <a:sym typeface="Wingdings" panose="05000000000000000000" pitchFamily="2" charset="2"/>
            </a:endParaRPr>
          </a:p>
          <a:p>
            <a:r>
              <a:rPr lang="en-GB" sz="1200" dirty="0">
                <a:latin typeface="+mj-lt"/>
                <a:cs typeface="Helvetica" pitchFamily="2" charset="0"/>
                <a:sym typeface="Wingdings" panose="05000000000000000000" pitchFamily="2" charset="2"/>
              </a:rPr>
              <a:t>Less about the size, most important is the </a:t>
            </a:r>
            <a:r>
              <a:rPr lang="en-GB" sz="1200" b="1" dirty="0">
                <a:latin typeface="+mj-lt"/>
                <a:cs typeface="Helvetica" pitchFamily="2" charset="0"/>
                <a:sym typeface="Wingdings" panose="05000000000000000000" pitchFamily="2" charset="2"/>
              </a:rPr>
              <a:t>existence of a private quarter </a:t>
            </a:r>
            <a:r>
              <a:rPr lang="en-GB" sz="1200" dirty="0">
                <a:latin typeface="+mj-lt"/>
                <a:cs typeface="Helvetica" pitchFamily="2" charset="0"/>
                <a:sym typeface="Wingdings" panose="05000000000000000000" pitchFamily="2" charset="2"/>
              </a:rPr>
              <a:t>itself.</a:t>
            </a:r>
          </a:p>
          <a:p>
            <a:r>
              <a:rPr lang="en-GB" sz="1200" dirty="0">
                <a:latin typeface="+mj-lt"/>
                <a:cs typeface="Helvetica" pitchFamily="2" charset="0"/>
                <a:sym typeface="Wingdings" panose="05000000000000000000" pitchFamily="2" charset="2"/>
              </a:rPr>
              <a:t>Stairs  physical activity of going up  conditioning </a:t>
            </a:r>
            <a:r>
              <a:rPr lang="en-GB" sz="1200" b="1" dirty="0">
                <a:latin typeface="+mj-lt"/>
                <a:cs typeface="Helvetica" pitchFamily="2" charset="0"/>
                <a:sym typeface="Wingdings" panose="05000000000000000000" pitchFamily="2" charset="2"/>
              </a:rPr>
              <a:t>separation of rest space</a:t>
            </a:r>
            <a:r>
              <a:rPr lang="en-GB" sz="1200" dirty="0">
                <a:latin typeface="+mj-lt"/>
                <a:cs typeface="Helvetica" pitchFamily="2" charset="0"/>
                <a:sym typeface="Wingdings" panose="05000000000000000000" pitchFamily="2" charset="2"/>
              </a:rPr>
              <a:t> in the mezzanine and </a:t>
            </a:r>
            <a:r>
              <a:rPr lang="en-GB" sz="1200" b="1" dirty="0">
                <a:latin typeface="+mj-lt"/>
                <a:cs typeface="Helvetica" pitchFamily="2" charset="0"/>
                <a:sym typeface="Wingdings" panose="05000000000000000000" pitchFamily="2" charset="2"/>
              </a:rPr>
              <a:t>workspace</a:t>
            </a:r>
            <a:r>
              <a:rPr lang="en-GB" sz="1200" dirty="0">
                <a:latin typeface="+mj-lt"/>
                <a:cs typeface="Helvetica" pitchFamily="2" charset="0"/>
                <a:sym typeface="Wingdings" panose="05000000000000000000" pitchFamily="2" charset="2"/>
              </a:rPr>
              <a:t> on the ground floor.</a:t>
            </a:r>
          </a:p>
          <a:p>
            <a:r>
              <a:rPr lang="en-GB" sz="1200" b="1" dirty="0">
                <a:latin typeface="+mj-lt"/>
                <a:cs typeface="Helvetica" pitchFamily="2" charset="0"/>
                <a:sym typeface="Wingdings" panose="05000000000000000000" pitchFamily="2" charset="2"/>
              </a:rPr>
              <a:t>Simple design preferred </a:t>
            </a:r>
            <a:r>
              <a:rPr lang="en-GB" sz="1200" dirty="0">
                <a:latin typeface="+mj-lt"/>
                <a:cs typeface="Helvetica" pitchFamily="2" charset="0"/>
                <a:sym typeface="Wingdings" panose="05000000000000000000" pitchFamily="2" charset="2"/>
              </a:rPr>
              <a:t> familiarity. Variation (personalization) done personally by each crew.  </a:t>
            </a:r>
            <a:r>
              <a:rPr lang="en-GB" sz="1200" dirty="0">
                <a:solidFill>
                  <a:schemeClr val="accent2"/>
                </a:solidFill>
                <a:latin typeface="+mj-lt"/>
                <a:cs typeface="Helvetica" pitchFamily="2" charset="0"/>
                <a:sym typeface="Wingdings" panose="05000000000000000000" pitchFamily="2" charset="2"/>
              </a:rPr>
              <a:t>personalization as creative outlet!</a:t>
            </a:r>
          </a:p>
          <a:p>
            <a:r>
              <a:rPr lang="en-GB" sz="1200" dirty="0">
                <a:solidFill>
                  <a:schemeClr val="accent2"/>
                </a:solidFill>
                <a:latin typeface="+mj-lt"/>
                <a:sym typeface="Wingdings" panose="05000000000000000000" pitchFamily="2" charset="2"/>
              </a:rPr>
              <a:t>- Not simple design, more like design that allows customization. If simple that can allow more changes or variable. If too designed, wont allow the crew to make their own changes (important creative outlet) </a:t>
            </a:r>
          </a:p>
          <a:p>
            <a:r>
              <a:rPr lang="en-GB" dirty="0"/>
              <a:t>https://www.discovermagazine.com/the-sciences/why-astronauts-struggle-to-get-a-good-nights-sleep</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19</a:t>
            </a:fld>
            <a:endParaRPr lang="LID4096"/>
          </a:p>
        </p:txBody>
      </p:sp>
    </p:spTree>
    <p:extLst>
      <p:ext uri="{BB962C8B-B14F-4D97-AF65-F5344CB8AC3E}">
        <p14:creationId xmlns:p14="http://schemas.microsoft.com/office/powerpoint/2010/main" val="3376260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EA39-2CEF-EDCF-BEEA-C5B99F054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C6E11-E3B7-1562-8091-EC0ED0488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42B58-6DBA-1E57-D8F1-069B9EC4C1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rPr>
              <a:t>Schedule arranged autonomously by crew members </a:t>
            </a:r>
            <a:r>
              <a:rPr lang="en-US" sz="1200" dirty="0">
                <a:solidFill>
                  <a:schemeClr val="bg1"/>
                </a:solidFill>
                <a:latin typeface="+mj-lt"/>
                <a:sym typeface="Wingdings" panose="05000000000000000000" pitchFamily="2" charset="2"/>
              </a:rPr>
              <a:t> Similar schedule even with different crew</a:t>
            </a:r>
          </a:p>
          <a:p>
            <a:pPr algn="l"/>
            <a:endParaRPr lang="en-US" sz="1200" dirty="0">
              <a:solidFill>
                <a:schemeClr val="bg1"/>
              </a:solidFill>
              <a:latin typeface="+mj-lt"/>
            </a:endParaRPr>
          </a:p>
          <a:p>
            <a:pPr algn="l"/>
            <a:r>
              <a:rPr lang="en-US" sz="1200" dirty="0">
                <a:solidFill>
                  <a:schemeClr val="bg1"/>
                </a:solidFill>
                <a:latin typeface="+mj-lt"/>
                <a:sym typeface="Wingdings" panose="05000000000000000000" pitchFamily="2" charset="2"/>
              </a:rPr>
              <a:t>Balanced: nearly equal time for </a:t>
            </a:r>
            <a:r>
              <a:rPr lang="en-US" sz="1200" b="1" dirty="0">
                <a:solidFill>
                  <a:schemeClr val="bg1"/>
                </a:solidFill>
                <a:latin typeface="+mj-lt"/>
                <a:sym typeface="Wingdings" panose="05000000000000000000" pitchFamily="2" charset="2"/>
              </a:rPr>
              <a:t>work – personal – social </a:t>
            </a:r>
            <a:endParaRPr lang="en-US" sz="1200" b="1" dirty="0">
              <a:solidFill>
                <a:schemeClr val="bg1"/>
              </a:solidFill>
              <a:latin typeface="+mj-lt"/>
            </a:endParaRPr>
          </a:p>
          <a:p>
            <a:r>
              <a:rPr lang="en-US" sz="1200" dirty="0">
                <a:solidFill>
                  <a:schemeClr val="bg1"/>
                </a:solidFill>
                <a:latin typeface="+mj-lt"/>
              </a:rPr>
              <a:t>Naturally mixing social interaction across the day</a:t>
            </a:r>
            <a:endParaRPr lang="en-US" sz="1200" b="0" i="0" u="none" strike="noStrike" baseline="0" noProof="0" dirty="0">
              <a:solidFill>
                <a:schemeClr val="bg1"/>
              </a:solidFill>
              <a:latin typeface="+mj-lt"/>
            </a:endParaRPr>
          </a:p>
          <a:p>
            <a:r>
              <a:rPr lang="en-US" sz="1200" b="0" i="0" u="none" strike="noStrike" baseline="0" noProof="0" dirty="0">
                <a:solidFill>
                  <a:schemeClr val="bg1"/>
                </a:solidFill>
                <a:latin typeface="+mj-lt"/>
              </a:rPr>
              <a:t>Formatio</a:t>
            </a:r>
            <a:r>
              <a:rPr lang="en-US" sz="1200" noProof="0" dirty="0">
                <a:solidFill>
                  <a:schemeClr val="bg1"/>
                </a:solidFill>
                <a:latin typeface="+mj-lt"/>
              </a:rPr>
              <a:t>n of social cliques over time</a:t>
            </a:r>
          </a:p>
          <a:p>
            <a:pPr algn="l"/>
            <a:r>
              <a:rPr lang="en-GB" sz="1200" dirty="0">
                <a:solidFill>
                  <a:schemeClr val="bg1"/>
                </a:solidFill>
                <a:latin typeface="+mj-lt"/>
              </a:rPr>
              <a:t>On longer missions, there is declining participation in group activities over time</a:t>
            </a:r>
            <a:endParaRPr lang="en-GB" sz="1200" b="0" i="0" u="none" strike="noStrike" baseline="0" dirty="0">
              <a:solidFill>
                <a:schemeClr val="bg1"/>
              </a:solidFill>
              <a:latin typeface="+mj-lt"/>
            </a:endParaRPr>
          </a:p>
          <a:p>
            <a:pPr algn="l"/>
            <a:r>
              <a:rPr lang="en-US" sz="1200" b="0" i="0" u="none" strike="noStrike" baseline="0" noProof="0" dirty="0">
                <a:solidFill>
                  <a:schemeClr val="bg1"/>
                </a:solidFill>
                <a:latin typeface="+mj-lt"/>
              </a:rPr>
              <a:t>Frustration: lack of</a:t>
            </a:r>
            <a:r>
              <a:rPr lang="en-US" sz="1200" dirty="0">
                <a:solidFill>
                  <a:schemeClr val="bg1"/>
                </a:solidFill>
                <a:latin typeface="+mj-lt"/>
              </a:rPr>
              <a:t> </a:t>
            </a:r>
            <a:r>
              <a:rPr lang="en-US" sz="1200" b="0" i="0" u="none" strike="noStrike" baseline="0" noProof="0" dirty="0" err="1">
                <a:solidFill>
                  <a:schemeClr val="bg1"/>
                </a:solidFill>
                <a:latin typeface="+mj-lt"/>
              </a:rPr>
              <a:t>priva</a:t>
            </a:r>
            <a:r>
              <a:rPr lang="en-US" sz="1200" dirty="0" err="1">
                <a:solidFill>
                  <a:schemeClr val="bg1"/>
                </a:solidFill>
                <a:latin typeface="+mj-lt"/>
              </a:rPr>
              <a:t>te</a:t>
            </a:r>
            <a:r>
              <a:rPr lang="en-US" sz="1200" dirty="0">
                <a:solidFill>
                  <a:schemeClr val="bg1"/>
                </a:solidFill>
                <a:latin typeface="+mj-lt"/>
              </a:rPr>
              <a:t> space</a:t>
            </a:r>
            <a:r>
              <a:rPr lang="en-US" sz="1200" b="0" i="0" u="none" strike="noStrike" baseline="0" noProof="0" dirty="0">
                <a:solidFill>
                  <a:schemeClr val="bg1"/>
                </a:solidFill>
                <a:latin typeface="+mj-lt"/>
              </a:rPr>
              <a:t>, especially auditory</a:t>
            </a:r>
          </a:p>
          <a:p>
            <a:pPr algn="l"/>
            <a:endParaRPr lang="en-US" sz="1200" b="0" i="0" u="none" strike="noStrike" baseline="0" noProof="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noProof="0" dirty="0">
                <a:latin typeface="+mj-lt"/>
              </a:rPr>
              <a:t>Schedule of activities with varying amount of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mj-lt"/>
              </a:rPr>
              <a:t>Evening gathering time turned into private schedule on the last quarter of the mission</a:t>
            </a:r>
          </a:p>
        </p:txBody>
      </p:sp>
      <p:sp>
        <p:nvSpPr>
          <p:cNvPr id="4" name="Slide Number Placeholder 3">
            <a:extLst>
              <a:ext uri="{FF2B5EF4-FFF2-40B4-BE49-F238E27FC236}">
                <a16:creationId xmlns:a16="http://schemas.microsoft.com/office/drawing/2014/main" id="{1FF173BE-918E-EC8C-559A-A87B3C0C52D6}"/>
              </a:ext>
            </a:extLst>
          </p:cNvPr>
          <p:cNvSpPr>
            <a:spLocks noGrp="1"/>
          </p:cNvSpPr>
          <p:nvPr>
            <p:ph type="sldNum" sz="quarter" idx="5"/>
          </p:nvPr>
        </p:nvSpPr>
        <p:spPr/>
        <p:txBody>
          <a:bodyPr/>
          <a:lstStyle/>
          <a:p>
            <a:fld id="{B0AC1895-C015-4A5A-B88F-CB91AF24BE4E}" type="slidenum">
              <a:rPr lang="LID4096" smtClean="0"/>
              <a:t>20</a:t>
            </a:fld>
            <a:endParaRPr lang="LID4096"/>
          </a:p>
        </p:txBody>
      </p:sp>
    </p:spTree>
    <p:extLst>
      <p:ext uri="{BB962C8B-B14F-4D97-AF65-F5344CB8AC3E}">
        <p14:creationId xmlns:p14="http://schemas.microsoft.com/office/powerpoint/2010/main" val="3519056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cs typeface="Helvetica" pitchFamily="2" charset="0"/>
              </a:rPr>
              <a:t>Heart of habitat formed organically, with greenery evolving as social condenser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cs typeface="Helvetica" pitchFamily="2" charset="0"/>
              </a:rPr>
              <a:t>Life source as heart of habitat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cs typeface="Helvetica" pitchFamily="2" charset="0"/>
              </a:rPr>
              <a:t>Participatory projects as marker of important habitat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rPr>
              <a:t>Greenhouse as source of life </a:t>
            </a:r>
            <a:r>
              <a:rPr lang="en-GB" sz="1200" dirty="0">
                <a:latin typeface="+mj-lt"/>
                <a:sym typeface="Wingdings" panose="05000000000000000000" pitchFamily="2" charset="2"/>
              </a:rPr>
              <a:t> w</a:t>
            </a:r>
            <a:r>
              <a:rPr lang="en-GB" sz="1200" dirty="0">
                <a:latin typeface="+mj-lt"/>
              </a:rPr>
              <a:t>elcomed by everyone longing for fresh produce</a:t>
            </a:r>
          </a:p>
          <a:p>
            <a:endParaRPr lang="en-GB" dirty="0"/>
          </a:p>
          <a:p>
            <a:r>
              <a:rPr lang="en-GB" dirty="0"/>
              <a:t>There are also programs birthed by the participants, such as greenhouse. Analog mission can show us what programs are important for humans that they will create it when absent</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21</a:t>
            </a:fld>
            <a:endParaRPr lang="LID4096"/>
          </a:p>
        </p:txBody>
      </p:sp>
    </p:spTree>
    <p:extLst>
      <p:ext uri="{BB962C8B-B14F-4D97-AF65-F5344CB8AC3E}">
        <p14:creationId xmlns:p14="http://schemas.microsoft.com/office/powerpoint/2010/main" val="220425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80809"/>
                </a:solidFill>
                <a:effectLst/>
                <a:latin typeface="Segoe UI Historic" panose="020B0502040204020203" pitchFamily="34" charset="0"/>
              </a:rPr>
              <a:t>astronaut Harrison Schmitt exploring the lunar surface during the Apollo 17 mission in 1972</a:t>
            </a:r>
          </a:p>
          <a:p>
            <a:r>
              <a:rPr lang="en-GB" dirty="0"/>
              <a:t>https://www.facebook.com/photo.php?fbid=1123171029169351&amp;set=a.808655730620884&amp;type=3</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2</a:t>
            </a:fld>
            <a:endParaRPr lang="LID4096"/>
          </a:p>
        </p:txBody>
      </p:sp>
    </p:spTree>
    <p:extLst>
      <p:ext uri="{BB962C8B-B14F-4D97-AF65-F5344CB8AC3E}">
        <p14:creationId xmlns:p14="http://schemas.microsoft.com/office/powerpoint/2010/main" val="1364770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GB" sz="1200" u="sng" dirty="0">
                <a:solidFill>
                  <a:schemeClr val="accent2"/>
                </a:solidFill>
                <a:latin typeface="+mj-lt"/>
                <a:cs typeface="Helvetica" pitchFamily="2" charset="0"/>
                <a:sym typeface="Wingdings" panose="05000000000000000000" pitchFamily="2" charset="2"/>
              </a:rPr>
              <a:t>Design direction</a:t>
            </a:r>
          </a:p>
          <a:p>
            <a:pPr marL="0" indent="0" algn="l">
              <a:buNone/>
            </a:pPr>
            <a:r>
              <a:rPr lang="en-GB" sz="1200" dirty="0">
                <a:solidFill>
                  <a:schemeClr val="accent2"/>
                </a:solidFill>
                <a:latin typeface="+mj-lt"/>
                <a:cs typeface="Helvetica" pitchFamily="2" charset="0"/>
                <a:sym typeface="Wingdings" panose="05000000000000000000" pitchFamily="2" charset="2"/>
              </a:rPr>
              <a:t>Incorporate informal greenhouse in different spaces</a:t>
            </a:r>
            <a:endParaRPr lang="en-GB" sz="1200" b="1" i="0" u="none" strike="noStrike" baseline="0" dirty="0">
              <a:latin typeface="+mj-lt"/>
            </a:endParaRPr>
          </a:p>
          <a:p>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22</a:t>
            </a:fld>
            <a:endParaRPr lang="LID4096"/>
          </a:p>
        </p:txBody>
      </p:sp>
    </p:spTree>
    <p:extLst>
      <p:ext uri="{BB962C8B-B14F-4D97-AF65-F5344CB8AC3E}">
        <p14:creationId xmlns:p14="http://schemas.microsoft.com/office/powerpoint/2010/main" val="403666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27950-9A8D-EB6A-C30C-06C4983C2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23457-5D14-6392-BC0F-2060748A3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96CAD-A3A1-6FC8-E7E7-7644F35C2697}"/>
              </a:ext>
            </a:extLst>
          </p:cNvPr>
          <p:cNvSpPr>
            <a:spLocks noGrp="1"/>
          </p:cNvSpPr>
          <p:nvPr>
            <p:ph type="body" idx="1"/>
          </p:nvPr>
        </p:nvSpPr>
        <p:spPr/>
        <p:txBody>
          <a:bodyPr/>
          <a:lstStyle/>
          <a:p>
            <a:r>
              <a:rPr lang="en-GB" dirty="0" err="1"/>
              <a:t>Ganti</a:t>
            </a:r>
            <a:r>
              <a:rPr lang="en-GB" dirty="0"/>
              <a:t> </a:t>
            </a:r>
            <a:r>
              <a:rPr lang="en-GB" dirty="0" err="1"/>
              <a:t>ke</a:t>
            </a:r>
            <a:r>
              <a:rPr lang="en-GB" dirty="0"/>
              <a:t> </a:t>
            </a:r>
            <a:r>
              <a:rPr lang="en-GB" dirty="0" err="1"/>
              <a:t>scanollo</a:t>
            </a:r>
            <a:endParaRPr lang="LID4096" dirty="0"/>
          </a:p>
        </p:txBody>
      </p:sp>
      <p:sp>
        <p:nvSpPr>
          <p:cNvPr id="4" name="Slide Number Placeholder 3">
            <a:extLst>
              <a:ext uri="{FF2B5EF4-FFF2-40B4-BE49-F238E27FC236}">
                <a16:creationId xmlns:a16="http://schemas.microsoft.com/office/drawing/2014/main" id="{C3B9BB2C-B50C-805A-BC0B-9061D1752A8B}"/>
              </a:ext>
            </a:extLst>
          </p:cNvPr>
          <p:cNvSpPr>
            <a:spLocks noGrp="1"/>
          </p:cNvSpPr>
          <p:nvPr>
            <p:ph type="sldNum" sz="quarter" idx="5"/>
          </p:nvPr>
        </p:nvSpPr>
        <p:spPr/>
        <p:txBody>
          <a:bodyPr/>
          <a:lstStyle/>
          <a:p>
            <a:fld id="{B0AC1895-C015-4A5A-B88F-CB91AF24BE4E}" type="slidenum">
              <a:rPr lang="LID4096" smtClean="0"/>
              <a:t>23</a:t>
            </a:fld>
            <a:endParaRPr lang="LID4096"/>
          </a:p>
        </p:txBody>
      </p:sp>
    </p:spTree>
    <p:extLst>
      <p:ext uri="{BB962C8B-B14F-4D97-AF65-F5344CB8AC3E}">
        <p14:creationId xmlns:p14="http://schemas.microsoft.com/office/powerpoint/2010/main" val="949498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5847-7854-87FC-4805-15E786A1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510DA-56AF-ED03-9BF6-8B3153097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EF221-93D4-4008-DC58-34C2210E7B84}"/>
              </a:ext>
            </a:extLst>
          </p:cNvPr>
          <p:cNvSpPr>
            <a:spLocks noGrp="1"/>
          </p:cNvSpPr>
          <p:nvPr>
            <p:ph type="body" idx="1"/>
          </p:nvPr>
        </p:nvSpPr>
        <p:spPr/>
        <p:txBody>
          <a:bodyPr/>
          <a:lstStyle/>
          <a:p>
            <a:r>
              <a:rPr lang="en-GB" dirty="0"/>
              <a:t>Robot active 24/7</a:t>
            </a:r>
          </a:p>
          <a:p>
            <a:r>
              <a:rPr lang="en-GB" dirty="0"/>
              <a:t>Create a schedule with </a:t>
            </a:r>
            <a:r>
              <a:rPr lang="en-GB" dirty="0" err="1"/>
              <a:t>colors</a:t>
            </a:r>
            <a:r>
              <a:rPr lang="en-GB" dirty="0"/>
              <a:t> based on shared or personal activities. Some </a:t>
            </a:r>
            <a:r>
              <a:rPr lang="en-GB" dirty="0" err="1"/>
              <a:t>individiuals</a:t>
            </a:r>
            <a:r>
              <a:rPr lang="en-GB" dirty="0"/>
              <a:t> like the commander have a more social schedule. While for the medic I create a persona that is prefers </a:t>
            </a:r>
            <a:r>
              <a:rPr lang="en-GB" dirty="0" err="1"/>
              <a:t>solitutde</a:t>
            </a:r>
            <a:r>
              <a:rPr lang="en-GB" dirty="0"/>
              <a:t> </a:t>
            </a:r>
            <a:r>
              <a:rPr lang="en-GB" dirty="0">
                <a:sym typeface="Wingdings" panose="05000000000000000000" pitchFamily="2" charset="2"/>
              </a:rPr>
              <a:t> more private activities</a:t>
            </a:r>
            <a:endParaRPr lang="en-GB" dirty="0"/>
          </a:p>
          <a:p>
            <a:endParaRPr lang="en-GB" dirty="0"/>
          </a:p>
          <a:p>
            <a:r>
              <a:rPr lang="en-GB" dirty="0"/>
              <a:t>Semi-private = private activity in public space</a:t>
            </a:r>
            <a:endParaRPr lang="LID4096" dirty="0"/>
          </a:p>
        </p:txBody>
      </p:sp>
      <p:sp>
        <p:nvSpPr>
          <p:cNvPr id="4" name="Slide Number Placeholder 3">
            <a:extLst>
              <a:ext uri="{FF2B5EF4-FFF2-40B4-BE49-F238E27FC236}">
                <a16:creationId xmlns:a16="http://schemas.microsoft.com/office/drawing/2014/main" id="{0338CF7D-FEF5-CF98-CF3D-DB2CA64E7FCB}"/>
              </a:ext>
            </a:extLst>
          </p:cNvPr>
          <p:cNvSpPr>
            <a:spLocks noGrp="1"/>
          </p:cNvSpPr>
          <p:nvPr>
            <p:ph type="sldNum" sz="quarter" idx="5"/>
          </p:nvPr>
        </p:nvSpPr>
        <p:spPr/>
        <p:txBody>
          <a:bodyPr/>
          <a:lstStyle/>
          <a:p>
            <a:fld id="{B0AC1895-C015-4A5A-B88F-CB91AF24BE4E}" type="slidenum">
              <a:rPr lang="LID4096" smtClean="0"/>
              <a:t>24</a:t>
            </a:fld>
            <a:endParaRPr lang="LID4096"/>
          </a:p>
        </p:txBody>
      </p:sp>
    </p:spTree>
    <p:extLst>
      <p:ext uri="{BB962C8B-B14F-4D97-AF65-F5344CB8AC3E}">
        <p14:creationId xmlns:p14="http://schemas.microsoft.com/office/powerpoint/2010/main" val="1597674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Governs the possibility of interactions within a certain radius</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25</a:t>
            </a:fld>
            <a:endParaRPr lang="LID4096"/>
          </a:p>
        </p:txBody>
      </p:sp>
    </p:spTree>
    <p:extLst>
      <p:ext uri="{BB962C8B-B14F-4D97-AF65-F5344CB8AC3E}">
        <p14:creationId xmlns:p14="http://schemas.microsoft.com/office/powerpoint/2010/main" val="3840025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37C50-1774-9629-B71E-F4357B60D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6406E-3E7C-1C9E-5414-1FEFAE167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9291E-1846-73A8-4778-7895FC039510}"/>
              </a:ext>
            </a:extLst>
          </p:cNvPr>
          <p:cNvSpPr>
            <a:spLocks noGrp="1"/>
          </p:cNvSpPr>
          <p:nvPr>
            <p:ph type="body" idx="1"/>
          </p:nvPr>
        </p:nvSpPr>
        <p:spPr/>
        <p:txBody>
          <a:bodyPr/>
          <a:lstStyle/>
          <a:p>
            <a:r>
              <a:rPr lang="en-GB" dirty="0"/>
              <a:t>User adjusting to the space</a:t>
            </a:r>
          </a:p>
          <a:p>
            <a:r>
              <a:rPr lang="en-GB" dirty="0"/>
              <a:t>To slow down / speed up</a:t>
            </a:r>
          </a:p>
          <a:p>
            <a:r>
              <a:rPr lang="en-GB" dirty="0"/>
              <a:t>Activate space/furniture/human interaction for more healthy lifestyle</a:t>
            </a:r>
            <a:endParaRPr lang="LID4096" dirty="0"/>
          </a:p>
        </p:txBody>
      </p:sp>
      <p:sp>
        <p:nvSpPr>
          <p:cNvPr id="4" name="Slide Number Placeholder 3">
            <a:extLst>
              <a:ext uri="{FF2B5EF4-FFF2-40B4-BE49-F238E27FC236}">
                <a16:creationId xmlns:a16="http://schemas.microsoft.com/office/drawing/2014/main" id="{8168177B-F5EA-71AF-7954-DA3EBE0EE814}"/>
              </a:ext>
            </a:extLst>
          </p:cNvPr>
          <p:cNvSpPr>
            <a:spLocks noGrp="1"/>
          </p:cNvSpPr>
          <p:nvPr>
            <p:ph type="sldNum" sz="quarter" idx="5"/>
          </p:nvPr>
        </p:nvSpPr>
        <p:spPr/>
        <p:txBody>
          <a:bodyPr/>
          <a:lstStyle/>
          <a:p>
            <a:fld id="{B0AC1895-C015-4A5A-B88F-CB91AF24BE4E}" type="slidenum">
              <a:rPr lang="LID4096" smtClean="0"/>
              <a:t>26</a:t>
            </a:fld>
            <a:endParaRPr lang="LID4096"/>
          </a:p>
        </p:txBody>
      </p:sp>
    </p:spTree>
    <p:extLst>
      <p:ext uri="{BB962C8B-B14F-4D97-AF65-F5344CB8AC3E}">
        <p14:creationId xmlns:p14="http://schemas.microsoft.com/office/powerpoint/2010/main" val="3671866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Degree of openness, size, access</a:t>
            </a:r>
          </a:p>
          <a:p>
            <a:r>
              <a:rPr lang="en-GB" dirty="0"/>
              <a:t>By manipulating the angles, I discovered that</a:t>
            </a:r>
          </a:p>
          <a:p>
            <a:r>
              <a:rPr lang="en-GB" dirty="0"/>
              <a:t>Personal space doesn’t have to be small, (like here you see the configuration doesn’t support interaction)</a:t>
            </a:r>
          </a:p>
          <a:p>
            <a:r>
              <a:rPr lang="en-GB" dirty="0"/>
              <a:t>and gathering space can be intimate</a:t>
            </a:r>
          </a:p>
          <a:p>
            <a:endParaRPr lang="en-GB" dirty="0"/>
          </a:p>
          <a:p>
            <a:r>
              <a:rPr lang="en-GB" dirty="0"/>
              <a:t>So privacy can be a mix of gradient in openness, access, and size</a:t>
            </a:r>
          </a:p>
          <a:p>
            <a:endParaRPr lang="en-GB" dirty="0"/>
          </a:p>
          <a:p>
            <a:r>
              <a:rPr lang="en-GB" dirty="0"/>
              <a:t>Design with qualitative guideline</a:t>
            </a:r>
          </a:p>
          <a:p>
            <a:endParaRPr lang="en-GB" dirty="0"/>
          </a:p>
          <a:p>
            <a:r>
              <a:rPr lang="en-GB" dirty="0"/>
              <a:t>How to the space relate to each other</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27</a:t>
            </a:fld>
            <a:endParaRPr lang="LID4096"/>
          </a:p>
        </p:txBody>
      </p:sp>
    </p:spTree>
    <p:extLst>
      <p:ext uri="{BB962C8B-B14F-4D97-AF65-F5344CB8AC3E}">
        <p14:creationId xmlns:p14="http://schemas.microsoft.com/office/powerpoint/2010/main" val="2206426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C05C0-2745-3E35-E792-97664C977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6441F-38E0-C1D7-FAE4-5516CAE45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56881-68CC-D972-6952-1551B4CCBD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Helvetica" pitchFamily="2" charset="0"/>
                <a:cs typeface="Helvetica" pitchFamily="2" charset="0"/>
              </a:rPr>
              <a:t>Monotonous to heterogenous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Helvetica" pitchFamily="2" charset="0"/>
                <a:cs typeface="Helvetica" pitchFamily="2" charset="0"/>
              </a:rPr>
              <a:t>Connection and visibility (based on space station research etc) – Room adjacent to each other --??</a:t>
            </a:r>
            <a:endParaRPr lang="nl-NL" b="1"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err="1">
                <a:latin typeface="Helvetica" pitchFamily="2" charset="0"/>
              </a:rPr>
              <a:t>Separation</a:t>
            </a:r>
            <a:r>
              <a:rPr lang="nl-NL" b="1" dirty="0">
                <a:latin typeface="Helvetica" pitchFamily="2" charset="0"/>
              </a:rPr>
              <a:t> = </a:t>
            </a:r>
            <a:r>
              <a:rPr lang="nl-NL" b="1" dirty="0" err="1">
                <a:latin typeface="Helvetica" pitchFamily="2" charset="0"/>
              </a:rPr>
              <a:t>distribution</a:t>
            </a:r>
            <a:r>
              <a:rPr lang="nl-NL" b="1" dirty="0">
                <a:latin typeface="Helvetica" pitchFamily="2" charset="0"/>
              </a:rPr>
              <a:t> of rooms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latin typeface="Helvetica" pitchFamily="2" charset="0"/>
              </a:rPr>
              <a:t>Hypothesis= </a:t>
            </a:r>
            <a:r>
              <a:rPr lang="nl-NL" b="1" dirty="0" err="1">
                <a:latin typeface="Helvetica" pitchFamily="2" charset="0"/>
              </a:rPr>
              <a:t>vary</a:t>
            </a:r>
            <a:r>
              <a:rPr lang="nl-NL" b="1" dirty="0">
                <a:latin typeface="Helvetica" pitchFamily="2" charset="0"/>
              </a:rPr>
              <a:t> </a:t>
            </a:r>
            <a:r>
              <a:rPr lang="nl-NL" b="1" dirty="0" err="1">
                <a:latin typeface="Helvetica" pitchFamily="2" charset="0"/>
              </a:rPr>
              <a:t>soc</a:t>
            </a:r>
            <a:r>
              <a:rPr lang="nl-NL" b="1" dirty="0">
                <a:latin typeface="Helvetica" pitchFamily="2" charset="0"/>
              </a:rPr>
              <a:t> </a:t>
            </a:r>
            <a:r>
              <a:rPr lang="nl-NL" b="1" dirty="0" err="1">
                <a:latin typeface="Helvetica" pitchFamily="2" charset="0"/>
              </a:rPr>
              <a:t>interaction</a:t>
            </a:r>
            <a:r>
              <a:rPr lang="nl-NL" b="1" dirty="0">
                <a:latin typeface="Helvetica" pitchFamily="2" charset="0"/>
              </a:rPr>
              <a:t> </a:t>
            </a:r>
            <a:r>
              <a:rPr lang="nl-NL" b="1" dirty="0" err="1">
                <a:latin typeface="Helvetica" pitchFamily="2" charset="0"/>
              </a:rPr>
              <a:t>will</a:t>
            </a:r>
            <a:r>
              <a:rPr lang="nl-NL" b="1" dirty="0">
                <a:latin typeface="Helvetica" pitchFamily="2" charset="0"/>
              </a:rPr>
              <a:t> </a:t>
            </a:r>
            <a:r>
              <a:rPr lang="nl-NL" b="1" dirty="0" err="1">
                <a:latin typeface="Helvetica" pitchFamily="2" charset="0"/>
              </a:rPr>
              <a:t>improve</a:t>
            </a:r>
            <a:r>
              <a:rPr lang="nl-NL" b="1" dirty="0">
                <a:latin typeface="Helvetica" pitchFamily="2" charset="0"/>
              </a:rPr>
              <a:t> </a:t>
            </a:r>
            <a:r>
              <a:rPr lang="nl-NL" b="1" dirty="0" err="1">
                <a:latin typeface="Helvetica" pitchFamily="2" charset="0"/>
              </a:rPr>
              <a:t>soc</a:t>
            </a:r>
            <a:r>
              <a:rPr lang="nl-NL" b="1" dirty="0">
                <a:latin typeface="Helvetica" pitchFamily="2" charset="0"/>
              </a:rPr>
              <a:t> </a:t>
            </a:r>
            <a:r>
              <a:rPr lang="nl-NL" b="1" dirty="0" err="1">
                <a:latin typeface="Helvetica" pitchFamily="2" charset="0"/>
              </a:rPr>
              <a:t>integration</a:t>
            </a:r>
            <a:endParaRPr lang="nl-NL" b="1" dirty="0">
              <a:latin typeface="Helvetica" pitchFamily="2" charset="0"/>
            </a:endParaRPr>
          </a:p>
        </p:txBody>
      </p:sp>
      <p:sp>
        <p:nvSpPr>
          <p:cNvPr id="4" name="Slide Number Placeholder 3">
            <a:extLst>
              <a:ext uri="{FF2B5EF4-FFF2-40B4-BE49-F238E27FC236}">
                <a16:creationId xmlns:a16="http://schemas.microsoft.com/office/drawing/2014/main" id="{C117E049-E28F-C945-E852-55D4403AF173}"/>
              </a:ext>
            </a:extLst>
          </p:cNvPr>
          <p:cNvSpPr>
            <a:spLocks noGrp="1"/>
          </p:cNvSpPr>
          <p:nvPr>
            <p:ph type="sldNum" sz="quarter" idx="5"/>
          </p:nvPr>
        </p:nvSpPr>
        <p:spPr/>
        <p:txBody>
          <a:bodyPr/>
          <a:lstStyle/>
          <a:p>
            <a:fld id="{7893D870-4DCC-41BD-98B1-5E819526FBE3}" type="slidenum">
              <a:rPr lang="en-HK" smtClean="0"/>
              <a:t>28</a:t>
            </a:fld>
            <a:endParaRPr lang="en-HK"/>
          </a:p>
        </p:txBody>
      </p:sp>
    </p:spTree>
    <p:extLst>
      <p:ext uri="{BB962C8B-B14F-4D97-AF65-F5344CB8AC3E}">
        <p14:creationId xmlns:p14="http://schemas.microsoft.com/office/powerpoint/2010/main" val="319434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6CEC-E019-F241-6C9E-EAFB4AF76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EB61C-0B9B-DB31-9C7B-C8F51F36A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979C8-9F81-87CE-3901-EA2875E5AE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Helvetica" pitchFamily="2" charset="0"/>
                <a:cs typeface="Helvetica" pitchFamily="2" charset="0"/>
                <a:sym typeface="Wingdings" panose="05000000000000000000" pitchFamily="2" charset="2"/>
              </a:rPr>
              <a:t>Pocket space &amp; varying vantage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Helvetica" pitchFamily="2" charset="0"/>
                <a:cs typeface="Helvetica" pitchFamily="2" charset="0"/>
                <a:sym typeface="Wingdings" panose="05000000000000000000" pitchFamily="2" charset="2"/>
              </a:rPr>
              <a:t>Breaking down symmetry of large atrium  social cohesiveness</a:t>
            </a:r>
            <a:endParaRPr lang="nl-NL" sz="1200" dirty="0">
              <a:latin typeface="Helvetica" pitchFamily="2" charset="0"/>
              <a:cs typeface="Helvetica" pitchFamily="2" charset="0"/>
            </a:endParaRPr>
          </a:p>
        </p:txBody>
      </p:sp>
      <p:sp>
        <p:nvSpPr>
          <p:cNvPr id="4" name="Slide Number Placeholder 3">
            <a:extLst>
              <a:ext uri="{FF2B5EF4-FFF2-40B4-BE49-F238E27FC236}">
                <a16:creationId xmlns:a16="http://schemas.microsoft.com/office/drawing/2014/main" id="{0B93FB7F-942A-35BD-4707-EA9975B273C6}"/>
              </a:ext>
            </a:extLst>
          </p:cNvPr>
          <p:cNvSpPr>
            <a:spLocks noGrp="1"/>
          </p:cNvSpPr>
          <p:nvPr>
            <p:ph type="sldNum" sz="quarter" idx="5"/>
          </p:nvPr>
        </p:nvSpPr>
        <p:spPr/>
        <p:txBody>
          <a:bodyPr/>
          <a:lstStyle/>
          <a:p>
            <a:fld id="{B0AC1895-C015-4A5A-B88F-CB91AF24BE4E}" type="slidenum">
              <a:rPr lang="LID4096" smtClean="0"/>
              <a:t>29</a:t>
            </a:fld>
            <a:endParaRPr lang="LID4096"/>
          </a:p>
        </p:txBody>
      </p:sp>
    </p:spTree>
    <p:extLst>
      <p:ext uri="{BB962C8B-B14F-4D97-AF65-F5344CB8AC3E}">
        <p14:creationId xmlns:p14="http://schemas.microsoft.com/office/powerpoint/2010/main" val="480273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Intersecting atriums</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30</a:t>
            </a:fld>
            <a:endParaRPr lang="LID4096"/>
          </a:p>
        </p:txBody>
      </p:sp>
    </p:spTree>
    <p:extLst>
      <p:ext uri="{BB962C8B-B14F-4D97-AF65-F5344CB8AC3E}">
        <p14:creationId xmlns:p14="http://schemas.microsoft.com/office/powerpoint/2010/main" val="116702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Site – personal experience, analogue mission</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4</a:t>
            </a:fld>
            <a:endParaRPr lang="LID4096"/>
          </a:p>
        </p:txBody>
      </p:sp>
    </p:spTree>
    <p:extLst>
      <p:ext uri="{BB962C8B-B14F-4D97-AF65-F5344CB8AC3E}">
        <p14:creationId xmlns:p14="http://schemas.microsoft.com/office/powerpoint/2010/main" val="58398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Marker of scale, life, </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5</a:t>
            </a:fld>
            <a:endParaRPr lang="LID4096"/>
          </a:p>
        </p:txBody>
      </p:sp>
    </p:spTree>
    <p:extLst>
      <p:ext uri="{BB962C8B-B14F-4D97-AF65-F5344CB8AC3E}">
        <p14:creationId xmlns:p14="http://schemas.microsoft.com/office/powerpoint/2010/main" val="255947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06D3-E7C2-F835-FE45-BBA1E75E1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B0BC6-55FF-921D-E5F2-657B776A3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AEA94-4A90-EF51-5CD1-05536DBE1BE1}"/>
              </a:ext>
            </a:extLst>
          </p:cNvPr>
          <p:cNvSpPr>
            <a:spLocks noGrp="1"/>
          </p:cNvSpPr>
          <p:nvPr>
            <p:ph type="body" idx="1"/>
          </p:nvPr>
        </p:nvSpPr>
        <p:spPr/>
        <p:txBody>
          <a:bodyPr/>
          <a:lstStyle/>
          <a:p>
            <a:r>
              <a:rPr lang="en-GB" b="0" i="0" dirty="0">
                <a:solidFill>
                  <a:srgbClr val="080809"/>
                </a:solidFill>
                <a:effectLst/>
                <a:latin typeface="Segoe UI Historic" panose="020B0502040204020203" pitchFamily="34" charset="0"/>
              </a:rPr>
              <a:t>What this means also is you would always stay inside the habitat</a:t>
            </a:r>
          </a:p>
          <a:p>
            <a:r>
              <a:rPr lang="en-GB" b="0" i="0" dirty="0">
                <a:solidFill>
                  <a:srgbClr val="080809"/>
                </a:solidFill>
                <a:effectLst/>
                <a:latin typeface="Segoe UI Historic" panose="020B0502040204020203" pitchFamily="34" charset="0"/>
              </a:rPr>
              <a:t>astronaut Harrison Schmitt exploring the lunar surface during the Apollo 17 mission in 1972</a:t>
            </a:r>
          </a:p>
          <a:p>
            <a:r>
              <a:rPr lang="en-GB" dirty="0"/>
              <a:t>https://www.facebook.com/photo.php?fbid=1123171029169351&amp;set=a.808655730620884&amp;type=3</a:t>
            </a:r>
            <a:endParaRPr lang="LID4096" dirty="0"/>
          </a:p>
        </p:txBody>
      </p:sp>
      <p:sp>
        <p:nvSpPr>
          <p:cNvPr id="4" name="Slide Number Placeholder 3">
            <a:extLst>
              <a:ext uri="{FF2B5EF4-FFF2-40B4-BE49-F238E27FC236}">
                <a16:creationId xmlns:a16="http://schemas.microsoft.com/office/drawing/2014/main" id="{804881B7-697A-C16C-6116-844F311378AE}"/>
              </a:ext>
            </a:extLst>
          </p:cNvPr>
          <p:cNvSpPr>
            <a:spLocks noGrp="1"/>
          </p:cNvSpPr>
          <p:nvPr>
            <p:ph type="sldNum" sz="quarter" idx="5"/>
          </p:nvPr>
        </p:nvSpPr>
        <p:spPr/>
        <p:txBody>
          <a:bodyPr/>
          <a:lstStyle/>
          <a:p>
            <a:fld id="{B0AC1895-C015-4A5A-B88F-CB91AF24BE4E}" type="slidenum">
              <a:rPr lang="LID4096" smtClean="0"/>
              <a:t>6</a:t>
            </a:fld>
            <a:endParaRPr lang="LID4096"/>
          </a:p>
        </p:txBody>
      </p:sp>
    </p:spTree>
    <p:extLst>
      <p:ext uri="{BB962C8B-B14F-4D97-AF65-F5344CB8AC3E}">
        <p14:creationId xmlns:p14="http://schemas.microsoft.com/office/powerpoint/2010/main" val="242497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think about long-term, mental factors becomes important</a:t>
            </a:r>
            <a:endParaRPr lang="LID4096" dirty="0"/>
          </a:p>
        </p:txBody>
      </p:sp>
      <p:sp>
        <p:nvSpPr>
          <p:cNvPr id="4" name="Slide Number Placeholder 3"/>
          <p:cNvSpPr>
            <a:spLocks noGrp="1"/>
          </p:cNvSpPr>
          <p:nvPr>
            <p:ph type="sldNum" sz="quarter" idx="5"/>
          </p:nvPr>
        </p:nvSpPr>
        <p:spPr/>
        <p:txBody>
          <a:bodyPr/>
          <a:lstStyle/>
          <a:p>
            <a:fld id="{B0AC1895-C015-4A5A-B88F-CB91AF24BE4E}" type="slidenum">
              <a:rPr lang="LID4096" smtClean="0"/>
              <a:t>7</a:t>
            </a:fld>
            <a:endParaRPr lang="LID4096"/>
          </a:p>
        </p:txBody>
      </p:sp>
    </p:spTree>
    <p:extLst>
      <p:ext uri="{BB962C8B-B14F-4D97-AF65-F5344CB8AC3E}">
        <p14:creationId xmlns:p14="http://schemas.microsoft.com/office/powerpoint/2010/main" val="391927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38A9-4B74-92BA-CD14-7E2CED869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7C023-5814-12BD-C9B7-6D92DCADA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3A6BA-F18D-A16C-C8E1-8097666CA7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cs typeface="Helvetica" pitchFamily="2" charset="0"/>
                <a:sym typeface="Wingdings" panose="05000000000000000000" pitchFamily="2" charset="2"/>
              </a:rPr>
              <a:t>Current schemes developed from functional aspect (not focusing on human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cs typeface="Helvetica" pitchFamily="2" charset="0"/>
                <a:sym typeface="Wingdings" panose="05000000000000000000" pitchFamily="2" charset="2"/>
              </a:rPr>
              <a:t>However when we looked at current developments of space architecture, most schemes are developed from functional aspect, which de-center humans from the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cs typeface="Helvetica" pitchFamily="2" charset="0"/>
                <a:sym typeface="Wingdings" panose="05000000000000000000" pitchFamily="2" charset="2"/>
              </a:rPr>
              <a:t>Engineered for non-human subjects, designed for efficiency / uniform spaces</a:t>
            </a:r>
          </a:p>
          <a:p>
            <a:pPr algn="l"/>
            <a:endParaRPr lang="en-GB" b="1" dirty="0"/>
          </a:p>
          <a:p>
            <a:pPr algn="l"/>
            <a:r>
              <a:rPr lang="en-GB" b="1" dirty="0"/>
              <a:t>While efficient, it creates monotonous spaces / lack of private space</a:t>
            </a:r>
          </a:p>
          <a:p>
            <a:pPr algn="l"/>
            <a:endParaRPr lang="en-GB" b="1" dirty="0"/>
          </a:p>
          <a:p>
            <a:pPr algn="l"/>
            <a:r>
              <a:rPr lang="en-GB" b="1" dirty="0"/>
              <a:t>Spatial arrangement /</a:t>
            </a:r>
          </a:p>
          <a:p>
            <a:pPr algn="l"/>
            <a:r>
              <a:rPr lang="en-GB" b="1" dirty="0"/>
              <a:t>Understandable for current timeline, but how about designing in the future where ISRU is already possible?</a:t>
            </a:r>
          </a:p>
          <a:p>
            <a:pPr algn="l"/>
            <a:r>
              <a:rPr lang="en-GB" dirty="0"/>
              <a:t>If only meet the demand for protection and efficiency, it </a:t>
            </a:r>
            <a:r>
              <a:rPr lang="en-GB" dirty="0" err="1"/>
              <a:t>decenters</a:t>
            </a:r>
            <a:r>
              <a:rPr lang="en-GB" dirty="0"/>
              <a:t> the human from the design</a:t>
            </a:r>
          </a:p>
          <a:p>
            <a:pPr algn="l"/>
            <a:r>
              <a:rPr lang="en-GB" dirty="0"/>
              <a:t>Not humane in long term</a:t>
            </a:r>
          </a:p>
          <a:p>
            <a:pPr algn="l"/>
            <a:endParaRPr lang="en-GB" dirty="0"/>
          </a:p>
          <a:p>
            <a:pPr algn="l"/>
            <a:r>
              <a:rPr lang="en-GB" dirty="0"/>
              <a:t>Panopticon = allocate same size of cells &amp; rooms 19m2</a:t>
            </a:r>
          </a:p>
          <a:p>
            <a:pPr algn="l"/>
            <a:r>
              <a:rPr lang="en-GB" dirty="0"/>
              <a:t>This creates functional lunar </a:t>
            </a:r>
            <a:r>
              <a:rPr lang="en-GB" dirty="0" err="1"/>
              <a:t>habitait</a:t>
            </a:r>
            <a:endParaRPr lang="en-GB" dirty="0"/>
          </a:p>
          <a:p>
            <a:pPr algn="l"/>
            <a:r>
              <a:rPr lang="en-GB" dirty="0"/>
              <a:t>Understandable when going to hostile environment</a:t>
            </a:r>
          </a:p>
          <a:p>
            <a:pPr algn="l"/>
            <a:r>
              <a:rPr lang="en-GB" dirty="0"/>
              <a:t>The Panopticon (Jeremy Bentham)</a:t>
            </a:r>
          </a:p>
          <a:p>
            <a:pPr algn="l"/>
            <a:r>
              <a:rPr lang="en-GB" dirty="0"/>
              <a:t>Space habitat built precedents are space stations, geared towards functionality for short-term living, which should not be the baseline for long term lunar surface habitats.</a:t>
            </a:r>
          </a:p>
          <a:p>
            <a:pPr marL="0" indent="0" algn="l">
              <a:buNone/>
            </a:pPr>
            <a:r>
              <a:rPr lang="en-US" sz="1200" dirty="0">
                <a:latin typeface="Helvetica" pitchFamily="2" charset="0"/>
                <a:cs typeface="Helvetica" pitchFamily="2" charset="0"/>
              </a:rPr>
              <a:t>ISS </a:t>
            </a:r>
            <a:r>
              <a:rPr lang="en-US" sz="1200" dirty="0" err="1">
                <a:latin typeface="Helvetica" pitchFamily="2" charset="0"/>
                <a:cs typeface="Helvetica" pitchFamily="2" charset="0"/>
              </a:rPr>
              <a:t>TransHab</a:t>
            </a:r>
            <a:r>
              <a:rPr lang="en-US" sz="1200" dirty="0">
                <a:latin typeface="Helvetica" pitchFamily="2" charset="0"/>
                <a:cs typeface="Helvetica" pitchFamily="2" charset="0"/>
              </a:rPr>
              <a:t>: form given through structural properties of inflatable and centralized functional distribution for efficiency</a:t>
            </a:r>
          </a:p>
          <a:p>
            <a:pPr marL="0" indent="0" algn="l">
              <a:buNone/>
            </a:pPr>
            <a:r>
              <a:rPr lang="en-US" sz="1200" dirty="0">
                <a:latin typeface="Helvetica" pitchFamily="2" charset="0"/>
                <a:cs typeface="Helvetica" pitchFamily="2" charset="0"/>
              </a:rPr>
              <a:t>The Panopticon: highly centralized, enabling surveillance of every inmate’s cell from a vantage point  [form follows function]</a:t>
            </a:r>
            <a:endParaRPr lang="en-US" sz="1200" dirty="0">
              <a:latin typeface="Helvetica" pitchFamily="2" charset="0"/>
              <a:cs typeface="Helvetica" pitchFamily="2" charset="0"/>
              <a:sym typeface="Wingdings" panose="05000000000000000000" pitchFamily="2" charset="2"/>
            </a:endParaRPr>
          </a:p>
          <a:p>
            <a:pPr algn="l"/>
            <a:endParaRPr lang="LID4096" dirty="0"/>
          </a:p>
          <a:p>
            <a:endParaRPr lang="LID4096" dirty="0"/>
          </a:p>
          <a:p>
            <a:endParaRPr lang="LID4096" dirty="0"/>
          </a:p>
        </p:txBody>
      </p:sp>
      <p:sp>
        <p:nvSpPr>
          <p:cNvPr id="4" name="Slide Number Placeholder 3">
            <a:extLst>
              <a:ext uri="{FF2B5EF4-FFF2-40B4-BE49-F238E27FC236}">
                <a16:creationId xmlns:a16="http://schemas.microsoft.com/office/drawing/2014/main" id="{8F6EB373-2317-5BCE-7F65-26AF1D0E2C95}"/>
              </a:ext>
            </a:extLst>
          </p:cNvPr>
          <p:cNvSpPr>
            <a:spLocks noGrp="1"/>
          </p:cNvSpPr>
          <p:nvPr>
            <p:ph type="sldNum" sz="quarter" idx="5"/>
          </p:nvPr>
        </p:nvSpPr>
        <p:spPr/>
        <p:txBody>
          <a:bodyPr/>
          <a:lstStyle/>
          <a:p>
            <a:fld id="{B0AC1895-C015-4A5A-B88F-CB91AF24BE4E}" type="slidenum">
              <a:rPr lang="LID4096" smtClean="0"/>
              <a:t>8</a:t>
            </a:fld>
            <a:endParaRPr lang="LID4096"/>
          </a:p>
        </p:txBody>
      </p:sp>
    </p:spTree>
    <p:extLst>
      <p:ext uri="{BB962C8B-B14F-4D97-AF65-F5344CB8AC3E}">
        <p14:creationId xmlns:p14="http://schemas.microsoft.com/office/powerpoint/2010/main" val="99159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F2947-F7A9-1C32-C623-9B890A5BE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3A337-9061-08BB-2F51-147769EC8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25778-D315-242A-3AEB-9800A1E88C50}"/>
              </a:ext>
            </a:extLst>
          </p:cNvPr>
          <p:cNvSpPr>
            <a:spLocks noGrp="1"/>
          </p:cNvSpPr>
          <p:nvPr>
            <p:ph type="body" idx="1"/>
          </p:nvPr>
        </p:nvSpPr>
        <p:spPr/>
        <p:txBody>
          <a:bodyPr/>
          <a:lstStyle/>
          <a:p>
            <a:pPr algn="l"/>
            <a:r>
              <a:rPr lang="en-GB" b="1" dirty="0"/>
              <a:t>A very real example of human de-</a:t>
            </a:r>
            <a:r>
              <a:rPr lang="en-GB" b="1" dirty="0" err="1"/>
              <a:t>centered</a:t>
            </a:r>
            <a:r>
              <a:rPr lang="en-GB" b="1" dirty="0"/>
              <a:t> design is the very small private area allocation.</a:t>
            </a:r>
          </a:p>
          <a:p>
            <a:pPr algn="l"/>
            <a:r>
              <a:rPr lang="en-GB" b="1" dirty="0"/>
              <a:t>In the International Space Station, the sleeping quarter is even smaller than the minimum size of a prison cell. </a:t>
            </a:r>
          </a:p>
        </p:txBody>
      </p:sp>
      <p:sp>
        <p:nvSpPr>
          <p:cNvPr id="4" name="Slide Number Placeholder 3">
            <a:extLst>
              <a:ext uri="{FF2B5EF4-FFF2-40B4-BE49-F238E27FC236}">
                <a16:creationId xmlns:a16="http://schemas.microsoft.com/office/drawing/2014/main" id="{C2386F51-37EA-0811-C4E9-A61ADFB890F0}"/>
              </a:ext>
            </a:extLst>
          </p:cNvPr>
          <p:cNvSpPr>
            <a:spLocks noGrp="1"/>
          </p:cNvSpPr>
          <p:nvPr>
            <p:ph type="sldNum" sz="quarter" idx="5"/>
          </p:nvPr>
        </p:nvSpPr>
        <p:spPr/>
        <p:txBody>
          <a:bodyPr/>
          <a:lstStyle/>
          <a:p>
            <a:fld id="{B0AC1895-C015-4A5A-B88F-CB91AF24BE4E}" type="slidenum">
              <a:rPr lang="LID4096" smtClean="0"/>
              <a:t>9</a:t>
            </a:fld>
            <a:endParaRPr lang="LID4096"/>
          </a:p>
        </p:txBody>
      </p:sp>
    </p:spTree>
    <p:extLst>
      <p:ext uri="{BB962C8B-B14F-4D97-AF65-F5344CB8AC3E}">
        <p14:creationId xmlns:p14="http://schemas.microsoft.com/office/powerpoint/2010/main" val="151263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523CB-CEAF-679E-0558-FA4291D56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5DEEC-9FBA-8050-D588-22E62C93A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4E73D-90E5-880C-0A73-7E39DA04EDC1}"/>
              </a:ext>
            </a:extLst>
          </p:cNvPr>
          <p:cNvSpPr>
            <a:spLocks noGrp="1"/>
          </p:cNvSpPr>
          <p:nvPr>
            <p:ph type="body" idx="1"/>
          </p:nvPr>
        </p:nvSpPr>
        <p:spPr/>
        <p:txBody>
          <a:bodyPr/>
          <a:lstStyle/>
          <a:p>
            <a:r>
              <a:rPr lang="en-GB" dirty="0"/>
              <a:t>Function is undoubtedly important, but looking towards long-term, we have to move to human-centric design</a:t>
            </a:r>
            <a:endParaRPr lang="LID4096" dirty="0"/>
          </a:p>
        </p:txBody>
      </p:sp>
      <p:sp>
        <p:nvSpPr>
          <p:cNvPr id="4" name="Slide Number Placeholder 3">
            <a:extLst>
              <a:ext uri="{FF2B5EF4-FFF2-40B4-BE49-F238E27FC236}">
                <a16:creationId xmlns:a16="http://schemas.microsoft.com/office/drawing/2014/main" id="{5951A68F-83C8-DAE8-67FB-FF869E5C6FCE}"/>
              </a:ext>
            </a:extLst>
          </p:cNvPr>
          <p:cNvSpPr>
            <a:spLocks noGrp="1"/>
          </p:cNvSpPr>
          <p:nvPr>
            <p:ph type="sldNum" sz="quarter" idx="5"/>
          </p:nvPr>
        </p:nvSpPr>
        <p:spPr/>
        <p:txBody>
          <a:bodyPr/>
          <a:lstStyle/>
          <a:p>
            <a:fld id="{B0AC1895-C015-4A5A-B88F-CB91AF24BE4E}" type="slidenum">
              <a:rPr lang="LID4096" smtClean="0"/>
              <a:t>10</a:t>
            </a:fld>
            <a:endParaRPr lang="LID4096"/>
          </a:p>
        </p:txBody>
      </p:sp>
    </p:spTree>
    <p:extLst>
      <p:ext uri="{BB962C8B-B14F-4D97-AF65-F5344CB8AC3E}">
        <p14:creationId xmlns:p14="http://schemas.microsoft.com/office/powerpoint/2010/main" val="239353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8BC6F89-D8C0-4AE5-AE24-B06E7486E476}" type="datetime1">
              <a:rPr lang="LID4096" smtClean="0"/>
              <a:t>09/01/2025</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205023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53BDEA-C39B-465C-BF96-0E0219541385}" type="datetime1">
              <a:rPr lang="LID4096" smtClean="0"/>
              <a:t>09/01/2025</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373145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9AADBF-C761-4380-B0A7-A0F2CE729B73}" type="datetime1">
              <a:rPr lang="LID4096" smtClean="0"/>
              <a:t>09/01/2025</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390160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4FB1818-9402-4866-B955-6C0C805FF0E4}" type="datetime1">
              <a:rPr lang="LID4096" smtClean="0"/>
              <a:t>09/01/2025</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67028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53C6BC6-0E47-426B-AB9F-93C1F445EF5C}" type="datetime1">
              <a:rPr lang="LID4096" smtClean="0"/>
              <a:t>09/01/2025</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2365180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40A8DE7-9C58-4A95-B8BD-7701C9B18AA0}" type="datetime1">
              <a:rPr lang="LID4096" smtClean="0"/>
              <a:t>09/01/2025</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1725695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BABEABB-2185-4175-B49A-F69CD2D9FEAA}" type="datetime1">
              <a:rPr lang="LID4096" smtClean="0"/>
              <a:t>09/01/2025</a:t>
            </a:fld>
            <a:endParaRPr lang="LID4096"/>
          </a:p>
        </p:txBody>
      </p:sp>
      <p:sp>
        <p:nvSpPr>
          <p:cNvPr id="8" name="Footer Placeholder 7"/>
          <p:cNvSpPr>
            <a:spLocks noGrp="1"/>
          </p:cNvSpPr>
          <p:nvPr>
            <p:ph type="ftr" sz="quarter" idx="11"/>
          </p:nvPr>
        </p:nvSpPr>
        <p:spPr/>
        <p:txBody>
          <a:bodyPr/>
          <a:lstStyle/>
          <a:p>
            <a:endParaRPr lang="LID4096"/>
          </a:p>
        </p:txBody>
      </p:sp>
      <p:sp>
        <p:nvSpPr>
          <p:cNvPr id="9" name="Slide Number Placeholder 8"/>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36259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80819C2-F5E2-4991-851B-54D23B686974}" type="datetime1">
              <a:rPr lang="LID4096" smtClean="0"/>
              <a:t>09/01/2025</a:t>
            </a:fld>
            <a:endParaRPr lang="LID4096"/>
          </a:p>
        </p:txBody>
      </p:sp>
      <p:sp>
        <p:nvSpPr>
          <p:cNvPr id="4" name="Footer Placeholder 3"/>
          <p:cNvSpPr>
            <a:spLocks noGrp="1"/>
          </p:cNvSpPr>
          <p:nvPr>
            <p:ph type="ftr" sz="quarter" idx="11"/>
          </p:nvPr>
        </p:nvSpPr>
        <p:spPr/>
        <p:txBody>
          <a:bodyPr/>
          <a:lstStyle/>
          <a:p>
            <a:endParaRPr lang="LID4096"/>
          </a:p>
        </p:txBody>
      </p:sp>
      <p:sp>
        <p:nvSpPr>
          <p:cNvPr id="5" name="Slide Number Placeholder 4"/>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49314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188D7-08D1-4C35-858C-3EAAEC244765}" type="datetime1">
              <a:rPr lang="LID4096" smtClean="0"/>
              <a:t>09/01/2025</a:t>
            </a:fld>
            <a:endParaRPr lang="LID4096"/>
          </a:p>
        </p:txBody>
      </p:sp>
      <p:sp>
        <p:nvSpPr>
          <p:cNvPr id="3" name="Footer Placeholder 2"/>
          <p:cNvSpPr>
            <a:spLocks noGrp="1"/>
          </p:cNvSpPr>
          <p:nvPr>
            <p:ph type="ftr" sz="quarter" idx="11"/>
          </p:nvPr>
        </p:nvSpPr>
        <p:spPr/>
        <p:txBody>
          <a:bodyPr/>
          <a:lstStyle/>
          <a:p>
            <a:endParaRPr lang="LID4096"/>
          </a:p>
        </p:txBody>
      </p:sp>
      <p:sp>
        <p:nvSpPr>
          <p:cNvPr id="4" name="Slide Number Placeholder 3"/>
          <p:cNvSpPr>
            <a:spLocks noGrp="1"/>
          </p:cNvSpPr>
          <p:nvPr>
            <p:ph type="sldNum" sz="quarter" idx="12"/>
          </p:nvPr>
        </p:nvSpPr>
        <p:spPr>
          <a:xfrm>
            <a:off x="9448800" y="6492875"/>
            <a:ext cx="2743200" cy="365125"/>
          </a:xfrm>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16561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40BFB98-7BD9-4E09-82DB-E27700462985}" type="datetime1">
              <a:rPr lang="LID4096" smtClean="0"/>
              <a:t>09/01/2025</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2446355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BDB9D81-A826-48EF-A0F2-E06676689DA8}" type="datetime1">
              <a:rPr lang="LID4096" smtClean="0"/>
              <a:t>09/01/2025</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EBBC2D6B-7327-483D-AD2A-1E5D09D2763D}" type="slidenum">
              <a:rPr lang="LID4096" smtClean="0"/>
              <a:t>‹#›</a:t>
            </a:fld>
            <a:endParaRPr lang="LID4096"/>
          </a:p>
        </p:txBody>
      </p:sp>
    </p:spTree>
    <p:extLst>
      <p:ext uri="{BB962C8B-B14F-4D97-AF65-F5344CB8AC3E}">
        <p14:creationId xmlns:p14="http://schemas.microsoft.com/office/powerpoint/2010/main" val="41817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67538-25DF-4C4C-A56A-D3E465F370C8}" type="datetime1">
              <a:rPr lang="LID4096" smtClean="0"/>
              <a:t>09/01/2025</a:t>
            </a:fld>
            <a:endParaRPr lang="LID4096"/>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C2D6B-7327-483D-AD2A-1E5D09D2763D}" type="slidenum">
              <a:rPr lang="LID4096" smtClean="0"/>
              <a:t>‹#›</a:t>
            </a:fld>
            <a:endParaRPr lang="LID4096"/>
          </a:p>
        </p:txBody>
      </p:sp>
    </p:spTree>
    <p:extLst>
      <p:ext uri="{BB962C8B-B14F-4D97-AF65-F5344CB8AC3E}">
        <p14:creationId xmlns:p14="http://schemas.microsoft.com/office/powerpoint/2010/main" val="1733857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3.pn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2.png"/><Relationship Id="rId2" Type="http://schemas.openxmlformats.org/officeDocument/2006/relationships/notesSlide" Target="../notesSlides/notesSlide22.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1.png"/><Relationship Id="rId5" Type="http://schemas.openxmlformats.org/officeDocument/2006/relationships/image" Target="../media/image54.jpe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e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C350AE-460D-5032-0E4A-EBCAC7880AF0}"/>
            </a:ext>
          </a:extLst>
        </p:cNvPr>
        <p:cNvGrpSpPr/>
        <p:nvPr/>
      </p:nvGrpSpPr>
      <p:grpSpPr>
        <a:xfrm>
          <a:off x="0" y="0"/>
          <a:ext cx="0" cy="0"/>
          <a:chOff x="0" y="0"/>
          <a:chExt cx="0" cy="0"/>
        </a:xfrm>
      </p:grpSpPr>
      <p:pic>
        <p:nvPicPr>
          <p:cNvPr id="8" name="Picture 7" descr="An astronaut walking on the moon&#10;&#10;Description automatically generated">
            <a:extLst>
              <a:ext uri="{FF2B5EF4-FFF2-40B4-BE49-F238E27FC236}">
                <a16:creationId xmlns:a16="http://schemas.microsoft.com/office/drawing/2014/main" id="{56F1B920-626C-533A-4237-02C2B9624A45}"/>
              </a:ext>
            </a:extLst>
          </p:cNvPr>
          <p:cNvPicPr>
            <a:picLocks noChangeAspect="1"/>
          </p:cNvPicPr>
          <p:nvPr/>
        </p:nvPicPr>
        <p:blipFill>
          <a:blip r:embed="rId3">
            <a:alphaModFix amt="50000"/>
          </a:blip>
          <a:stretch>
            <a:fillRect/>
          </a:stretch>
        </p:blipFill>
        <p:spPr>
          <a:xfrm>
            <a:off x="0" y="0"/>
            <a:ext cx="12195711" cy="6857999"/>
          </a:xfrm>
          <a:prstGeom prst="rect">
            <a:avLst/>
          </a:prstGeom>
        </p:spPr>
      </p:pic>
      <p:sp>
        <p:nvSpPr>
          <p:cNvPr id="7" name="Title 1">
            <a:extLst>
              <a:ext uri="{FF2B5EF4-FFF2-40B4-BE49-F238E27FC236}">
                <a16:creationId xmlns:a16="http://schemas.microsoft.com/office/drawing/2014/main" id="{D66194DF-613A-48FF-6F89-3DF91C415CBB}"/>
              </a:ext>
            </a:extLst>
          </p:cNvPr>
          <p:cNvSpPr txBox="1">
            <a:spLocks/>
          </p:cNvSpPr>
          <p:nvPr/>
        </p:nvSpPr>
        <p:spPr>
          <a:xfrm>
            <a:off x="2776871" y="3054122"/>
            <a:ext cx="6638258" cy="105859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solidFill>
                <a:latin typeface="Avenir Next LT Pro" panose="020B0504020202020204" pitchFamily="34" charset="0"/>
              </a:rPr>
              <a:t>Terraforming Moon </a:t>
            </a:r>
          </a:p>
          <a:p>
            <a:r>
              <a:rPr lang="en-US" sz="2800" dirty="0">
                <a:solidFill>
                  <a:schemeClr val="bg1"/>
                </a:solidFill>
                <a:latin typeface="Avenir Next LT Pro" panose="020B0504020202020204" pitchFamily="34" charset="0"/>
              </a:rPr>
              <a:t>Humanizing Lunar Living through Human-centric Design</a:t>
            </a:r>
          </a:p>
        </p:txBody>
      </p:sp>
      <p:sp>
        <p:nvSpPr>
          <p:cNvPr id="9" name="Subtitle 2">
            <a:extLst>
              <a:ext uri="{FF2B5EF4-FFF2-40B4-BE49-F238E27FC236}">
                <a16:creationId xmlns:a16="http://schemas.microsoft.com/office/drawing/2014/main" id="{6B357F1B-D660-E338-0309-EEB7254B103A}"/>
              </a:ext>
            </a:extLst>
          </p:cNvPr>
          <p:cNvSpPr txBox="1">
            <a:spLocks/>
          </p:cNvSpPr>
          <p:nvPr/>
        </p:nvSpPr>
        <p:spPr>
          <a:xfrm>
            <a:off x="1524000" y="5767834"/>
            <a:ext cx="9144000" cy="86254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HK" sz="1400" dirty="0">
                <a:solidFill>
                  <a:schemeClr val="bg1"/>
                </a:solidFill>
                <a:latin typeface="Avenir Next LT Pro" panose="020B0504020202020204" pitchFamily="34" charset="0"/>
              </a:rPr>
              <a:t>Regina Tania Tan</a:t>
            </a:r>
          </a:p>
          <a:p>
            <a:r>
              <a:rPr lang="en-HK" sz="1400" dirty="0">
                <a:solidFill>
                  <a:schemeClr val="bg1"/>
                </a:solidFill>
                <a:latin typeface="Avenir Next LT Pro" panose="020B0504020202020204" pitchFamily="34" charset="0"/>
              </a:rPr>
              <a:t>Lunar Architecture and Infrastructure Graduation Studio 2024/25 | TU Delft Faculty of Architecture</a:t>
            </a:r>
          </a:p>
          <a:p>
            <a:r>
              <a:rPr lang="en-HK" sz="1400" dirty="0">
                <a:solidFill>
                  <a:schemeClr val="bg1"/>
                </a:solidFill>
                <a:latin typeface="Avenir Next LT Pro" panose="020B0504020202020204" pitchFamily="34" charset="0"/>
              </a:rPr>
              <a:t>Tutors: H. Bier, F. Adema, A. </a:t>
            </a:r>
            <a:r>
              <a:rPr lang="en-HK" sz="1400" dirty="0" err="1">
                <a:solidFill>
                  <a:schemeClr val="bg1"/>
                </a:solidFill>
                <a:latin typeface="Avenir Next LT Pro" panose="020B0504020202020204" pitchFamily="34" charset="0"/>
              </a:rPr>
              <a:t>Hidding</a:t>
            </a:r>
            <a:endParaRPr lang="en-HK" sz="1400" dirty="0">
              <a:solidFill>
                <a:schemeClr val="bg1"/>
              </a:solidFill>
              <a:latin typeface="Avenir Next LT Pro" panose="020B0504020202020204" pitchFamily="34" charset="0"/>
            </a:endParaRPr>
          </a:p>
          <a:p>
            <a:endParaRPr lang="en-HK" sz="1400" dirty="0">
              <a:solidFill>
                <a:schemeClr val="bg1"/>
              </a:solidFill>
              <a:latin typeface="Avenir Next LT Pro" panose="020B0504020202020204" pitchFamily="34" charset="0"/>
            </a:endParaRPr>
          </a:p>
        </p:txBody>
      </p:sp>
      <p:sp>
        <p:nvSpPr>
          <p:cNvPr id="10" name="TextBox 9">
            <a:extLst>
              <a:ext uri="{FF2B5EF4-FFF2-40B4-BE49-F238E27FC236}">
                <a16:creationId xmlns:a16="http://schemas.microsoft.com/office/drawing/2014/main" id="{4DEBA9A9-4793-DF25-C33F-1EA956D7E6BD}"/>
              </a:ext>
            </a:extLst>
          </p:cNvPr>
          <p:cNvSpPr txBox="1"/>
          <p:nvPr/>
        </p:nvSpPr>
        <p:spPr>
          <a:xfrm>
            <a:off x="2297349" y="227623"/>
            <a:ext cx="7597303" cy="307777"/>
          </a:xfrm>
          <a:prstGeom prst="rect">
            <a:avLst/>
          </a:prstGeom>
          <a:noFill/>
        </p:spPr>
        <p:txBody>
          <a:bodyPr wrap="square" rtlCol="0">
            <a:spAutoFit/>
          </a:bodyPr>
          <a:lstStyle/>
          <a:p>
            <a:pPr algn="ctr"/>
            <a:r>
              <a:rPr lang="en-HK" sz="1400" dirty="0">
                <a:solidFill>
                  <a:schemeClr val="bg1"/>
                </a:solidFill>
                <a:latin typeface="Avenir Next LT Pro" panose="020B0504020202020204" pitchFamily="34" charset="0"/>
              </a:rPr>
              <a:t>P5 Presentation</a:t>
            </a:r>
          </a:p>
        </p:txBody>
      </p:sp>
    </p:spTree>
    <p:extLst>
      <p:ext uri="{BB962C8B-B14F-4D97-AF65-F5344CB8AC3E}">
        <p14:creationId xmlns:p14="http://schemas.microsoft.com/office/powerpoint/2010/main" val="1998488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00AE58-A46B-B88A-E870-963F53844222}"/>
            </a:ext>
          </a:extLst>
        </p:cNvPr>
        <p:cNvGrpSpPr/>
        <p:nvPr/>
      </p:nvGrpSpPr>
      <p:grpSpPr>
        <a:xfrm>
          <a:off x="0" y="0"/>
          <a:ext cx="0" cy="0"/>
          <a:chOff x="0" y="0"/>
          <a:chExt cx="0" cy="0"/>
        </a:xfrm>
      </p:grpSpPr>
      <p:sp>
        <p:nvSpPr>
          <p:cNvPr id="20" name="Tijdelijke aanduiding voor inhoud 2">
            <a:extLst>
              <a:ext uri="{FF2B5EF4-FFF2-40B4-BE49-F238E27FC236}">
                <a16:creationId xmlns:a16="http://schemas.microsoft.com/office/drawing/2014/main" id="{54B312C2-8976-BCD7-9E7E-E9DDB7AA2C65}"/>
              </a:ext>
            </a:extLst>
          </p:cNvPr>
          <p:cNvSpPr txBox="1">
            <a:spLocks/>
          </p:cNvSpPr>
          <p:nvPr/>
        </p:nvSpPr>
        <p:spPr>
          <a:xfrm>
            <a:off x="-3344152" y="3178556"/>
            <a:ext cx="3355178" cy="16990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Helvetica" pitchFamily="2" charset="0"/>
                <a:sym typeface="Wingdings" panose="05000000000000000000" pitchFamily="2" charset="2"/>
              </a:rPr>
              <a:t>Designing with human instinct in mind</a:t>
            </a:r>
            <a:endParaRPr lang="nl-NL" sz="2000" b="1" i="1" dirty="0">
              <a:latin typeface="Helvetica" pitchFamily="2" charset="0"/>
              <a:cs typeface="Helvetica" pitchFamily="2" charset="0"/>
            </a:endParaRPr>
          </a:p>
        </p:txBody>
      </p:sp>
      <p:sp>
        <p:nvSpPr>
          <p:cNvPr id="24" name="Tijdelijke aanduiding voor inhoud 2">
            <a:extLst>
              <a:ext uri="{FF2B5EF4-FFF2-40B4-BE49-F238E27FC236}">
                <a16:creationId xmlns:a16="http://schemas.microsoft.com/office/drawing/2014/main" id="{1F21F9AD-439C-D1C1-961A-D45A9228E803}"/>
              </a:ext>
            </a:extLst>
          </p:cNvPr>
          <p:cNvSpPr txBox="1">
            <a:spLocks/>
          </p:cNvSpPr>
          <p:nvPr/>
        </p:nvSpPr>
        <p:spPr>
          <a:xfrm>
            <a:off x="-203199" y="-1082521"/>
            <a:ext cx="4584700" cy="9181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Helvetica" pitchFamily="2" charset="0"/>
              </a:rPr>
              <a:t>No mutual consent on specific number for habitation size </a:t>
            </a:r>
          </a:p>
          <a:p>
            <a:pPr marL="0" indent="0">
              <a:buFont typeface="Arial" panose="020B0604020202020204" pitchFamily="34" charset="0"/>
              <a:buNone/>
            </a:pPr>
            <a:r>
              <a:rPr lang="en-US" sz="1000" i="1" dirty="0">
                <a:latin typeface="Helvetica" pitchFamily="2" charset="0"/>
              </a:rPr>
              <a:t>Marc M. Cohen, book, p.28</a:t>
            </a:r>
            <a:endParaRPr lang="nl-NL" sz="1000" i="1" dirty="0">
              <a:latin typeface="Helvetica" pitchFamily="2" charset="0"/>
              <a:cs typeface="Helvetica" pitchFamily="2" charset="0"/>
            </a:endParaRPr>
          </a:p>
        </p:txBody>
      </p:sp>
      <p:sp>
        <p:nvSpPr>
          <p:cNvPr id="25" name="Tijdelijke aanduiding voor inhoud 2">
            <a:extLst>
              <a:ext uri="{FF2B5EF4-FFF2-40B4-BE49-F238E27FC236}">
                <a16:creationId xmlns:a16="http://schemas.microsoft.com/office/drawing/2014/main" id="{9C33044E-3D5A-9E7D-DD71-2F8813E39CF4}"/>
              </a:ext>
            </a:extLst>
          </p:cNvPr>
          <p:cNvSpPr txBox="1">
            <a:spLocks/>
          </p:cNvSpPr>
          <p:nvPr/>
        </p:nvSpPr>
        <p:spPr>
          <a:xfrm>
            <a:off x="1765300" y="7211109"/>
            <a:ext cx="8585200" cy="417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Helvetica" pitchFamily="2" charset="0"/>
                <a:cs typeface="Helvetica" pitchFamily="2" charset="0"/>
              </a:rPr>
              <a:t>Technical requirements is not enough. Habitats need to consider psychological requirements. </a:t>
            </a:r>
            <a:endParaRPr lang="en-US" sz="1000" i="1" dirty="0">
              <a:latin typeface="Helvetica" pitchFamily="2" charset="0"/>
              <a:cs typeface="Helvetica" pitchFamily="2" charset="0"/>
              <a:sym typeface="Wingdings" panose="05000000000000000000" pitchFamily="2" charset="2"/>
            </a:endParaRPr>
          </a:p>
        </p:txBody>
      </p:sp>
      <p:sp>
        <p:nvSpPr>
          <p:cNvPr id="2" name="Titel 1">
            <a:extLst>
              <a:ext uri="{FF2B5EF4-FFF2-40B4-BE49-F238E27FC236}">
                <a16:creationId xmlns:a16="http://schemas.microsoft.com/office/drawing/2014/main" id="{8F82BB5C-8B1E-C1E4-5F4C-924AA24DAFE9}"/>
              </a:ext>
            </a:extLst>
          </p:cNvPr>
          <p:cNvSpPr txBox="1">
            <a:spLocks/>
          </p:cNvSpPr>
          <p:nvPr/>
        </p:nvSpPr>
        <p:spPr>
          <a:xfrm>
            <a:off x="-3846774" y="4483930"/>
            <a:ext cx="3355178"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solidFill>
                  <a:srgbClr val="FF0000"/>
                </a:solidFill>
              </a:rPr>
              <a:t>Kyknya</a:t>
            </a:r>
            <a:r>
              <a:rPr lang="nl-NL" sz="2400" b="1" dirty="0">
                <a:solidFill>
                  <a:srgbClr val="FF0000"/>
                </a:solidFill>
              </a:rPr>
              <a:t> flow </a:t>
            </a:r>
            <a:r>
              <a:rPr lang="nl-NL" sz="2400" b="1" dirty="0" err="1">
                <a:solidFill>
                  <a:srgbClr val="FF0000"/>
                </a:solidFill>
              </a:rPr>
              <a:t>agak</a:t>
            </a:r>
            <a:r>
              <a:rPr lang="nl-NL" sz="2400" b="1" dirty="0">
                <a:solidFill>
                  <a:srgbClr val="FF0000"/>
                </a:solidFill>
              </a:rPr>
              <a:t> </a:t>
            </a:r>
            <a:r>
              <a:rPr lang="nl-NL" sz="2400" b="1" dirty="0" err="1">
                <a:solidFill>
                  <a:srgbClr val="FF0000"/>
                </a:solidFill>
              </a:rPr>
              <a:t>kepecah</a:t>
            </a:r>
            <a:r>
              <a:rPr lang="nl-NL" sz="2400" b="1" dirty="0">
                <a:solidFill>
                  <a:srgbClr val="FF0000"/>
                </a:solidFill>
              </a:rPr>
              <a:t> </a:t>
            </a:r>
            <a:r>
              <a:rPr lang="nl-NL" sz="2400" b="1" dirty="0" err="1">
                <a:solidFill>
                  <a:srgbClr val="FF0000"/>
                </a:solidFill>
              </a:rPr>
              <a:t>disini</a:t>
            </a:r>
            <a:r>
              <a:rPr lang="nl-NL" sz="2400" b="1" dirty="0">
                <a:solidFill>
                  <a:srgbClr val="FF0000"/>
                </a:solidFill>
              </a:rPr>
              <a:t>. Coba </a:t>
            </a:r>
            <a:r>
              <a:rPr lang="nl-NL" sz="2400" b="1" dirty="0" err="1">
                <a:solidFill>
                  <a:srgbClr val="FF0000"/>
                </a:solidFill>
              </a:rPr>
              <a:t>bbrp</a:t>
            </a:r>
            <a:r>
              <a:rPr lang="nl-NL" sz="2400" b="1" dirty="0">
                <a:solidFill>
                  <a:srgbClr val="FF0000"/>
                </a:solidFill>
              </a:rPr>
              <a:t> </a:t>
            </a:r>
            <a:r>
              <a:rPr lang="nl-NL" sz="2400" b="1" dirty="0" err="1">
                <a:solidFill>
                  <a:srgbClr val="FF0000"/>
                </a:solidFill>
              </a:rPr>
              <a:t>example</a:t>
            </a:r>
            <a:r>
              <a:rPr lang="nl-NL" sz="2400" b="1" dirty="0">
                <a:solidFill>
                  <a:srgbClr val="FF0000"/>
                </a:solidFill>
              </a:rPr>
              <a:t> </a:t>
            </a:r>
            <a:r>
              <a:rPr lang="nl-NL" sz="2400" b="1" dirty="0" err="1">
                <a:solidFill>
                  <a:srgbClr val="FF0000"/>
                </a:solidFill>
              </a:rPr>
              <a:t>aja</a:t>
            </a:r>
            <a:endParaRPr lang="nl-NL" sz="2400" b="1" dirty="0">
              <a:solidFill>
                <a:srgbClr val="FF0000"/>
              </a:solidFill>
            </a:endParaRPr>
          </a:p>
        </p:txBody>
      </p:sp>
      <p:sp>
        <p:nvSpPr>
          <p:cNvPr id="3" name="Titel 1">
            <a:extLst>
              <a:ext uri="{FF2B5EF4-FFF2-40B4-BE49-F238E27FC236}">
                <a16:creationId xmlns:a16="http://schemas.microsoft.com/office/drawing/2014/main" id="{1C415033-9684-1619-861C-74531340E0CE}"/>
              </a:ext>
            </a:extLst>
          </p:cNvPr>
          <p:cNvSpPr txBox="1">
            <a:spLocks/>
          </p:cNvSpPr>
          <p:nvPr/>
        </p:nvSpPr>
        <p:spPr>
          <a:xfrm>
            <a:off x="-3859368" y="5789304"/>
            <a:ext cx="3355178"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solidFill>
                  <a:srgbClr val="FF0000"/>
                </a:solidFill>
              </a:rPr>
              <a:t>Mitigation</a:t>
            </a:r>
            <a:r>
              <a:rPr lang="nl-NL" sz="2400" b="1" dirty="0">
                <a:solidFill>
                  <a:srgbClr val="FF0000"/>
                </a:solidFill>
              </a:rPr>
              <a:t> </a:t>
            </a:r>
            <a:r>
              <a:rPr lang="nl-NL" sz="2400" b="1" dirty="0">
                <a:solidFill>
                  <a:srgbClr val="FF0000"/>
                </a:solidFill>
                <a:sym typeface="Wingdings" panose="05000000000000000000" pitchFamily="2" charset="2"/>
              </a:rPr>
              <a:t>AND </a:t>
            </a:r>
            <a:r>
              <a:rPr lang="nl-NL" sz="2400" b="1" dirty="0" err="1">
                <a:solidFill>
                  <a:srgbClr val="FF0000"/>
                </a:solidFill>
                <a:sym typeface="Wingdings" panose="05000000000000000000" pitchFamily="2" charset="2"/>
              </a:rPr>
              <a:t>enhancement</a:t>
            </a:r>
            <a:endParaRPr lang="nl-NL" sz="2400" b="1" dirty="0">
              <a:solidFill>
                <a:srgbClr val="FF0000"/>
              </a:solidFill>
            </a:endParaRPr>
          </a:p>
        </p:txBody>
      </p:sp>
      <p:sp>
        <p:nvSpPr>
          <p:cNvPr id="4" name="Titel 1">
            <a:extLst>
              <a:ext uri="{FF2B5EF4-FFF2-40B4-BE49-F238E27FC236}">
                <a16:creationId xmlns:a16="http://schemas.microsoft.com/office/drawing/2014/main" id="{8B40F821-E8E9-3E25-CAA8-2085D0C07741}"/>
              </a:ext>
            </a:extLst>
          </p:cNvPr>
          <p:cNvSpPr txBox="1">
            <a:spLocks/>
          </p:cNvSpPr>
          <p:nvPr/>
        </p:nvSpPr>
        <p:spPr>
          <a:xfrm>
            <a:off x="-4363558" y="1227607"/>
            <a:ext cx="4363558" cy="39157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C00000"/>
                </a:solidFill>
              </a:rPr>
              <a:t>How have existing developments meet the demands for long-term lunar settlement?</a:t>
            </a:r>
          </a:p>
        </p:txBody>
      </p:sp>
      <p:sp>
        <p:nvSpPr>
          <p:cNvPr id="6" name="Rectangle 5">
            <a:extLst>
              <a:ext uri="{FF2B5EF4-FFF2-40B4-BE49-F238E27FC236}">
                <a16:creationId xmlns:a16="http://schemas.microsoft.com/office/drawing/2014/main" id="{C448BB55-DBB4-BFEE-A150-0BD8DB1F3CCC}"/>
              </a:ext>
            </a:extLst>
          </p:cNvPr>
          <p:cNvSpPr/>
          <p:nvPr/>
        </p:nvSpPr>
        <p:spPr>
          <a:xfrm>
            <a:off x="76723" y="87400"/>
            <a:ext cx="4747332"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Research Argument</a:t>
            </a:r>
          </a:p>
        </p:txBody>
      </p:sp>
      <p:sp>
        <p:nvSpPr>
          <p:cNvPr id="10" name="Tijdelijke aanduiding voor inhoud 2">
            <a:extLst>
              <a:ext uri="{FF2B5EF4-FFF2-40B4-BE49-F238E27FC236}">
                <a16:creationId xmlns:a16="http://schemas.microsoft.com/office/drawing/2014/main" id="{1AC72BB0-5B4A-CEA7-708C-4B2939909E89}"/>
              </a:ext>
            </a:extLst>
          </p:cNvPr>
          <p:cNvSpPr txBox="1">
            <a:spLocks/>
          </p:cNvSpPr>
          <p:nvPr/>
        </p:nvSpPr>
        <p:spPr>
          <a:xfrm>
            <a:off x="1140444" y="2640991"/>
            <a:ext cx="3814913"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latin typeface="+mj-lt"/>
                <a:cs typeface="Helvetica" pitchFamily="2" charset="0"/>
              </a:rPr>
              <a:t>Short-term missions</a:t>
            </a:r>
          </a:p>
        </p:txBody>
      </p:sp>
      <p:sp>
        <p:nvSpPr>
          <p:cNvPr id="11" name="Tijdelijke aanduiding voor inhoud 2">
            <a:extLst>
              <a:ext uri="{FF2B5EF4-FFF2-40B4-BE49-F238E27FC236}">
                <a16:creationId xmlns:a16="http://schemas.microsoft.com/office/drawing/2014/main" id="{3691E427-B10F-2D24-7150-8152E7009044}"/>
              </a:ext>
            </a:extLst>
          </p:cNvPr>
          <p:cNvSpPr txBox="1">
            <a:spLocks/>
          </p:cNvSpPr>
          <p:nvPr/>
        </p:nvSpPr>
        <p:spPr>
          <a:xfrm>
            <a:off x="7236644" y="2640991"/>
            <a:ext cx="4302599"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solidFill>
                <a:latin typeface="+mj-lt"/>
                <a:cs typeface="Helvetica" pitchFamily="2" charset="0"/>
              </a:rPr>
              <a:t>Long-term habitation</a:t>
            </a:r>
          </a:p>
        </p:txBody>
      </p:sp>
      <p:cxnSp>
        <p:nvCxnSpPr>
          <p:cNvPr id="21" name="Straight Arrow Connector 20">
            <a:extLst>
              <a:ext uri="{FF2B5EF4-FFF2-40B4-BE49-F238E27FC236}">
                <a16:creationId xmlns:a16="http://schemas.microsoft.com/office/drawing/2014/main" id="{591A850C-870C-B842-909B-DC62667ED554}"/>
              </a:ext>
            </a:extLst>
          </p:cNvPr>
          <p:cNvCxnSpPr>
            <a:cxnSpLocks/>
          </p:cNvCxnSpPr>
          <p:nvPr/>
        </p:nvCxnSpPr>
        <p:spPr>
          <a:xfrm>
            <a:off x="4955357" y="2837807"/>
            <a:ext cx="2281287"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ijdelijke aanduiding voor inhoud 2">
            <a:extLst>
              <a:ext uri="{FF2B5EF4-FFF2-40B4-BE49-F238E27FC236}">
                <a16:creationId xmlns:a16="http://schemas.microsoft.com/office/drawing/2014/main" id="{16C1F643-1925-A1C5-7A99-04CD419A712C}"/>
              </a:ext>
            </a:extLst>
          </p:cNvPr>
          <p:cNvSpPr txBox="1">
            <a:spLocks/>
          </p:cNvSpPr>
          <p:nvPr/>
        </p:nvSpPr>
        <p:spPr>
          <a:xfrm>
            <a:off x="1140444" y="3314750"/>
            <a:ext cx="3814913"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lumMod val="50000"/>
                  </a:schemeClr>
                </a:solidFill>
                <a:latin typeface="+mj-lt"/>
                <a:cs typeface="Helvetica" pitchFamily="2" charset="0"/>
              </a:rPr>
              <a:t>Functional design</a:t>
            </a:r>
          </a:p>
        </p:txBody>
      </p:sp>
      <p:sp>
        <p:nvSpPr>
          <p:cNvPr id="23" name="Tijdelijke aanduiding voor inhoud 2">
            <a:extLst>
              <a:ext uri="{FF2B5EF4-FFF2-40B4-BE49-F238E27FC236}">
                <a16:creationId xmlns:a16="http://schemas.microsoft.com/office/drawing/2014/main" id="{9C21AA87-5D7B-301F-C3A5-B0629872AE46}"/>
              </a:ext>
            </a:extLst>
          </p:cNvPr>
          <p:cNvSpPr txBox="1">
            <a:spLocks/>
          </p:cNvSpPr>
          <p:nvPr/>
        </p:nvSpPr>
        <p:spPr>
          <a:xfrm>
            <a:off x="7236644" y="3314750"/>
            <a:ext cx="4302599"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lumMod val="50000"/>
                  </a:schemeClr>
                </a:solidFill>
                <a:latin typeface="+mj-lt"/>
                <a:cs typeface="Helvetica" pitchFamily="2" charset="0"/>
              </a:rPr>
              <a:t>Human-centric design</a:t>
            </a:r>
          </a:p>
        </p:txBody>
      </p:sp>
      <p:sp>
        <p:nvSpPr>
          <p:cNvPr id="27" name="Tijdelijke aanduiding voor inhoud 2">
            <a:extLst>
              <a:ext uri="{FF2B5EF4-FFF2-40B4-BE49-F238E27FC236}">
                <a16:creationId xmlns:a16="http://schemas.microsoft.com/office/drawing/2014/main" id="{B78D5DD6-D4E2-2712-DBF7-F49494C6526A}"/>
              </a:ext>
            </a:extLst>
          </p:cNvPr>
          <p:cNvSpPr txBox="1">
            <a:spLocks/>
          </p:cNvSpPr>
          <p:nvPr/>
        </p:nvSpPr>
        <p:spPr>
          <a:xfrm>
            <a:off x="1140444" y="3988509"/>
            <a:ext cx="3814913"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lumMod val="50000"/>
                  </a:schemeClr>
                </a:solidFill>
                <a:latin typeface="+mj-lt"/>
                <a:cs typeface="Helvetica" pitchFamily="2" charset="0"/>
              </a:rPr>
              <a:t>“surviving”</a:t>
            </a:r>
          </a:p>
        </p:txBody>
      </p:sp>
      <p:sp>
        <p:nvSpPr>
          <p:cNvPr id="28" name="Tijdelijke aanduiding voor inhoud 2">
            <a:extLst>
              <a:ext uri="{FF2B5EF4-FFF2-40B4-BE49-F238E27FC236}">
                <a16:creationId xmlns:a16="http://schemas.microsoft.com/office/drawing/2014/main" id="{FCC5C245-0A92-5138-C86F-501A3FB33F00}"/>
              </a:ext>
            </a:extLst>
          </p:cNvPr>
          <p:cNvSpPr txBox="1">
            <a:spLocks/>
          </p:cNvSpPr>
          <p:nvPr/>
        </p:nvSpPr>
        <p:spPr>
          <a:xfrm>
            <a:off x="7236644" y="3988509"/>
            <a:ext cx="4302599"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lumMod val="50000"/>
                  </a:schemeClr>
                </a:solidFill>
                <a:latin typeface="+mj-lt"/>
                <a:cs typeface="Helvetica" pitchFamily="2" charset="0"/>
              </a:rPr>
              <a:t>“living”</a:t>
            </a:r>
          </a:p>
        </p:txBody>
      </p:sp>
    </p:spTree>
    <p:extLst>
      <p:ext uri="{BB962C8B-B14F-4D97-AF65-F5344CB8AC3E}">
        <p14:creationId xmlns:p14="http://schemas.microsoft.com/office/powerpoint/2010/main" val="704862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40C0C-6C37-D697-0058-CE8444419BB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6ADF052-51B8-AFDF-FAE7-7A7743D609C7}"/>
              </a:ext>
            </a:extLst>
          </p:cNvPr>
          <p:cNvSpPr/>
          <p:nvPr/>
        </p:nvSpPr>
        <p:spPr>
          <a:xfrm>
            <a:off x="0" y="0"/>
            <a:ext cx="12191999"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Tijdelijke aanduiding voor inhoud 2">
            <a:extLst>
              <a:ext uri="{FF2B5EF4-FFF2-40B4-BE49-F238E27FC236}">
                <a16:creationId xmlns:a16="http://schemas.microsoft.com/office/drawing/2014/main" id="{A2E160CD-4AD9-5E2D-D315-BC3AC302B787}"/>
              </a:ext>
            </a:extLst>
          </p:cNvPr>
          <p:cNvSpPr txBox="1">
            <a:spLocks/>
          </p:cNvSpPr>
          <p:nvPr/>
        </p:nvSpPr>
        <p:spPr>
          <a:xfrm>
            <a:off x="-3344152" y="3178556"/>
            <a:ext cx="3355178" cy="16990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Helvetica" pitchFamily="2" charset="0"/>
                <a:sym typeface="Wingdings" panose="05000000000000000000" pitchFamily="2" charset="2"/>
              </a:rPr>
              <a:t>Designing with human instinct in mind</a:t>
            </a:r>
            <a:endParaRPr lang="nl-NL" sz="2000" b="1" i="1" dirty="0">
              <a:latin typeface="Helvetica" pitchFamily="2" charset="0"/>
              <a:cs typeface="Helvetica" pitchFamily="2" charset="0"/>
            </a:endParaRPr>
          </a:p>
        </p:txBody>
      </p:sp>
      <p:sp>
        <p:nvSpPr>
          <p:cNvPr id="24" name="Tijdelijke aanduiding voor inhoud 2">
            <a:extLst>
              <a:ext uri="{FF2B5EF4-FFF2-40B4-BE49-F238E27FC236}">
                <a16:creationId xmlns:a16="http://schemas.microsoft.com/office/drawing/2014/main" id="{516B36FB-C4AF-82F8-C31F-61C03CE611BF}"/>
              </a:ext>
            </a:extLst>
          </p:cNvPr>
          <p:cNvSpPr txBox="1">
            <a:spLocks/>
          </p:cNvSpPr>
          <p:nvPr/>
        </p:nvSpPr>
        <p:spPr>
          <a:xfrm>
            <a:off x="-203199" y="-1082521"/>
            <a:ext cx="4584700" cy="9181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Helvetica" pitchFamily="2" charset="0"/>
              </a:rPr>
              <a:t>No mutual consent on specific number for habitation size </a:t>
            </a:r>
          </a:p>
          <a:p>
            <a:pPr marL="0" indent="0">
              <a:buFont typeface="Arial" panose="020B0604020202020204" pitchFamily="34" charset="0"/>
              <a:buNone/>
            </a:pPr>
            <a:r>
              <a:rPr lang="en-US" sz="1000" i="1" dirty="0">
                <a:latin typeface="Helvetica" pitchFamily="2" charset="0"/>
              </a:rPr>
              <a:t>Marc M. Cohen, book, p.28</a:t>
            </a:r>
            <a:endParaRPr lang="nl-NL" sz="1000" i="1" dirty="0">
              <a:latin typeface="Helvetica" pitchFamily="2" charset="0"/>
              <a:cs typeface="Helvetica" pitchFamily="2" charset="0"/>
            </a:endParaRPr>
          </a:p>
        </p:txBody>
      </p:sp>
      <p:sp>
        <p:nvSpPr>
          <p:cNvPr id="25" name="Tijdelijke aanduiding voor inhoud 2">
            <a:extLst>
              <a:ext uri="{FF2B5EF4-FFF2-40B4-BE49-F238E27FC236}">
                <a16:creationId xmlns:a16="http://schemas.microsoft.com/office/drawing/2014/main" id="{6FC9EF6F-677D-B0E8-3933-3066EBF48FE6}"/>
              </a:ext>
            </a:extLst>
          </p:cNvPr>
          <p:cNvSpPr txBox="1">
            <a:spLocks/>
          </p:cNvSpPr>
          <p:nvPr/>
        </p:nvSpPr>
        <p:spPr>
          <a:xfrm>
            <a:off x="1765300" y="7211109"/>
            <a:ext cx="8585200" cy="417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Helvetica" pitchFamily="2" charset="0"/>
                <a:cs typeface="Helvetica" pitchFamily="2" charset="0"/>
              </a:rPr>
              <a:t>Technical requirements is not enough. Habitats need to consider psychological requirements. </a:t>
            </a:r>
            <a:endParaRPr lang="en-US" sz="1000" i="1" dirty="0">
              <a:latin typeface="Helvetica" pitchFamily="2" charset="0"/>
              <a:cs typeface="Helvetica" pitchFamily="2" charset="0"/>
              <a:sym typeface="Wingdings" panose="05000000000000000000" pitchFamily="2" charset="2"/>
            </a:endParaRPr>
          </a:p>
        </p:txBody>
      </p:sp>
      <p:pic>
        <p:nvPicPr>
          <p:cNvPr id="12" name="Picture 11">
            <a:extLst>
              <a:ext uri="{FF2B5EF4-FFF2-40B4-BE49-F238E27FC236}">
                <a16:creationId xmlns:a16="http://schemas.microsoft.com/office/drawing/2014/main" id="{A954832E-C44B-C194-D314-91D1AEAD4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696" y="2471142"/>
            <a:ext cx="2692304" cy="2789984"/>
          </a:xfrm>
          <a:prstGeom prst="rect">
            <a:avLst/>
          </a:prstGeom>
        </p:spPr>
      </p:pic>
      <p:pic>
        <p:nvPicPr>
          <p:cNvPr id="13" name="Picture 2">
            <a:extLst>
              <a:ext uri="{FF2B5EF4-FFF2-40B4-BE49-F238E27FC236}">
                <a16:creationId xmlns:a16="http://schemas.microsoft.com/office/drawing/2014/main" id="{C437E217-74A6-98FB-20D2-082358DA95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060040" y="2471142"/>
            <a:ext cx="4391353" cy="2789984"/>
          </a:xfrm>
          <a:prstGeom prst="rect">
            <a:avLst/>
          </a:prstGeom>
          <a:noFill/>
          <a:extLst>
            <a:ext uri="{909E8E84-426E-40DD-AFC4-6F175D3DCCD1}">
              <a14:hiddenFill xmlns:a14="http://schemas.microsoft.com/office/drawing/2010/main">
                <a:solidFill>
                  <a:srgbClr val="FFFFFF"/>
                </a:solidFill>
              </a14:hiddenFill>
            </a:ext>
          </a:extLst>
        </p:spPr>
      </p:pic>
      <p:sp>
        <p:nvSpPr>
          <p:cNvPr id="14" name="Tijdelijke aanduiding voor inhoud 2">
            <a:extLst>
              <a:ext uri="{FF2B5EF4-FFF2-40B4-BE49-F238E27FC236}">
                <a16:creationId xmlns:a16="http://schemas.microsoft.com/office/drawing/2014/main" id="{9E042B04-4AC2-3AAB-7E39-BA38B6F4D641}"/>
              </a:ext>
            </a:extLst>
          </p:cNvPr>
          <p:cNvSpPr txBox="1">
            <a:spLocks/>
          </p:cNvSpPr>
          <p:nvPr/>
        </p:nvSpPr>
        <p:spPr>
          <a:xfrm>
            <a:off x="391321" y="2552041"/>
            <a:ext cx="4102002" cy="9181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bg1">
                    <a:lumMod val="65000"/>
                  </a:schemeClr>
                </a:solidFill>
                <a:latin typeface="+mj-lt"/>
              </a:rPr>
              <a:t>“(On sleeping) It’s got to be a place that can be modified in the way any </a:t>
            </a:r>
            <a:r>
              <a:rPr lang="en-US" sz="1600" b="1" dirty="0">
                <a:solidFill>
                  <a:schemeClr val="bg1">
                    <a:lumMod val="65000"/>
                  </a:schemeClr>
                </a:solidFill>
                <a:latin typeface="+mj-lt"/>
              </a:rPr>
              <a:t>individual desires</a:t>
            </a:r>
            <a:r>
              <a:rPr lang="en-US" sz="1600" dirty="0">
                <a:solidFill>
                  <a:schemeClr val="bg1">
                    <a:lumMod val="65000"/>
                  </a:schemeClr>
                </a:solidFill>
                <a:latin typeface="+mj-lt"/>
              </a:rPr>
              <a:t>.”</a:t>
            </a:r>
          </a:p>
          <a:p>
            <a:pPr marL="0" indent="0">
              <a:buFont typeface="Arial" panose="020B0604020202020204" pitchFamily="34" charset="0"/>
              <a:buNone/>
            </a:pPr>
            <a:r>
              <a:rPr lang="en-US" sz="1000" i="1" dirty="0">
                <a:solidFill>
                  <a:schemeClr val="bg1">
                    <a:lumMod val="65000"/>
                  </a:schemeClr>
                </a:solidFill>
                <a:latin typeface="+mj-lt"/>
              </a:rPr>
              <a:t>Gerald Carr, Skylab 4, NASA. 1974</a:t>
            </a:r>
            <a:endParaRPr lang="nl-NL" sz="1000" i="1" dirty="0">
              <a:solidFill>
                <a:schemeClr val="bg1">
                  <a:lumMod val="65000"/>
                </a:schemeClr>
              </a:solidFill>
              <a:latin typeface="+mj-lt"/>
              <a:cs typeface="Helvetica" pitchFamily="2" charset="0"/>
            </a:endParaRPr>
          </a:p>
        </p:txBody>
      </p:sp>
      <p:sp>
        <p:nvSpPr>
          <p:cNvPr id="15" name="Tijdelijke aanduiding voor inhoud 2">
            <a:extLst>
              <a:ext uri="{FF2B5EF4-FFF2-40B4-BE49-F238E27FC236}">
                <a16:creationId xmlns:a16="http://schemas.microsoft.com/office/drawing/2014/main" id="{51F37BE2-A575-F709-D585-9E2E0C3FAC07}"/>
              </a:ext>
            </a:extLst>
          </p:cNvPr>
          <p:cNvSpPr txBox="1">
            <a:spLocks/>
          </p:cNvSpPr>
          <p:nvPr/>
        </p:nvSpPr>
        <p:spPr>
          <a:xfrm>
            <a:off x="377146" y="4464440"/>
            <a:ext cx="4316774" cy="9181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chemeClr val="bg1">
                    <a:lumMod val="65000"/>
                  </a:schemeClr>
                </a:solidFill>
                <a:latin typeface="+mj-lt"/>
              </a:rPr>
              <a:t>“…</a:t>
            </a:r>
            <a:r>
              <a:rPr lang="en-GB" sz="1600" b="1" dirty="0">
                <a:solidFill>
                  <a:schemeClr val="bg1">
                    <a:lumMod val="65000"/>
                  </a:schemeClr>
                </a:solidFill>
                <a:latin typeface="+mj-lt"/>
              </a:rPr>
              <a:t>availability of an open, communal area is very important</a:t>
            </a:r>
            <a:r>
              <a:rPr lang="en-GB" sz="1600" dirty="0">
                <a:solidFill>
                  <a:schemeClr val="bg1">
                    <a:lumMod val="65000"/>
                  </a:schemeClr>
                </a:solidFill>
                <a:latin typeface="+mj-lt"/>
              </a:rPr>
              <a:t> for crew morale and productivity during long duration isolation and confinement in space.”</a:t>
            </a:r>
          </a:p>
          <a:p>
            <a:pPr marL="0" indent="0">
              <a:buFont typeface="Arial" panose="020B0604020202020204" pitchFamily="34" charset="0"/>
              <a:buNone/>
            </a:pPr>
            <a:r>
              <a:rPr lang="en-US" sz="1000" i="1" dirty="0">
                <a:solidFill>
                  <a:schemeClr val="bg1">
                    <a:lumMod val="65000"/>
                  </a:schemeClr>
                </a:solidFill>
                <a:latin typeface="+mj-lt"/>
              </a:rPr>
              <a:t>Excerpts from NASA Human Integration Design Handbook, on Skylab and Shuttle-Mir experience.</a:t>
            </a:r>
          </a:p>
        </p:txBody>
      </p:sp>
      <p:sp>
        <p:nvSpPr>
          <p:cNvPr id="17" name="Titel 1">
            <a:extLst>
              <a:ext uri="{FF2B5EF4-FFF2-40B4-BE49-F238E27FC236}">
                <a16:creationId xmlns:a16="http://schemas.microsoft.com/office/drawing/2014/main" id="{F38AA592-A26B-D61D-34CE-DD679F3DC07C}"/>
              </a:ext>
            </a:extLst>
          </p:cNvPr>
          <p:cNvSpPr txBox="1">
            <a:spLocks/>
          </p:cNvSpPr>
          <p:nvPr/>
        </p:nvSpPr>
        <p:spPr>
          <a:xfrm>
            <a:off x="391321" y="546297"/>
            <a:ext cx="6668697"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rPr>
              <a:t>Human-</a:t>
            </a:r>
            <a:r>
              <a:rPr lang="nl-NL" sz="2400" b="1" dirty="0" err="1">
                <a:solidFill>
                  <a:schemeClr val="bg1"/>
                </a:solidFill>
              </a:rPr>
              <a:t>centric</a:t>
            </a:r>
            <a:r>
              <a:rPr lang="nl-NL" sz="2400" b="1" dirty="0">
                <a:solidFill>
                  <a:schemeClr val="bg1"/>
                </a:solidFill>
              </a:rPr>
              <a:t> design</a:t>
            </a:r>
          </a:p>
        </p:txBody>
      </p:sp>
      <p:sp>
        <p:nvSpPr>
          <p:cNvPr id="2" name="Titel 1">
            <a:extLst>
              <a:ext uri="{FF2B5EF4-FFF2-40B4-BE49-F238E27FC236}">
                <a16:creationId xmlns:a16="http://schemas.microsoft.com/office/drawing/2014/main" id="{E25C0C5A-A5E5-EB43-5DD2-BDA7D3B420AD}"/>
              </a:ext>
            </a:extLst>
          </p:cNvPr>
          <p:cNvSpPr txBox="1">
            <a:spLocks/>
          </p:cNvSpPr>
          <p:nvPr/>
        </p:nvSpPr>
        <p:spPr>
          <a:xfrm>
            <a:off x="-3846774" y="4483930"/>
            <a:ext cx="3355178"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solidFill>
                  <a:srgbClr val="FF0000"/>
                </a:solidFill>
              </a:rPr>
              <a:t>Kyknya</a:t>
            </a:r>
            <a:r>
              <a:rPr lang="nl-NL" sz="2400" b="1" dirty="0">
                <a:solidFill>
                  <a:srgbClr val="FF0000"/>
                </a:solidFill>
              </a:rPr>
              <a:t> flow </a:t>
            </a:r>
            <a:r>
              <a:rPr lang="nl-NL" sz="2400" b="1" dirty="0" err="1">
                <a:solidFill>
                  <a:srgbClr val="FF0000"/>
                </a:solidFill>
              </a:rPr>
              <a:t>agak</a:t>
            </a:r>
            <a:r>
              <a:rPr lang="nl-NL" sz="2400" b="1" dirty="0">
                <a:solidFill>
                  <a:srgbClr val="FF0000"/>
                </a:solidFill>
              </a:rPr>
              <a:t> </a:t>
            </a:r>
            <a:r>
              <a:rPr lang="nl-NL" sz="2400" b="1" dirty="0" err="1">
                <a:solidFill>
                  <a:srgbClr val="FF0000"/>
                </a:solidFill>
              </a:rPr>
              <a:t>kepecah</a:t>
            </a:r>
            <a:r>
              <a:rPr lang="nl-NL" sz="2400" b="1" dirty="0">
                <a:solidFill>
                  <a:srgbClr val="FF0000"/>
                </a:solidFill>
              </a:rPr>
              <a:t> </a:t>
            </a:r>
            <a:r>
              <a:rPr lang="nl-NL" sz="2400" b="1" dirty="0" err="1">
                <a:solidFill>
                  <a:srgbClr val="FF0000"/>
                </a:solidFill>
              </a:rPr>
              <a:t>disini</a:t>
            </a:r>
            <a:r>
              <a:rPr lang="nl-NL" sz="2400" b="1" dirty="0">
                <a:solidFill>
                  <a:srgbClr val="FF0000"/>
                </a:solidFill>
              </a:rPr>
              <a:t>. Coba </a:t>
            </a:r>
            <a:r>
              <a:rPr lang="nl-NL" sz="2400" b="1" dirty="0" err="1">
                <a:solidFill>
                  <a:srgbClr val="FF0000"/>
                </a:solidFill>
              </a:rPr>
              <a:t>bbrp</a:t>
            </a:r>
            <a:r>
              <a:rPr lang="nl-NL" sz="2400" b="1" dirty="0">
                <a:solidFill>
                  <a:srgbClr val="FF0000"/>
                </a:solidFill>
              </a:rPr>
              <a:t> </a:t>
            </a:r>
            <a:r>
              <a:rPr lang="nl-NL" sz="2400" b="1" dirty="0" err="1">
                <a:solidFill>
                  <a:srgbClr val="FF0000"/>
                </a:solidFill>
              </a:rPr>
              <a:t>example</a:t>
            </a:r>
            <a:r>
              <a:rPr lang="nl-NL" sz="2400" b="1" dirty="0">
                <a:solidFill>
                  <a:srgbClr val="FF0000"/>
                </a:solidFill>
              </a:rPr>
              <a:t> </a:t>
            </a:r>
            <a:r>
              <a:rPr lang="nl-NL" sz="2400" b="1" dirty="0" err="1">
                <a:solidFill>
                  <a:srgbClr val="FF0000"/>
                </a:solidFill>
              </a:rPr>
              <a:t>aja</a:t>
            </a:r>
            <a:endParaRPr lang="nl-NL" sz="2400" b="1" dirty="0">
              <a:solidFill>
                <a:srgbClr val="FF0000"/>
              </a:solidFill>
            </a:endParaRPr>
          </a:p>
        </p:txBody>
      </p:sp>
      <p:sp>
        <p:nvSpPr>
          <p:cNvPr id="3" name="Titel 1">
            <a:extLst>
              <a:ext uri="{FF2B5EF4-FFF2-40B4-BE49-F238E27FC236}">
                <a16:creationId xmlns:a16="http://schemas.microsoft.com/office/drawing/2014/main" id="{86D4D47C-A6AB-997D-DC5C-2B696B3C4539}"/>
              </a:ext>
            </a:extLst>
          </p:cNvPr>
          <p:cNvSpPr txBox="1">
            <a:spLocks/>
          </p:cNvSpPr>
          <p:nvPr/>
        </p:nvSpPr>
        <p:spPr>
          <a:xfrm>
            <a:off x="-3859368" y="5789304"/>
            <a:ext cx="3355178"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solidFill>
                  <a:srgbClr val="FF0000"/>
                </a:solidFill>
              </a:rPr>
              <a:t>Mitigation</a:t>
            </a:r>
            <a:r>
              <a:rPr lang="nl-NL" sz="2400" b="1" dirty="0">
                <a:solidFill>
                  <a:srgbClr val="FF0000"/>
                </a:solidFill>
              </a:rPr>
              <a:t> </a:t>
            </a:r>
            <a:r>
              <a:rPr lang="nl-NL" sz="2400" b="1" dirty="0">
                <a:solidFill>
                  <a:srgbClr val="FF0000"/>
                </a:solidFill>
                <a:sym typeface="Wingdings" panose="05000000000000000000" pitchFamily="2" charset="2"/>
              </a:rPr>
              <a:t>AND </a:t>
            </a:r>
            <a:r>
              <a:rPr lang="nl-NL" sz="2400" b="1" dirty="0" err="1">
                <a:solidFill>
                  <a:srgbClr val="FF0000"/>
                </a:solidFill>
                <a:sym typeface="Wingdings" panose="05000000000000000000" pitchFamily="2" charset="2"/>
              </a:rPr>
              <a:t>enhancement</a:t>
            </a:r>
            <a:endParaRPr lang="nl-NL" sz="2400" b="1" dirty="0">
              <a:solidFill>
                <a:srgbClr val="FF0000"/>
              </a:solidFill>
            </a:endParaRPr>
          </a:p>
        </p:txBody>
      </p:sp>
      <p:sp>
        <p:nvSpPr>
          <p:cNvPr id="4" name="Titel 1">
            <a:extLst>
              <a:ext uri="{FF2B5EF4-FFF2-40B4-BE49-F238E27FC236}">
                <a16:creationId xmlns:a16="http://schemas.microsoft.com/office/drawing/2014/main" id="{B5B47D20-5F90-7C4E-FC79-79E3D701FD9E}"/>
              </a:ext>
            </a:extLst>
          </p:cNvPr>
          <p:cNvSpPr txBox="1">
            <a:spLocks/>
          </p:cNvSpPr>
          <p:nvPr/>
        </p:nvSpPr>
        <p:spPr>
          <a:xfrm>
            <a:off x="-4363558" y="1227607"/>
            <a:ext cx="4363558" cy="39157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C00000"/>
                </a:solidFill>
              </a:rPr>
              <a:t>How have existing developments meet the demands for long-term lunar settlement?</a:t>
            </a:r>
          </a:p>
        </p:txBody>
      </p:sp>
      <p:sp>
        <p:nvSpPr>
          <p:cNvPr id="6" name="Rectangle 5">
            <a:extLst>
              <a:ext uri="{FF2B5EF4-FFF2-40B4-BE49-F238E27FC236}">
                <a16:creationId xmlns:a16="http://schemas.microsoft.com/office/drawing/2014/main" id="{550CDC5A-CEE7-225C-6F43-DEB1325625EE}"/>
              </a:ext>
            </a:extLst>
          </p:cNvPr>
          <p:cNvSpPr/>
          <p:nvPr/>
        </p:nvSpPr>
        <p:spPr>
          <a:xfrm>
            <a:off x="76723" y="87400"/>
            <a:ext cx="4747332"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Research Argument</a:t>
            </a:r>
          </a:p>
        </p:txBody>
      </p:sp>
      <p:sp>
        <p:nvSpPr>
          <p:cNvPr id="8" name="Tijdelijke aanduiding voor inhoud 2">
            <a:extLst>
              <a:ext uri="{FF2B5EF4-FFF2-40B4-BE49-F238E27FC236}">
                <a16:creationId xmlns:a16="http://schemas.microsoft.com/office/drawing/2014/main" id="{5C42C8F9-7C4E-940C-2315-5045835ADE82}"/>
              </a:ext>
            </a:extLst>
          </p:cNvPr>
          <p:cNvSpPr txBox="1">
            <a:spLocks/>
          </p:cNvSpPr>
          <p:nvPr/>
        </p:nvSpPr>
        <p:spPr>
          <a:xfrm>
            <a:off x="9451393" y="5304262"/>
            <a:ext cx="2549413" cy="3645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i="1" dirty="0">
                <a:latin typeface="+mj-lt"/>
                <a:ea typeface="+mn-lt"/>
                <a:cs typeface="+mn-lt"/>
              </a:rPr>
              <a:t>Dedicated dining table, Skylab Station.</a:t>
            </a:r>
            <a:endParaRPr lang="nl-NL" sz="1000" i="1" dirty="0">
              <a:latin typeface="+mj-lt"/>
              <a:cs typeface="Helvetica" pitchFamily="2" charset="0"/>
            </a:endParaRPr>
          </a:p>
        </p:txBody>
      </p:sp>
      <p:sp>
        <p:nvSpPr>
          <p:cNvPr id="9" name="Tijdelijke aanduiding voor inhoud 2">
            <a:extLst>
              <a:ext uri="{FF2B5EF4-FFF2-40B4-BE49-F238E27FC236}">
                <a16:creationId xmlns:a16="http://schemas.microsoft.com/office/drawing/2014/main" id="{DE44F9EC-B7C4-9F9E-326C-2359F68C950D}"/>
              </a:ext>
            </a:extLst>
          </p:cNvPr>
          <p:cNvSpPr txBox="1">
            <a:spLocks/>
          </p:cNvSpPr>
          <p:nvPr/>
        </p:nvSpPr>
        <p:spPr>
          <a:xfrm>
            <a:off x="5034599" y="5304262"/>
            <a:ext cx="2025419" cy="2599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i="1" dirty="0">
                <a:latin typeface="+mj-lt"/>
              </a:rPr>
              <a:t>Owen Garriott, Skylab 3</a:t>
            </a:r>
            <a:endParaRPr lang="nl-NL" sz="1000" i="1" dirty="0">
              <a:latin typeface="+mj-lt"/>
              <a:cs typeface="Helvetica" pitchFamily="2" charset="0"/>
            </a:endParaRPr>
          </a:p>
        </p:txBody>
      </p:sp>
      <p:sp>
        <p:nvSpPr>
          <p:cNvPr id="10" name="Tijdelijke aanduiding voor inhoud 2">
            <a:extLst>
              <a:ext uri="{FF2B5EF4-FFF2-40B4-BE49-F238E27FC236}">
                <a16:creationId xmlns:a16="http://schemas.microsoft.com/office/drawing/2014/main" id="{01BAD0A5-0645-A1F7-2211-A4E0451DBA8A}"/>
              </a:ext>
            </a:extLst>
          </p:cNvPr>
          <p:cNvSpPr txBox="1">
            <a:spLocks/>
          </p:cNvSpPr>
          <p:nvPr/>
        </p:nvSpPr>
        <p:spPr>
          <a:xfrm>
            <a:off x="391321" y="2174772"/>
            <a:ext cx="3814913"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mj-lt"/>
                <a:cs typeface="Helvetica" pitchFamily="2" charset="0"/>
              </a:rPr>
              <a:t>Personalization</a:t>
            </a:r>
          </a:p>
        </p:txBody>
      </p:sp>
      <p:sp>
        <p:nvSpPr>
          <p:cNvPr id="11" name="Tijdelijke aanduiding voor inhoud 2">
            <a:extLst>
              <a:ext uri="{FF2B5EF4-FFF2-40B4-BE49-F238E27FC236}">
                <a16:creationId xmlns:a16="http://schemas.microsoft.com/office/drawing/2014/main" id="{14C4DC65-2A74-5EEC-CFDE-ECE7C479BCF7}"/>
              </a:ext>
            </a:extLst>
          </p:cNvPr>
          <p:cNvSpPr txBox="1">
            <a:spLocks/>
          </p:cNvSpPr>
          <p:nvPr/>
        </p:nvSpPr>
        <p:spPr>
          <a:xfrm>
            <a:off x="391321" y="4018512"/>
            <a:ext cx="4302599"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mj-lt"/>
                <a:cs typeface="Helvetica" pitchFamily="2" charset="0"/>
              </a:rPr>
              <a:t>Variety Social Interaction</a:t>
            </a:r>
          </a:p>
        </p:txBody>
      </p:sp>
      <p:sp>
        <p:nvSpPr>
          <p:cNvPr id="16" name="Tijdelijke aanduiding voor inhoud 2">
            <a:extLst>
              <a:ext uri="{FF2B5EF4-FFF2-40B4-BE49-F238E27FC236}">
                <a16:creationId xmlns:a16="http://schemas.microsoft.com/office/drawing/2014/main" id="{48538D34-BE06-0199-6942-A113E482251C}"/>
              </a:ext>
            </a:extLst>
          </p:cNvPr>
          <p:cNvSpPr txBox="1">
            <a:spLocks/>
          </p:cNvSpPr>
          <p:nvPr/>
        </p:nvSpPr>
        <p:spPr>
          <a:xfrm>
            <a:off x="391322" y="894208"/>
            <a:ext cx="896006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cs typeface="Helvetica" pitchFamily="2" charset="0"/>
                <a:sym typeface="Wingdings" panose="05000000000000000000" pitchFamily="2" charset="2"/>
              </a:rPr>
              <a:t>in an Isolated, Confined, and Extreme (ICE) habitat</a:t>
            </a:r>
          </a:p>
        </p:txBody>
      </p:sp>
    </p:spTree>
    <p:extLst>
      <p:ext uri="{BB962C8B-B14F-4D97-AF65-F5344CB8AC3E}">
        <p14:creationId xmlns:p14="http://schemas.microsoft.com/office/powerpoint/2010/main" val="3887842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2936A-3E17-6B53-BFC1-BC65F62104C3}"/>
            </a:ext>
          </a:extLst>
        </p:cNvPr>
        <p:cNvGrpSpPr/>
        <p:nvPr/>
      </p:nvGrpSpPr>
      <p:grpSpPr>
        <a:xfrm>
          <a:off x="0" y="0"/>
          <a:ext cx="0" cy="0"/>
          <a:chOff x="0" y="0"/>
          <a:chExt cx="0" cy="0"/>
        </a:xfrm>
      </p:grpSpPr>
      <p:pic>
        <p:nvPicPr>
          <p:cNvPr id="6" name="Picture 10" descr="Incredible new photos of moon's surface are highest resolution pictures  taken from Earth | Live Science">
            <a:extLst>
              <a:ext uri="{FF2B5EF4-FFF2-40B4-BE49-F238E27FC236}">
                <a16:creationId xmlns:a16="http://schemas.microsoft.com/office/drawing/2014/main" id="{0D388F13-9E8F-3367-04EA-091232F983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0"/>
            <a:ext cx="12194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8BA11994-4246-6F39-123B-824EB345C0DF}"/>
              </a:ext>
            </a:extLst>
          </p:cNvPr>
          <p:cNvSpPr txBox="1">
            <a:spLocks/>
          </p:cNvSpPr>
          <p:nvPr/>
        </p:nvSpPr>
        <p:spPr>
          <a:xfrm>
            <a:off x="839788" y="2883330"/>
            <a:ext cx="9938279"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1"/>
                </a:solidFill>
                <a:latin typeface="+mj-lt"/>
              </a:rPr>
              <a:t>Research Question</a:t>
            </a:r>
            <a:endParaRPr lang="LID4096" b="1" dirty="0">
              <a:solidFill>
                <a:schemeClr val="bg1"/>
              </a:solidFill>
              <a:latin typeface="+mj-lt"/>
            </a:endParaRPr>
          </a:p>
        </p:txBody>
      </p:sp>
      <p:sp>
        <p:nvSpPr>
          <p:cNvPr id="3" name="Content Placeholder 3">
            <a:extLst>
              <a:ext uri="{FF2B5EF4-FFF2-40B4-BE49-F238E27FC236}">
                <a16:creationId xmlns:a16="http://schemas.microsoft.com/office/drawing/2014/main" id="{8AAE19E4-5308-8D8C-CBFB-B5F21A4BA90C}"/>
              </a:ext>
            </a:extLst>
          </p:cNvPr>
          <p:cNvSpPr txBox="1">
            <a:spLocks/>
          </p:cNvSpPr>
          <p:nvPr/>
        </p:nvSpPr>
        <p:spPr>
          <a:xfrm>
            <a:off x="839788" y="3333078"/>
            <a:ext cx="10234612"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rPr>
              <a:t>How to incorporate </a:t>
            </a:r>
            <a:r>
              <a:rPr lang="en-GB" sz="1600" b="1" dirty="0">
                <a:solidFill>
                  <a:schemeClr val="bg1"/>
                </a:solidFill>
                <a:latin typeface="+mj-lt"/>
              </a:rPr>
              <a:t>user-defined spaces</a:t>
            </a:r>
            <a:r>
              <a:rPr lang="en-GB" sz="1600" dirty="0">
                <a:solidFill>
                  <a:schemeClr val="bg1"/>
                </a:solidFill>
                <a:latin typeface="+mj-lt"/>
              </a:rPr>
              <a:t> based on </a:t>
            </a:r>
            <a:r>
              <a:rPr lang="en-GB" sz="1600" b="1" dirty="0">
                <a:solidFill>
                  <a:schemeClr val="bg1"/>
                </a:solidFill>
                <a:latin typeface="+mj-lt"/>
              </a:rPr>
              <a:t>human-centric design principles </a:t>
            </a:r>
            <a:r>
              <a:rPr lang="en-GB" sz="1600" dirty="0">
                <a:solidFill>
                  <a:schemeClr val="bg1"/>
                </a:solidFill>
                <a:latin typeface="+mj-lt"/>
              </a:rPr>
              <a:t>in designing long-term lunar habitation that </a:t>
            </a:r>
            <a:r>
              <a:rPr lang="en-GB" sz="1600" b="1" dirty="0">
                <a:solidFill>
                  <a:schemeClr val="bg1"/>
                </a:solidFill>
                <a:latin typeface="+mj-lt"/>
              </a:rPr>
              <a:t>balances social interaction and private boundaries</a:t>
            </a:r>
            <a:r>
              <a:rPr lang="en-GB" sz="1600" dirty="0">
                <a:solidFill>
                  <a:schemeClr val="bg1"/>
                </a:solidFill>
                <a:latin typeface="+mj-lt"/>
              </a:rPr>
              <a:t>, for the psychosocial well-being of the inhabitants?</a:t>
            </a:r>
          </a:p>
          <a:p>
            <a:pPr marL="0" indent="0">
              <a:buNone/>
            </a:pPr>
            <a:endParaRPr lang="LID4096" sz="1600" dirty="0">
              <a:solidFill>
                <a:schemeClr val="bg1"/>
              </a:solidFill>
              <a:latin typeface="+mj-lt"/>
            </a:endParaRPr>
          </a:p>
        </p:txBody>
      </p:sp>
      <p:sp>
        <p:nvSpPr>
          <p:cNvPr id="4" name="Text Placeholder 2">
            <a:extLst>
              <a:ext uri="{FF2B5EF4-FFF2-40B4-BE49-F238E27FC236}">
                <a16:creationId xmlns:a16="http://schemas.microsoft.com/office/drawing/2014/main" id="{E24310E9-046D-1C47-CC63-ADBB12B01533}"/>
              </a:ext>
            </a:extLst>
          </p:cNvPr>
          <p:cNvSpPr txBox="1">
            <a:spLocks/>
          </p:cNvSpPr>
          <p:nvPr/>
        </p:nvSpPr>
        <p:spPr>
          <a:xfrm>
            <a:off x="839788" y="1178628"/>
            <a:ext cx="9938279" cy="562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1"/>
                </a:solidFill>
                <a:latin typeface="+mj-lt"/>
              </a:rPr>
              <a:t>Problem Statement</a:t>
            </a:r>
            <a:endParaRPr lang="LID4096" b="1" dirty="0">
              <a:solidFill>
                <a:schemeClr val="bg1"/>
              </a:solidFill>
              <a:latin typeface="+mj-lt"/>
            </a:endParaRPr>
          </a:p>
        </p:txBody>
      </p:sp>
      <p:sp>
        <p:nvSpPr>
          <p:cNvPr id="5" name="Content Placeholder 3">
            <a:extLst>
              <a:ext uri="{FF2B5EF4-FFF2-40B4-BE49-F238E27FC236}">
                <a16:creationId xmlns:a16="http://schemas.microsoft.com/office/drawing/2014/main" id="{30A88C4D-59B6-8D71-7B07-085D2E0DB977}"/>
              </a:ext>
            </a:extLst>
          </p:cNvPr>
          <p:cNvSpPr txBox="1">
            <a:spLocks/>
          </p:cNvSpPr>
          <p:nvPr/>
        </p:nvSpPr>
        <p:spPr>
          <a:xfrm>
            <a:off x="839788" y="1650147"/>
            <a:ext cx="10234612" cy="13288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rPr>
              <a:t>Lack of space architecture precedents that prioritizes human behaviour in the design. </a:t>
            </a:r>
          </a:p>
          <a:p>
            <a:pPr marL="0" indent="0">
              <a:buNone/>
            </a:pPr>
            <a:r>
              <a:rPr lang="en-GB" sz="1100" i="1" dirty="0">
                <a:solidFill>
                  <a:schemeClr val="bg1"/>
                </a:solidFill>
                <a:latin typeface="+mj-lt"/>
              </a:rPr>
              <a:t>The social and psychological effects of long-term isolated nature of lunar habitation requires more human-centric design approaches.</a:t>
            </a:r>
          </a:p>
        </p:txBody>
      </p:sp>
      <p:sp>
        <p:nvSpPr>
          <p:cNvPr id="7" name="Rectangle 6">
            <a:extLst>
              <a:ext uri="{FF2B5EF4-FFF2-40B4-BE49-F238E27FC236}">
                <a16:creationId xmlns:a16="http://schemas.microsoft.com/office/drawing/2014/main" id="{593C9196-5E83-2FA5-4156-C0CFF03480AC}"/>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Research Argument</a:t>
            </a:r>
          </a:p>
        </p:txBody>
      </p:sp>
      <p:sp>
        <p:nvSpPr>
          <p:cNvPr id="8" name="Content Placeholder 3">
            <a:extLst>
              <a:ext uri="{FF2B5EF4-FFF2-40B4-BE49-F238E27FC236}">
                <a16:creationId xmlns:a16="http://schemas.microsoft.com/office/drawing/2014/main" id="{E109A39E-CCE4-019A-A3AF-644EF93D614E}"/>
              </a:ext>
            </a:extLst>
          </p:cNvPr>
          <p:cNvSpPr txBox="1">
            <a:spLocks/>
          </p:cNvSpPr>
          <p:nvPr/>
        </p:nvSpPr>
        <p:spPr>
          <a:xfrm>
            <a:off x="839788" y="5277077"/>
            <a:ext cx="10234612" cy="6480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rPr>
              <a:t>A lunar habitat with heterogeneous spatial configurations to facilitate graduated access, ranging from communal engagement to secluded privacy.</a:t>
            </a:r>
          </a:p>
          <a:p>
            <a:pPr marL="0" indent="0">
              <a:buNone/>
            </a:pPr>
            <a:endParaRPr lang="LID4096" sz="1600" dirty="0">
              <a:solidFill>
                <a:schemeClr val="bg1"/>
              </a:solidFill>
              <a:latin typeface="+mj-lt"/>
            </a:endParaRPr>
          </a:p>
        </p:txBody>
      </p:sp>
      <p:sp>
        <p:nvSpPr>
          <p:cNvPr id="9" name="Text Placeholder 2">
            <a:extLst>
              <a:ext uri="{FF2B5EF4-FFF2-40B4-BE49-F238E27FC236}">
                <a16:creationId xmlns:a16="http://schemas.microsoft.com/office/drawing/2014/main" id="{870D10E8-1448-54EE-278C-9951FEDEFCF1}"/>
              </a:ext>
            </a:extLst>
          </p:cNvPr>
          <p:cNvSpPr txBox="1">
            <a:spLocks/>
          </p:cNvSpPr>
          <p:nvPr/>
        </p:nvSpPr>
        <p:spPr>
          <a:xfrm>
            <a:off x="839787" y="4830858"/>
            <a:ext cx="9938279" cy="476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1"/>
                </a:solidFill>
                <a:latin typeface="+mj-lt"/>
              </a:rPr>
              <a:t>Design Direction</a:t>
            </a:r>
            <a:endParaRPr lang="LID4096" b="1" dirty="0">
              <a:solidFill>
                <a:schemeClr val="bg1"/>
              </a:solidFill>
              <a:latin typeface="+mj-lt"/>
            </a:endParaRPr>
          </a:p>
        </p:txBody>
      </p:sp>
      <p:sp>
        <p:nvSpPr>
          <p:cNvPr id="11" name="Slide Number Placeholder 10">
            <a:extLst>
              <a:ext uri="{FF2B5EF4-FFF2-40B4-BE49-F238E27FC236}">
                <a16:creationId xmlns:a16="http://schemas.microsoft.com/office/drawing/2014/main" id="{C97449C9-4D03-BE5B-A4BC-3CF98DEBD8FA}"/>
              </a:ext>
            </a:extLst>
          </p:cNvPr>
          <p:cNvSpPr>
            <a:spLocks noGrp="1"/>
          </p:cNvSpPr>
          <p:nvPr>
            <p:ph type="sldNum" sz="quarter" idx="12"/>
          </p:nvPr>
        </p:nvSpPr>
        <p:spPr/>
        <p:txBody>
          <a:bodyPr/>
          <a:lstStyle/>
          <a:p>
            <a:fld id="{EBBC2D6B-7327-483D-AD2A-1E5D09D2763D}" type="slidenum">
              <a:rPr lang="LID4096" smtClean="0"/>
              <a:t>12</a:t>
            </a:fld>
            <a:endParaRPr lang="LID4096"/>
          </a:p>
        </p:txBody>
      </p:sp>
    </p:spTree>
    <p:extLst>
      <p:ext uri="{BB962C8B-B14F-4D97-AF65-F5344CB8AC3E}">
        <p14:creationId xmlns:p14="http://schemas.microsoft.com/office/powerpoint/2010/main" val="554989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53C6C9-A286-33EE-2A4C-13920D7C6E8B}"/>
            </a:ext>
          </a:extLst>
        </p:cNvPr>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B6855460-9DFD-06AB-E2C5-3E4E02E735BA}"/>
              </a:ext>
            </a:extLst>
          </p:cNvPr>
          <p:cNvSpPr txBox="1">
            <a:spLocks/>
          </p:cNvSpPr>
          <p:nvPr/>
        </p:nvSpPr>
        <p:spPr>
          <a:xfrm>
            <a:off x="4383219" y="6250103"/>
            <a:ext cx="3093051" cy="9813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mj-lt"/>
                <a:cs typeface="Helvetica" pitchFamily="2" charset="0"/>
              </a:rPr>
              <a:t>PRIMITIVE</a:t>
            </a:r>
            <a:endParaRPr lang="nl-NL" sz="1800" b="1" dirty="0">
              <a:solidFill>
                <a:schemeClr val="bg1"/>
              </a:solidFill>
              <a:latin typeface="+mj-lt"/>
              <a:cs typeface="Helvetica" pitchFamily="2" charset="0"/>
            </a:endParaRPr>
          </a:p>
        </p:txBody>
      </p:sp>
      <p:sp>
        <p:nvSpPr>
          <p:cNvPr id="3" name="Tijdelijke aanduiding voor inhoud 2">
            <a:extLst>
              <a:ext uri="{FF2B5EF4-FFF2-40B4-BE49-F238E27FC236}">
                <a16:creationId xmlns:a16="http://schemas.microsoft.com/office/drawing/2014/main" id="{BB3B1E05-24F6-4596-B078-B5CAD366EF63}"/>
              </a:ext>
            </a:extLst>
          </p:cNvPr>
          <p:cNvSpPr txBox="1">
            <a:spLocks/>
          </p:cNvSpPr>
          <p:nvPr/>
        </p:nvSpPr>
        <p:spPr>
          <a:xfrm>
            <a:off x="4383218" y="1140431"/>
            <a:ext cx="3093051" cy="9813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mj-lt"/>
                <a:cs typeface="Helvetica" pitchFamily="2" charset="0"/>
              </a:rPr>
              <a:t>HIGH-TECH</a:t>
            </a:r>
            <a:endParaRPr lang="nl-NL" sz="1800" b="1" dirty="0">
              <a:solidFill>
                <a:schemeClr val="bg1"/>
              </a:solidFill>
              <a:latin typeface="+mj-lt"/>
              <a:cs typeface="Helvetica" pitchFamily="2" charset="0"/>
            </a:endParaRPr>
          </a:p>
        </p:txBody>
      </p:sp>
      <p:sp>
        <p:nvSpPr>
          <p:cNvPr id="7" name="Tijdelijke aanduiding voor inhoud 2">
            <a:extLst>
              <a:ext uri="{FF2B5EF4-FFF2-40B4-BE49-F238E27FC236}">
                <a16:creationId xmlns:a16="http://schemas.microsoft.com/office/drawing/2014/main" id="{8709B3FB-DE51-D5C4-69EA-F69E9678B40E}"/>
              </a:ext>
            </a:extLst>
          </p:cNvPr>
          <p:cNvSpPr txBox="1">
            <a:spLocks/>
          </p:cNvSpPr>
          <p:nvPr/>
        </p:nvSpPr>
        <p:spPr>
          <a:xfrm>
            <a:off x="320901" y="3738465"/>
            <a:ext cx="3093051" cy="9813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mj-lt"/>
                <a:cs typeface="Helvetica" pitchFamily="2" charset="0"/>
              </a:rPr>
              <a:t>PIONEER</a:t>
            </a:r>
            <a:endParaRPr lang="nl-NL" sz="1800" b="1" dirty="0">
              <a:solidFill>
                <a:schemeClr val="bg1"/>
              </a:solidFill>
              <a:latin typeface="+mj-lt"/>
              <a:cs typeface="Helvetica" pitchFamily="2" charset="0"/>
            </a:endParaRPr>
          </a:p>
        </p:txBody>
      </p:sp>
      <p:sp>
        <p:nvSpPr>
          <p:cNvPr id="10" name="Tijdelijke aanduiding voor inhoud 2">
            <a:extLst>
              <a:ext uri="{FF2B5EF4-FFF2-40B4-BE49-F238E27FC236}">
                <a16:creationId xmlns:a16="http://schemas.microsoft.com/office/drawing/2014/main" id="{73238A11-D63A-CB5F-8A98-A9100BB20D44}"/>
              </a:ext>
            </a:extLst>
          </p:cNvPr>
          <p:cNvSpPr txBox="1">
            <a:spLocks/>
          </p:cNvSpPr>
          <p:nvPr/>
        </p:nvSpPr>
        <p:spPr>
          <a:xfrm>
            <a:off x="9182499" y="3738465"/>
            <a:ext cx="3093051" cy="9813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mj-lt"/>
                <a:cs typeface="Helvetica" pitchFamily="2" charset="0"/>
              </a:rPr>
              <a:t>SETTLERS</a:t>
            </a:r>
            <a:endParaRPr lang="nl-NL" sz="1800" b="1" dirty="0">
              <a:solidFill>
                <a:schemeClr val="bg1"/>
              </a:solidFill>
              <a:latin typeface="+mj-lt"/>
              <a:cs typeface="Helvetica" pitchFamily="2" charset="0"/>
            </a:endParaRPr>
          </a:p>
        </p:txBody>
      </p:sp>
      <p:cxnSp>
        <p:nvCxnSpPr>
          <p:cNvPr id="13" name="Straight Connector 12">
            <a:extLst>
              <a:ext uri="{FF2B5EF4-FFF2-40B4-BE49-F238E27FC236}">
                <a16:creationId xmlns:a16="http://schemas.microsoft.com/office/drawing/2014/main" id="{F5B9CB6A-1B4F-4BC1-32CE-DB9A5771AF77}"/>
              </a:ext>
            </a:extLst>
          </p:cNvPr>
          <p:cNvCxnSpPr>
            <a:cxnSpLocks/>
          </p:cNvCxnSpPr>
          <p:nvPr/>
        </p:nvCxnSpPr>
        <p:spPr>
          <a:xfrm>
            <a:off x="2460925" y="3902551"/>
            <a:ext cx="749483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7B30A9-74BC-7AF3-6B22-2809E87F8DF1}"/>
              </a:ext>
            </a:extLst>
          </p:cNvPr>
          <p:cNvCxnSpPr>
            <a:cxnSpLocks/>
          </p:cNvCxnSpPr>
          <p:nvPr/>
        </p:nvCxnSpPr>
        <p:spPr>
          <a:xfrm>
            <a:off x="5929745" y="1500342"/>
            <a:ext cx="0" cy="468396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Tijdelijke aanduiding voor inhoud 2">
            <a:extLst>
              <a:ext uri="{FF2B5EF4-FFF2-40B4-BE49-F238E27FC236}">
                <a16:creationId xmlns:a16="http://schemas.microsoft.com/office/drawing/2014/main" id="{01886D80-5B9B-74F9-68C3-6EDDA327836E}"/>
              </a:ext>
            </a:extLst>
          </p:cNvPr>
          <p:cNvSpPr txBox="1">
            <a:spLocks/>
          </p:cNvSpPr>
          <p:nvPr/>
        </p:nvSpPr>
        <p:spPr>
          <a:xfrm>
            <a:off x="8641021" y="3688788"/>
            <a:ext cx="1586379"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bg1"/>
                </a:solidFill>
                <a:latin typeface="+mj-lt"/>
                <a:cs typeface="Helvetica" pitchFamily="2" charset="0"/>
              </a:rPr>
              <a:t>Moon civilization</a:t>
            </a:r>
            <a:endParaRPr lang="nl-NL" sz="1100" dirty="0">
              <a:solidFill>
                <a:schemeClr val="bg1"/>
              </a:solidFill>
              <a:latin typeface="+mj-lt"/>
              <a:cs typeface="Helvetica" pitchFamily="2" charset="0"/>
            </a:endParaRPr>
          </a:p>
        </p:txBody>
      </p:sp>
      <p:sp>
        <p:nvSpPr>
          <p:cNvPr id="8" name="Oval 7">
            <a:extLst>
              <a:ext uri="{FF2B5EF4-FFF2-40B4-BE49-F238E27FC236}">
                <a16:creationId xmlns:a16="http://schemas.microsoft.com/office/drawing/2014/main" id="{31891583-0C6D-7122-E0E9-ECF70F112BB4}"/>
              </a:ext>
            </a:extLst>
          </p:cNvPr>
          <p:cNvSpPr/>
          <p:nvPr/>
        </p:nvSpPr>
        <p:spPr>
          <a:xfrm>
            <a:off x="7901419" y="3276144"/>
            <a:ext cx="2040702" cy="1917831"/>
          </a:xfrm>
          <a:prstGeom prst="ellipse">
            <a:avLst/>
          </a:prstGeom>
          <a:solidFill>
            <a:srgbClr val="AEAEA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j-lt"/>
            </a:endParaRPr>
          </a:p>
        </p:txBody>
      </p:sp>
      <p:sp>
        <p:nvSpPr>
          <p:cNvPr id="9" name="Oval 8">
            <a:extLst>
              <a:ext uri="{FF2B5EF4-FFF2-40B4-BE49-F238E27FC236}">
                <a16:creationId xmlns:a16="http://schemas.microsoft.com/office/drawing/2014/main" id="{9C53CB04-2668-1FAC-C693-EA807BBBBE88}"/>
              </a:ext>
            </a:extLst>
          </p:cNvPr>
          <p:cNvSpPr/>
          <p:nvPr/>
        </p:nvSpPr>
        <p:spPr>
          <a:xfrm>
            <a:off x="5812364" y="2051297"/>
            <a:ext cx="898774" cy="844659"/>
          </a:xfrm>
          <a:prstGeom prst="ellipse">
            <a:avLst/>
          </a:prstGeom>
          <a:solidFill>
            <a:srgbClr val="AEAEA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j-lt"/>
            </a:endParaRPr>
          </a:p>
        </p:txBody>
      </p:sp>
      <p:sp>
        <p:nvSpPr>
          <p:cNvPr id="2" name="Rectangle 1">
            <a:extLst>
              <a:ext uri="{FF2B5EF4-FFF2-40B4-BE49-F238E27FC236}">
                <a16:creationId xmlns:a16="http://schemas.microsoft.com/office/drawing/2014/main" id="{75794618-3886-3935-64B1-D8210166F2B5}"/>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Research Argument</a:t>
            </a:r>
          </a:p>
        </p:txBody>
      </p:sp>
      <p:sp>
        <p:nvSpPr>
          <p:cNvPr id="21" name="Titel 1">
            <a:extLst>
              <a:ext uri="{FF2B5EF4-FFF2-40B4-BE49-F238E27FC236}">
                <a16:creationId xmlns:a16="http://schemas.microsoft.com/office/drawing/2014/main" id="{F3A143B4-9452-4AE1-1BA4-C07CE80EC7A4}"/>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solidFill>
                  <a:schemeClr val="bg1"/>
                </a:solidFill>
              </a:rPr>
              <a:t>Limitations</a:t>
            </a:r>
            <a:r>
              <a:rPr lang="nl-NL" sz="2400" b="1" dirty="0">
                <a:solidFill>
                  <a:schemeClr val="bg1"/>
                </a:solidFill>
              </a:rPr>
              <a:t> &amp; </a:t>
            </a:r>
            <a:r>
              <a:rPr lang="nl-NL" sz="2400" b="1" dirty="0" err="1">
                <a:solidFill>
                  <a:schemeClr val="bg1"/>
                </a:solidFill>
              </a:rPr>
              <a:t>Assumptions</a:t>
            </a:r>
            <a:endParaRPr lang="nl-NL" sz="2400" b="1" dirty="0">
              <a:solidFill>
                <a:schemeClr val="bg1"/>
              </a:solidFill>
            </a:endParaRPr>
          </a:p>
        </p:txBody>
      </p:sp>
      <p:sp>
        <p:nvSpPr>
          <p:cNvPr id="20" name="Tijdelijke aanduiding voor inhoud 2">
            <a:extLst>
              <a:ext uri="{FF2B5EF4-FFF2-40B4-BE49-F238E27FC236}">
                <a16:creationId xmlns:a16="http://schemas.microsoft.com/office/drawing/2014/main" id="{DE5D4163-772F-FFB0-7624-DC15A94AFE90}"/>
              </a:ext>
            </a:extLst>
          </p:cNvPr>
          <p:cNvSpPr txBox="1">
            <a:spLocks/>
          </p:cNvSpPr>
          <p:nvPr/>
        </p:nvSpPr>
        <p:spPr>
          <a:xfrm>
            <a:off x="2105382" y="3993575"/>
            <a:ext cx="1586379"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lumMod val="50000"/>
                  </a:schemeClr>
                </a:solidFill>
                <a:latin typeface="+mj-lt"/>
                <a:cs typeface="Helvetica" pitchFamily="2" charset="0"/>
              </a:rPr>
              <a:t>2027</a:t>
            </a:r>
          </a:p>
          <a:p>
            <a:pPr marL="0" indent="0" algn="ctr">
              <a:spcBef>
                <a:spcPts val="0"/>
              </a:spcBef>
              <a:buNone/>
            </a:pPr>
            <a:r>
              <a:rPr lang="en-US" sz="1100" dirty="0">
                <a:solidFill>
                  <a:schemeClr val="bg1">
                    <a:lumMod val="50000"/>
                  </a:schemeClr>
                </a:solidFill>
                <a:latin typeface="+mj-lt"/>
                <a:cs typeface="Helvetica" pitchFamily="2" charset="0"/>
              </a:rPr>
              <a:t>Artemis III Lunar Landing</a:t>
            </a:r>
            <a:endParaRPr lang="nl-NL" sz="1100" dirty="0">
              <a:solidFill>
                <a:schemeClr val="bg1">
                  <a:lumMod val="50000"/>
                </a:schemeClr>
              </a:solidFill>
              <a:latin typeface="+mj-lt"/>
              <a:cs typeface="Helvetica" pitchFamily="2" charset="0"/>
            </a:endParaRPr>
          </a:p>
        </p:txBody>
      </p:sp>
      <p:sp>
        <p:nvSpPr>
          <p:cNvPr id="22" name="Tijdelijke aanduiding voor inhoud 2">
            <a:extLst>
              <a:ext uri="{FF2B5EF4-FFF2-40B4-BE49-F238E27FC236}">
                <a16:creationId xmlns:a16="http://schemas.microsoft.com/office/drawing/2014/main" id="{FB44D687-CD20-F7BE-6FE7-A9F12D6CCA8D}"/>
              </a:ext>
            </a:extLst>
          </p:cNvPr>
          <p:cNvSpPr txBox="1">
            <a:spLocks/>
          </p:cNvSpPr>
          <p:nvPr/>
        </p:nvSpPr>
        <p:spPr>
          <a:xfrm>
            <a:off x="5477061" y="1650559"/>
            <a:ext cx="1586379"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lumMod val="50000"/>
                  </a:schemeClr>
                </a:solidFill>
                <a:latin typeface="+mj-lt"/>
                <a:cs typeface="Helvetica" pitchFamily="2" charset="0"/>
              </a:rPr>
              <a:t>2070</a:t>
            </a:r>
          </a:p>
          <a:p>
            <a:pPr marL="0" indent="0" algn="ctr">
              <a:spcBef>
                <a:spcPts val="0"/>
              </a:spcBef>
              <a:buNone/>
            </a:pPr>
            <a:r>
              <a:rPr lang="en-US" sz="1100" dirty="0">
                <a:solidFill>
                  <a:schemeClr val="bg1">
                    <a:lumMod val="50000"/>
                  </a:schemeClr>
                </a:solidFill>
                <a:latin typeface="+mj-lt"/>
                <a:cs typeface="Helvetica" pitchFamily="2" charset="0"/>
              </a:rPr>
              <a:t>Nuclear facility</a:t>
            </a:r>
            <a:endParaRPr lang="nl-NL" sz="1100" dirty="0">
              <a:solidFill>
                <a:schemeClr val="bg1">
                  <a:lumMod val="50000"/>
                </a:schemeClr>
              </a:solidFill>
              <a:latin typeface="+mj-lt"/>
              <a:cs typeface="Helvetica" pitchFamily="2" charset="0"/>
            </a:endParaRPr>
          </a:p>
        </p:txBody>
      </p:sp>
      <p:sp>
        <p:nvSpPr>
          <p:cNvPr id="23" name="Tijdelijke aanduiding voor inhoud 2">
            <a:extLst>
              <a:ext uri="{FF2B5EF4-FFF2-40B4-BE49-F238E27FC236}">
                <a16:creationId xmlns:a16="http://schemas.microsoft.com/office/drawing/2014/main" id="{6C590462-4830-D97E-A2B6-CC63C5714DC0}"/>
              </a:ext>
            </a:extLst>
          </p:cNvPr>
          <p:cNvSpPr txBox="1">
            <a:spLocks/>
          </p:cNvSpPr>
          <p:nvPr/>
        </p:nvSpPr>
        <p:spPr>
          <a:xfrm>
            <a:off x="8079119" y="2844529"/>
            <a:ext cx="1685301"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lumMod val="50000"/>
                  </a:schemeClr>
                </a:solidFill>
                <a:latin typeface="+mj-lt"/>
                <a:cs typeface="Helvetica" pitchFamily="2" charset="0"/>
              </a:rPr>
              <a:t>2099</a:t>
            </a:r>
          </a:p>
          <a:p>
            <a:pPr marL="0" indent="0" algn="ctr">
              <a:spcBef>
                <a:spcPts val="0"/>
              </a:spcBef>
              <a:buNone/>
            </a:pPr>
            <a:r>
              <a:rPr lang="en-US" sz="1100" dirty="0">
                <a:solidFill>
                  <a:schemeClr val="bg1">
                    <a:lumMod val="50000"/>
                  </a:schemeClr>
                </a:solidFill>
                <a:latin typeface="+mj-lt"/>
                <a:cs typeface="Helvetica" pitchFamily="2" charset="0"/>
              </a:rPr>
              <a:t>First lunar human birth</a:t>
            </a:r>
            <a:endParaRPr lang="nl-NL" sz="1100" dirty="0">
              <a:solidFill>
                <a:schemeClr val="bg1">
                  <a:lumMod val="50000"/>
                </a:schemeClr>
              </a:solidFill>
              <a:latin typeface="+mj-lt"/>
              <a:cs typeface="Helvetica" pitchFamily="2" charset="0"/>
            </a:endParaRPr>
          </a:p>
        </p:txBody>
      </p:sp>
      <p:sp>
        <p:nvSpPr>
          <p:cNvPr id="24" name="Tijdelijke aanduiding voor inhoud 2">
            <a:extLst>
              <a:ext uri="{FF2B5EF4-FFF2-40B4-BE49-F238E27FC236}">
                <a16:creationId xmlns:a16="http://schemas.microsoft.com/office/drawing/2014/main" id="{639934C5-2A8E-03E2-9422-0B1B93957DC9}"/>
              </a:ext>
            </a:extLst>
          </p:cNvPr>
          <p:cNvSpPr txBox="1">
            <a:spLocks/>
          </p:cNvSpPr>
          <p:nvPr/>
        </p:nvSpPr>
        <p:spPr>
          <a:xfrm>
            <a:off x="6382430" y="2528745"/>
            <a:ext cx="1685301"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lumMod val="50000"/>
                  </a:schemeClr>
                </a:solidFill>
                <a:latin typeface="+mj-lt"/>
                <a:cs typeface="Helvetica" pitchFamily="2" charset="0"/>
              </a:rPr>
              <a:t>2080</a:t>
            </a:r>
          </a:p>
          <a:p>
            <a:pPr marL="0" indent="0" algn="ctr">
              <a:spcBef>
                <a:spcPts val="0"/>
              </a:spcBef>
              <a:buNone/>
            </a:pPr>
            <a:r>
              <a:rPr lang="en-US" sz="1100" dirty="0">
                <a:solidFill>
                  <a:schemeClr val="bg1">
                    <a:lumMod val="50000"/>
                  </a:schemeClr>
                </a:solidFill>
                <a:latin typeface="+mj-lt"/>
                <a:cs typeface="Helvetica" pitchFamily="2" charset="0"/>
              </a:rPr>
              <a:t>First families settle</a:t>
            </a:r>
            <a:endParaRPr lang="nl-NL" sz="1100" dirty="0">
              <a:solidFill>
                <a:schemeClr val="bg1">
                  <a:lumMod val="50000"/>
                </a:schemeClr>
              </a:solidFill>
              <a:latin typeface="+mj-lt"/>
              <a:cs typeface="Helvetica" pitchFamily="2" charset="0"/>
            </a:endParaRPr>
          </a:p>
        </p:txBody>
      </p:sp>
      <p:sp>
        <p:nvSpPr>
          <p:cNvPr id="25" name="Tijdelijke aanduiding voor inhoud 2">
            <a:extLst>
              <a:ext uri="{FF2B5EF4-FFF2-40B4-BE49-F238E27FC236}">
                <a16:creationId xmlns:a16="http://schemas.microsoft.com/office/drawing/2014/main" id="{A2A6472E-3754-86C4-0B3C-5357787A3AD0}"/>
              </a:ext>
            </a:extLst>
          </p:cNvPr>
          <p:cNvSpPr txBox="1">
            <a:spLocks/>
          </p:cNvSpPr>
          <p:nvPr/>
        </p:nvSpPr>
        <p:spPr>
          <a:xfrm>
            <a:off x="2902763" y="3354891"/>
            <a:ext cx="1586379"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lumMod val="50000"/>
                  </a:schemeClr>
                </a:solidFill>
                <a:latin typeface="+mj-lt"/>
                <a:cs typeface="Helvetica" pitchFamily="2" charset="0"/>
              </a:rPr>
              <a:t>2033</a:t>
            </a:r>
          </a:p>
          <a:p>
            <a:pPr marL="0" indent="0" algn="ctr">
              <a:spcBef>
                <a:spcPts val="0"/>
              </a:spcBef>
              <a:buNone/>
            </a:pPr>
            <a:r>
              <a:rPr lang="en-US" sz="1100" dirty="0">
                <a:solidFill>
                  <a:schemeClr val="bg1">
                    <a:lumMod val="50000"/>
                  </a:schemeClr>
                </a:solidFill>
                <a:latin typeface="+mj-lt"/>
                <a:cs typeface="Helvetica" pitchFamily="2" charset="0"/>
              </a:rPr>
              <a:t>Permanent lunar base</a:t>
            </a:r>
            <a:endParaRPr lang="nl-NL" sz="1100" dirty="0">
              <a:solidFill>
                <a:schemeClr val="bg1">
                  <a:lumMod val="50000"/>
                </a:schemeClr>
              </a:solidFill>
              <a:latin typeface="+mj-lt"/>
              <a:cs typeface="Helvetica" pitchFamily="2" charset="0"/>
            </a:endParaRPr>
          </a:p>
        </p:txBody>
      </p:sp>
      <p:sp>
        <p:nvSpPr>
          <p:cNvPr id="26" name="Oval 25">
            <a:extLst>
              <a:ext uri="{FF2B5EF4-FFF2-40B4-BE49-F238E27FC236}">
                <a16:creationId xmlns:a16="http://schemas.microsoft.com/office/drawing/2014/main" id="{D5D97168-5E52-D22D-853B-B6B6CDFEAC5B}"/>
              </a:ext>
            </a:extLst>
          </p:cNvPr>
          <p:cNvSpPr/>
          <p:nvPr/>
        </p:nvSpPr>
        <p:spPr>
          <a:xfrm>
            <a:off x="6493984" y="2944715"/>
            <a:ext cx="1484543" cy="1395158"/>
          </a:xfrm>
          <a:prstGeom prst="ellipse">
            <a:avLst/>
          </a:prstGeom>
          <a:solidFill>
            <a:srgbClr val="AEAEA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j-lt"/>
            </a:endParaRPr>
          </a:p>
        </p:txBody>
      </p:sp>
      <p:sp>
        <p:nvSpPr>
          <p:cNvPr id="27" name="Oval 26">
            <a:extLst>
              <a:ext uri="{FF2B5EF4-FFF2-40B4-BE49-F238E27FC236}">
                <a16:creationId xmlns:a16="http://schemas.microsoft.com/office/drawing/2014/main" id="{5247493D-1956-C0D4-16D4-9A0B5F3C4BF2}"/>
              </a:ext>
            </a:extLst>
          </p:cNvPr>
          <p:cNvSpPr/>
          <p:nvPr/>
        </p:nvSpPr>
        <p:spPr>
          <a:xfrm>
            <a:off x="2815014" y="4528641"/>
            <a:ext cx="183255" cy="172222"/>
          </a:xfrm>
          <a:prstGeom prst="ellipse">
            <a:avLst/>
          </a:prstGeom>
          <a:solidFill>
            <a:srgbClr val="AEAEA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j-lt"/>
            </a:endParaRPr>
          </a:p>
        </p:txBody>
      </p:sp>
      <p:sp>
        <p:nvSpPr>
          <p:cNvPr id="31" name="Tijdelijke aanduiding voor inhoud 2">
            <a:extLst>
              <a:ext uri="{FF2B5EF4-FFF2-40B4-BE49-F238E27FC236}">
                <a16:creationId xmlns:a16="http://schemas.microsoft.com/office/drawing/2014/main" id="{EA4C5D93-0B8E-10AE-6246-F156E36A6FC5}"/>
              </a:ext>
            </a:extLst>
          </p:cNvPr>
          <p:cNvSpPr txBox="1">
            <a:spLocks/>
          </p:cNvSpPr>
          <p:nvPr/>
        </p:nvSpPr>
        <p:spPr>
          <a:xfrm>
            <a:off x="2871151" y="1598710"/>
            <a:ext cx="1586379"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solidFill>
                <a:latin typeface="+mj-lt"/>
                <a:cs typeface="Helvetica" pitchFamily="2" charset="0"/>
              </a:rPr>
              <a:t>Swarm robots</a:t>
            </a:r>
            <a:endParaRPr lang="nl-NL" sz="1100" dirty="0">
              <a:solidFill>
                <a:schemeClr val="bg1"/>
              </a:solidFill>
              <a:latin typeface="+mj-lt"/>
              <a:cs typeface="Helvetica" pitchFamily="2" charset="0"/>
            </a:endParaRPr>
          </a:p>
        </p:txBody>
      </p:sp>
      <p:sp>
        <p:nvSpPr>
          <p:cNvPr id="32" name="Tijdelijke aanduiding voor inhoud 2">
            <a:extLst>
              <a:ext uri="{FF2B5EF4-FFF2-40B4-BE49-F238E27FC236}">
                <a16:creationId xmlns:a16="http://schemas.microsoft.com/office/drawing/2014/main" id="{27A4D3CC-E03B-7932-8A2A-4BF3961E0974}"/>
              </a:ext>
            </a:extLst>
          </p:cNvPr>
          <p:cNvSpPr txBox="1">
            <a:spLocks/>
          </p:cNvSpPr>
          <p:nvPr/>
        </p:nvSpPr>
        <p:spPr>
          <a:xfrm>
            <a:off x="7901419" y="5239660"/>
            <a:ext cx="2214241"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i="1" dirty="0">
                <a:solidFill>
                  <a:schemeClr val="bg1"/>
                </a:solidFill>
                <a:latin typeface="+mj-lt"/>
                <a:cs typeface="Helvetica" pitchFamily="2" charset="0"/>
              </a:rPr>
              <a:t>Full In-situ Resource Utilization</a:t>
            </a:r>
            <a:endParaRPr lang="nl-NL" sz="1100" i="1" dirty="0">
              <a:solidFill>
                <a:schemeClr val="bg1"/>
              </a:solidFill>
              <a:latin typeface="+mj-lt"/>
              <a:cs typeface="Helvetica" pitchFamily="2" charset="0"/>
            </a:endParaRPr>
          </a:p>
        </p:txBody>
      </p:sp>
      <p:sp>
        <p:nvSpPr>
          <p:cNvPr id="33" name="Tijdelijke aanduiding voor inhoud 2">
            <a:extLst>
              <a:ext uri="{FF2B5EF4-FFF2-40B4-BE49-F238E27FC236}">
                <a16:creationId xmlns:a16="http://schemas.microsoft.com/office/drawing/2014/main" id="{7AF32C4F-2966-A5B7-7B49-E624263DFEC8}"/>
              </a:ext>
            </a:extLst>
          </p:cNvPr>
          <p:cNvSpPr txBox="1">
            <a:spLocks/>
          </p:cNvSpPr>
          <p:nvPr/>
        </p:nvSpPr>
        <p:spPr>
          <a:xfrm>
            <a:off x="3777596" y="1951295"/>
            <a:ext cx="1497572"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solidFill>
                <a:latin typeface="+mj-lt"/>
                <a:cs typeface="Helvetica" pitchFamily="2" charset="0"/>
              </a:rPr>
              <a:t>Water and regolith processing facility</a:t>
            </a:r>
            <a:endParaRPr lang="nl-NL" sz="1100" dirty="0">
              <a:solidFill>
                <a:schemeClr val="bg1"/>
              </a:solidFill>
              <a:latin typeface="+mj-lt"/>
              <a:cs typeface="Helvetica" pitchFamily="2" charset="0"/>
            </a:endParaRPr>
          </a:p>
        </p:txBody>
      </p:sp>
      <p:sp>
        <p:nvSpPr>
          <p:cNvPr id="34" name="Tijdelijke aanduiding voor inhoud 2">
            <a:extLst>
              <a:ext uri="{FF2B5EF4-FFF2-40B4-BE49-F238E27FC236}">
                <a16:creationId xmlns:a16="http://schemas.microsoft.com/office/drawing/2014/main" id="{BCAAC6A7-5CC8-39AF-2C16-B73F411BAD02}"/>
              </a:ext>
            </a:extLst>
          </p:cNvPr>
          <p:cNvSpPr txBox="1">
            <a:spLocks/>
          </p:cNvSpPr>
          <p:nvPr/>
        </p:nvSpPr>
        <p:spPr>
          <a:xfrm>
            <a:off x="2095287" y="3303836"/>
            <a:ext cx="1497572"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bg1"/>
                </a:solidFill>
                <a:latin typeface="+mj-lt"/>
                <a:cs typeface="Helvetica" pitchFamily="2" charset="0"/>
              </a:rPr>
              <a:t>3D printing</a:t>
            </a:r>
            <a:endParaRPr lang="nl-NL" sz="1100" dirty="0">
              <a:solidFill>
                <a:schemeClr val="bg1"/>
              </a:solidFill>
              <a:latin typeface="+mj-lt"/>
              <a:cs typeface="Helvetica" pitchFamily="2" charset="0"/>
            </a:endParaRPr>
          </a:p>
        </p:txBody>
      </p:sp>
      <p:sp>
        <p:nvSpPr>
          <p:cNvPr id="35" name="Oval 34">
            <a:extLst>
              <a:ext uri="{FF2B5EF4-FFF2-40B4-BE49-F238E27FC236}">
                <a16:creationId xmlns:a16="http://schemas.microsoft.com/office/drawing/2014/main" id="{35E00936-EB2E-660E-4592-553CE9C41D47}"/>
              </a:ext>
            </a:extLst>
          </p:cNvPr>
          <p:cNvSpPr/>
          <p:nvPr/>
        </p:nvSpPr>
        <p:spPr>
          <a:xfrm>
            <a:off x="3398816" y="3738465"/>
            <a:ext cx="608481" cy="571847"/>
          </a:xfrm>
          <a:prstGeom prst="ellipse">
            <a:avLst/>
          </a:prstGeom>
          <a:solidFill>
            <a:srgbClr val="AEAEA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j-lt"/>
            </a:endParaRPr>
          </a:p>
        </p:txBody>
      </p:sp>
      <p:sp>
        <p:nvSpPr>
          <p:cNvPr id="36" name="Oval 35">
            <a:extLst>
              <a:ext uri="{FF2B5EF4-FFF2-40B4-BE49-F238E27FC236}">
                <a16:creationId xmlns:a16="http://schemas.microsoft.com/office/drawing/2014/main" id="{9CCB8F8A-83A6-BAA6-7AEF-F5EDD124DBDC}"/>
              </a:ext>
            </a:extLst>
          </p:cNvPr>
          <p:cNvSpPr/>
          <p:nvPr/>
        </p:nvSpPr>
        <p:spPr>
          <a:xfrm>
            <a:off x="5059601" y="2559480"/>
            <a:ext cx="716062" cy="672951"/>
          </a:xfrm>
          <a:prstGeom prst="ellipse">
            <a:avLst/>
          </a:prstGeom>
          <a:solidFill>
            <a:srgbClr val="FBB04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j-lt"/>
            </a:endParaRPr>
          </a:p>
        </p:txBody>
      </p:sp>
      <p:sp>
        <p:nvSpPr>
          <p:cNvPr id="37" name="Tijdelijke aanduiding voor inhoud 2">
            <a:extLst>
              <a:ext uri="{FF2B5EF4-FFF2-40B4-BE49-F238E27FC236}">
                <a16:creationId xmlns:a16="http://schemas.microsoft.com/office/drawing/2014/main" id="{BA0023FB-C235-1F0F-FD13-9B2E174AC61B}"/>
              </a:ext>
            </a:extLst>
          </p:cNvPr>
          <p:cNvSpPr txBox="1">
            <a:spLocks/>
          </p:cNvSpPr>
          <p:nvPr/>
        </p:nvSpPr>
        <p:spPr>
          <a:xfrm>
            <a:off x="4656620" y="2145852"/>
            <a:ext cx="1586379"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rgbClr val="F8CA50"/>
                </a:solidFill>
                <a:latin typeface="+mj-lt"/>
                <a:cs typeface="Helvetica" pitchFamily="2" charset="0"/>
              </a:rPr>
              <a:t>2060</a:t>
            </a:r>
          </a:p>
          <a:p>
            <a:pPr marL="0" indent="0" algn="ctr">
              <a:spcBef>
                <a:spcPts val="0"/>
              </a:spcBef>
              <a:buNone/>
            </a:pPr>
            <a:r>
              <a:rPr lang="en-US" sz="1100" dirty="0">
                <a:solidFill>
                  <a:srgbClr val="F8CA50"/>
                </a:solidFill>
                <a:latin typeface="+mj-lt"/>
                <a:cs typeface="Helvetica" pitchFamily="2" charset="0"/>
              </a:rPr>
              <a:t>Terraforming Moon</a:t>
            </a:r>
            <a:endParaRPr lang="nl-NL" sz="1100" dirty="0">
              <a:solidFill>
                <a:srgbClr val="F8CA50"/>
              </a:solidFill>
              <a:latin typeface="+mj-lt"/>
              <a:cs typeface="Helvetica" pitchFamily="2" charset="0"/>
            </a:endParaRPr>
          </a:p>
        </p:txBody>
      </p:sp>
      <p:sp>
        <p:nvSpPr>
          <p:cNvPr id="39" name="Tijdelijke aanduiding voor inhoud 2">
            <a:extLst>
              <a:ext uri="{FF2B5EF4-FFF2-40B4-BE49-F238E27FC236}">
                <a16:creationId xmlns:a16="http://schemas.microsoft.com/office/drawing/2014/main" id="{348F8299-5F38-FA69-1921-AF4AF6A59547}"/>
              </a:ext>
            </a:extLst>
          </p:cNvPr>
          <p:cNvSpPr txBox="1">
            <a:spLocks/>
          </p:cNvSpPr>
          <p:nvPr/>
        </p:nvSpPr>
        <p:spPr>
          <a:xfrm>
            <a:off x="1566131" y="1273726"/>
            <a:ext cx="2214241"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i="1" dirty="0">
                <a:solidFill>
                  <a:schemeClr val="bg1"/>
                </a:solidFill>
                <a:latin typeface="+mj-lt"/>
                <a:cs typeface="Helvetica" pitchFamily="2" charset="0"/>
              </a:rPr>
              <a:t>Earth-based technologies</a:t>
            </a:r>
            <a:endParaRPr lang="nl-NL" sz="1100" i="1" dirty="0">
              <a:solidFill>
                <a:schemeClr val="bg1"/>
              </a:solidFill>
              <a:latin typeface="+mj-lt"/>
              <a:cs typeface="Helvetica" pitchFamily="2" charset="0"/>
            </a:endParaRPr>
          </a:p>
        </p:txBody>
      </p:sp>
      <p:sp>
        <p:nvSpPr>
          <p:cNvPr id="6" name="Slide Number Placeholder 5">
            <a:extLst>
              <a:ext uri="{FF2B5EF4-FFF2-40B4-BE49-F238E27FC236}">
                <a16:creationId xmlns:a16="http://schemas.microsoft.com/office/drawing/2014/main" id="{DDD369C1-410B-CE3C-ADA7-A0DEE3256FC5}"/>
              </a:ext>
            </a:extLst>
          </p:cNvPr>
          <p:cNvSpPr>
            <a:spLocks noGrp="1"/>
          </p:cNvSpPr>
          <p:nvPr>
            <p:ph type="sldNum" sz="quarter" idx="12"/>
          </p:nvPr>
        </p:nvSpPr>
        <p:spPr/>
        <p:txBody>
          <a:bodyPr/>
          <a:lstStyle/>
          <a:p>
            <a:fld id="{EBBC2D6B-7327-483D-AD2A-1E5D09D2763D}" type="slidenum">
              <a:rPr lang="LID4096" smtClean="0"/>
              <a:t>13</a:t>
            </a:fld>
            <a:endParaRPr lang="LID4096"/>
          </a:p>
        </p:txBody>
      </p:sp>
      <p:sp>
        <p:nvSpPr>
          <p:cNvPr id="5" name="Oval 4">
            <a:extLst>
              <a:ext uri="{FF2B5EF4-FFF2-40B4-BE49-F238E27FC236}">
                <a16:creationId xmlns:a16="http://schemas.microsoft.com/office/drawing/2014/main" id="{E5480605-159E-345A-8577-1CFAC0BCF24D}"/>
              </a:ext>
            </a:extLst>
          </p:cNvPr>
          <p:cNvSpPr/>
          <p:nvPr/>
        </p:nvSpPr>
        <p:spPr>
          <a:xfrm>
            <a:off x="467522" y="6250103"/>
            <a:ext cx="300326" cy="282245"/>
          </a:xfrm>
          <a:prstGeom prst="ellipse">
            <a:avLst/>
          </a:prstGeom>
          <a:solidFill>
            <a:srgbClr val="AEAEA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j-lt"/>
            </a:endParaRPr>
          </a:p>
        </p:txBody>
      </p:sp>
      <p:sp>
        <p:nvSpPr>
          <p:cNvPr id="11" name="Tijdelijke aanduiding voor inhoud 2">
            <a:extLst>
              <a:ext uri="{FF2B5EF4-FFF2-40B4-BE49-F238E27FC236}">
                <a16:creationId xmlns:a16="http://schemas.microsoft.com/office/drawing/2014/main" id="{7F203947-7898-DDF4-C319-6E5A26568285}"/>
              </a:ext>
            </a:extLst>
          </p:cNvPr>
          <p:cNvSpPr txBox="1">
            <a:spLocks/>
          </p:cNvSpPr>
          <p:nvPr/>
        </p:nvSpPr>
        <p:spPr>
          <a:xfrm>
            <a:off x="778765" y="6277222"/>
            <a:ext cx="1586379"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dirty="0">
                <a:solidFill>
                  <a:schemeClr val="bg1">
                    <a:lumMod val="50000"/>
                  </a:schemeClr>
                </a:solidFill>
                <a:latin typeface="+mj-lt"/>
                <a:cs typeface="Helvetica" pitchFamily="2" charset="0"/>
              </a:rPr>
              <a:t>Civilization size</a:t>
            </a:r>
            <a:endParaRPr lang="nl-NL" sz="1100" dirty="0">
              <a:solidFill>
                <a:schemeClr val="bg1">
                  <a:lumMod val="50000"/>
                </a:schemeClr>
              </a:solidFill>
              <a:latin typeface="+mj-lt"/>
              <a:cs typeface="Helvetica" pitchFamily="2" charset="0"/>
            </a:endParaRPr>
          </a:p>
        </p:txBody>
      </p:sp>
      <p:sp>
        <p:nvSpPr>
          <p:cNvPr id="12" name="Tijdelijke aanduiding voor inhoud 2">
            <a:extLst>
              <a:ext uri="{FF2B5EF4-FFF2-40B4-BE49-F238E27FC236}">
                <a16:creationId xmlns:a16="http://schemas.microsoft.com/office/drawing/2014/main" id="{6C67DECD-FF70-3C2F-9E9E-64FB5DB34DB8}"/>
              </a:ext>
            </a:extLst>
          </p:cNvPr>
          <p:cNvSpPr txBox="1">
            <a:spLocks/>
          </p:cNvSpPr>
          <p:nvPr/>
        </p:nvSpPr>
        <p:spPr>
          <a:xfrm>
            <a:off x="391322" y="894208"/>
            <a:ext cx="896006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cs typeface="Helvetica" pitchFamily="2" charset="0"/>
                <a:sym typeface="Wingdings" panose="05000000000000000000" pitchFamily="2" charset="2"/>
              </a:rPr>
              <a:t>Timeline</a:t>
            </a:r>
          </a:p>
        </p:txBody>
      </p:sp>
      <p:sp>
        <p:nvSpPr>
          <p:cNvPr id="14" name="Tijdelijke aanduiding voor inhoud 2">
            <a:extLst>
              <a:ext uri="{FF2B5EF4-FFF2-40B4-BE49-F238E27FC236}">
                <a16:creationId xmlns:a16="http://schemas.microsoft.com/office/drawing/2014/main" id="{2A9C1E15-A3B1-83B6-651C-4A38B106C931}"/>
              </a:ext>
            </a:extLst>
          </p:cNvPr>
          <p:cNvSpPr txBox="1">
            <a:spLocks/>
          </p:cNvSpPr>
          <p:nvPr/>
        </p:nvSpPr>
        <p:spPr>
          <a:xfrm>
            <a:off x="3317187" y="2453356"/>
            <a:ext cx="1497572" cy="307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100" dirty="0">
                <a:solidFill>
                  <a:schemeClr val="tx1">
                    <a:lumMod val="65000"/>
                    <a:lumOff val="35000"/>
                  </a:schemeClr>
                </a:solidFill>
                <a:latin typeface="+mj-lt"/>
                <a:cs typeface="Helvetica" pitchFamily="2" charset="0"/>
              </a:rPr>
              <a:t>Regolith accretion</a:t>
            </a:r>
            <a:endParaRPr lang="nl-NL" sz="1100" dirty="0">
              <a:solidFill>
                <a:schemeClr val="tx1">
                  <a:lumMod val="65000"/>
                  <a:lumOff val="35000"/>
                </a:schemeClr>
              </a:solidFill>
              <a:latin typeface="+mj-lt"/>
              <a:cs typeface="Helvetica" pitchFamily="2" charset="0"/>
            </a:endParaRPr>
          </a:p>
        </p:txBody>
      </p:sp>
    </p:spTree>
    <p:extLst>
      <p:ext uri="{BB962C8B-B14F-4D97-AF65-F5344CB8AC3E}">
        <p14:creationId xmlns:p14="http://schemas.microsoft.com/office/powerpoint/2010/main" val="123264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C981-2E6A-868C-F2C3-0E955E9A9E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5E5B83-ED93-53AA-0538-D97E2B9BAE3D}"/>
              </a:ext>
            </a:extLst>
          </p:cNvPr>
          <p:cNvSpPr/>
          <p:nvPr/>
        </p:nvSpPr>
        <p:spPr>
          <a:xfrm>
            <a:off x="0" y="0"/>
            <a:ext cx="12192000"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Rectangle 5">
            <a:extLst>
              <a:ext uri="{FF2B5EF4-FFF2-40B4-BE49-F238E27FC236}">
                <a16:creationId xmlns:a16="http://schemas.microsoft.com/office/drawing/2014/main" id="{59D843EF-F49F-28F8-CFCE-5DE918D3FF00}"/>
              </a:ext>
            </a:extLst>
          </p:cNvPr>
          <p:cNvSpPr/>
          <p:nvPr/>
        </p:nvSpPr>
        <p:spPr>
          <a:xfrm>
            <a:off x="2987502" y="2779419"/>
            <a:ext cx="1513741" cy="5890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Personas</a:t>
            </a:r>
          </a:p>
        </p:txBody>
      </p:sp>
      <p:sp>
        <p:nvSpPr>
          <p:cNvPr id="8" name="Rectangle 7">
            <a:extLst>
              <a:ext uri="{FF2B5EF4-FFF2-40B4-BE49-F238E27FC236}">
                <a16:creationId xmlns:a16="http://schemas.microsoft.com/office/drawing/2014/main" id="{BB887528-CDF6-68BE-65EA-C9FD1EFE2F3F}"/>
              </a:ext>
            </a:extLst>
          </p:cNvPr>
          <p:cNvSpPr/>
          <p:nvPr/>
        </p:nvSpPr>
        <p:spPr>
          <a:xfrm>
            <a:off x="5158527" y="2779418"/>
            <a:ext cx="1808883" cy="5890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Activity-based design</a:t>
            </a:r>
          </a:p>
        </p:txBody>
      </p:sp>
      <p:sp>
        <p:nvSpPr>
          <p:cNvPr id="11" name="Rectangle 10">
            <a:extLst>
              <a:ext uri="{FF2B5EF4-FFF2-40B4-BE49-F238E27FC236}">
                <a16:creationId xmlns:a16="http://schemas.microsoft.com/office/drawing/2014/main" id="{FEB0299E-9A9D-AD4A-A1E1-955A642383E2}"/>
              </a:ext>
            </a:extLst>
          </p:cNvPr>
          <p:cNvSpPr/>
          <p:nvPr/>
        </p:nvSpPr>
        <p:spPr>
          <a:xfrm>
            <a:off x="391321" y="2779420"/>
            <a:ext cx="2054720" cy="5890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Experience</a:t>
            </a:r>
          </a:p>
        </p:txBody>
      </p:sp>
      <p:cxnSp>
        <p:nvCxnSpPr>
          <p:cNvPr id="19" name="Straight Arrow Connector 18">
            <a:extLst>
              <a:ext uri="{FF2B5EF4-FFF2-40B4-BE49-F238E27FC236}">
                <a16:creationId xmlns:a16="http://schemas.microsoft.com/office/drawing/2014/main" id="{798B041B-14EF-0F40-486A-A48595056785}"/>
              </a:ext>
            </a:extLst>
          </p:cNvPr>
          <p:cNvCxnSpPr>
            <a:cxnSpLocks/>
            <a:stCxn id="6" idx="3"/>
            <a:endCxn id="8" idx="1"/>
          </p:cNvCxnSpPr>
          <p:nvPr/>
        </p:nvCxnSpPr>
        <p:spPr>
          <a:xfrm flipV="1">
            <a:off x="4501243" y="3073961"/>
            <a:ext cx="657284"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41FCF53-D06D-DBFE-E3D2-BC13005C843A}"/>
              </a:ext>
            </a:extLst>
          </p:cNvPr>
          <p:cNvCxnSpPr>
            <a:cxnSpLocks/>
            <a:stCxn id="11" idx="3"/>
            <a:endCxn id="6" idx="1"/>
          </p:cNvCxnSpPr>
          <p:nvPr/>
        </p:nvCxnSpPr>
        <p:spPr>
          <a:xfrm flipV="1">
            <a:off x="2446041" y="3073962"/>
            <a:ext cx="541461"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A16759CE-FB9A-C286-7D3C-81AC6516E06F}"/>
              </a:ext>
            </a:extLst>
          </p:cNvPr>
          <p:cNvSpPr/>
          <p:nvPr/>
        </p:nvSpPr>
        <p:spPr>
          <a:xfrm>
            <a:off x="218530" y="4393192"/>
            <a:ext cx="2400300" cy="17570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b="1" dirty="0"/>
              <a:t>Personal</a:t>
            </a:r>
          </a:p>
          <a:p>
            <a:pPr algn="ctr"/>
            <a:r>
              <a:rPr lang="en-GB" sz="1200" dirty="0"/>
              <a:t>Preferences</a:t>
            </a:r>
          </a:p>
          <a:p>
            <a:pPr algn="ctr"/>
            <a:r>
              <a:rPr lang="en-GB" sz="1200" dirty="0"/>
              <a:t>Behaviours</a:t>
            </a:r>
          </a:p>
          <a:p>
            <a:pPr algn="ctr"/>
            <a:endParaRPr lang="en-GB" sz="1200" b="1" dirty="0"/>
          </a:p>
          <a:p>
            <a:pPr algn="ctr"/>
            <a:r>
              <a:rPr lang="en-GB" sz="1200" b="1" dirty="0"/>
              <a:t>Community</a:t>
            </a:r>
          </a:p>
          <a:p>
            <a:pPr algn="ctr"/>
            <a:r>
              <a:rPr lang="en-GB" sz="1200" dirty="0"/>
              <a:t>Interactions</a:t>
            </a:r>
          </a:p>
          <a:p>
            <a:pPr algn="ctr"/>
            <a:r>
              <a:rPr lang="en-GB" sz="1200" dirty="0"/>
              <a:t>Activities</a:t>
            </a:r>
            <a:endParaRPr lang="LID4096" sz="1200" dirty="0"/>
          </a:p>
        </p:txBody>
      </p:sp>
      <p:sp>
        <p:nvSpPr>
          <p:cNvPr id="20" name="Rectangle 19">
            <a:extLst>
              <a:ext uri="{FF2B5EF4-FFF2-40B4-BE49-F238E27FC236}">
                <a16:creationId xmlns:a16="http://schemas.microsoft.com/office/drawing/2014/main" id="{5855A444-AAF2-A376-E56D-38AA17311A66}"/>
              </a:ext>
            </a:extLst>
          </p:cNvPr>
          <p:cNvSpPr/>
          <p:nvPr/>
        </p:nvSpPr>
        <p:spPr>
          <a:xfrm>
            <a:off x="2544222" y="4393192"/>
            <a:ext cx="2400300" cy="141990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b="1" dirty="0"/>
              <a:t>6-crew members</a:t>
            </a:r>
          </a:p>
          <a:p>
            <a:pPr algn="ctr"/>
            <a:r>
              <a:rPr lang="en-GB" sz="1200" dirty="0"/>
              <a:t>3 men + 3 women</a:t>
            </a:r>
          </a:p>
          <a:p>
            <a:pPr algn="ctr"/>
            <a:r>
              <a:rPr lang="en-GB" sz="1200" dirty="0"/>
              <a:t>(1 couple) </a:t>
            </a:r>
          </a:p>
          <a:p>
            <a:pPr algn="ctr"/>
            <a:r>
              <a:rPr lang="en-GB" sz="1200" dirty="0"/>
              <a:t>1 robot</a:t>
            </a:r>
          </a:p>
        </p:txBody>
      </p:sp>
      <p:sp>
        <p:nvSpPr>
          <p:cNvPr id="26" name="Rectangle 25">
            <a:extLst>
              <a:ext uri="{FF2B5EF4-FFF2-40B4-BE49-F238E27FC236}">
                <a16:creationId xmlns:a16="http://schemas.microsoft.com/office/drawing/2014/main" id="{84575DD7-8A86-5B13-480F-57909466DC9B}"/>
              </a:ext>
            </a:extLst>
          </p:cNvPr>
          <p:cNvSpPr/>
          <p:nvPr/>
        </p:nvSpPr>
        <p:spPr>
          <a:xfrm>
            <a:off x="12853332" y="6175111"/>
            <a:ext cx="2351209"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i="1" dirty="0"/>
              <a:t>Spatial arrangement with</a:t>
            </a:r>
          </a:p>
          <a:p>
            <a:pPr algn="ctr"/>
            <a:r>
              <a:rPr lang="en-GB" sz="1200" i="1" dirty="0"/>
              <a:t>specific requirements</a:t>
            </a:r>
          </a:p>
        </p:txBody>
      </p:sp>
      <p:sp>
        <p:nvSpPr>
          <p:cNvPr id="31" name="Rectangle 30">
            <a:extLst>
              <a:ext uri="{FF2B5EF4-FFF2-40B4-BE49-F238E27FC236}">
                <a16:creationId xmlns:a16="http://schemas.microsoft.com/office/drawing/2014/main" id="{800F63C1-35EC-07A6-17AD-9EC175A288CA}"/>
              </a:ext>
            </a:extLst>
          </p:cNvPr>
          <p:cNvSpPr/>
          <p:nvPr/>
        </p:nvSpPr>
        <p:spPr>
          <a:xfrm>
            <a:off x="12621469" y="2231748"/>
            <a:ext cx="1906618" cy="1407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000" dirty="0"/>
              <a:t>Meeting variations</a:t>
            </a:r>
          </a:p>
          <a:p>
            <a:pPr algn="ctr"/>
            <a:r>
              <a:rPr lang="en-GB" sz="1000" i="1" dirty="0"/>
              <a:t>Open space vs small niches?</a:t>
            </a:r>
          </a:p>
          <a:p>
            <a:pPr algn="ctr"/>
            <a:endParaRPr lang="en-GB" sz="1000" dirty="0"/>
          </a:p>
          <a:p>
            <a:pPr algn="ctr"/>
            <a:r>
              <a:rPr lang="en-GB" sz="1000" dirty="0"/>
              <a:t>Private quarters prioritization</a:t>
            </a:r>
          </a:p>
          <a:p>
            <a:pPr algn="ctr"/>
            <a:r>
              <a:rPr lang="en-GB" sz="1000" i="1" dirty="0"/>
              <a:t>Bed or desk?</a:t>
            </a:r>
          </a:p>
          <a:p>
            <a:pPr algn="ctr"/>
            <a:endParaRPr lang="en-GB" sz="1000" i="1" dirty="0"/>
          </a:p>
          <a:p>
            <a:pPr algn="ctr"/>
            <a:r>
              <a:rPr lang="en-GB" sz="1000" dirty="0"/>
              <a:t>Furniture arrangement</a:t>
            </a:r>
          </a:p>
          <a:p>
            <a:pPr algn="ctr"/>
            <a:r>
              <a:rPr lang="en-GB" sz="1000" i="1" dirty="0"/>
              <a:t>Flexible or fixed?</a:t>
            </a:r>
            <a:endParaRPr lang="LID4096" sz="1000" i="1" dirty="0"/>
          </a:p>
          <a:p>
            <a:pPr algn="ctr"/>
            <a:endParaRPr lang="LID4096" sz="1000" i="1" dirty="0"/>
          </a:p>
        </p:txBody>
      </p:sp>
      <p:cxnSp>
        <p:nvCxnSpPr>
          <p:cNvPr id="35" name="Straight Arrow Connector 34">
            <a:extLst>
              <a:ext uri="{FF2B5EF4-FFF2-40B4-BE49-F238E27FC236}">
                <a16:creationId xmlns:a16="http://schemas.microsoft.com/office/drawing/2014/main" id="{2BFE7710-2C02-4EC2-7B53-63885ACE0B1E}"/>
              </a:ext>
            </a:extLst>
          </p:cNvPr>
          <p:cNvCxnSpPr>
            <a:cxnSpLocks/>
            <a:stCxn id="8" idx="3"/>
            <a:endCxn id="34" idx="1"/>
          </p:cNvCxnSpPr>
          <p:nvPr/>
        </p:nvCxnSpPr>
        <p:spPr>
          <a:xfrm>
            <a:off x="6967410" y="3073961"/>
            <a:ext cx="556309" cy="65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F343737C-1E25-576D-22D9-292680C269FC}"/>
              </a:ext>
            </a:extLst>
          </p:cNvPr>
          <p:cNvSpPr/>
          <p:nvPr/>
        </p:nvSpPr>
        <p:spPr>
          <a:xfrm>
            <a:off x="2603865" y="2473781"/>
            <a:ext cx="2351209"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400" b="1" i="1" dirty="0"/>
              <a:t>Who?</a:t>
            </a:r>
          </a:p>
        </p:txBody>
      </p:sp>
      <p:sp>
        <p:nvSpPr>
          <p:cNvPr id="7" name="Rectangle 6">
            <a:extLst>
              <a:ext uri="{FF2B5EF4-FFF2-40B4-BE49-F238E27FC236}">
                <a16:creationId xmlns:a16="http://schemas.microsoft.com/office/drawing/2014/main" id="{4CD60C30-783B-F017-E768-CF9D9DF55FB2}"/>
              </a:ext>
            </a:extLst>
          </p:cNvPr>
          <p:cNvSpPr/>
          <p:nvPr/>
        </p:nvSpPr>
        <p:spPr>
          <a:xfrm>
            <a:off x="4919877" y="2473781"/>
            <a:ext cx="2351209"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400" b="1" i="1" dirty="0"/>
              <a:t>How?</a:t>
            </a:r>
          </a:p>
        </p:txBody>
      </p:sp>
      <p:sp>
        <p:nvSpPr>
          <p:cNvPr id="9" name="Rectangle 8">
            <a:extLst>
              <a:ext uri="{FF2B5EF4-FFF2-40B4-BE49-F238E27FC236}">
                <a16:creationId xmlns:a16="http://schemas.microsoft.com/office/drawing/2014/main" id="{A9F6EC3F-20AF-9CF7-BE74-126DD26743FA}"/>
              </a:ext>
            </a:extLst>
          </p:cNvPr>
          <p:cNvSpPr/>
          <p:nvPr/>
        </p:nvSpPr>
        <p:spPr>
          <a:xfrm>
            <a:off x="76722" y="87400"/>
            <a:ext cx="11819270"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1200" dirty="0">
                <a:solidFill>
                  <a:schemeClr val="bg1">
                    <a:lumMod val="75000"/>
                  </a:schemeClr>
                </a:solidFill>
                <a:latin typeface="+mj-lt"/>
              </a:rPr>
              <a:t>Research Framework</a:t>
            </a:r>
            <a:endParaRPr lang="en-US" sz="1200" dirty="0">
              <a:solidFill>
                <a:schemeClr val="bg1">
                  <a:lumMod val="75000"/>
                </a:schemeClr>
              </a:solidFill>
              <a:latin typeface="+mj-lt"/>
            </a:endParaRPr>
          </a:p>
        </p:txBody>
      </p:sp>
      <p:cxnSp>
        <p:nvCxnSpPr>
          <p:cNvPr id="33" name="Straight Arrow Connector 32">
            <a:extLst>
              <a:ext uri="{FF2B5EF4-FFF2-40B4-BE49-F238E27FC236}">
                <a16:creationId xmlns:a16="http://schemas.microsoft.com/office/drawing/2014/main" id="{0A31441A-D178-147D-BEE2-2A0A2B61A7D3}"/>
              </a:ext>
            </a:extLst>
          </p:cNvPr>
          <p:cNvCxnSpPr>
            <a:cxnSpLocks/>
          </p:cNvCxnSpPr>
          <p:nvPr/>
        </p:nvCxnSpPr>
        <p:spPr>
          <a:xfrm>
            <a:off x="13843879" y="5762136"/>
            <a:ext cx="0" cy="25336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 Placeholder 2">
            <a:extLst>
              <a:ext uri="{FF2B5EF4-FFF2-40B4-BE49-F238E27FC236}">
                <a16:creationId xmlns:a16="http://schemas.microsoft.com/office/drawing/2014/main" id="{85934F7F-0755-744D-9361-FB204BFD1EDF}"/>
              </a:ext>
            </a:extLst>
          </p:cNvPr>
          <p:cNvSpPr txBox="1">
            <a:spLocks/>
          </p:cNvSpPr>
          <p:nvPr/>
        </p:nvSpPr>
        <p:spPr>
          <a:xfrm>
            <a:off x="9842602" y="4393192"/>
            <a:ext cx="2123282" cy="646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latin typeface="+mj-lt"/>
              </a:rPr>
              <a:t>HOW TO REPRESENT HUMAN INTERACTION &amp; PERSONAL PREFERENCES ARCHITECTURALLY?</a:t>
            </a:r>
            <a:endParaRPr lang="LID4096" sz="1200" b="1" dirty="0">
              <a:latin typeface="+mj-lt"/>
            </a:endParaRPr>
          </a:p>
        </p:txBody>
      </p:sp>
      <p:grpSp>
        <p:nvGrpSpPr>
          <p:cNvPr id="43" name="Group 42">
            <a:extLst>
              <a:ext uri="{FF2B5EF4-FFF2-40B4-BE49-F238E27FC236}">
                <a16:creationId xmlns:a16="http://schemas.microsoft.com/office/drawing/2014/main" id="{016F0FEC-0A62-4733-5A46-5CF19E1D060A}"/>
              </a:ext>
            </a:extLst>
          </p:cNvPr>
          <p:cNvGrpSpPr/>
          <p:nvPr/>
        </p:nvGrpSpPr>
        <p:grpSpPr>
          <a:xfrm>
            <a:off x="7116472" y="4393192"/>
            <a:ext cx="2400300" cy="1358761"/>
            <a:chOff x="7506684" y="2595198"/>
            <a:chExt cx="2400300" cy="1358761"/>
          </a:xfrm>
          <a:noFill/>
        </p:grpSpPr>
        <p:sp>
          <p:nvSpPr>
            <p:cNvPr id="29" name="Rectangle 28">
              <a:extLst>
                <a:ext uri="{FF2B5EF4-FFF2-40B4-BE49-F238E27FC236}">
                  <a16:creationId xmlns:a16="http://schemas.microsoft.com/office/drawing/2014/main" id="{1A055878-926C-7C6D-4C75-E5357BE2FB2B}"/>
                </a:ext>
              </a:extLst>
            </p:cNvPr>
            <p:cNvSpPr/>
            <p:nvPr/>
          </p:nvSpPr>
          <p:spPr>
            <a:xfrm>
              <a:off x="7800901" y="2595198"/>
              <a:ext cx="1811867" cy="173986"/>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dirty="0"/>
                <a:t>Openness</a:t>
              </a:r>
              <a:endParaRPr lang="LID4096" sz="1200" b="1" i="1" dirty="0"/>
            </a:p>
          </p:txBody>
        </p:sp>
        <p:sp>
          <p:nvSpPr>
            <p:cNvPr id="16" name="Rectangle 15">
              <a:extLst>
                <a:ext uri="{FF2B5EF4-FFF2-40B4-BE49-F238E27FC236}">
                  <a16:creationId xmlns:a16="http://schemas.microsoft.com/office/drawing/2014/main" id="{D0C53309-1876-A10C-FBDB-22B5FD765CCC}"/>
                </a:ext>
              </a:extLst>
            </p:cNvPr>
            <p:cNvSpPr/>
            <p:nvPr/>
          </p:nvSpPr>
          <p:spPr>
            <a:xfrm>
              <a:off x="7506684" y="2756119"/>
              <a:ext cx="2400300" cy="312806"/>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dirty="0"/>
                <a:t>Open / Enclosed</a:t>
              </a:r>
              <a:endParaRPr lang="LID4096" sz="1050" i="1" dirty="0"/>
            </a:p>
          </p:txBody>
        </p:sp>
        <p:sp>
          <p:nvSpPr>
            <p:cNvPr id="17" name="Rectangle 16">
              <a:extLst>
                <a:ext uri="{FF2B5EF4-FFF2-40B4-BE49-F238E27FC236}">
                  <a16:creationId xmlns:a16="http://schemas.microsoft.com/office/drawing/2014/main" id="{9F41C92C-999A-391B-9630-8E4FF931005D}"/>
                </a:ext>
              </a:extLst>
            </p:cNvPr>
            <p:cNvSpPr/>
            <p:nvPr/>
          </p:nvSpPr>
          <p:spPr>
            <a:xfrm>
              <a:off x="7506684" y="3198713"/>
              <a:ext cx="2400300" cy="312806"/>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dirty="0"/>
                <a:t>Private / Small Groups / All</a:t>
              </a:r>
              <a:endParaRPr lang="LID4096" sz="1050" i="1" dirty="0"/>
            </a:p>
          </p:txBody>
        </p:sp>
        <p:sp>
          <p:nvSpPr>
            <p:cNvPr id="18" name="Rectangle 17">
              <a:extLst>
                <a:ext uri="{FF2B5EF4-FFF2-40B4-BE49-F238E27FC236}">
                  <a16:creationId xmlns:a16="http://schemas.microsoft.com/office/drawing/2014/main" id="{A8657661-366B-7F40-BBA4-574F0A6821FE}"/>
                </a:ext>
              </a:extLst>
            </p:cNvPr>
            <p:cNvSpPr/>
            <p:nvPr/>
          </p:nvSpPr>
          <p:spPr>
            <a:xfrm>
              <a:off x="7800901" y="3074921"/>
              <a:ext cx="1811867" cy="171516"/>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dirty="0"/>
                <a:t>Size</a:t>
              </a:r>
              <a:endParaRPr lang="LID4096" sz="1200" b="1" i="1" dirty="0"/>
            </a:p>
          </p:txBody>
        </p:sp>
        <p:sp>
          <p:nvSpPr>
            <p:cNvPr id="21" name="Rectangle 20">
              <a:extLst>
                <a:ext uri="{FF2B5EF4-FFF2-40B4-BE49-F238E27FC236}">
                  <a16:creationId xmlns:a16="http://schemas.microsoft.com/office/drawing/2014/main" id="{15486D7C-2BF8-645E-C590-F4EA602DA8BF}"/>
                </a:ext>
              </a:extLst>
            </p:cNvPr>
            <p:cNvSpPr/>
            <p:nvPr/>
          </p:nvSpPr>
          <p:spPr>
            <a:xfrm>
              <a:off x="7800901" y="3560635"/>
              <a:ext cx="1811867" cy="161421"/>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dirty="0"/>
                <a:t>Access</a:t>
              </a:r>
              <a:endParaRPr lang="LID4096" sz="1200" b="1" i="1" dirty="0"/>
            </a:p>
          </p:txBody>
        </p:sp>
        <p:sp>
          <p:nvSpPr>
            <p:cNvPr id="25" name="Rectangle 24">
              <a:extLst>
                <a:ext uri="{FF2B5EF4-FFF2-40B4-BE49-F238E27FC236}">
                  <a16:creationId xmlns:a16="http://schemas.microsoft.com/office/drawing/2014/main" id="{08883FDB-6358-FFAF-F128-F94A900CD06B}"/>
                </a:ext>
              </a:extLst>
            </p:cNvPr>
            <p:cNvSpPr/>
            <p:nvPr/>
          </p:nvSpPr>
          <p:spPr>
            <a:xfrm>
              <a:off x="7506684" y="3712090"/>
              <a:ext cx="2400300" cy="24186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dirty="0"/>
                <a:t>Direct / Indirect</a:t>
              </a:r>
              <a:endParaRPr lang="LID4096" sz="1050" dirty="0"/>
            </a:p>
          </p:txBody>
        </p:sp>
      </p:grpSp>
      <p:sp>
        <p:nvSpPr>
          <p:cNvPr id="2" name="Titel 1">
            <a:extLst>
              <a:ext uri="{FF2B5EF4-FFF2-40B4-BE49-F238E27FC236}">
                <a16:creationId xmlns:a16="http://schemas.microsoft.com/office/drawing/2014/main" id="{750F5B1C-24EB-397F-BB50-5DEE483BA9D3}"/>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rPr>
              <a:t>Human-</a:t>
            </a:r>
            <a:r>
              <a:rPr lang="nl-NL" sz="2400" b="1" dirty="0" err="1">
                <a:solidFill>
                  <a:schemeClr val="bg1"/>
                </a:solidFill>
              </a:rPr>
              <a:t>centric</a:t>
            </a:r>
            <a:r>
              <a:rPr lang="nl-NL" sz="2400" b="1" dirty="0">
                <a:solidFill>
                  <a:schemeClr val="bg1"/>
                </a:solidFill>
                <a:latin typeface="Helvetica" pitchFamily="2" charset="0"/>
              </a:rPr>
              <a:t> Design</a:t>
            </a:r>
          </a:p>
        </p:txBody>
      </p:sp>
      <p:sp>
        <p:nvSpPr>
          <p:cNvPr id="13" name="Rectangle 12">
            <a:extLst>
              <a:ext uri="{FF2B5EF4-FFF2-40B4-BE49-F238E27FC236}">
                <a16:creationId xmlns:a16="http://schemas.microsoft.com/office/drawing/2014/main" id="{2AAF4480-EB1F-A798-18DE-F1CE32A3C41C}"/>
              </a:ext>
            </a:extLst>
          </p:cNvPr>
          <p:cNvSpPr/>
          <p:nvPr/>
        </p:nvSpPr>
        <p:spPr>
          <a:xfrm>
            <a:off x="12459595" y="4005125"/>
            <a:ext cx="2400300" cy="17570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b="1" dirty="0"/>
              <a:t>Personal Maintenance</a:t>
            </a:r>
          </a:p>
          <a:p>
            <a:pPr algn="ctr"/>
            <a:r>
              <a:rPr lang="en-GB" sz="1200" dirty="0"/>
              <a:t>Sleep / Hygiene / Food / Leisure</a:t>
            </a:r>
          </a:p>
          <a:p>
            <a:pPr algn="ctr"/>
            <a:endParaRPr lang="en-GB" sz="1200" dirty="0"/>
          </a:p>
          <a:p>
            <a:pPr algn="ctr"/>
            <a:r>
              <a:rPr lang="en-GB" sz="1200" b="1" dirty="0"/>
              <a:t>Mission Operations</a:t>
            </a:r>
          </a:p>
          <a:p>
            <a:pPr algn="ctr"/>
            <a:endParaRPr lang="en-GB" sz="1200" dirty="0"/>
          </a:p>
          <a:p>
            <a:pPr algn="ctr"/>
            <a:r>
              <a:rPr lang="en-GB" sz="1200" b="1" dirty="0"/>
              <a:t>Habitat Maintenance</a:t>
            </a:r>
          </a:p>
          <a:p>
            <a:pPr algn="ctr"/>
            <a:endParaRPr lang="LID4096" sz="1200" dirty="0"/>
          </a:p>
        </p:txBody>
      </p:sp>
      <p:sp>
        <p:nvSpPr>
          <p:cNvPr id="34" name="Rectangle 33">
            <a:extLst>
              <a:ext uri="{FF2B5EF4-FFF2-40B4-BE49-F238E27FC236}">
                <a16:creationId xmlns:a16="http://schemas.microsoft.com/office/drawing/2014/main" id="{99E18122-9F01-60EB-9F94-EE36639975BE}"/>
              </a:ext>
            </a:extLst>
          </p:cNvPr>
          <p:cNvSpPr/>
          <p:nvPr/>
        </p:nvSpPr>
        <p:spPr>
          <a:xfrm>
            <a:off x="7523719" y="2785951"/>
            <a:ext cx="1629350" cy="5890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Design parameters</a:t>
            </a:r>
            <a:endParaRPr lang="LID4096" sz="1600" dirty="0"/>
          </a:p>
        </p:txBody>
      </p:sp>
      <p:cxnSp>
        <p:nvCxnSpPr>
          <p:cNvPr id="50" name="Straight Arrow Connector 49">
            <a:extLst>
              <a:ext uri="{FF2B5EF4-FFF2-40B4-BE49-F238E27FC236}">
                <a16:creationId xmlns:a16="http://schemas.microsoft.com/office/drawing/2014/main" id="{51003504-A6DE-FCA2-D8C4-F3824566290B}"/>
              </a:ext>
            </a:extLst>
          </p:cNvPr>
          <p:cNvCxnSpPr>
            <a:cxnSpLocks/>
            <a:stCxn id="34" idx="3"/>
            <a:endCxn id="37" idx="1"/>
          </p:cNvCxnSpPr>
          <p:nvPr/>
        </p:nvCxnSpPr>
        <p:spPr>
          <a:xfrm>
            <a:off x="9153069" y="3080494"/>
            <a:ext cx="85473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ijdelijke aanduiding voor inhoud 2">
            <a:extLst>
              <a:ext uri="{FF2B5EF4-FFF2-40B4-BE49-F238E27FC236}">
                <a16:creationId xmlns:a16="http://schemas.microsoft.com/office/drawing/2014/main" id="{6670484B-1F65-6517-FD1F-D288748170DA}"/>
              </a:ext>
            </a:extLst>
          </p:cNvPr>
          <p:cNvSpPr txBox="1">
            <a:spLocks/>
          </p:cNvSpPr>
          <p:nvPr/>
        </p:nvSpPr>
        <p:spPr>
          <a:xfrm>
            <a:off x="391321" y="894208"/>
            <a:ext cx="7592952" cy="2607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rPr>
              <a:t>Using human experiences as data and human preferences as design guide</a:t>
            </a:r>
            <a:endParaRPr lang="en-GB" sz="1600" b="1" dirty="0">
              <a:solidFill>
                <a:schemeClr val="bg1"/>
              </a:solidFill>
              <a:latin typeface="+mj-lt"/>
            </a:endParaRPr>
          </a:p>
          <a:p>
            <a:pPr marL="0" indent="0" algn="ctr">
              <a:buNone/>
            </a:pPr>
            <a:endParaRPr lang="en-GB" sz="2000" dirty="0">
              <a:solidFill>
                <a:schemeClr val="bg1"/>
              </a:solidFill>
              <a:latin typeface="+mj-lt"/>
            </a:endParaRPr>
          </a:p>
        </p:txBody>
      </p:sp>
      <p:sp>
        <p:nvSpPr>
          <p:cNvPr id="37" name="Rectangle 36">
            <a:extLst>
              <a:ext uri="{FF2B5EF4-FFF2-40B4-BE49-F238E27FC236}">
                <a16:creationId xmlns:a16="http://schemas.microsoft.com/office/drawing/2014/main" id="{9A3C6EEA-03A2-D5C9-DB33-211885FF5507}"/>
              </a:ext>
            </a:extLst>
          </p:cNvPr>
          <p:cNvSpPr/>
          <p:nvPr/>
        </p:nvSpPr>
        <p:spPr>
          <a:xfrm>
            <a:off x="10007807" y="2785951"/>
            <a:ext cx="1792872" cy="5890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Spatial quality (Design)</a:t>
            </a:r>
            <a:endParaRPr lang="LID4096" sz="1600" dirty="0"/>
          </a:p>
        </p:txBody>
      </p:sp>
      <p:sp>
        <p:nvSpPr>
          <p:cNvPr id="47" name="Text Placeholder 2">
            <a:extLst>
              <a:ext uri="{FF2B5EF4-FFF2-40B4-BE49-F238E27FC236}">
                <a16:creationId xmlns:a16="http://schemas.microsoft.com/office/drawing/2014/main" id="{CFEBA65C-03B0-4CC5-65A3-982B807496A9}"/>
              </a:ext>
            </a:extLst>
          </p:cNvPr>
          <p:cNvSpPr txBox="1">
            <a:spLocks/>
          </p:cNvSpPr>
          <p:nvPr/>
        </p:nvSpPr>
        <p:spPr>
          <a:xfrm>
            <a:off x="9595637" y="5605225"/>
            <a:ext cx="2617213" cy="402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latin typeface="+mj-lt"/>
              </a:rPr>
              <a:t>HOW TO DESIGN FOR IT?</a:t>
            </a:r>
            <a:endParaRPr lang="LID4096" sz="1200" b="1" dirty="0">
              <a:latin typeface="+mj-lt"/>
            </a:endParaRPr>
          </a:p>
        </p:txBody>
      </p:sp>
      <p:sp>
        <p:nvSpPr>
          <p:cNvPr id="48" name="Rectangle 47">
            <a:extLst>
              <a:ext uri="{FF2B5EF4-FFF2-40B4-BE49-F238E27FC236}">
                <a16:creationId xmlns:a16="http://schemas.microsoft.com/office/drawing/2014/main" id="{CD23EA41-9F25-547F-6E6B-A44F9FBCEB69}"/>
              </a:ext>
            </a:extLst>
          </p:cNvPr>
          <p:cNvSpPr/>
          <p:nvPr/>
        </p:nvSpPr>
        <p:spPr>
          <a:xfrm>
            <a:off x="7433952" y="3436539"/>
            <a:ext cx="1808883"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i="1" dirty="0"/>
              <a:t>Translate to tangible requirement</a:t>
            </a:r>
          </a:p>
        </p:txBody>
      </p:sp>
      <p:sp>
        <p:nvSpPr>
          <p:cNvPr id="49" name="Rectangle 48">
            <a:extLst>
              <a:ext uri="{FF2B5EF4-FFF2-40B4-BE49-F238E27FC236}">
                <a16:creationId xmlns:a16="http://schemas.microsoft.com/office/drawing/2014/main" id="{679282B7-9AE5-06AC-D2DD-56F071A84624}"/>
              </a:ext>
            </a:extLst>
          </p:cNvPr>
          <p:cNvSpPr/>
          <p:nvPr/>
        </p:nvSpPr>
        <p:spPr>
          <a:xfrm>
            <a:off x="9999802" y="3386754"/>
            <a:ext cx="1808883"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i="1" dirty="0"/>
              <a:t>Iterations and development</a:t>
            </a:r>
          </a:p>
        </p:txBody>
      </p:sp>
      <p:sp>
        <p:nvSpPr>
          <p:cNvPr id="14" name="Slide Number Placeholder 13">
            <a:extLst>
              <a:ext uri="{FF2B5EF4-FFF2-40B4-BE49-F238E27FC236}">
                <a16:creationId xmlns:a16="http://schemas.microsoft.com/office/drawing/2014/main" id="{D2C9DF81-ACAE-1DDD-60BC-91F5D7FF6AE5}"/>
              </a:ext>
            </a:extLst>
          </p:cNvPr>
          <p:cNvSpPr>
            <a:spLocks noGrp="1"/>
          </p:cNvSpPr>
          <p:nvPr>
            <p:ph type="sldNum" sz="quarter" idx="12"/>
          </p:nvPr>
        </p:nvSpPr>
        <p:spPr/>
        <p:txBody>
          <a:bodyPr/>
          <a:lstStyle/>
          <a:p>
            <a:fld id="{EBBC2D6B-7327-483D-AD2A-1E5D09D2763D}" type="slidenum">
              <a:rPr lang="LID4096" smtClean="0"/>
              <a:t>14</a:t>
            </a:fld>
            <a:endParaRPr lang="LID4096"/>
          </a:p>
        </p:txBody>
      </p:sp>
      <p:sp>
        <p:nvSpPr>
          <p:cNvPr id="15" name="Rectangle 14">
            <a:extLst>
              <a:ext uri="{FF2B5EF4-FFF2-40B4-BE49-F238E27FC236}">
                <a16:creationId xmlns:a16="http://schemas.microsoft.com/office/drawing/2014/main" id="{D386893F-B2BC-8DA2-A92E-4B12B0BEF466}"/>
              </a:ext>
            </a:extLst>
          </p:cNvPr>
          <p:cNvSpPr/>
          <p:nvPr/>
        </p:nvSpPr>
        <p:spPr>
          <a:xfrm>
            <a:off x="5158526" y="4393192"/>
            <a:ext cx="1808883" cy="17570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b="1" dirty="0"/>
              <a:t>Work</a:t>
            </a:r>
          </a:p>
          <a:p>
            <a:pPr algn="ctr"/>
            <a:endParaRPr lang="en-GB" sz="1200" b="1" dirty="0"/>
          </a:p>
          <a:p>
            <a:pPr algn="ctr"/>
            <a:r>
              <a:rPr lang="en-GB" sz="1200" b="1" dirty="0"/>
              <a:t>Social</a:t>
            </a:r>
          </a:p>
          <a:p>
            <a:pPr algn="ctr"/>
            <a:endParaRPr lang="en-GB" sz="1200" b="1" dirty="0"/>
          </a:p>
          <a:p>
            <a:pPr algn="ctr"/>
            <a:r>
              <a:rPr lang="en-GB" sz="1200" b="1" dirty="0"/>
              <a:t>Personal</a:t>
            </a:r>
            <a:endParaRPr lang="LID4096" sz="1200" dirty="0"/>
          </a:p>
        </p:txBody>
      </p:sp>
      <p:sp>
        <p:nvSpPr>
          <p:cNvPr id="28" name="Rectangle 27">
            <a:extLst>
              <a:ext uri="{FF2B5EF4-FFF2-40B4-BE49-F238E27FC236}">
                <a16:creationId xmlns:a16="http://schemas.microsoft.com/office/drawing/2014/main" id="{B088D89C-6AFA-CA18-0384-DDA08BB1A57D}"/>
              </a:ext>
            </a:extLst>
          </p:cNvPr>
          <p:cNvSpPr/>
          <p:nvPr/>
        </p:nvSpPr>
        <p:spPr>
          <a:xfrm>
            <a:off x="342230" y="3437401"/>
            <a:ext cx="2152901"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i="1" dirty="0"/>
              <a:t>Analyse long-term missions</a:t>
            </a:r>
          </a:p>
          <a:p>
            <a:pPr algn="ctr"/>
            <a:r>
              <a:rPr lang="en-GB" sz="1200" i="1" dirty="0"/>
              <a:t>(Hi-SEAS, Antarctic Station)</a:t>
            </a:r>
            <a:endParaRPr lang="LID4096" sz="1200" i="1" dirty="0"/>
          </a:p>
        </p:txBody>
      </p:sp>
      <p:sp>
        <p:nvSpPr>
          <p:cNvPr id="30" name="Rectangle 29">
            <a:extLst>
              <a:ext uri="{FF2B5EF4-FFF2-40B4-BE49-F238E27FC236}">
                <a16:creationId xmlns:a16="http://schemas.microsoft.com/office/drawing/2014/main" id="{57E7A25A-49CF-2C6B-619D-36B94EDD8ECE}"/>
              </a:ext>
            </a:extLst>
          </p:cNvPr>
          <p:cNvSpPr/>
          <p:nvPr/>
        </p:nvSpPr>
        <p:spPr>
          <a:xfrm>
            <a:off x="2800959" y="3437401"/>
            <a:ext cx="1957020"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i="1" dirty="0">
                <a:solidFill>
                  <a:schemeClr val="tx1"/>
                </a:solidFill>
              </a:rPr>
              <a:t>Embody diverse preferences</a:t>
            </a:r>
          </a:p>
        </p:txBody>
      </p:sp>
      <p:sp>
        <p:nvSpPr>
          <p:cNvPr id="32" name="Rectangle 31">
            <a:extLst>
              <a:ext uri="{FF2B5EF4-FFF2-40B4-BE49-F238E27FC236}">
                <a16:creationId xmlns:a16="http://schemas.microsoft.com/office/drawing/2014/main" id="{813B585D-CB93-F4F5-D099-930CCC568A70}"/>
              </a:ext>
            </a:extLst>
          </p:cNvPr>
          <p:cNvSpPr/>
          <p:nvPr/>
        </p:nvSpPr>
        <p:spPr>
          <a:xfrm>
            <a:off x="5158526" y="3437401"/>
            <a:ext cx="1808883"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i="1" dirty="0"/>
              <a:t>Formulate desired spaces</a:t>
            </a:r>
          </a:p>
        </p:txBody>
      </p:sp>
      <p:cxnSp>
        <p:nvCxnSpPr>
          <p:cNvPr id="41" name="Straight Arrow Connector 40">
            <a:extLst>
              <a:ext uri="{FF2B5EF4-FFF2-40B4-BE49-F238E27FC236}">
                <a16:creationId xmlns:a16="http://schemas.microsoft.com/office/drawing/2014/main" id="{9706A25C-3297-D28B-F86F-D1F68BE33F04}"/>
              </a:ext>
            </a:extLst>
          </p:cNvPr>
          <p:cNvCxnSpPr>
            <a:cxnSpLocks/>
          </p:cNvCxnSpPr>
          <p:nvPr/>
        </p:nvCxnSpPr>
        <p:spPr>
          <a:xfrm flipH="1">
            <a:off x="9153069" y="2953872"/>
            <a:ext cx="854738" cy="0"/>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65FD4BFB-1D7F-C0B3-7A77-EF5CEDD73F8F}"/>
              </a:ext>
            </a:extLst>
          </p:cNvPr>
          <p:cNvSpPr/>
          <p:nvPr/>
        </p:nvSpPr>
        <p:spPr>
          <a:xfrm>
            <a:off x="8674479" y="2657284"/>
            <a:ext cx="1808883" cy="3155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200" i="1" dirty="0">
                <a:solidFill>
                  <a:schemeClr val="bg1">
                    <a:lumMod val="65000"/>
                  </a:schemeClr>
                </a:solidFill>
              </a:rPr>
              <a:t>Evaluate</a:t>
            </a:r>
          </a:p>
        </p:txBody>
      </p:sp>
      <p:sp>
        <p:nvSpPr>
          <p:cNvPr id="4" name="Rectangle 3">
            <a:extLst>
              <a:ext uri="{FF2B5EF4-FFF2-40B4-BE49-F238E27FC236}">
                <a16:creationId xmlns:a16="http://schemas.microsoft.com/office/drawing/2014/main" id="{2F22024B-00F2-7932-B872-541D0A805616}"/>
              </a:ext>
            </a:extLst>
          </p:cNvPr>
          <p:cNvSpPr/>
          <p:nvPr/>
        </p:nvSpPr>
        <p:spPr>
          <a:xfrm>
            <a:off x="243075" y="2481610"/>
            <a:ext cx="2351209" cy="4235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1400" b="1" i="1" dirty="0"/>
              <a:t>What?</a:t>
            </a:r>
          </a:p>
        </p:txBody>
      </p:sp>
    </p:spTree>
    <p:extLst>
      <p:ext uri="{BB962C8B-B14F-4D97-AF65-F5344CB8AC3E}">
        <p14:creationId xmlns:p14="http://schemas.microsoft.com/office/powerpoint/2010/main" val="3544350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A08A43-AA69-C31C-D1C3-99ECF05072D2}"/>
              </a:ext>
            </a:extLst>
          </p:cNvPr>
          <p:cNvSpPr>
            <a:spLocks noGrp="1"/>
          </p:cNvSpPr>
          <p:nvPr>
            <p:ph type="sldNum" sz="quarter" idx="12"/>
          </p:nvPr>
        </p:nvSpPr>
        <p:spPr/>
        <p:txBody>
          <a:bodyPr/>
          <a:lstStyle/>
          <a:p>
            <a:fld id="{EBBC2D6B-7327-483D-AD2A-1E5D09D2763D}" type="slidenum">
              <a:rPr lang="LID4096" smtClean="0"/>
              <a:t>15</a:t>
            </a:fld>
            <a:endParaRPr lang="LID4096" dirty="0"/>
          </a:p>
        </p:txBody>
      </p:sp>
      <p:sp>
        <p:nvSpPr>
          <p:cNvPr id="3" name="Rectangle 2">
            <a:extLst>
              <a:ext uri="{FF2B5EF4-FFF2-40B4-BE49-F238E27FC236}">
                <a16:creationId xmlns:a16="http://schemas.microsoft.com/office/drawing/2014/main" id="{ABC05676-23AA-15AD-59E6-B7575E13BB09}"/>
              </a:ext>
            </a:extLst>
          </p:cNvPr>
          <p:cNvSpPr/>
          <p:nvPr/>
        </p:nvSpPr>
        <p:spPr>
          <a:xfrm>
            <a:off x="0" y="0"/>
            <a:ext cx="12191999"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Rectangle 3">
            <a:extLst>
              <a:ext uri="{FF2B5EF4-FFF2-40B4-BE49-F238E27FC236}">
                <a16:creationId xmlns:a16="http://schemas.microsoft.com/office/drawing/2014/main" id="{8ECF6DFA-2451-9E14-530A-91B3E7988D29}"/>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Site</a:t>
            </a:r>
          </a:p>
        </p:txBody>
      </p:sp>
      <p:sp>
        <p:nvSpPr>
          <p:cNvPr id="5" name="Titel 1">
            <a:extLst>
              <a:ext uri="{FF2B5EF4-FFF2-40B4-BE49-F238E27FC236}">
                <a16:creationId xmlns:a16="http://schemas.microsoft.com/office/drawing/2014/main" id="{79FB92AD-7A74-8E95-8439-63F14B1CA438}"/>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rPr>
              <a:t>Site: </a:t>
            </a:r>
            <a:r>
              <a:rPr lang="nl-NL" sz="2400" b="1" dirty="0" err="1">
                <a:solidFill>
                  <a:schemeClr val="bg1"/>
                </a:solidFill>
              </a:rPr>
              <a:t>Lunar</a:t>
            </a:r>
            <a:r>
              <a:rPr lang="nl-NL" sz="2400" b="1" dirty="0">
                <a:solidFill>
                  <a:schemeClr val="bg1"/>
                </a:solidFill>
              </a:rPr>
              <a:t> South </a:t>
            </a:r>
            <a:r>
              <a:rPr lang="nl-NL" sz="2400" b="1" dirty="0" err="1">
                <a:solidFill>
                  <a:schemeClr val="bg1"/>
                </a:solidFill>
              </a:rPr>
              <a:t>Pole</a:t>
            </a:r>
            <a:r>
              <a:rPr lang="nl-NL" sz="2400" b="1" dirty="0">
                <a:solidFill>
                  <a:schemeClr val="bg1"/>
                </a:solidFill>
              </a:rPr>
              <a:t>, </a:t>
            </a:r>
            <a:r>
              <a:rPr lang="nl-NL" sz="2400" b="1" dirty="0" err="1">
                <a:solidFill>
                  <a:schemeClr val="bg1"/>
                </a:solidFill>
              </a:rPr>
              <a:t>Ridge</a:t>
            </a:r>
            <a:r>
              <a:rPr lang="nl-NL" sz="2400" b="1" dirty="0">
                <a:solidFill>
                  <a:schemeClr val="bg1"/>
                </a:solidFill>
              </a:rPr>
              <a:t> of </a:t>
            </a:r>
            <a:r>
              <a:rPr lang="nl-NL" sz="2400" b="1" dirty="0" err="1">
                <a:solidFill>
                  <a:schemeClr val="bg1"/>
                </a:solidFill>
              </a:rPr>
              <a:t>Shackleton</a:t>
            </a:r>
            <a:r>
              <a:rPr lang="nl-NL" sz="2400" b="1" dirty="0">
                <a:solidFill>
                  <a:schemeClr val="bg1"/>
                </a:solidFill>
              </a:rPr>
              <a:t> </a:t>
            </a:r>
            <a:r>
              <a:rPr lang="nl-NL" sz="2400" b="1" dirty="0" err="1">
                <a:solidFill>
                  <a:schemeClr val="bg1"/>
                </a:solidFill>
              </a:rPr>
              <a:t>Crater</a:t>
            </a:r>
            <a:endParaRPr lang="nl-NL" sz="2400" b="1" dirty="0">
              <a:solidFill>
                <a:schemeClr val="bg1"/>
              </a:solidFill>
            </a:endParaRPr>
          </a:p>
        </p:txBody>
      </p:sp>
      <p:sp>
        <p:nvSpPr>
          <p:cNvPr id="7" name="TextBox 3">
            <a:extLst>
              <a:ext uri="{FF2B5EF4-FFF2-40B4-BE49-F238E27FC236}">
                <a16:creationId xmlns:a16="http://schemas.microsoft.com/office/drawing/2014/main" id="{4BD761B1-8490-BDCB-6433-2921FC4ECE71}"/>
              </a:ext>
            </a:extLst>
          </p:cNvPr>
          <p:cNvSpPr txBox="1"/>
          <p:nvPr/>
        </p:nvSpPr>
        <p:spPr>
          <a:xfrm>
            <a:off x="8542998" y="6096667"/>
            <a:ext cx="3477083" cy="253916"/>
          </a:xfrm>
          <a:prstGeom prst="rect">
            <a:avLst/>
          </a:prstGeom>
          <a:noFill/>
        </p:spPr>
        <p:txBody>
          <a:bodyPr wrap="square" rtlCol="0">
            <a:spAutoFit/>
          </a:bodyPr>
          <a:lstStyle/>
          <a:p>
            <a:pPr algn="ctr"/>
            <a:r>
              <a:rPr lang="en-GB" sz="1000" i="1" dirty="0">
                <a:latin typeface="+mj-lt"/>
              </a:rPr>
              <a:t>Shackleton Crater, NASA Goddard</a:t>
            </a:r>
          </a:p>
        </p:txBody>
      </p:sp>
      <p:grpSp>
        <p:nvGrpSpPr>
          <p:cNvPr id="8" name="Group 7">
            <a:extLst>
              <a:ext uri="{FF2B5EF4-FFF2-40B4-BE49-F238E27FC236}">
                <a16:creationId xmlns:a16="http://schemas.microsoft.com/office/drawing/2014/main" id="{439CE8E1-5CCD-B2F3-ABAB-69345030C886}"/>
              </a:ext>
            </a:extLst>
          </p:cNvPr>
          <p:cNvGrpSpPr/>
          <p:nvPr/>
        </p:nvGrpSpPr>
        <p:grpSpPr>
          <a:xfrm>
            <a:off x="3797985" y="1892768"/>
            <a:ext cx="4156256" cy="4144633"/>
            <a:chOff x="661844" y="2882751"/>
            <a:chExt cx="3570476" cy="3560491"/>
          </a:xfrm>
        </p:grpSpPr>
        <p:grpSp>
          <p:nvGrpSpPr>
            <p:cNvPr id="9" name="Group 8">
              <a:extLst>
                <a:ext uri="{FF2B5EF4-FFF2-40B4-BE49-F238E27FC236}">
                  <a16:creationId xmlns:a16="http://schemas.microsoft.com/office/drawing/2014/main" id="{A19AA003-0EB4-6803-34DA-A008987328B2}"/>
                </a:ext>
              </a:extLst>
            </p:cNvPr>
            <p:cNvGrpSpPr/>
            <p:nvPr/>
          </p:nvGrpSpPr>
          <p:grpSpPr>
            <a:xfrm>
              <a:off x="661844" y="2882751"/>
              <a:ext cx="3570476" cy="3560491"/>
              <a:chOff x="7284034" y="3096771"/>
              <a:chExt cx="5242688" cy="5228027"/>
            </a:xfrm>
          </p:grpSpPr>
          <p:pic>
            <p:nvPicPr>
              <p:cNvPr id="11" name="Picture 10">
                <a:extLst>
                  <a:ext uri="{FF2B5EF4-FFF2-40B4-BE49-F238E27FC236}">
                    <a16:creationId xmlns:a16="http://schemas.microsoft.com/office/drawing/2014/main" id="{BD2B7A06-9548-815F-976C-E317E5FD170D}"/>
                  </a:ext>
                </a:extLst>
              </p:cNvPr>
              <p:cNvPicPr>
                <a:picLocks noChangeAspect="1"/>
              </p:cNvPicPr>
              <p:nvPr/>
            </p:nvPicPr>
            <p:blipFill>
              <a:blip r:embed="rId3">
                <a:alphaModFix/>
                <a:extLst>
                  <a:ext uri="{28A0092B-C50C-407E-A947-70E740481C1C}">
                    <a14:useLocalDpi xmlns:a14="http://schemas.microsoft.com/office/drawing/2010/main" val="0"/>
                  </a:ext>
                </a:extLst>
              </a:blip>
              <a:srcRect l="2662" t="10261" r="3183" b="2090"/>
              <a:stretch/>
            </p:blipFill>
            <p:spPr>
              <a:xfrm>
                <a:off x="7284034" y="3096771"/>
                <a:ext cx="5242688" cy="5228027"/>
              </a:xfrm>
              <a:prstGeom prst="rect">
                <a:avLst/>
              </a:prstGeom>
            </p:spPr>
          </p:pic>
          <p:cxnSp>
            <p:nvCxnSpPr>
              <p:cNvPr id="12" name="Straight Connector 11">
                <a:extLst>
                  <a:ext uri="{FF2B5EF4-FFF2-40B4-BE49-F238E27FC236}">
                    <a16:creationId xmlns:a16="http://schemas.microsoft.com/office/drawing/2014/main" id="{288A5949-B239-9DBF-2235-33A3065BA610}"/>
                  </a:ext>
                </a:extLst>
              </p:cNvPr>
              <p:cNvCxnSpPr>
                <a:cxnSpLocks/>
              </p:cNvCxnSpPr>
              <p:nvPr/>
            </p:nvCxnSpPr>
            <p:spPr>
              <a:xfrm>
                <a:off x="7467732" y="6794523"/>
                <a:ext cx="664707"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1D91BF50-3ED6-44A9-0A7C-C61B3B4582E3}"/>
                  </a:ext>
                </a:extLst>
              </p:cNvPr>
              <p:cNvSpPr txBox="1"/>
              <p:nvPr/>
            </p:nvSpPr>
            <p:spPr>
              <a:xfrm>
                <a:off x="7397320" y="6505086"/>
                <a:ext cx="927693" cy="335622"/>
              </a:xfrm>
              <a:prstGeom prst="rect">
                <a:avLst/>
              </a:prstGeom>
              <a:noFill/>
            </p:spPr>
            <p:txBody>
              <a:bodyPr wrap="square" rtlCol="0">
                <a:spAutoFit/>
              </a:bodyPr>
              <a:lstStyle/>
              <a:p>
                <a:r>
                  <a:rPr lang="en-GB" sz="1200" b="1" dirty="0">
                    <a:solidFill>
                      <a:schemeClr val="bg1"/>
                    </a:solidFill>
                    <a:latin typeface="Helvetica" pitchFamily="2" charset="0"/>
                  </a:rPr>
                  <a:t>10 km</a:t>
                </a:r>
              </a:p>
            </p:txBody>
          </p:sp>
        </p:grpSp>
        <p:sp>
          <p:nvSpPr>
            <p:cNvPr id="10" name="Rectangle 9">
              <a:extLst>
                <a:ext uri="{FF2B5EF4-FFF2-40B4-BE49-F238E27FC236}">
                  <a16:creationId xmlns:a16="http://schemas.microsoft.com/office/drawing/2014/main" id="{CAC4C4C0-36C6-DBFC-8A0D-DC5EADB2E5E7}"/>
                </a:ext>
              </a:extLst>
            </p:cNvPr>
            <p:cNvSpPr/>
            <p:nvPr/>
          </p:nvSpPr>
          <p:spPr>
            <a:xfrm>
              <a:off x="3333709" y="4816529"/>
              <a:ext cx="381179" cy="356701"/>
            </a:xfrm>
            <a:prstGeom prst="rect">
              <a:avLst/>
            </a:prstGeom>
            <a:noFill/>
            <a:ln w="19050">
              <a:solidFill>
                <a:srgbClr val="FBB04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4" name="Group 13">
            <a:extLst>
              <a:ext uri="{FF2B5EF4-FFF2-40B4-BE49-F238E27FC236}">
                <a16:creationId xmlns:a16="http://schemas.microsoft.com/office/drawing/2014/main" id="{D9D5EB54-3240-58FE-1552-5E074D79924D}"/>
              </a:ext>
            </a:extLst>
          </p:cNvPr>
          <p:cNvGrpSpPr/>
          <p:nvPr/>
        </p:nvGrpSpPr>
        <p:grpSpPr>
          <a:xfrm>
            <a:off x="8144457" y="1911593"/>
            <a:ext cx="4047542" cy="4080840"/>
            <a:chOff x="4345451" y="2893902"/>
            <a:chExt cx="3477084" cy="3505689"/>
          </a:xfrm>
        </p:grpSpPr>
        <p:pic>
          <p:nvPicPr>
            <p:cNvPr id="15" name="Picture 2">
              <a:extLst>
                <a:ext uri="{FF2B5EF4-FFF2-40B4-BE49-F238E27FC236}">
                  <a16:creationId xmlns:a16="http://schemas.microsoft.com/office/drawing/2014/main" id="{E9B0A4A7-8FFA-8207-99FE-F1CDE5B298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345451" y="2893902"/>
              <a:ext cx="3477084" cy="35056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66F0811-9FEC-1BF4-B1E3-BCB6DCEC43A2}"/>
                </a:ext>
              </a:extLst>
            </p:cNvPr>
            <p:cNvSpPr/>
            <p:nvPr/>
          </p:nvSpPr>
          <p:spPr>
            <a:xfrm>
              <a:off x="5791279" y="3973080"/>
              <a:ext cx="587161" cy="415998"/>
            </a:xfrm>
            <a:prstGeom prst="rect">
              <a:avLst/>
            </a:prstGeom>
            <a:noFill/>
            <a:ln w="19050">
              <a:solidFill>
                <a:srgbClr val="FBB04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cxnSp>
        <p:nvCxnSpPr>
          <p:cNvPr id="17" name="Straight Connector 16">
            <a:extLst>
              <a:ext uri="{FF2B5EF4-FFF2-40B4-BE49-F238E27FC236}">
                <a16:creationId xmlns:a16="http://schemas.microsoft.com/office/drawing/2014/main" id="{7E5E2696-D125-1CFC-2233-CE1B26C37944}"/>
              </a:ext>
            </a:extLst>
          </p:cNvPr>
          <p:cNvCxnSpPr>
            <a:cxnSpLocks/>
            <a:stCxn id="16" idx="1"/>
            <a:endCxn id="10" idx="3"/>
          </p:cNvCxnSpPr>
          <p:nvPr/>
        </p:nvCxnSpPr>
        <p:spPr>
          <a:xfrm flipH="1">
            <a:off x="7351918" y="3409947"/>
            <a:ext cx="2475573" cy="941470"/>
          </a:xfrm>
          <a:prstGeom prst="line">
            <a:avLst/>
          </a:prstGeom>
          <a:ln w="19050">
            <a:solidFill>
              <a:srgbClr val="FBB04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3">
            <a:extLst>
              <a:ext uri="{FF2B5EF4-FFF2-40B4-BE49-F238E27FC236}">
                <a16:creationId xmlns:a16="http://schemas.microsoft.com/office/drawing/2014/main" id="{B9B46270-DD1D-2059-6936-C18791247FD8}"/>
              </a:ext>
            </a:extLst>
          </p:cNvPr>
          <p:cNvSpPr txBox="1"/>
          <p:nvPr/>
        </p:nvSpPr>
        <p:spPr>
          <a:xfrm>
            <a:off x="4076467" y="6096667"/>
            <a:ext cx="3607771" cy="400110"/>
          </a:xfrm>
          <a:prstGeom prst="rect">
            <a:avLst/>
          </a:prstGeom>
          <a:noFill/>
        </p:spPr>
        <p:txBody>
          <a:bodyPr wrap="square" rtlCol="0">
            <a:spAutoFit/>
          </a:bodyPr>
          <a:lstStyle/>
          <a:p>
            <a:pPr algn="ctr"/>
            <a:r>
              <a:rPr lang="en-GB" sz="1000" i="1" dirty="0">
                <a:latin typeface="+mj-lt"/>
              </a:rPr>
              <a:t>Annual Illumination and Topographic Slope, LPI</a:t>
            </a:r>
          </a:p>
          <a:p>
            <a:pPr algn="ctr"/>
            <a:r>
              <a:rPr lang="en-GB" sz="1000" dirty="0">
                <a:latin typeface="+mj-lt"/>
              </a:rPr>
              <a:t>*Eternal sunlight areas has &gt;80% illumination/year</a:t>
            </a:r>
          </a:p>
        </p:txBody>
      </p:sp>
      <p:sp>
        <p:nvSpPr>
          <p:cNvPr id="19" name="Tijdelijke aanduiding voor inhoud 2">
            <a:extLst>
              <a:ext uri="{FF2B5EF4-FFF2-40B4-BE49-F238E27FC236}">
                <a16:creationId xmlns:a16="http://schemas.microsoft.com/office/drawing/2014/main" id="{CDC450F0-2115-FD94-B6E1-0E9C132474A7}"/>
              </a:ext>
            </a:extLst>
          </p:cNvPr>
          <p:cNvSpPr txBox="1">
            <a:spLocks/>
          </p:cNvSpPr>
          <p:nvPr/>
        </p:nvSpPr>
        <p:spPr>
          <a:xfrm>
            <a:off x="391321" y="1911593"/>
            <a:ext cx="2998424" cy="7651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mj-lt"/>
                <a:cs typeface="Helvetica" pitchFamily="2" charset="0"/>
                <a:sym typeface="Wingdings" panose="05000000000000000000" pitchFamily="2" charset="2"/>
              </a:rPr>
              <a:t>1. Candidate for lunar base</a:t>
            </a:r>
          </a:p>
          <a:p>
            <a:pPr marL="0" indent="0">
              <a:buNone/>
            </a:pPr>
            <a:r>
              <a:rPr lang="en-GB" sz="1600" dirty="0">
                <a:latin typeface="+mj-lt"/>
                <a:cs typeface="Helvetica" pitchFamily="2" charset="0"/>
                <a:sym typeface="Wingdings" panose="05000000000000000000" pitchFamily="2" charset="2"/>
              </a:rPr>
              <a:t>2. Proximity to resources:</a:t>
            </a:r>
          </a:p>
          <a:p>
            <a:r>
              <a:rPr lang="en-GB" sz="1600" b="1" dirty="0">
                <a:latin typeface="+mj-lt"/>
                <a:cs typeface="Helvetica" pitchFamily="2" charset="0"/>
                <a:sym typeface="Wingdings" panose="05000000000000000000" pitchFamily="2" charset="2"/>
              </a:rPr>
              <a:t>Eternal sunlight area  </a:t>
            </a:r>
            <a:r>
              <a:rPr lang="en-GB" sz="1600" dirty="0">
                <a:latin typeface="+mj-lt"/>
                <a:cs typeface="Helvetica" pitchFamily="2" charset="0"/>
                <a:sym typeface="Wingdings" panose="05000000000000000000" pitchFamily="2" charset="2"/>
              </a:rPr>
              <a:t>energy source and daylight utilization</a:t>
            </a:r>
          </a:p>
          <a:p>
            <a:r>
              <a:rPr lang="en-GB" sz="1600" b="1" dirty="0">
                <a:latin typeface="+mj-lt"/>
                <a:cs typeface="Helvetica" pitchFamily="2" charset="0"/>
                <a:sym typeface="Wingdings" panose="05000000000000000000" pitchFamily="2" charset="2"/>
              </a:rPr>
              <a:t>Permanently Shadowed Region </a:t>
            </a:r>
            <a:r>
              <a:rPr lang="en-GB" sz="1600" dirty="0">
                <a:latin typeface="+mj-lt"/>
                <a:cs typeface="Helvetica" pitchFamily="2" charset="0"/>
                <a:sym typeface="Wingdings" panose="05000000000000000000" pitchFamily="2" charset="2"/>
              </a:rPr>
              <a:t> hosts water-ice, hydrogen, and early Solar System volatiles (for ISRU)</a:t>
            </a:r>
          </a:p>
          <a:p>
            <a:endParaRPr lang="en-GB" sz="1600" dirty="0">
              <a:latin typeface="+mj-lt"/>
              <a:cs typeface="Helvetica" pitchFamily="2" charset="0"/>
              <a:sym typeface="Wingdings" panose="05000000000000000000" pitchFamily="2" charset="2"/>
            </a:endParaRPr>
          </a:p>
          <a:p>
            <a:endParaRPr lang="en-GB" sz="1600" dirty="0">
              <a:latin typeface="+mj-lt"/>
              <a:cs typeface="Helvetica" pitchFamily="2" charset="0"/>
              <a:sym typeface="Wingdings" panose="05000000000000000000" pitchFamily="2" charset="2"/>
            </a:endParaRPr>
          </a:p>
        </p:txBody>
      </p:sp>
      <p:sp>
        <p:nvSpPr>
          <p:cNvPr id="28" name="TextBox 3">
            <a:extLst>
              <a:ext uri="{FF2B5EF4-FFF2-40B4-BE49-F238E27FC236}">
                <a16:creationId xmlns:a16="http://schemas.microsoft.com/office/drawing/2014/main" id="{ABE3E01C-8C2B-5463-7707-7BC544C9DD33}"/>
              </a:ext>
            </a:extLst>
          </p:cNvPr>
          <p:cNvSpPr txBox="1"/>
          <p:nvPr/>
        </p:nvSpPr>
        <p:spPr>
          <a:xfrm>
            <a:off x="9628639" y="7248663"/>
            <a:ext cx="2141976" cy="246221"/>
          </a:xfrm>
          <a:prstGeom prst="rect">
            <a:avLst/>
          </a:prstGeom>
          <a:noFill/>
        </p:spPr>
        <p:txBody>
          <a:bodyPr wrap="square" rtlCol="0">
            <a:spAutoFit/>
          </a:bodyPr>
          <a:lstStyle/>
          <a:p>
            <a:r>
              <a:rPr lang="en-GB" sz="1000" dirty="0">
                <a:latin typeface="+mj-lt"/>
              </a:rPr>
              <a:t>Water-ice &amp; volatiles</a:t>
            </a:r>
          </a:p>
        </p:txBody>
      </p:sp>
      <p:sp>
        <p:nvSpPr>
          <p:cNvPr id="29" name="Rectangle 28">
            <a:extLst>
              <a:ext uri="{FF2B5EF4-FFF2-40B4-BE49-F238E27FC236}">
                <a16:creationId xmlns:a16="http://schemas.microsoft.com/office/drawing/2014/main" id="{22C56EBF-B6FC-9B5B-A9A1-FC242BE727CF}"/>
              </a:ext>
            </a:extLst>
          </p:cNvPr>
          <p:cNvSpPr/>
          <p:nvPr/>
        </p:nvSpPr>
        <p:spPr>
          <a:xfrm>
            <a:off x="9323451" y="7319656"/>
            <a:ext cx="267313" cy="104234"/>
          </a:xfrm>
          <a:prstGeom prst="rect">
            <a:avLst/>
          </a:prstGeom>
          <a:solidFill>
            <a:srgbClr val="5D95CD"/>
          </a:solidFill>
          <a:ln w="28575">
            <a:solidFill>
              <a:srgbClr val="4796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570407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702B807-F827-4D4D-36CF-5AEEAE2BCA25}"/>
              </a:ext>
            </a:extLst>
          </p:cNvPr>
          <p:cNvSpPr/>
          <p:nvPr/>
        </p:nvSpPr>
        <p:spPr>
          <a:xfrm>
            <a:off x="0" y="0"/>
            <a:ext cx="12191999"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116" name="Content Placeholder 5">
            <a:extLst>
              <a:ext uri="{FF2B5EF4-FFF2-40B4-BE49-F238E27FC236}">
                <a16:creationId xmlns:a16="http://schemas.microsoft.com/office/drawing/2014/main" id="{6218D743-B730-D4CC-761D-D85CB282AE30}"/>
              </a:ext>
            </a:extLst>
          </p:cNvPr>
          <p:cNvSpPr txBox="1">
            <a:spLocks/>
          </p:cNvSpPr>
          <p:nvPr/>
        </p:nvSpPr>
        <p:spPr>
          <a:xfrm>
            <a:off x="-3901532" y="1848645"/>
            <a:ext cx="3324016" cy="1880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highlight>
                  <a:srgbClr val="FBB040"/>
                </a:highlight>
                <a:latin typeface="Helvetica" pitchFamily="2" charset="0"/>
              </a:rPr>
              <a:t>Eternal sunlight areas (South Pole)</a:t>
            </a:r>
          </a:p>
          <a:p>
            <a:r>
              <a:rPr lang="en-GB" sz="1200" dirty="0">
                <a:latin typeface="Helvetica" pitchFamily="2" charset="0"/>
              </a:rPr>
              <a:t>Seasonal constant sunlight areas (North Pole)</a:t>
            </a:r>
          </a:p>
          <a:p>
            <a:r>
              <a:rPr lang="en-GB" sz="1200" dirty="0">
                <a:latin typeface="Helvetica" pitchFamily="2" charset="0"/>
              </a:rPr>
              <a:t>Eternal darkness areas in craters</a:t>
            </a:r>
          </a:p>
          <a:p>
            <a:r>
              <a:rPr lang="en-GB" sz="1200" dirty="0">
                <a:latin typeface="Helvetica" pitchFamily="2" charset="0"/>
              </a:rPr>
              <a:t>Deep craters protect from micrometeorites </a:t>
            </a:r>
          </a:p>
          <a:p>
            <a:endParaRPr lang="en-GB" sz="1200" dirty="0">
              <a:latin typeface="Helvetica" pitchFamily="2" charset="0"/>
            </a:endParaRPr>
          </a:p>
        </p:txBody>
      </p:sp>
      <p:sp>
        <p:nvSpPr>
          <p:cNvPr id="10" name="Titel 1">
            <a:extLst>
              <a:ext uri="{FF2B5EF4-FFF2-40B4-BE49-F238E27FC236}">
                <a16:creationId xmlns:a16="http://schemas.microsoft.com/office/drawing/2014/main" id="{31C255C5-B8F3-9D1D-7047-50D18D923A68}"/>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rPr>
              <a:t>Site </a:t>
            </a:r>
            <a:r>
              <a:rPr lang="nl-NL" sz="2400" b="1" dirty="0" err="1">
                <a:solidFill>
                  <a:schemeClr val="bg1"/>
                </a:solidFill>
              </a:rPr>
              <a:t>Condition</a:t>
            </a:r>
            <a:endParaRPr lang="nl-NL" sz="2400" b="1" dirty="0">
              <a:solidFill>
                <a:schemeClr val="bg1"/>
              </a:solidFill>
            </a:endParaRPr>
          </a:p>
        </p:txBody>
      </p:sp>
      <p:sp>
        <p:nvSpPr>
          <p:cNvPr id="13" name="Tijdelijke aanduiding voor inhoud 2">
            <a:extLst>
              <a:ext uri="{FF2B5EF4-FFF2-40B4-BE49-F238E27FC236}">
                <a16:creationId xmlns:a16="http://schemas.microsoft.com/office/drawing/2014/main" id="{B79410B7-352F-D405-A30F-991B3E26E043}"/>
              </a:ext>
            </a:extLst>
          </p:cNvPr>
          <p:cNvSpPr txBox="1">
            <a:spLocks/>
          </p:cNvSpPr>
          <p:nvPr/>
        </p:nvSpPr>
        <p:spPr>
          <a:xfrm>
            <a:off x="391322" y="1905521"/>
            <a:ext cx="2738466" cy="45176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mj-lt"/>
                <a:cs typeface="Helvetica" pitchFamily="2" charset="0"/>
                <a:sym typeface="Wingdings" panose="05000000000000000000" pitchFamily="2" charset="2"/>
              </a:rPr>
              <a:t>Slope 15</a:t>
            </a:r>
            <a:r>
              <a:rPr lang="en-NL" sz="1600" dirty="0">
                <a:effectLst/>
                <a:latin typeface="+mj-lt"/>
              </a:rPr>
              <a:t>°</a:t>
            </a:r>
            <a:r>
              <a:rPr lang="en-GB" sz="1600" dirty="0">
                <a:effectLst/>
                <a:latin typeface="+mj-lt"/>
              </a:rPr>
              <a:t> - </a:t>
            </a:r>
            <a:r>
              <a:rPr lang="en-GB" sz="1600" dirty="0">
                <a:effectLst/>
                <a:latin typeface="+mj-lt"/>
                <a:sym typeface="Wingdings" panose="05000000000000000000" pitchFamily="2" charset="2"/>
              </a:rPr>
              <a:t>20</a:t>
            </a:r>
            <a:r>
              <a:rPr lang="en-NL" sz="1600" dirty="0">
                <a:effectLst/>
                <a:latin typeface="+mj-lt"/>
              </a:rPr>
              <a:t>°</a:t>
            </a:r>
            <a:endParaRPr lang="en-GB" sz="1600" dirty="0">
              <a:latin typeface="+mj-lt"/>
              <a:cs typeface="Helvetica" pitchFamily="2" charset="0"/>
              <a:sym typeface="Wingdings" panose="05000000000000000000" pitchFamily="2" charset="2"/>
            </a:endParaRPr>
          </a:p>
          <a:p>
            <a:r>
              <a:rPr lang="en-GB" sz="1600" dirty="0">
                <a:highlight>
                  <a:srgbClr val="FBB040"/>
                </a:highlight>
                <a:latin typeface="+mj-lt"/>
                <a:cs typeface="Helvetica" pitchFamily="2" charset="0"/>
                <a:sym typeface="Wingdings" panose="05000000000000000000" pitchFamily="2" charset="2"/>
              </a:rPr>
              <a:t>Going underground </a:t>
            </a:r>
            <a:r>
              <a:rPr lang="en-GB" sz="1600" dirty="0">
                <a:latin typeface="+mj-lt"/>
                <a:cs typeface="Helvetica" pitchFamily="2" charset="0"/>
                <a:sym typeface="Wingdings" panose="05000000000000000000" pitchFamily="2" charset="2"/>
              </a:rPr>
              <a:t>provides protection from radiation, extreme temperature, and lunar dust </a:t>
            </a:r>
          </a:p>
          <a:p>
            <a:r>
              <a:rPr lang="en-GB" sz="1600" dirty="0">
                <a:latin typeface="+mj-lt"/>
                <a:cs typeface="Helvetica" pitchFamily="2" charset="0"/>
                <a:sym typeface="Wingdings" panose="05000000000000000000" pitchFamily="2" charset="2"/>
              </a:rPr>
              <a:t>Loose </a:t>
            </a:r>
            <a:r>
              <a:rPr lang="en-GB" sz="1600" dirty="0" err="1">
                <a:latin typeface="+mj-lt"/>
                <a:cs typeface="Helvetica" pitchFamily="2" charset="0"/>
                <a:sym typeface="Wingdings" panose="05000000000000000000" pitchFamily="2" charset="2"/>
              </a:rPr>
              <a:t>regolith</a:t>
            </a:r>
            <a:r>
              <a:rPr lang="en-GB" sz="1600" dirty="0">
                <a:latin typeface="+mj-lt"/>
                <a:cs typeface="Helvetica" pitchFamily="2" charset="0"/>
                <a:sym typeface="Wingdings" panose="05000000000000000000" pitchFamily="2" charset="2"/>
              </a:rPr>
              <a:t> layer   allows possible excavation &amp; collection of material for in-situ construction (geopolymer binder)</a:t>
            </a:r>
          </a:p>
        </p:txBody>
      </p:sp>
      <p:pic>
        <p:nvPicPr>
          <p:cNvPr id="15" name="Picture 4" descr="undefined">
            <a:extLst>
              <a:ext uri="{FF2B5EF4-FFF2-40B4-BE49-F238E27FC236}">
                <a16:creationId xmlns:a16="http://schemas.microsoft.com/office/drawing/2014/main" id="{5773B515-7F1E-7C4F-EC64-37CEBA091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310" y="-2040884"/>
            <a:ext cx="5207794" cy="29193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
            <a:extLst>
              <a:ext uri="{FF2B5EF4-FFF2-40B4-BE49-F238E27FC236}">
                <a16:creationId xmlns:a16="http://schemas.microsoft.com/office/drawing/2014/main" id="{4E611073-B948-5DB1-9BD2-62434B4E890D}"/>
              </a:ext>
            </a:extLst>
          </p:cNvPr>
          <p:cNvSpPr txBox="1"/>
          <p:nvPr/>
        </p:nvSpPr>
        <p:spPr>
          <a:xfrm>
            <a:off x="-5393988" y="887262"/>
            <a:ext cx="3477083" cy="246221"/>
          </a:xfrm>
          <a:prstGeom prst="rect">
            <a:avLst/>
          </a:prstGeom>
          <a:noFill/>
        </p:spPr>
        <p:txBody>
          <a:bodyPr wrap="square" rtlCol="0">
            <a:spAutoFit/>
          </a:bodyPr>
          <a:lstStyle/>
          <a:p>
            <a:pPr algn="r"/>
            <a:r>
              <a:rPr lang="en-GB" sz="1000" i="1" dirty="0">
                <a:latin typeface="+mj-lt"/>
              </a:rPr>
              <a:t>Peaks of Eternal Sunlight, Paul </a:t>
            </a:r>
            <a:r>
              <a:rPr lang="en-GB" sz="1000" i="1" dirty="0" err="1">
                <a:latin typeface="+mj-lt"/>
              </a:rPr>
              <a:t>Spudis</a:t>
            </a:r>
            <a:endParaRPr lang="en-GB" sz="1000" i="1" dirty="0">
              <a:latin typeface="+mj-lt"/>
            </a:endParaRPr>
          </a:p>
        </p:txBody>
      </p:sp>
      <p:pic>
        <p:nvPicPr>
          <p:cNvPr id="6146" name="Picture 2">
            <a:extLst>
              <a:ext uri="{FF2B5EF4-FFF2-40B4-BE49-F238E27FC236}">
                <a16:creationId xmlns:a16="http://schemas.microsoft.com/office/drawing/2014/main" id="{E1134223-7855-3D8A-B8E4-AF6E5E724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8586" y="1133483"/>
            <a:ext cx="4715544" cy="41362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eologic context and potential EVA targets at the lunar south pole -  ScienceDirect">
            <a:extLst>
              <a:ext uri="{FF2B5EF4-FFF2-40B4-BE49-F238E27FC236}">
                <a16:creationId xmlns:a16="http://schemas.microsoft.com/office/drawing/2014/main" id="{D31FAF4E-1F4C-C548-FE19-D7765070D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8586" y="5381539"/>
            <a:ext cx="4529281" cy="157983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unar stratigraphy  ">
            <a:extLst>
              <a:ext uri="{FF2B5EF4-FFF2-40B4-BE49-F238E27FC236}">
                <a16:creationId xmlns:a16="http://schemas.microsoft.com/office/drawing/2014/main" id="{2AA400A3-F889-ADAF-B1FA-6B1B988304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33" r="7896"/>
          <a:stretch/>
        </p:blipFill>
        <p:spPr bwMode="auto">
          <a:xfrm>
            <a:off x="8254264" y="2049297"/>
            <a:ext cx="3621608" cy="395039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
            <a:extLst>
              <a:ext uri="{FF2B5EF4-FFF2-40B4-BE49-F238E27FC236}">
                <a16:creationId xmlns:a16="http://schemas.microsoft.com/office/drawing/2014/main" id="{AF01C7EC-0934-3EA4-FA19-101562EB5F7E}"/>
              </a:ext>
            </a:extLst>
          </p:cNvPr>
          <p:cNvSpPr txBox="1"/>
          <p:nvPr/>
        </p:nvSpPr>
        <p:spPr>
          <a:xfrm>
            <a:off x="4145352" y="6096667"/>
            <a:ext cx="3477083" cy="400110"/>
          </a:xfrm>
          <a:prstGeom prst="rect">
            <a:avLst/>
          </a:prstGeom>
          <a:noFill/>
        </p:spPr>
        <p:txBody>
          <a:bodyPr wrap="square" rtlCol="0">
            <a:spAutoFit/>
          </a:bodyPr>
          <a:lstStyle/>
          <a:p>
            <a:pPr algn="ctr"/>
            <a:r>
              <a:rPr lang="en-GB" sz="1000" i="1" dirty="0">
                <a:latin typeface="+mj-lt"/>
              </a:rPr>
              <a:t>Slope Map of Lunar South Pole</a:t>
            </a:r>
          </a:p>
          <a:p>
            <a:pPr algn="ctr"/>
            <a:r>
              <a:rPr lang="en-GB" sz="1000" i="1" dirty="0" err="1">
                <a:latin typeface="+mj-lt"/>
              </a:rPr>
              <a:t>Polarsteregoraphic</a:t>
            </a:r>
            <a:r>
              <a:rPr lang="en-GB" sz="1000" i="1" dirty="0">
                <a:latin typeface="+mj-lt"/>
              </a:rPr>
              <a:t> Projection, Lunar Planetary Institute</a:t>
            </a:r>
          </a:p>
        </p:txBody>
      </p:sp>
      <p:sp>
        <p:nvSpPr>
          <p:cNvPr id="34" name="TextBox 3">
            <a:extLst>
              <a:ext uri="{FF2B5EF4-FFF2-40B4-BE49-F238E27FC236}">
                <a16:creationId xmlns:a16="http://schemas.microsoft.com/office/drawing/2014/main" id="{3325673E-4874-6287-EF66-852A56784FD5}"/>
              </a:ext>
            </a:extLst>
          </p:cNvPr>
          <p:cNvSpPr txBox="1"/>
          <p:nvPr/>
        </p:nvSpPr>
        <p:spPr>
          <a:xfrm>
            <a:off x="13134166" y="6929791"/>
            <a:ext cx="3477083" cy="400110"/>
          </a:xfrm>
          <a:prstGeom prst="rect">
            <a:avLst/>
          </a:prstGeom>
          <a:noFill/>
        </p:spPr>
        <p:txBody>
          <a:bodyPr wrap="square" rtlCol="0">
            <a:spAutoFit/>
          </a:bodyPr>
          <a:lstStyle/>
          <a:p>
            <a:r>
              <a:rPr lang="en-GB" sz="1000" i="1" dirty="0">
                <a:latin typeface="+mj-lt"/>
              </a:rPr>
              <a:t>Cross section of Shackleton Crater,</a:t>
            </a:r>
          </a:p>
          <a:p>
            <a:r>
              <a:rPr lang="en-GB" sz="1000" i="1" dirty="0">
                <a:latin typeface="+mj-lt"/>
              </a:rPr>
              <a:t>A.J. </a:t>
            </a:r>
            <a:r>
              <a:rPr lang="en-GB" sz="1000" i="1" dirty="0" err="1">
                <a:latin typeface="+mj-lt"/>
              </a:rPr>
              <a:t>Gawronska</a:t>
            </a:r>
            <a:r>
              <a:rPr lang="en-GB" sz="1000" i="1" dirty="0">
                <a:latin typeface="+mj-lt"/>
              </a:rPr>
              <a:t> et. al.</a:t>
            </a:r>
          </a:p>
        </p:txBody>
      </p:sp>
      <p:sp>
        <p:nvSpPr>
          <p:cNvPr id="35" name="TextBox 3">
            <a:extLst>
              <a:ext uri="{FF2B5EF4-FFF2-40B4-BE49-F238E27FC236}">
                <a16:creationId xmlns:a16="http://schemas.microsoft.com/office/drawing/2014/main" id="{D15B3C84-A67D-1C0F-8178-1420DA4EC4C2}"/>
              </a:ext>
            </a:extLst>
          </p:cNvPr>
          <p:cNvSpPr txBox="1"/>
          <p:nvPr/>
        </p:nvSpPr>
        <p:spPr>
          <a:xfrm>
            <a:off x="8326526" y="6096667"/>
            <a:ext cx="3477083" cy="400110"/>
          </a:xfrm>
          <a:prstGeom prst="rect">
            <a:avLst/>
          </a:prstGeom>
          <a:noFill/>
        </p:spPr>
        <p:txBody>
          <a:bodyPr wrap="square" rtlCol="0">
            <a:spAutoFit/>
          </a:bodyPr>
          <a:lstStyle/>
          <a:p>
            <a:pPr algn="ctr"/>
            <a:r>
              <a:rPr lang="en-GB" sz="1000" i="1" dirty="0">
                <a:latin typeface="+mj-lt"/>
              </a:rPr>
              <a:t>Assumed ground composition from Lunar Stratigraphy,</a:t>
            </a:r>
          </a:p>
          <a:p>
            <a:pPr algn="ctr"/>
            <a:r>
              <a:rPr lang="en-GB" sz="1000" i="1" dirty="0">
                <a:latin typeface="+mj-lt"/>
              </a:rPr>
              <a:t>Sakshi </a:t>
            </a:r>
            <a:r>
              <a:rPr lang="en-GB" sz="1000" i="1" dirty="0" err="1">
                <a:latin typeface="+mj-lt"/>
              </a:rPr>
              <a:t>Namdeo</a:t>
            </a:r>
            <a:r>
              <a:rPr lang="en-GB" sz="1000" i="1" dirty="0">
                <a:latin typeface="+mj-lt"/>
              </a:rPr>
              <a:t> et. Al.</a:t>
            </a:r>
          </a:p>
        </p:txBody>
      </p:sp>
      <p:sp>
        <p:nvSpPr>
          <p:cNvPr id="39" name="Rectangle 38">
            <a:extLst>
              <a:ext uri="{FF2B5EF4-FFF2-40B4-BE49-F238E27FC236}">
                <a16:creationId xmlns:a16="http://schemas.microsoft.com/office/drawing/2014/main" id="{FD954039-F056-54D3-32DF-931430CC2596}"/>
              </a:ext>
            </a:extLst>
          </p:cNvPr>
          <p:cNvSpPr/>
          <p:nvPr/>
        </p:nvSpPr>
        <p:spPr>
          <a:xfrm>
            <a:off x="9410389" y="2224825"/>
            <a:ext cx="442085" cy="564044"/>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6" name="Group 25">
            <a:extLst>
              <a:ext uri="{FF2B5EF4-FFF2-40B4-BE49-F238E27FC236}">
                <a16:creationId xmlns:a16="http://schemas.microsoft.com/office/drawing/2014/main" id="{D328E3CF-0CF8-9D01-3ED6-6A12240CF366}"/>
              </a:ext>
            </a:extLst>
          </p:cNvPr>
          <p:cNvGrpSpPr/>
          <p:nvPr/>
        </p:nvGrpSpPr>
        <p:grpSpPr>
          <a:xfrm>
            <a:off x="3800796" y="1905521"/>
            <a:ext cx="4166196" cy="4125808"/>
            <a:chOff x="4063850" y="1181122"/>
            <a:chExt cx="4166196" cy="4125808"/>
          </a:xfrm>
        </p:grpSpPr>
        <p:grpSp>
          <p:nvGrpSpPr>
            <p:cNvPr id="28" name="Group 27">
              <a:extLst>
                <a:ext uri="{FF2B5EF4-FFF2-40B4-BE49-F238E27FC236}">
                  <a16:creationId xmlns:a16="http://schemas.microsoft.com/office/drawing/2014/main" id="{43B1F919-CEA8-957A-0BAF-17E336961C4E}"/>
                </a:ext>
              </a:extLst>
            </p:cNvPr>
            <p:cNvGrpSpPr/>
            <p:nvPr/>
          </p:nvGrpSpPr>
          <p:grpSpPr>
            <a:xfrm>
              <a:off x="4063850" y="1181122"/>
              <a:ext cx="4166196" cy="4125808"/>
              <a:chOff x="6446226" y="894208"/>
              <a:chExt cx="5047921" cy="4998985"/>
            </a:xfrm>
          </p:grpSpPr>
          <p:pic>
            <p:nvPicPr>
              <p:cNvPr id="29" name="Picture 28">
                <a:extLst>
                  <a:ext uri="{FF2B5EF4-FFF2-40B4-BE49-F238E27FC236}">
                    <a16:creationId xmlns:a16="http://schemas.microsoft.com/office/drawing/2014/main" id="{E39594FF-AB9F-47D0-68ED-C7CE3E5A048F}"/>
                  </a:ext>
                </a:extLst>
              </p:cNvPr>
              <p:cNvPicPr>
                <a:picLocks noChangeAspect="1"/>
              </p:cNvPicPr>
              <p:nvPr/>
            </p:nvPicPr>
            <p:blipFill>
              <a:blip r:embed="rId6">
                <a:alphaModFix/>
                <a:extLst>
                  <a:ext uri="{28A0092B-C50C-407E-A947-70E740481C1C}">
                    <a14:useLocalDpi xmlns:a14="http://schemas.microsoft.com/office/drawing/2010/main" val="0"/>
                  </a:ext>
                </a:extLst>
              </a:blip>
              <a:srcRect l="3471" t="11185" r="4052" b="3719"/>
              <a:stretch/>
            </p:blipFill>
            <p:spPr>
              <a:xfrm>
                <a:off x="6446226" y="894208"/>
                <a:ext cx="5047921" cy="4998985"/>
              </a:xfrm>
              <a:prstGeom prst="rect">
                <a:avLst/>
              </a:prstGeom>
            </p:spPr>
          </p:pic>
          <p:cxnSp>
            <p:nvCxnSpPr>
              <p:cNvPr id="30" name="Straight Connector 29">
                <a:extLst>
                  <a:ext uri="{FF2B5EF4-FFF2-40B4-BE49-F238E27FC236}">
                    <a16:creationId xmlns:a16="http://schemas.microsoft.com/office/drawing/2014/main" id="{C9541A9A-FA2B-7DD3-D395-2AC775E72A7C}"/>
                  </a:ext>
                </a:extLst>
              </p:cNvPr>
              <p:cNvCxnSpPr>
                <a:cxnSpLocks/>
              </p:cNvCxnSpPr>
              <p:nvPr/>
            </p:nvCxnSpPr>
            <p:spPr>
              <a:xfrm>
                <a:off x="6544609" y="4749978"/>
                <a:ext cx="664707"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
                <a:extLst>
                  <a:ext uri="{FF2B5EF4-FFF2-40B4-BE49-F238E27FC236}">
                    <a16:creationId xmlns:a16="http://schemas.microsoft.com/office/drawing/2014/main" id="{F40367F3-2EF8-6EA5-913A-A557663D0162}"/>
                  </a:ext>
                </a:extLst>
              </p:cNvPr>
              <p:cNvSpPr txBox="1"/>
              <p:nvPr/>
            </p:nvSpPr>
            <p:spPr>
              <a:xfrm>
                <a:off x="6456123" y="4472980"/>
                <a:ext cx="979251" cy="335622"/>
              </a:xfrm>
              <a:prstGeom prst="rect">
                <a:avLst/>
              </a:prstGeom>
              <a:noFill/>
            </p:spPr>
            <p:txBody>
              <a:bodyPr wrap="square" rtlCol="0">
                <a:spAutoFit/>
              </a:bodyPr>
              <a:lstStyle/>
              <a:p>
                <a:r>
                  <a:rPr lang="en-GB" sz="1200" b="1" dirty="0">
                    <a:latin typeface="Helvetica" pitchFamily="2" charset="0"/>
                  </a:rPr>
                  <a:t>10 km</a:t>
                </a:r>
              </a:p>
            </p:txBody>
          </p:sp>
        </p:grpSp>
        <p:sp>
          <p:nvSpPr>
            <p:cNvPr id="40" name="Rectangle 39">
              <a:extLst>
                <a:ext uri="{FF2B5EF4-FFF2-40B4-BE49-F238E27FC236}">
                  <a16:creationId xmlns:a16="http://schemas.microsoft.com/office/drawing/2014/main" id="{9C6F3477-757B-D542-D99D-B5EAFE4455D2}"/>
                </a:ext>
              </a:extLst>
            </p:cNvPr>
            <p:cNvSpPr/>
            <p:nvPr/>
          </p:nvSpPr>
          <p:spPr>
            <a:xfrm>
              <a:off x="7059780" y="3497997"/>
              <a:ext cx="417986" cy="393632"/>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sp>
        <p:nvSpPr>
          <p:cNvPr id="41" name="Rectangle 40">
            <a:extLst>
              <a:ext uri="{FF2B5EF4-FFF2-40B4-BE49-F238E27FC236}">
                <a16:creationId xmlns:a16="http://schemas.microsoft.com/office/drawing/2014/main" id="{90220FB9-36D5-5A4B-BBBB-218406604ECE}"/>
              </a:ext>
            </a:extLst>
          </p:cNvPr>
          <p:cNvSpPr/>
          <p:nvPr/>
        </p:nvSpPr>
        <p:spPr>
          <a:xfrm>
            <a:off x="13609230" y="5473700"/>
            <a:ext cx="404475" cy="327539"/>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45" name="Straight Connector 44">
            <a:extLst>
              <a:ext uri="{FF2B5EF4-FFF2-40B4-BE49-F238E27FC236}">
                <a16:creationId xmlns:a16="http://schemas.microsoft.com/office/drawing/2014/main" id="{75AE7584-2AB9-DB1D-85B5-05D701099C33}"/>
              </a:ext>
            </a:extLst>
          </p:cNvPr>
          <p:cNvCxnSpPr>
            <a:cxnSpLocks/>
            <a:stCxn id="40" idx="3"/>
            <a:endCxn id="39" idx="1"/>
          </p:cNvCxnSpPr>
          <p:nvPr/>
        </p:nvCxnSpPr>
        <p:spPr>
          <a:xfrm flipV="1">
            <a:off x="7214712" y="2506847"/>
            <a:ext cx="2195677" cy="1912365"/>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60E7DA3-F385-054C-FEE6-6DB2630C8FED}"/>
              </a:ext>
            </a:extLst>
          </p:cNvPr>
          <p:cNvSpPr>
            <a:spLocks noGrp="1"/>
          </p:cNvSpPr>
          <p:nvPr>
            <p:ph type="sldNum" sz="quarter" idx="12"/>
          </p:nvPr>
        </p:nvSpPr>
        <p:spPr/>
        <p:txBody>
          <a:bodyPr/>
          <a:lstStyle/>
          <a:p>
            <a:fld id="{EBBC2D6B-7327-483D-AD2A-1E5D09D2763D}" type="slidenum">
              <a:rPr lang="LID4096" smtClean="0"/>
              <a:t>16</a:t>
            </a:fld>
            <a:endParaRPr lang="LID4096"/>
          </a:p>
        </p:txBody>
      </p:sp>
      <p:sp>
        <p:nvSpPr>
          <p:cNvPr id="49" name="Rectangle 48">
            <a:extLst>
              <a:ext uri="{FF2B5EF4-FFF2-40B4-BE49-F238E27FC236}">
                <a16:creationId xmlns:a16="http://schemas.microsoft.com/office/drawing/2014/main" id="{95CDBE3A-09CB-EBF8-EF88-1D86A735DB81}"/>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Site</a:t>
            </a:r>
          </a:p>
        </p:txBody>
      </p:sp>
      <p:sp>
        <p:nvSpPr>
          <p:cNvPr id="25" name="Tijdelijke aanduiding voor inhoud 2">
            <a:extLst>
              <a:ext uri="{FF2B5EF4-FFF2-40B4-BE49-F238E27FC236}">
                <a16:creationId xmlns:a16="http://schemas.microsoft.com/office/drawing/2014/main" id="{D344C3F3-4B52-FDFB-0A02-EEEBF152565A}"/>
              </a:ext>
            </a:extLst>
          </p:cNvPr>
          <p:cNvSpPr txBox="1">
            <a:spLocks/>
          </p:cNvSpPr>
          <p:nvPr/>
        </p:nvSpPr>
        <p:spPr>
          <a:xfrm>
            <a:off x="391321" y="894209"/>
            <a:ext cx="11151574" cy="2461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cs typeface="Helvetica" pitchFamily="2" charset="0"/>
              </a:rPr>
              <a:t>Lunar South Pole, Ridge of Shackleton Crater</a:t>
            </a:r>
          </a:p>
        </p:txBody>
      </p:sp>
    </p:spTree>
    <p:extLst>
      <p:ext uri="{BB962C8B-B14F-4D97-AF65-F5344CB8AC3E}">
        <p14:creationId xmlns:p14="http://schemas.microsoft.com/office/powerpoint/2010/main" val="200832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CFEDDC-4D67-4B92-5893-DBBF458BC8FD}"/>
              </a:ext>
            </a:extLst>
          </p:cNvPr>
          <p:cNvSpPr/>
          <p:nvPr/>
        </p:nvSpPr>
        <p:spPr>
          <a:xfrm>
            <a:off x="0" y="0"/>
            <a:ext cx="12191999"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itel 1">
            <a:extLst>
              <a:ext uri="{FF2B5EF4-FFF2-40B4-BE49-F238E27FC236}">
                <a16:creationId xmlns:a16="http://schemas.microsoft.com/office/drawing/2014/main" id="{A8EBF687-ACD0-5472-A5AD-9FDCF01F6264}"/>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chemeClr val="bg1"/>
                </a:solidFill>
                <a:latin typeface="+mj-lt"/>
                <a:cs typeface="Helvetica" pitchFamily="2" charset="0"/>
              </a:rPr>
              <a:t>Analog counterpart on Earth</a:t>
            </a:r>
          </a:p>
          <a:p>
            <a:r>
              <a:rPr lang="nl-NL" sz="2400" b="1" dirty="0">
                <a:solidFill>
                  <a:schemeClr val="bg1"/>
                </a:solidFill>
              </a:rPr>
              <a:t> </a:t>
            </a:r>
          </a:p>
        </p:txBody>
      </p:sp>
      <p:sp>
        <p:nvSpPr>
          <p:cNvPr id="8" name="Tijdelijke aanduiding voor inhoud 2">
            <a:extLst>
              <a:ext uri="{FF2B5EF4-FFF2-40B4-BE49-F238E27FC236}">
                <a16:creationId xmlns:a16="http://schemas.microsoft.com/office/drawing/2014/main" id="{2BAF11EB-0802-E48A-05F4-FA3C6015A964}"/>
              </a:ext>
            </a:extLst>
          </p:cNvPr>
          <p:cNvSpPr txBox="1">
            <a:spLocks/>
          </p:cNvSpPr>
          <p:nvPr/>
        </p:nvSpPr>
        <p:spPr>
          <a:xfrm>
            <a:off x="391321" y="894208"/>
            <a:ext cx="10368827" cy="3915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600" dirty="0">
                <a:solidFill>
                  <a:schemeClr val="bg1"/>
                </a:solidFill>
              </a:rPr>
              <a:t>Learning </a:t>
            </a:r>
            <a:r>
              <a:rPr lang="nl-NL" sz="1600" dirty="0" err="1">
                <a:solidFill>
                  <a:schemeClr val="bg1"/>
                </a:solidFill>
              </a:rPr>
              <a:t>from</a:t>
            </a:r>
            <a:r>
              <a:rPr lang="nl-NL" sz="1600" dirty="0">
                <a:solidFill>
                  <a:schemeClr val="bg1"/>
                </a:solidFill>
              </a:rPr>
              <a:t> long-term </a:t>
            </a:r>
            <a:r>
              <a:rPr lang="nl-NL" sz="1600" dirty="0" err="1">
                <a:solidFill>
                  <a:schemeClr val="bg1"/>
                </a:solidFill>
              </a:rPr>
              <a:t>habitation</a:t>
            </a:r>
            <a:r>
              <a:rPr lang="nl-NL" sz="1600" dirty="0">
                <a:solidFill>
                  <a:schemeClr val="bg1"/>
                </a:solidFill>
              </a:rPr>
              <a:t> </a:t>
            </a:r>
            <a:r>
              <a:rPr lang="nl-NL" sz="1600" dirty="0" err="1">
                <a:solidFill>
                  <a:schemeClr val="bg1"/>
                </a:solidFill>
              </a:rPr>
              <a:t>within</a:t>
            </a:r>
            <a:r>
              <a:rPr lang="nl-NL" sz="1600" dirty="0">
                <a:solidFill>
                  <a:schemeClr val="bg1"/>
                </a:solidFill>
              </a:rPr>
              <a:t> </a:t>
            </a:r>
            <a:r>
              <a:rPr lang="nl-NL" sz="1600" dirty="0" err="1">
                <a:solidFill>
                  <a:schemeClr val="bg1"/>
                </a:solidFill>
              </a:rPr>
              <a:t>Isolated</a:t>
            </a:r>
            <a:r>
              <a:rPr lang="nl-NL" sz="1600" dirty="0">
                <a:solidFill>
                  <a:schemeClr val="bg1"/>
                </a:solidFill>
              </a:rPr>
              <a:t>, </a:t>
            </a:r>
            <a:r>
              <a:rPr lang="nl-NL" sz="1600" dirty="0" err="1">
                <a:solidFill>
                  <a:schemeClr val="bg1"/>
                </a:solidFill>
              </a:rPr>
              <a:t>Confined</a:t>
            </a:r>
            <a:r>
              <a:rPr lang="nl-NL" sz="1600" dirty="0">
                <a:solidFill>
                  <a:schemeClr val="bg1"/>
                </a:solidFill>
              </a:rPr>
              <a:t>, </a:t>
            </a:r>
            <a:r>
              <a:rPr lang="nl-NL" sz="1600" dirty="0" err="1">
                <a:solidFill>
                  <a:schemeClr val="bg1"/>
                </a:solidFill>
              </a:rPr>
              <a:t>and</a:t>
            </a:r>
            <a:r>
              <a:rPr lang="nl-NL" sz="1600" dirty="0">
                <a:solidFill>
                  <a:schemeClr val="bg1"/>
                </a:solidFill>
              </a:rPr>
              <a:t> Extreme (ICE) Habitat</a:t>
            </a:r>
            <a:endParaRPr lang="en-GB" sz="1600" dirty="0">
              <a:solidFill>
                <a:schemeClr val="bg1"/>
              </a:solidFill>
              <a:latin typeface="+mj-lt"/>
              <a:cs typeface="Helvetica" pitchFamily="2" charset="0"/>
            </a:endParaRPr>
          </a:p>
        </p:txBody>
      </p:sp>
      <p:pic>
        <p:nvPicPr>
          <p:cNvPr id="18" name="Picture 2" descr="Life in Antarctica: The Truth About McMurdo Station With Jen Sorensen">
            <a:extLst>
              <a:ext uri="{FF2B5EF4-FFF2-40B4-BE49-F238E27FC236}">
                <a16:creationId xmlns:a16="http://schemas.microsoft.com/office/drawing/2014/main" id="{B9EB1E80-74D2-BC18-1F34-0244B40AD1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862990" y="2144943"/>
            <a:ext cx="6329010" cy="3160984"/>
          </a:xfrm>
          <a:prstGeom prst="rect">
            <a:avLst/>
          </a:prstGeom>
          <a:noFill/>
          <a:extLst>
            <a:ext uri="{909E8E84-426E-40DD-AFC4-6F175D3DCCD1}">
              <a14:hiddenFill xmlns:a14="http://schemas.microsoft.com/office/drawing/2010/main">
                <a:solidFill>
                  <a:srgbClr val="FFFFFF"/>
                </a:solidFill>
              </a14:hiddenFill>
            </a:ext>
          </a:extLst>
        </p:spPr>
      </p:pic>
      <p:sp>
        <p:nvSpPr>
          <p:cNvPr id="22" name="Tijdelijke aanduiding voor inhoud 2">
            <a:extLst>
              <a:ext uri="{FF2B5EF4-FFF2-40B4-BE49-F238E27FC236}">
                <a16:creationId xmlns:a16="http://schemas.microsoft.com/office/drawing/2014/main" id="{2CDE5FAE-9DF2-616B-CCB6-E6FAE0DC8EA3}"/>
              </a:ext>
            </a:extLst>
          </p:cNvPr>
          <p:cNvSpPr txBox="1">
            <a:spLocks/>
          </p:cNvSpPr>
          <p:nvPr/>
        </p:nvSpPr>
        <p:spPr>
          <a:xfrm>
            <a:off x="7187367" y="5473867"/>
            <a:ext cx="3678558" cy="8378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400" b="1" dirty="0">
                <a:latin typeface="+mj-lt"/>
              </a:rPr>
              <a:t>McMurdo Station, Antarctica</a:t>
            </a:r>
          </a:p>
          <a:p>
            <a:pPr marL="0" indent="0" algn="ctr">
              <a:spcBef>
                <a:spcPts val="0"/>
              </a:spcBef>
              <a:buFont typeface="Arial" panose="020B0604020202020204" pitchFamily="34" charset="0"/>
              <a:buNone/>
            </a:pPr>
            <a:r>
              <a:rPr lang="en-GB" sz="1200" dirty="0">
                <a:latin typeface="+mj-lt"/>
                <a:cs typeface="Helvetica" pitchFamily="2" charset="0"/>
              </a:rPr>
              <a:t>Research station in extreme environment</a:t>
            </a:r>
            <a:endParaRPr lang="nl-NL" sz="1200" dirty="0">
              <a:latin typeface="+mj-lt"/>
              <a:cs typeface="Helvetica" pitchFamily="2" charset="0"/>
            </a:endParaRPr>
          </a:p>
        </p:txBody>
      </p:sp>
      <p:pic>
        <p:nvPicPr>
          <p:cNvPr id="1028" name="Picture 4" descr="HI-SEAS Mission Cancelled After Crew Member Quits">
            <a:extLst>
              <a:ext uri="{FF2B5EF4-FFF2-40B4-BE49-F238E27FC236}">
                <a16:creationId xmlns:a16="http://schemas.microsoft.com/office/drawing/2014/main" id="{14D73A50-BADA-EA47-1541-3D2BEF3CAF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07"/>
          <a:stretch/>
        </p:blipFill>
        <p:spPr bwMode="auto">
          <a:xfrm>
            <a:off x="0" y="2078037"/>
            <a:ext cx="5817996" cy="3227890"/>
          </a:xfrm>
          <a:prstGeom prst="rect">
            <a:avLst/>
          </a:prstGeom>
          <a:noFill/>
          <a:extLst>
            <a:ext uri="{909E8E84-426E-40DD-AFC4-6F175D3DCCD1}">
              <a14:hiddenFill xmlns:a14="http://schemas.microsoft.com/office/drawing/2010/main">
                <a:solidFill>
                  <a:srgbClr val="FFFFFF"/>
                </a:solidFill>
              </a14:hiddenFill>
            </a:ext>
          </a:extLst>
        </p:spPr>
      </p:pic>
      <p:sp>
        <p:nvSpPr>
          <p:cNvPr id="21" name="Tijdelijke aanduiding voor inhoud 2">
            <a:extLst>
              <a:ext uri="{FF2B5EF4-FFF2-40B4-BE49-F238E27FC236}">
                <a16:creationId xmlns:a16="http://schemas.microsoft.com/office/drawing/2014/main" id="{39BCA8B3-0260-D445-2691-63553FCCC4B2}"/>
              </a:ext>
            </a:extLst>
          </p:cNvPr>
          <p:cNvSpPr txBox="1">
            <a:spLocks/>
          </p:cNvSpPr>
          <p:nvPr/>
        </p:nvSpPr>
        <p:spPr>
          <a:xfrm>
            <a:off x="1064041" y="5473868"/>
            <a:ext cx="3678558" cy="177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400" b="1" dirty="0">
                <a:latin typeface="+mj-lt"/>
              </a:rPr>
              <a:t>Hi-SEAS, Hawaii, USA</a:t>
            </a:r>
          </a:p>
          <a:p>
            <a:pPr marL="0" indent="0" algn="ctr">
              <a:spcBef>
                <a:spcPts val="0"/>
              </a:spcBef>
              <a:buFont typeface="Arial" panose="020B0604020202020204" pitchFamily="34" charset="0"/>
              <a:buNone/>
            </a:pPr>
            <a:r>
              <a:rPr lang="en-GB" sz="1200" dirty="0">
                <a:latin typeface="+mj-lt"/>
                <a:cs typeface="Helvetica" pitchFamily="2" charset="0"/>
              </a:rPr>
              <a:t>Analog habitat for Mars</a:t>
            </a:r>
          </a:p>
          <a:p>
            <a:pPr marL="0" indent="0" algn="ctr">
              <a:spcBef>
                <a:spcPts val="0"/>
              </a:spcBef>
              <a:buFont typeface="Arial" panose="020B0604020202020204" pitchFamily="34" charset="0"/>
              <a:buNone/>
            </a:pPr>
            <a:r>
              <a:rPr lang="en-GB" sz="1200" dirty="0">
                <a:latin typeface="+mj-lt"/>
                <a:cs typeface="Helvetica" pitchFamily="2" charset="0"/>
              </a:rPr>
              <a:t>Study focus on crew dynamics</a:t>
            </a:r>
            <a:endParaRPr lang="nl-NL" sz="1400" dirty="0">
              <a:latin typeface="+mj-lt"/>
              <a:cs typeface="Helvetica" pitchFamily="2" charset="0"/>
            </a:endParaRPr>
          </a:p>
        </p:txBody>
      </p:sp>
      <p:sp>
        <p:nvSpPr>
          <p:cNvPr id="3" name="Rectangle 2">
            <a:extLst>
              <a:ext uri="{FF2B5EF4-FFF2-40B4-BE49-F238E27FC236}">
                <a16:creationId xmlns:a16="http://schemas.microsoft.com/office/drawing/2014/main" id="{8826E4A2-C43A-F0F8-44D1-D03C5157CFFD}"/>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Experience</a:t>
            </a:r>
          </a:p>
        </p:txBody>
      </p:sp>
      <p:sp>
        <p:nvSpPr>
          <p:cNvPr id="4" name="Slide Number Placeholder 3">
            <a:extLst>
              <a:ext uri="{FF2B5EF4-FFF2-40B4-BE49-F238E27FC236}">
                <a16:creationId xmlns:a16="http://schemas.microsoft.com/office/drawing/2014/main" id="{3FAC65CC-9CC8-8B4D-3C58-B757155A2F30}"/>
              </a:ext>
            </a:extLst>
          </p:cNvPr>
          <p:cNvSpPr>
            <a:spLocks noGrp="1"/>
          </p:cNvSpPr>
          <p:nvPr>
            <p:ph type="sldNum" sz="quarter" idx="12"/>
          </p:nvPr>
        </p:nvSpPr>
        <p:spPr/>
        <p:txBody>
          <a:bodyPr/>
          <a:lstStyle/>
          <a:p>
            <a:fld id="{EBBC2D6B-7327-483D-AD2A-1E5D09D2763D}" type="slidenum">
              <a:rPr lang="LID4096" smtClean="0"/>
              <a:t>17</a:t>
            </a:fld>
            <a:endParaRPr lang="LID4096"/>
          </a:p>
        </p:txBody>
      </p:sp>
    </p:spTree>
    <p:extLst>
      <p:ext uri="{BB962C8B-B14F-4D97-AF65-F5344CB8AC3E}">
        <p14:creationId xmlns:p14="http://schemas.microsoft.com/office/powerpoint/2010/main" val="382224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713A-8723-5749-AD0F-8864FD1CA18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2977099-43F9-52EC-7A98-81D7CA3550A1}"/>
              </a:ext>
            </a:extLst>
          </p:cNvPr>
          <p:cNvSpPr/>
          <p:nvPr/>
        </p:nvSpPr>
        <p:spPr>
          <a:xfrm>
            <a:off x="0" y="0"/>
            <a:ext cx="12191999"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56" name="Picture 8" descr="Peter Flaig Photography: A Place to Warm the Soul: Wine Bar-Coffee House,  McMurdo Station, Antarctica">
            <a:extLst>
              <a:ext uri="{FF2B5EF4-FFF2-40B4-BE49-F238E27FC236}">
                <a16:creationId xmlns:a16="http://schemas.microsoft.com/office/drawing/2014/main" id="{AEEB59CD-7B60-F410-5F21-48D3781BF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625346" y="2608877"/>
            <a:ext cx="5580105" cy="208681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cMurdo Bunks, Antarctica - certainly not everyone's cup of tea, but bunks  in a research station in the cold middle of nowhere works for me :  r/CozyPlaces">
            <a:extLst>
              <a:ext uri="{FF2B5EF4-FFF2-40B4-BE49-F238E27FC236}">
                <a16:creationId xmlns:a16="http://schemas.microsoft.com/office/drawing/2014/main" id="{53C23FC3-D34F-476F-F64F-4C3D950848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18085" y="1"/>
            <a:ext cx="5573915" cy="260887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One of the hallways for scientist groups">
            <a:extLst>
              <a:ext uri="{FF2B5EF4-FFF2-40B4-BE49-F238E27FC236}">
                <a16:creationId xmlns:a16="http://schemas.microsoft.com/office/drawing/2014/main" id="{2F79534B-BA3F-49D7-0AC9-C6C7A69357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625346" y="4695696"/>
            <a:ext cx="5580105" cy="21623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t US Antarctic base hit by harassment claims, workers are banned from  buying alcohol at bars | The Independent">
            <a:extLst>
              <a:ext uri="{FF2B5EF4-FFF2-40B4-BE49-F238E27FC236}">
                <a16:creationId xmlns:a16="http://schemas.microsoft.com/office/drawing/2014/main" id="{088C20A0-B48F-7ED7-70C2-7307B12BE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76378" y="-574240"/>
            <a:ext cx="6063080" cy="3183117"/>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a:extLst>
              <a:ext uri="{FF2B5EF4-FFF2-40B4-BE49-F238E27FC236}">
                <a16:creationId xmlns:a16="http://schemas.microsoft.com/office/drawing/2014/main" id="{406726DB-406A-2CCE-6B93-B5879628BDEA}"/>
              </a:ext>
            </a:extLst>
          </p:cNvPr>
          <p:cNvSpPr txBox="1">
            <a:spLocks/>
          </p:cNvSpPr>
          <p:nvPr/>
        </p:nvSpPr>
        <p:spPr>
          <a:xfrm>
            <a:off x="391322" y="1575815"/>
            <a:ext cx="5156624" cy="7651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mj-lt"/>
                <a:cs typeface="Helvetica" pitchFamily="2" charset="0"/>
                <a:sym typeface="Wingdings" panose="05000000000000000000" pitchFamily="2" charset="2"/>
              </a:rPr>
              <a:t>Social space separated from work areas  allow more </a:t>
            </a:r>
            <a:r>
              <a:rPr lang="en-GB" sz="1600" b="1" dirty="0">
                <a:latin typeface="+mj-lt"/>
                <a:cs typeface="Helvetica" pitchFamily="2" charset="0"/>
                <a:sym typeface="Wingdings" panose="05000000000000000000" pitchFamily="2" charset="2"/>
              </a:rPr>
              <a:t>varied social interactions </a:t>
            </a:r>
            <a:r>
              <a:rPr lang="en-GB" sz="1600" dirty="0">
                <a:latin typeface="+mj-lt"/>
                <a:cs typeface="Helvetica" pitchFamily="2" charset="0"/>
                <a:sym typeface="Wingdings" panose="05000000000000000000" pitchFamily="2" charset="2"/>
              </a:rPr>
              <a:t>than purely work habitat</a:t>
            </a:r>
            <a:endParaRPr lang="nl-NL" sz="1600" dirty="0">
              <a:latin typeface="+mj-lt"/>
              <a:cs typeface="Helvetica" pitchFamily="2" charset="0"/>
            </a:endParaRPr>
          </a:p>
        </p:txBody>
      </p:sp>
      <p:sp>
        <p:nvSpPr>
          <p:cNvPr id="8" name="Tijdelijke aanduiding voor inhoud 2">
            <a:extLst>
              <a:ext uri="{FF2B5EF4-FFF2-40B4-BE49-F238E27FC236}">
                <a16:creationId xmlns:a16="http://schemas.microsoft.com/office/drawing/2014/main" id="{7AC1FFA8-AFF6-6861-9DFE-13C5DD33DFDF}"/>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cs typeface="Helvetica" pitchFamily="2" charset="0"/>
              </a:rPr>
              <a:t>Importance of designated privacy levels</a:t>
            </a:r>
          </a:p>
        </p:txBody>
      </p:sp>
      <p:sp>
        <p:nvSpPr>
          <p:cNvPr id="10" name="Tijdelijke aanduiding voor inhoud 2">
            <a:extLst>
              <a:ext uri="{FF2B5EF4-FFF2-40B4-BE49-F238E27FC236}">
                <a16:creationId xmlns:a16="http://schemas.microsoft.com/office/drawing/2014/main" id="{D2311A5E-5194-7C3A-5B0A-81B04D4D16D2}"/>
              </a:ext>
            </a:extLst>
          </p:cNvPr>
          <p:cNvSpPr txBox="1">
            <a:spLocks/>
          </p:cNvSpPr>
          <p:nvPr/>
        </p:nvSpPr>
        <p:spPr>
          <a:xfrm>
            <a:off x="391322" y="2611911"/>
            <a:ext cx="5367640" cy="9713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GB" sz="1600" b="1" i="0" u="none" strike="noStrike" baseline="0" dirty="0">
                <a:highlight>
                  <a:srgbClr val="FBB040"/>
                </a:highlight>
                <a:latin typeface="+mj-lt"/>
              </a:rPr>
              <a:t>Social space as “th</a:t>
            </a:r>
            <a:r>
              <a:rPr lang="en-GB" sz="1600" b="1" dirty="0">
                <a:highlight>
                  <a:srgbClr val="FBB040"/>
                </a:highlight>
                <a:latin typeface="+mj-lt"/>
              </a:rPr>
              <a:t>ird place”</a:t>
            </a:r>
            <a:endParaRPr lang="en-GB" sz="1600" b="1" i="0" u="none" strike="noStrike" baseline="0" dirty="0">
              <a:highlight>
                <a:srgbClr val="FBB040"/>
              </a:highlight>
              <a:latin typeface="+mj-lt"/>
            </a:endParaRPr>
          </a:p>
        </p:txBody>
      </p:sp>
      <p:sp>
        <p:nvSpPr>
          <p:cNvPr id="4" name="Text Placeholder 2">
            <a:extLst>
              <a:ext uri="{FF2B5EF4-FFF2-40B4-BE49-F238E27FC236}">
                <a16:creationId xmlns:a16="http://schemas.microsoft.com/office/drawing/2014/main" id="{E783C936-2CC6-D8E0-0EAF-7559BCFA9C62}"/>
              </a:ext>
            </a:extLst>
          </p:cNvPr>
          <p:cNvSpPr txBox="1">
            <a:spLocks/>
          </p:cNvSpPr>
          <p:nvPr/>
        </p:nvSpPr>
        <p:spPr>
          <a:xfrm>
            <a:off x="-3810456" y="7261298"/>
            <a:ext cx="8045562"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a:solidFill>
                  <a:srgbClr val="C00000"/>
                </a:solidFill>
                <a:latin typeface="+mj-lt"/>
              </a:rPr>
              <a:t>Show more ppl + add work setting</a:t>
            </a:r>
            <a:endParaRPr lang="LID4096" sz="3600" b="1" dirty="0">
              <a:solidFill>
                <a:srgbClr val="C00000"/>
              </a:solidFill>
              <a:latin typeface="+mj-lt"/>
            </a:endParaRPr>
          </a:p>
        </p:txBody>
      </p:sp>
      <p:pic>
        <p:nvPicPr>
          <p:cNvPr id="12" name="Picture 11">
            <a:extLst>
              <a:ext uri="{FF2B5EF4-FFF2-40B4-BE49-F238E27FC236}">
                <a16:creationId xmlns:a16="http://schemas.microsoft.com/office/drawing/2014/main" id="{0417EA8D-E1DE-6980-4C9B-6E26077F1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76378" y="2794408"/>
            <a:ext cx="6063080" cy="3529255"/>
          </a:xfrm>
          <a:prstGeom prst="rect">
            <a:avLst/>
          </a:prstGeom>
        </p:spPr>
      </p:pic>
      <p:grpSp>
        <p:nvGrpSpPr>
          <p:cNvPr id="24" name="Group 23">
            <a:extLst>
              <a:ext uri="{FF2B5EF4-FFF2-40B4-BE49-F238E27FC236}">
                <a16:creationId xmlns:a16="http://schemas.microsoft.com/office/drawing/2014/main" id="{B5A30E0C-EBF6-FA5A-06DC-A402CE3C48B2}"/>
              </a:ext>
            </a:extLst>
          </p:cNvPr>
          <p:cNvGrpSpPr/>
          <p:nvPr/>
        </p:nvGrpSpPr>
        <p:grpSpPr>
          <a:xfrm>
            <a:off x="6625346" y="4031965"/>
            <a:ext cx="3684127" cy="586067"/>
            <a:chOff x="6625346" y="6194268"/>
            <a:chExt cx="3684127" cy="586067"/>
          </a:xfrm>
        </p:grpSpPr>
        <p:sp>
          <p:nvSpPr>
            <p:cNvPr id="5" name="Tijdelijke aanduiding voor inhoud 2">
              <a:extLst>
                <a:ext uri="{FF2B5EF4-FFF2-40B4-BE49-F238E27FC236}">
                  <a16:creationId xmlns:a16="http://schemas.microsoft.com/office/drawing/2014/main" id="{CFBB8009-EF84-E7B8-58BE-EEF7229D0F21}"/>
                </a:ext>
              </a:extLst>
            </p:cNvPr>
            <p:cNvSpPr txBox="1">
              <a:spLocks/>
            </p:cNvSpPr>
            <p:nvPr/>
          </p:nvSpPr>
          <p:spPr>
            <a:xfrm>
              <a:off x="6630915" y="6603335"/>
              <a:ext cx="3678558" cy="177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solidFill>
                    <a:schemeClr val="bg1"/>
                  </a:solidFill>
                  <a:latin typeface="+mj-lt"/>
                </a:rPr>
                <a:t>Wine Bar-Coffee House, McMurdo Station</a:t>
              </a:r>
              <a:endParaRPr lang="nl-NL" sz="1000" i="1" dirty="0">
                <a:solidFill>
                  <a:schemeClr val="bg1"/>
                </a:solidFill>
                <a:latin typeface="+mj-lt"/>
                <a:cs typeface="Helvetica" pitchFamily="2" charset="0"/>
              </a:endParaRPr>
            </a:p>
          </p:txBody>
        </p:sp>
        <p:sp>
          <p:nvSpPr>
            <p:cNvPr id="13" name="Text Placeholder 2">
              <a:extLst>
                <a:ext uri="{FF2B5EF4-FFF2-40B4-BE49-F238E27FC236}">
                  <a16:creationId xmlns:a16="http://schemas.microsoft.com/office/drawing/2014/main" id="{A47DC4FE-466D-F203-58D8-028B819895BB}"/>
                </a:ext>
              </a:extLst>
            </p:cNvPr>
            <p:cNvSpPr txBox="1">
              <a:spLocks/>
            </p:cNvSpPr>
            <p:nvPr/>
          </p:nvSpPr>
          <p:spPr>
            <a:xfrm>
              <a:off x="6625346" y="6194268"/>
              <a:ext cx="3536075" cy="484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a:solidFill>
                    <a:schemeClr val="bg1"/>
                  </a:solidFill>
                  <a:latin typeface="+mj-lt"/>
                </a:rPr>
                <a:t>SOCIAL</a:t>
              </a:r>
              <a:endParaRPr lang="LID4096" sz="3600" b="1" dirty="0">
                <a:solidFill>
                  <a:schemeClr val="bg1"/>
                </a:solidFill>
                <a:latin typeface="+mj-lt"/>
              </a:endParaRPr>
            </a:p>
          </p:txBody>
        </p:sp>
      </p:grpSp>
      <p:grpSp>
        <p:nvGrpSpPr>
          <p:cNvPr id="23" name="Group 22">
            <a:extLst>
              <a:ext uri="{FF2B5EF4-FFF2-40B4-BE49-F238E27FC236}">
                <a16:creationId xmlns:a16="http://schemas.microsoft.com/office/drawing/2014/main" id="{7465A40B-14D9-AC0E-B239-E3E4B4B6E271}"/>
              </a:ext>
            </a:extLst>
          </p:cNvPr>
          <p:cNvGrpSpPr/>
          <p:nvPr/>
        </p:nvGrpSpPr>
        <p:grpSpPr>
          <a:xfrm>
            <a:off x="6618085" y="6176022"/>
            <a:ext cx="3834453" cy="604403"/>
            <a:chOff x="6618085" y="4089203"/>
            <a:chExt cx="3834453" cy="604403"/>
          </a:xfrm>
        </p:grpSpPr>
        <p:sp>
          <p:nvSpPr>
            <p:cNvPr id="14" name="Tijdelijke aanduiding voor inhoud 2">
              <a:extLst>
                <a:ext uri="{FF2B5EF4-FFF2-40B4-BE49-F238E27FC236}">
                  <a16:creationId xmlns:a16="http://schemas.microsoft.com/office/drawing/2014/main" id="{98A577F4-368F-78A2-86CE-29CD98484851}"/>
                </a:ext>
              </a:extLst>
            </p:cNvPr>
            <p:cNvSpPr txBox="1">
              <a:spLocks/>
            </p:cNvSpPr>
            <p:nvPr/>
          </p:nvSpPr>
          <p:spPr>
            <a:xfrm>
              <a:off x="6636158" y="4516606"/>
              <a:ext cx="3816380" cy="177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solidFill>
                    <a:schemeClr val="bg1"/>
                  </a:solidFill>
                  <a:latin typeface="+mj-lt"/>
                </a:rPr>
                <a:t>Hallway of a scientist group, McMurdo Station</a:t>
              </a:r>
              <a:endParaRPr lang="nl-NL" sz="1000" i="1" dirty="0">
                <a:solidFill>
                  <a:schemeClr val="bg1"/>
                </a:solidFill>
                <a:latin typeface="+mj-lt"/>
                <a:cs typeface="Helvetica" pitchFamily="2" charset="0"/>
              </a:endParaRPr>
            </a:p>
          </p:txBody>
        </p:sp>
        <p:sp>
          <p:nvSpPr>
            <p:cNvPr id="15" name="Text Placeholder 2">
              <a:extLst>
                <a:ext uri="{FF2B5EF4-FFF2-40B4-BE49-F238E27FC236}">
                  <a16:creationId xmlns:a16="http://schemas.microsoft.com/office/drawing/2014/main" id="{9B175C8D-66F3-9631-8AED-872A7BB05AC1}"/>
                </a:ext>
              </a:extLst>
            </p:cNvPr>
            <p:cNvSpPr txBox="1">
              <a:spLocks/>
            </p:cNvSpPr>
            <p:nvPr/>
          </p:nvSpPr>
          <p:spPr>
            <a:xfrm>
              <a:off x="6618085" y="4089203"/>
              <a:ext cx="3536075" cy="559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a:solidFill>
                    <a:schemeClr val="bg1"/>
                  </a:solidFill>
                  <a:latin typeface="+mj-lt"/>
                </a:rPr>
                <a:t>WORK</a:t>
              </a:r>
              <a:endParaRPr lang="LID4096" sz="3600" b="1" dirty="0">
                <a:solidFill>
                  <a:schemeClr val="bg1"/>
                </a:solidFill>
                <a:latin typeface="+mj-lt"/>
              </a:endParaRPr>
            </a:p>
          </p:txBody>
        </p:sp>
      </p:grpSp>
      <p:sp>
        <p:nvSpPr>
          <p:cNvPr id="16" name="Tijdelijke aanduiding voor inhoud 2">
            <a:extLst>
              <a:ext uri="{FF2B5EF4-FFF2-40B4-BE49-F238E27FC236}">
                <a16:creationId xmlns:a16="http://schemas.microsoft.com/office/drawing/2014/main" id="{513895AC-1825-7621-EEE4-C4648EB2CB8B}"/>
              </a:ext>
            </a:extLst>
          </p:cNvPr>
          <p:cNvSpPr txBox="1">
            <a:spLocks/>
          </p:cNvSpPr>
          <p:nvPr/>
        </p:nvSpPr>
        <p:spPr>
          <a:xfrm>
            <a:off x="6624189" y="2340957"/>
            <a:ext cx="3211284" cy="177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solidFill>
                  <a:schemeClr val="bg1"/>
                </a:solidFill>
                <a:latin typeface="+mj-lt"/>
              </a:rPr>
              <a:t>Bunkbeds in shared room, McMurdo Station</a:t>
            </a:r>
            <a:endParaRPr lang="nl-NL" sz="1000" i="1" dirty="0">
              <a:solidFill>
                <a:schemeClr val="bg1"/>
              </a:solidFill>
              <a:latin typeface="+mj-lt"/>
              <a:cs typeface="Helvetica" pitchFamily="2" charset="0"/>
            </a:endParaRPr>
          </a:p>
        </p:txBody>
      </p:sp>
      <p:sp>
        <p:nvSpPr>
          <p:cNvPr id="17" name="Text Placeholder 2">
            <a:extLst>
              <a:ext uri="{FF2B5EF4-FFF2-40B4-BE49-F238E27FC236}">
                <a16:creationId xmlns:a16="http://schemas.microsoft.com/office/drawing/2014/main" id="{E2FFD4C0-595B-384A-37F5-80B340D828CE}"/>
              </a:ext>
            </a:extLst>
          </p:cNvPr>
          <p:cNvSpPr txBox="1">
            <a:spLocks/>
          </p:cNvSpPr>
          <p:nvPr/>
        </p:nvSpPr>
        <p:spPr>
          <a:xfrm>
            <a:off x="6618620" y="1921003"/>
            <a:ext cx="3536075" cy="559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a:solidFill>
                  <a:schemeClr val="bg1"/>
                </a:solidFill>
                <a:latin typeface="+mj-lt"/>
              </a:rPr>
              <a:t>PERSONAL</a:t>
            </a:r>
            <a:endParaRPr lang="LID4096" sz="3600" b="1" dirty="0">
              <a:solidFill>
                <a:schemeClr val="bg1"/>
              </a:solidFill>
              <a:latin typeface="+mj-lt"/>
            </a:endParaRPr>
          </a:p>
        </p:txBody>
      </p:sp>
      <p:sp>
        <p:nvSpPr>
          <p:cNvPr id="3" name="Titel 1">
            <a:extLst>
              <a:ext uri="{FF2B5EF4-FFF2-40B4-BE49-F238E27FC236}">
                <a16:creationId xmlns:a16="http://schemas.microsoft.com/office/drawing/2014/main" id="{2ADA191A-9618-5B72-BD6B-11C9AE96C389}"/>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chemeClr val="bg1"/>
                </a:solidFill>
                <a:latin typeface="+mj-lt"/>
                <a:cs typeface="Helvetica" pitchFamily="2" charset="0"/>
              </a:rPr>
              <a:t>Learning from </a:t>
            </a:r>
            <a:r>
              <a:rPr lang="en-GB" sz="2400" b="1" dirty="0" err="1">
                <a:solidFill>
                  <a:schemeClr val="bg1"/>
                </a:solidFill>
                <a:latin typeface="+mj-lt"/>
                <a:cs typeface="Helvetica" pitchFamily="2" charset="0"/>
              </a:rPr>
              <a:t>analog</a:t>
            </a:r>
            <a:r>
              <a:rPr lang="nl-NL" sz="2400" b="1" dirty="0">
                <a:solidFill>
                  <a:schemeClr val="bg1"/>
                </a:solidFill>
              </a:rPr>
              <a:t> </a:t>
            </a:r>
          </a:p>
        </p:txBody>
      </p:sp>
      <p:sp>
        <p:nvSpPr>
          <p:cNvPr id="2" name="Rectangle 1">
            <a:extLst>
              <a:ext uri="{FF2B5EF4-FFF2-40B4-BE49-F238E27FC236}">
                <a16:creationId xmlns:a16="http://schemas.microsoft.com/office/drawing/2014/main" id="{BD2E0C16-9DA2-DDBF-A4D6-7F61BBF39CC4}"/>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Experience</a:t>
            </a:r>
          </a:p>
        </p:txBody>
      </p:sp>
    </p:spTree>
    <p:extLst>
      <p:ext uri="{BB962C8B-B14F-4D97-AF65-F5344CB8AC3E}">
        <p14:creationId xmlns:p14="http://schemas.microsoft.com/office/powerpoint/2010/main" val="347651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C4661-5C2E-3AA8-AA12-2803E7BC9524}"/>
              </a:ext>
            </a:extLst>
          </p:cNvPr>
          <p:cNvSpPr/>
          <p:nvPr/>
        </p:nvSpPr>
        <p:spPr>
          <a:xfrm>
            <a:off x="1" y="0"/>
            <a:ext cx="4381773"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Tijdelijke aanduiding voor inhoud 2">
            <a:extLst>
              <a:ext uri="{FF2B5EF4-FFF2-40B4-BE49-F238E27FC236}">
                <a16:creationId xmlns:a16="http://schemas.microsoft.com/office/drawing/2014/main" id="{0970E279-CC61-4DC5-8A0A-8F090D3A0A72}"/>
              </a:ext>
            </a:extLst>
          </p:cNvPr>
          <p:cNvSpPr txBox="1">
            <a:spLocks/>
          </p:cNvSpPr>
          <p:nvPr/>
        </p:nvSpPr>
        <p:spPr>
          <a:xfrm>
            <a:off x="4449822" y="6429734"/>
            <a:ext cx="3211284" cy="404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latin typeface="+mj-lt"/>
              </a:rPr>
              <a:t>Hi-SEAS Mission NASA, Angelo </a:t>
            </a:r>
            <a:r>
              <a:rPr lang="en-GB" sz="1000" i="1" dirty="0" err="1">
                <a:latin typeface="+mj-lt"/>
              </a:rPr>
              <a:t>Vermuelen</a:t>
            </a:r>
            <a:endParaRPr lang="nl-NL" sz="1000" i="1" dirty="0">
              <a:latin typeface="+mj-lt"/>
              <a:cs typeface="Helvetica" pitchFamily="2" charset="0"/>
            </a:endParaRPr>
          </a:p>
        </p:txBody>
      </p:sp>
      <p:sp>
        <p:nvSpPr>
          <p:cNvPr id="15" name="Tijdelijke aanduiding voor inhoud 2">
            <a:extLst>
              <a:ext uri="{FF2B5EF4-FFF2-40B4-BE49-F238E27FC236}">
                <a16:creationId xmlns:a16="http://schemas.microsoft.com/office/drawing/2014/main" id="{3FC919C7-09BA-6DF7-E5C6-5EE4E4CA10BD}"/>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cs typeface="Helvetica" pitchFamily="2" charset="0"/>
              </a:rPr>
              <a:t>Importance of designated private space</a:t>
            </a:r>
          </a:p>
        </p:txBody>
      </p:sp>
      <p:sp>
        <p:nvSpPr>
          <p:cNvPr id="3" name="Tijdelijke aanduiding voor inhoud 2">
            <a:extLst>
              <a:ext uri="{FF2B5EF4-FFF2-40B4-BE49-F238E27FC236}">
                <a16:creationId xmlns:a16="http://schemas.microsoft.com/office/drawing/2014/main" id="{FF7E9A41-F54B-7AB3-E376-DF85EB0AA29C}"/>
              </a:ext>
            </a:extLst>
          </p:cNvPr>
          <p:cNvSpPr txBox="1">
            <a:spLocks/>
          </p:cNvSpPr>
          <p:nvPr/>
        </p:nvSpPr>
        <p:spPr>
          <a:xfrm>
            <a:off x="391322" y="2107662"/>
            <a:ext cx="3712591" cy="26190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bg1"/>
                </a:solidFill>
                <a:latin typeface="+mj-lt"/>
                <a:cs typeface="Helvetica" pitchFamily="2" charset="0"/>
                <a:sym typeface="Wingdings" panose="05000000000000000000" pitchFamily="2" charset="2"/>
              </a:rPr>
              <a:t>“The </a:t>
            </a:r>
            <a:r>
              <a:rPr lang="en-GB" sz="1600" dirty="0">
                <a:highlight>
                  <a:srgbClr val="FBB040"/>
                </a:highlight>
                <a:latin typeface="+mj-lt"/>
                <a:cs typeface="Helvetica" pitchFamily="2" charset="0"/>
                <a:sym typeface="Wingdings" panose="05000000000000000000" pitchFamily="2" charset="2"/>
              </a:rPr>
              <a:t>existence of the private quarters</a:t>
            </a:r>
            <a:r>
              <a:rPr lang="en-GB" sz="1600" dirty="0">
                <a:solidFill>
                  <a:schemeClr val="bg1"/>
                </a:solidFill>
                <a:highlight>
                  <a:srgbClr val="FBB040"/>
                </a:highlight>
                <a:latin typeface="+mj-lt"/>
                <a:cs typeface="Helvetica" pitchFamily="2" charset="0"/>
                <a:sym typeface="Wingdings" panose="05000000000000000000" pitchFamily="2" charset="2"/>
              </a:rPr>
              <a:t> </a:t>
            </a:r>
            <a:r>
              <a:rPr lang="en-GB" sz="1600" dirty="0">
                <a:solidFill>
                  <a:schemeClr val="bg1"/>
                </a:solidFill>
                <a:latin typeface="+mj-lt"/>
                <a:cs typeface="Helvetica" pitchFamily="2" charset="0"/>
                <a:sym typeface="Wingdings" panose="05000000000000000000" pitchFamily="2" charset="2"/>
              </a:rPr>
              <a:t>is more important than the size.” </a:t>
            </a:r>
          </a:p>
          <a:p>
            <a:pPr marL="0" indent="0">
              <a:buNone/>
            </a:pPr>
            <a:endParaRPr lang="en-GB" sz="1600" dirty="0">
              <a:solidFill>
                <a:schemeClr val="bg1"/>
              </a:solidFill>
              <a:latin typeface="+mj-lt"/>
              <a:cs typeface="Helvetica" pitchFamily="2" charset="0"/>
              <a:sym typeface="Wingdings" panose="05000000000000000000" pitchFamily="2" charset="2"/>
            </a:endParaRPr>
          </a:p>
          <a:p>
            <a:r>
              <a:rPr lang="en-GB" sz="1600" dirty="0">
                <a:solidFill>
                  <a:schemeClr val="bg1"/>
                </a:solidFill>
                <a:latin typeface="+mj-lt"/>
                <a:cs typeface="Helvetica" pitchFamily="2" charset="0"/>
                <a:sym typeface="Wingdings" panose="05000000000000000000" pitchFamily="2" charset="2"/>
              </a:rPr>
              <a:t>“Stairs as </a:t>
            </a:r>
            <a:r>
              <a:rPr lang="en-GB" sz="1600" dirty="0">
                <a:highlight>
                  <a:srgbClr val="FBB040"/>
                </a:highlight>
                <a:latin typeface="+mj-lt"/>
                <a:cs typeface="Helvetica" pitchFamily="2" charset="0"/>
                <a:sym typeface="Wingdings" panose="05000000000000000000" pitchFamily="2" charset="2"/>
              </a:rPr>
              <a:t>physical separation of </a:t>
            </a:r>
            <a:r>
              <a:rPr lang="en-GB" sz="1600" b="1" dirty="0">
                <a:highlight>
                  <a:srgbClr val="FBB040"/>
                </a:highlight>
                <a:latin typeface="+mj-lt"/>
                <a:cs typeface="Helvetica" pitchFamily="2" charset="0"/>
                <a:sym typeface="Wingdings" panose="05000000000000000000" pitchFamily="2" charset="2"/>
              </a:rPr>
              <a:t>rest</a:t>
            </a:r>
            <a:r>
              <a:rPr lang="en-GB" sz="1600" dirty="0">
                <a:highlight>
                  <a:srgbClr val="FBB040"/>
                </a:highlight>
                <a:latin typeface="+mj-lt"/>
                <a:cs typeface="Helvetica" pitchFamily="2" charset="0"/>
                <a:sym typeface="Wingdings" panose="05000000000000000000" pitchFamily="2" charset="2"/>
              </a:rPr>
              <a:t> and </a:t>
            </a:r>
            <a:r>
              <a:rPr lang="en-GB" sz="1600" b="1" dirty="0">
                <a:highlight>
                  <a:srgbClr val="FBB040"/>
                </a:highlight>
                <a:latin typeface="+mj-lt"/>
                <a:cs typeface="Helvetica" pitchFamily="2" charset="0"/>
                <a:sym typeface="Wingdings" panose="05000000000000000000" pitchFamily="2" charset="2"/>
              </a:rPr>
              <a:t>work</a:t>
            </a:r>
            <a:r>
              <a:rPr lang="en-GB" sz="1600" dirty="0">
                <a:highlight>
                  <a:srgbClr val="FBB040"/>
                </a:highlight>
                <a:latin typeface="+mj-lt"/>
                <a:cs typeface="Helvetica" pitchFamily="2" charset="0"/>
                <a:sym typeface="Wingdings" panose="05000000000000000000" pitchFamily="2" charset="2"/>
              </a:rPr>
              <a:t> </a:t>
            </a:r>
            <a:r>
              <a:rPr lang="en-GB" sz="1600" dirty="0" err="1">
                <a:highlight>
                  <a:srgbClr val="FBB040"/>
                </a:highlight>
                <a:latin typeface="+mj-lt"/>
                <a:cs typeface="Helvetica" pitchFamily="2" charset="0"/>
                <a:sym typeface="Wingdings" panose="05000000000000000000" pitchFamily="2" charset="2"/>
              </a:rPr>
              <a:t>space</a:t>
            </a:r>
            <a:r>
              <a:rPr lang="en-GB" sz="1600" dirty="0" err="1">
                <a:solidFill>
                  <a:schemeClr val="bg1"/>
                </a:solidFill>
                <a:latin typeface="+mj-lt"/>
                <a:cs typeface="Helvetica" pitchFamily="2" charset="0"/>
                <a:sym typeface="Wingdings" panose="05000000000000000000" pitchFamily="2" charset="2"/>
              </a:rPr>
              <a:t>,with</a:t>
            </a:r>
            <a:r>
              <a:rPr lang="en-GB" sz="1600" dirty="0">
                <a:solidFill>
                  <a:schemeClr val="bg1"/>
                </a:solidFill>
                <a:latin typeface="+mj-lt"/>
                <a:cs typeface="Helvetica" pitchFamily="2" charset="0"/>
                <a:sym typeface="Wingdings" panose="05000000000000000000" pitchFamily="2" charset="2"/>
              </a:rPr>
              <a:t> the action of going up as mental cue to rest”</a:t>
            </a:r>
          </a:p>
          <a:p>
            <a:endParaRPr lang="en-GB" sz="1600" b="1" dirty="0">
              <a:solidFill>
                <a:schemeClr val="bg1"/>
              </a:solidFill>
              <a:latin typeface="+mj-lt"/>
              <a:cs typeface="Helvetica" pitchFamily="2" charset="0"/>
              <a:sym typeface="Wingdings" panose="05000000000000000000" pitchFamily="2" charset="2"/>
            </a:endParaRPr>
          </a:p>
          <a:p>
            <a:r>
              <a:rPr lang="en-GB" sz="1600" dirty="0">
                <a:solidFill>
                  <a:schemeClr val="bg1"/>
                </a:solidFill>
                <a:latin typeface="+mj-lt"/>
                <a:cs typeface="Helvetica" pitchFamily="2" charset="0"/>
                <a:sym typeface="Wingdings" panose="05000000000000000000" pitchFamily="2" charset="2"/>
              </a:rPr>
              <a:t>“Allow </a:t>
            </a:r>
            <a:r>
              <a:rPr lang="en-GB" sz="1600" dirty="0">
                <a:highlight>
                  <a:srgbClr val="FBB040"/>
                </a:highlight>
                <a:latin typeface="+mj-lt"/>
                <a:cs typeface="Helvetica" pitchFamily="2" charset="0"/>
                <a:sym typeface="Wingdings" panose="05000000000000000000" pitchFamily="2" charset="2"/>
              </a:rPr>
              <a:t>personalization</a:t>
            </a:r>
            <a:r>
              <a:rPr lang="en-GB" sz="1600" dirty="0">
                <a:solidFill>
                  <a:schemeClr val="bg1"/>
                </a:solidFill>
                <a:latin typeface="+mj-lt"/>
                <a:cs typeface="Helvetica" pitchFamily="2" charset="0"/>
                <a:sym typeface="Wingdings" panose="05000000000000000000" pitchFamily="2" charset="2"/>
              </a:rPr>
              <a:t> as an important creative outlet!”</a:t>
            </a:r>
          </a:p>
          <a:p>
            <a:endParaRPr lang="en-GB" sz="1600" dirty="0">
              <a:solidFill>
                <a:schemeClr val="bg1"/>
              </a:solidFill>
              <a:latin typeface="+mj-lt"/>
              <a:cs typeface="Helvetica" pitchFamily="2" charset="0"/>
              <a:sym typeface="Wingdings" panose="05000000000000000000" pitchFamily="2" charset="2"/>
            </a:endParaRPr>
          </a:p>
          <a:p>
            <a:pPr marL="0" indent="0">
              <a:buNone/>
            </a:pPr>
            <a:r>
              <a:rPr lang="en-GB" sz="1000" dirty="0">
                <a:solidFill>
                  <a:schemeClr val="bg1"/>
                </a:solidFill>
                <a:latin typeface="+mj-lt"/>
                <a:cs typeface="Helvetica" pitchFamily="2" charset="0"/>
                <a:sym typeface="Wingdings" panose="05000000000000000000" pitchFamily="2" charset="2"/>
              </a:rPr>
              <a:t>Angelo </a:t>
            </a:r>
            <a:r>
              <a:rPr lang="en-GB" sz="1000" dirty="0" err="1">
                <a:solidFill>
                  <a:schemeClr val="bg1"/>
                </a:solidFill>
                <a:latin typeface="+mj-lt"/>
                <a:cs typeface="Helvetica" pitchFamily="2" charset="0"/>
                <a:sym typeface="Wingdings" panose="05000000000000000000" pitchFamily="2" charset="2"/>
              </a:rPr>
              <a:t>Vermuelen</a:t>
            </a:r>
            <a:r>
              <a:rPr lang="en-GB" sz="1000" dirty="0">
                <a:solidFill>
                  <a:schemeClr val="bg1"/>
                </a:solidFill>
                <a:latin typeface="+mj-lt"/>
                <a:cs typeface="Helvetica" pitchFamily="2" charset="0"/>
                <a:sym typeface="Wingdings" panose="05000000000000000000" pitchFamily="2" charset="2"/>
              </a:rPr>
              <a:t> on Hi-SEAS Mission, lecture in TU Delft (2024).</a:t>
            </a:r>
          </a:p>
          <a:p>
            <a:endParaRPr lang="en-GB" sz="1600" dirty="0">
              <a:solidFill>
                <a:schemeClr val="bg1"/>
              </a:solidFill>
              <a:latin typeface="+mj-lt"/>
              <a:cs typeface="Helvetica" pitchFamily="2" charset="0"/>
              <a:sym typeface="Wingdings" panose="05000000000000000000" pitchFamily="2" charset="2"/>
            </a:endParaRPr>
          </a:p>
        </p:txBody>
      </p:sp>
      <p:pic>
        <p:nvPicPr>
          <p:cNvPr id="6" name="Picture 5">
            <a:extLst>
              <a:ext uri="{FF2B5EF4-FFF2-40B4-BE49-F238E27FC236}">
                <a16:creationId xmlns:a16="http://schemas.microsoft.com/office/drawing/2014/main" id="{1498DC3C-DB04-E7F3-4859-352204908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047" y="4264268"/>
            <a:ext cx="3327825" cy="1855289"/>
          </a:xfrm>
          <a:prstGeom prst="rect">
            <a:avLst/>
          </a:prstGeom>
        </p:spPr>
      </p:pic>
      <p:pic>
        <p:nvPicPr>
          <p:cNvPr id="10" name="Picture 9">
            <a:extLst>
              <a:ext uri="{FF2B5EF4-FFF2-40B4-BE49-F238E27FC236}">
                <a16:creationId xmlns:a16="http://schemas.microsoft.com/office/drawing/2014/main" id="{BCEA1E0C-8FBB-2249-50AC-E132CF4F87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59367" y="532140"/>
            <a:ext cx="4192748" cy="2771894"/>
          </a:xfrm>
          <a:prstGeom prst="rect">
            <a:avLst/>
          </a:prstGeom>
        </p:spPr>
      </p:pic>
      <p:grpSp>
        <p:nvGrpSpPr>
          <p:cNvPr id="12" name="Group 11">
            <a:extLst>
              <a:ext uri="{FF2B5EF4-FFF2-40B4-BE49-F238E27FC236}">
                <a16:creationId xmlns:a16="http://schemas.microsoft.com/office/drawing/2014/main" id="{DC1B8DAA-2963-885D-BB8B-2FB6DD3914C0}"/>
              </a:ext>
            </a:extLst>
          </p:cNvPr>
          <p:cNvGrpSpPr/>
          <p:nvPr/>
        </p:nvGrpSpPr>
        <p:grpSpPr>
          <a:xfrm>
            <a:off x="9123670" y="532137"/>
            <a:ext cx="2973629" cy="5876391"/>
            <a:chOff x="9019232" y="0"/>
            <a:chExt cx="3172768" cy="6269924"/>
          </a:xfrm>
        </p:grpSpPr>
        <p:pic>
          <p:nvPicPr>
            <p:cNvPr id="8" name="Picture 7">
              <a:extLst>
                <a:ext uri="{FF2B5EF4-FFF2-40B4-BE49-F238E27FC236}">
                  <a16:creationId xmlns:a16="http://schemas.microsoft.com/office/drawing/2014/main" id="{D8AC8B9A-39B8-490A-91DE-4DE5217165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26976" y="0"/>
              <a:ext cx="3165024" cy="2017624"/>
            </a:xfrm>
            <a:prstGeom prst="rect">
              <a:avLst/>
            </a:prstGeom>
          </p:spPr>
        </p:pic>
        <p:pic>
          <p:nvPicPr>
            <p:cNvPr id="15362" name="Picture 2">
              <a:extLst>
                <a:ext uri="{FF2B5EF4-FFF2-40B4-BE49-F238E27FC236}">
                  <a16:creationId xmlns:a16="http://schemas.microsoft.com/office/drawing/2014/main" id="{D12BA08B-AEBC-2CFB-2AEE-3FE30023FB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026976" y="2017624"/>
              <a:ext cx="3165024" cy="212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65F11AA-6B67-110E-4DF3-4307221BCD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019232" y="4143774"/>
              <a:ext cx="3172768" cy="2126150"/>
            </a:xfrm>
            <a:prstGeom prst="rect">
              <a:avLst/>
            </a:prstGeom>
          </p:spPr>
        </p:pic>
      </p:grpSp>
      <p:sp>
        <p:nvSpPr>
          <p:cNvPr id="11" name="Tijdelijke aanduiding voor inhoud 2">
            <a:extLst>
              <a:ext uri="{FF2B5EF4-FFF2-40B4-BE49-F238E27FC236}">
                <a16:creationId xmlns:a16="http://schemas.microsoft.com/office/drawing/2014/main" id="{9B1B2345-8BA1-7114-6B8D-023010970908}"/>
              </a:ext>
            </a:extLst>
          </p:cNvPr>
          <p:cNvSpPr txBox="1">
            <a:spLocks/>
          </p:cNvSpPr>
          <p:nvPr/>
        </p:nvSpPr>
        <p:spPr>
          <a:xfrm>
            <a:off x="9069240" y="6429734"/>
            <a:ext cx="3211284" cy="2070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latin typeface="+mj-lt"/>
                <a:cs typeface="Helvetica" pitchFamily="2" charset="0"/>
              </a:rPr>
              <a:t>Hi-SEAS Mission NASA, various sources</a:t>
            </a:r>
            <a:endParaRPr lang="nl-NL" sz="1000" i="1" dirty="0">
              <a:latin typeface="+mj-lt"/>
              <a:cs typeface="Helvetica" pitchFamily="2" charset="0"/>
            </a:endParaRPr>
          </a:p>
        </p:txBody>
      </p:sp>
      <p:sp>
        <p:nvSpPr>
          <p:cNvPr id="16" name="Tijdelijke aanduiding voor inhoud 2">
            <a:extLst>
              <a:ext uri="{FF2B5EF4-FFF2-40B4-BE49-F238E27FC236}">
                <a16:creationId xmlns:a16="http://schemas.microsoft.com/office/drawing/2014/main" id="{BD48AA2F-5DD0-3C09-D543-1FB1A5966687}"/>
              </a:ext>
            </a:extLst>
          </p:cNvPr>
          <p:cNvSpPr txBox="1">
            <a:spLocks/>
          </p:cNvSpPr>
          <p:nvPr/>
        </p:nvSpPr>
        <p:spPr>
          <a:xfrm>
            <a:off x="4495235" y="192432"/>
            <a:ext cx="3907971" cy="404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latin typeface="+mj-lt"/>
              </a:rPr>
              <a:t>Private quarters</a:t>
            </a:r>
            <a:endParaRPr lang="nl-NL" sz="1400" b="1" dirty="0">
              <a:latin typeface="+mj-lt"/>
              <a:cs typeface="Helvetica" pitchFamily="2" charset="0"/>
            </a:endParaRPr>
          </a:p>
        </p:txBody>
      </p:sp>
      <p:sp>
        <p:nvSpPr>
          <p:cNvPr id="17" name="Tijdelijke aanduiding voor inhoud 2">
            <a:extLst>
              <a:ext uri="{FF2B5EF4-FFF2-40B4-BE49-F238E27FC236}">
                <a16:creationId xmlns:a16="http://schemas.microsoft.com/office/drawing/2014/main" id="{628AA380-90C1-8E3F-47A3-EB9627DC355C}"/>
              </a:ext>
            </a:extLst>
          </p:cNvPr>
          <p:cNvSpPr txBox="1">
            <a:spLocks/>
          </p:cNvSpPr>
          <p:nvPr/>
        </p:nvSpPr>
        <p:spPr>
          <a:xfrm>
            <a:off x="9038845" y="190750"/>
            <a:ext cx="4045054" cy="404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latin typeface="+mj-lt"/>
              </a:rPr>
              <a:t>Personalization of private quarters</a:t>
            </a:r>
            <a:endParaRPr lang="nl-NL" sz="1400" b="1" dirty="0">
              <a:latin typeface="+mj-lt"/>
              <a:cs typeface="Helvetica" pitchFamily="2" charset="0"/>
            </a:endParaRPr>
          </a:p>
        </p:txBody>
      </p:sp>
      <p:sp>
        <p:nvSpPr>
          <p:cNvPr id="5" name="Titel 1">
            <a:extLst>
              <a:ext uri="{FF2B5EF4-FFF2-40B4-BE49-F238E27FC236}">
                <a16:creationId xmlns:a16="http://schemas.microsoft.com/office/drawing/2014/main" id="{338BC6CB-0412-CC45-F245-06BF8D492382}"/>
              </a:ext>
            </a:extLst>
          </p:cNvPr>
          <p:cNvSpPr txBox="1">
            <a:spLocks/>
          </p:cNvSpPr>
          <p:nvPr/>
        </p:nvSpPr>
        <p:spPr>
          <a:xfrm>
            <a:off x="391322" y="546297"/>
            <a:ext cx="3712592"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rPr>
              <a:t>Learning </a:t>
            </a:r>
            <a:r>
              <a:rPr lang="nl-NL" sz="2400" b="1" dirty="0" err="1">
                <a:solidFill>
                  <a:schemeClr val="bg1"/>
                </a:solidFill>
              </a:rPr>
              <a:t>from</a:t>
            </a:r>
            <a:r>
              <a:rPr lang="nl-NL" sz="2400" b="1" dirty="0">
                <a:solidFill>
                  <a:schemeClr val="bg1"/>
                </a:solidFill>
              </a:rPr>
              <a:t> </a:t>
            </a:r>
            <a:r>
              <a:rPr lang="nl-NL" sz="2400" b="1" dirty="0" err="1">
                <a:solidFill>
                  <a:schemeClr val="bg1"/>
                </a:solidFill>
              </a:rPr>
              <a:t>analog</a:t>
            </a:r>
            <a:endParaRPr lang="nl-NL" sz="2400" b="1" dirty="0">
              <a:solidFill>
                <a:schemeClr val="bg1"/>
              </a:solidFill>
            </a:endParaRPr>
          </a:p>
        </p:txBody>
      </p:sp>
      <p:pic>
        <p:nvPicPr>
          <p:cNvPr id="7" name="Picture 6">
            <a:extLst>
              <a:ext uri="{FF2B5EF4-FFF2-40B4-BE49-F238E27FC236}">
                <a16:creationId xmlns:a16="http://schemas.microsoft.com/office/drawing/2014/main" id="{C957B915-C7C6-9BB9-CBE1-A47DE573A9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9617" y="894208"/>
            <a:ext cx="4682026" cy="3179675"/>
          </a:xfrm>
          <a:prstGeom prst="rect">
            <a:avLst/>
          </a:prstGeom>
        </p:spPr>
      </p:pic>
      <p:sp>
        <p:nvSpPr>
          <p:cNvPr id="18" name="Slide Number Placeholder 17">
            <a:extLst>
              <a:ext uri="{FF2B5EF4-FFF2-40B4-BE49-F238E27FC236}">
                <a16:creationId xmlns:a16="http://schemas.microsoft.com/office/drawing/2014/main" id="{910DD82C-E554-C40B-C0F8-539AC363D6F0}"/>
              </a:ext>
            </a:extLst>
          </p:cNvPr>
          <p:cNvSpPr>
            <a:spLocks noGrp="1"/>
          </p:cNvSpPr>
          <p:nvPr>
            <p:ph type="sldNum" sz="quarter" idx="12"/>
          </p:nvPr>
        </p:nvSpPr>
        <p:spPr/>
        <p:txBody>
          <a:bodyPr/>
          <a:lstStyle/>
          <a:p>
            <a:fld id="{EBBC2D6B-7327-483D-AD2A-1E5D09D2763D}" type="slidenum">
              <a:rPr lang="LID4096" smtClean="0"/>
              <a:t>19</a:t>
            </a:fld>
            <a:endParaRPr lang="LID4096"/>
          </a:p>
        </p:txBody>
      </p:sp>
      <p:pic>
        <p:nvPicPr>
          <p:cNvPr id="14" name="Picture 13">
            <a:extLst>
              <a:ext uri="{FF2B5EF4-FFF2-40B4-BE49-F238E27FC236}">
                <a16:creationId xmlns:a16="http://schemas.microsoft.com/office/drawing/2014/main" id="{F7DFB869-533F-6015-2FC6-DDA5E48D2D7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559367" y="3651945"/>
            <a:ext cx="4192748" cy="2771894"/>
          </a:xfrm>
          <a:prstGeom prst="rect">
            <a:avLst/>
          </a:prstGeom>
        </p:spPr>
      </p:pic>
      <p:sp>
        <p:nvSpPr>
          <p:cNvPr id="19" name="Tijdelijke aanduiding voor inhoud 2">
            <a:extLst>
              <a:ext uri="{FF2B5EF4-FFF2-40B4-BE49-F238E27FC236}">
                <a16:creationId xmlns:a16="http://schemas.microsoft.com/office/drawing/2014/main" id="{5EC130B2-A358-3955-009E-639F66A0920A}"/>
              </a:ext>
            </a:extLst>
          </p:cNvPr>
          <p:cNvSpPr txBox="1">
            <a:spLocks/>
          </p:cNvSpPr>
          <p:nvPr/>
        </p:nvSpPr>
        <p:spPr>
          <a:xfrm>
            <a:off x="4412170" y="3360610"/>
            <a:ext cx="3907971" cy="404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latin typeface="+mj-lt"/>
              </a:rPr>
              <a:t>Transition from public to private</a:t>
            </a:r>
            <a:endParaRPr lang="nl-NL" sz="1400" b="1" dirty="0">
              <a:latin typeface="+mj-lt"/>
              <a:cs typeface="Helvetica" pitchFamily="2" charset="0"/>
            </a:endParaRPr>
          </a:p>
        </p:txBody>
      </p:sp>
      <p:sp>
        <p:nvSpPr>
          <p:cNvPr id="20" name="Rectangle 19">
            <a:extLst>
              <a:ext uri="{FF2B5EF4-FFF2-40B4-BE49-F238E27FC236}">
                <a16:creationId xmlns:a16="http://schemas.microsoft.com/office/drawing/2014/main" id="{F3916164-EB4A-2FD3-28A5-84D7FEDE4E31}"/>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Experience</a:t>
            </a:r>
          </a:p>
        </p:txBody>
      </p:sp>
    </p:spTree>
    <p:extLst>
      <p:ext uri="{BB962C8B-B14F-4D97-AF65-F5344CB8AC3E}">
        <p14:creationId xmlns:p14="http://schemas.microsoft.com/office/powerpoint/2010/main" val="129709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oon Landscape : NASA : Free Download, Borrow, and Streaming : Internet  Archive">
            <a:extLst>
              <a:ext uri="{FF2B5EF4-FFF2-40B4-BE49-F238E27FC236}">
                <a16:creationId xmlns:a16="http://schemas.microsoft.com/office/drawing/2014/main" id="{15094F53-CB20-6FFD-9065-1F10EC0CE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583251"/>
            <a:ext cx="12192000" cy="52747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C225369-DA9E-A3B3-A01C-8C6896D42489}"/>
              </a:ext>
            </a:extLst>
          </p:cNvPr>
          <p:cNvSpPr/>
          <p:nvPr/>
        </p:nvSpPr>
        <p:spPr>
          <a:xfrm>
            <a:off x="76723" y="87400"/>
            <a:ext cx="5235506"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Requirements</a:t>
            </a:r>
          </a:p>
        </p:txBody>
      </p:sp>
      <p:sp>
        <p:nvSpPr>
          <p:cNvPr id="5" name="Content Placeholder 3">
            <a:extLst>
              <a:ext uri="{FF2B5EF4-FFF2-40B4-BE49-F238E27FC236}">
                <a16:creationId xmlns:a16="http://schemas.microsoft.com/office/drawing/2014/main" id="{B096B596-A5FE-1542-9B49-05E8B79F917D}"/>
              </a:ext>
            </a:extLst>
          </p:cNvPr>
          <p:cNvSpPr txBox="1">
            <a:spLocks/>
          </p:cNvSpPr>
          <p:nvPr/>
        </p:nvSpPr>
        <p:spPr>
          <a:xfrm>
            <a:off x="0" y="6587289"/>
            <a:ext cx="7731335" cy="2438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i="1" dirty="0">
                <a:solidFill>
                  <a:schemeClr val="bg1"/>
                </a:solidFill>
                <a:latin typeface="+mj-lt"/>
              </a:rPr>
              <a:t>Astronaut Harrison Schmitt exploring lunar surface, Apollo 17 (1972), NASA.</a:t>
            </a:r>
          </a:p>
        </p:txBody>
      </p:sp>
      <p:sp>
        <p:nvSpPr>
          <p:cNvPr id="10" name="Tijdelijke aanduiding voor inhoud 2">
            <a:extLst>
              <a:ext uri="{FF2B5EF4-FFF2-40B4-BE49-F238E27FC236}">
                <a16:creationId xmlns:a16="http://schemas.microsoft.com/office/drawing/2014/main" id="{C24F5668-76EB-5E05-8C8F-77B0433869E1}"/>
              </a:ext>
            </a:extLst>
          </p:cNvPr>
          <p:cNvSpPr txBox="1">
            <a:spLocks/>
          </p:cNvSpPr>
          <p:nvPr/>
        </p:nvSpPr>
        <p:spPr>
          <a:xfrm>
            <a:off x="620485" y="4016879"/>
            <a:ext cx="5268687" cy="8239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dirty="0">
              <a:solidFill>
                <a:schemeClr val="bg1"/>
              </a:solidFill>
              <a:latin typeface="+mj-lt"/>
              <a:cs typeface="Helvetica" pitchFamily="2" charset="0"/>
            </a:endParaRPr>
          </a:p>
        </p:txBody>
      </p:sp>
      <p:sp>
        <p:nvSpPr>
          <p:cNvPr id="6" name="Slide Number Placeholder 5">
            <a:extLst>
              <a:ext uri="{FF2B5EF4-FFF2-40B4-BE49-F238E27FC236}">
                <a16:creationId xmlns:a16="http://schemas.microsoft.com/office/drawing/2014/main" id="{6DF9CEB3-1BAB-4839-1787-B2B4D891A145}"/>
              </a:ext>
            </a:extLst>
          </p:cNvPr>
          <p:cNvSpPr>
            <a:spLocks noGrp="1"/>
          </p:cNvSpPr>
          <p:nvPr>
            <p:ph type="sldNum" sz="quarter" idx="12"/>
          </p:nvPr>
        </p:nvSpPr>
        <p:spPr/>
        <p:txBody>
          <a:bodyPr/>
          <a:lstStyle/>
          <a:p>
            <a:fld id="{EBBC2D6B-7327-483D-AD2A-1E5D09D2763D}" type="slidenum">
              <a:rPr lang="LID4096" smtClean="0"/>
              <a:t>2</a:t>
            </a:fld>
            <a:endParaRPr lang="LID4096"/>
          </a:p>
        </p:txBody>
      </p:sp>
      <p:sp>
        <p:nvSpPr>
          <p:cNvPr id="9" name="Rectangle 8">
            <a:extLst>
              <a:ext uri="{FF2B5EF4-FFF2-40B4-BE49-F238E27FC236}">
                <a16:creationId xmlns:a16="http://schemas.microsoft.com/office/drawing/2014/main" id="{5FFC6B27-9CED-150E-63B1-B23A43F6FE79}"/>
              </a:ext>
            </a:extLst>
          </p:cNvPr>
          <p:cNvSpPr/>
          <p:nvPr/>
        </p:nvSpPr>
        <p:spPr>
          <a:xfrm>
            <a:off x="391322" y="1412698"/>
            <a:ext cx="5061857" cy="424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3200" i="1" dirty="0">
                <a:solidFill>
                  <a:schemeClr val="bg1"/>
                </a:solidFill>
                <a:latin typeface="+mj-lt"/>
              </a:rPr>
              <a:t>Settling in the unknown…</a:t>
            </a:r>
          </a:p>
        </p:txBody>
      </p:sp>
    </p:spTree>
    <p:extLst>
      <p:ext uri="{BB962C8B-B14F-4D97-AF65-F5344CB8AC3E}">
        <p14:creationId xmlns:p14="http://schemas.microsoft.com/office/powerpoint/2010/main" val="1154691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06028-AC38-5271-75C1-8005331A464E}"/>
            </a:ext>
          </a:extLst>
        </p:cNvPr>
        <p:cNvGrpSpPr/>
        <p:nvPr/>
      </p:nvGrpSpPr>
      <p:grpSpPr>
        <a:xfrm>
          <a:off x="0" y="0"/>
          <a:ext cx="0" cy="0"/>
          <a:chOff x="0" y="0"/>
          <a:chExt cx="0" cy="0"/>
        </a:xfrm>
      </p:grpSpPr>
      <p:pic>
        <p:nvPicPr>
          <p:cNvPr id="15" name="Picture 14" descr="A blueprint of a house&#10;&#10;Description automatically generated">
            <a:extLst>
              <a:ext uri="{FF2B5EF4-FFF2-40B4-BE49-F238E27FC236}">
                <a16:creationId xmlns:a16="http://schemas.microsoft.com/office/drawing/2014/main" id="{CB531501-2593-EE80-9399-0D7C9DFBFFF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18910" y="116460"/>
            <a:ext cx="4746571" cy="6858000"/>
          </a:xfrm>
          <a:prstGeom prst="rect">
            <a:avLst/>
          </a:prstGeom>
        </p:spPr>
      </p:pic>
      <p:sp>
        <p:nvSpPr>
          <p:cNvPr id="14" name="Rectangle 13">
            <a:extLst>
              <a:ext uri="{FF2B5EF4-FFF2-40B4-BE49-F238E27FC236}">
                <a16:creationId xmlns:a16="http://schemas.microsoft.com/office/drawing/2014/main" id="{2FD4241D-7DAB-50F1-26E9-CF7CC3A21042}"/>
              </a:ext>
            </a:extLst>
          </p:cNvPr>
          <p:cNvSpPr/>
          <p:nvPr/>
        </p:nvSpPr>
        <p:spPr>
          <a:xfrm flipH="1">
            <a:off x="-4" y="0"/>
            <a:ext cx="391473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itel 1">
            <a:extLst>
              <a:ext uri="{FF2B5EF4-FFF2-40B4-BE49-F238E27FC236}">
                <a16:creationId xmlns:a16="http://schemas.microsoft.com/office/drawing/2014/main" id="{3BDCDD68-2326-CBDB-11F4-6421D5D68A97}"/>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chemeClr val="bg1"/>
                </a:solidFill>
                <a:latin typeface="+mj-lt"/>
                <a:cs typeface="Helvetica" pitchFamily="2" charset="0"/>
              </a:rPr>
              <a:t>Learning from </a:t>
            </a:r>
            <a:r>
              <a:rPr lang="en-GB" sz="2400" b="1" dirty="0" err="1">
                <a:solidFill>
                  <a:schemeClr val="bg1"/>
                </a:solidFill>
                <a:latin typeface="+mj-lt"/>
                <a:cs typeface="Helvetica" pitchFamily="2" charset="0"/>
              </a:rPr>
              <a:t>analog</a:t>
            </a:r>
            <a:endParaRPr lang="nl-NL" sz="2400" b="1" dirty="0">
              <a:solidFill>
                <a:schemeClr val="bg1"/>
              </a:solidFill>
            </a:endParaRPr>
          </a:p>
        </p:txBody>
      </p:sp>
      <p:sp>
        <p:nvSpPr>
          <p:cNvPr id="6" name="Tijdelijke aanduiding voor inhoud 2">
            <a:extLst>
              <a:ext uri="{FF2B5EF4-FFF2-40B4-BE49-F238E27FC236}">
                <a16:creationId xmlns:a16="http://schemas.microsoft.com/office/drawing/2014/main" id="{D9AD6EDC-18A9-E542-D0F1-B0BD6411B48D}"/>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noProof="0" dirty="0">
                <a:solidFill>
                  <a:schemeClr val="bg1"/>
                </a:solidFill>
                <a:latin typeface="+mj-lt"/>
                <a:cs typeface="Helvetica" pitchFamily="2" charset="0"/>
              </a:rPr>
              <a:t>Importance of privacy gradient</a:t>
            </a:r>
          </a:p>
        </p:txBody>
      </p:sp>
      <p:sp>
        <p:nvSpPr>
          <p:cNvPr id="7" name="Tijdelijke aanduiding voor inhoud 2">
            <a:extLst>
              <a:ext uri="{FF2B5EF4-FFF2-40B4-BE49-F238E27FC236}">
                <a16:creationId xmlns:a16="http://schemas.microsoft.com/office/drawing/2014/main" id="{F5CE8136-CA61-4835-E589-E5D845BF8FE8}"/>
              </a:ext>
            </a:extLst>
          </p:cNvPr>
          <p:cNvSpPr txBox="1">
            <a:spLocks/>
          </p:cNvSpPr>
          <p:nvPr/>
        </p:nvSpPr>
        <p:spPr>
          <a:xfrm>
            <a:off x="391322" y="1537203"/>
            <a:ext cx="3222138" cy="45686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400" b="1" dirty="0">
                <a:solidFill>
                  <a:schemeClr val="bg1"/>
                </a:solidFill>
                <a:latin typeface="+mj-lt"/>
              </a:rPr>
              <a:t>Hi-SEAS Missions </a:t>
            </a:r>
          </a:p>
          <a:p>
            <a:r>
              <a:rPr lang="en-GB" sz="1400" dirty="0">
                <a:solidFill>
                  <a:schemeClr val="bg1"/>
                </a:solidFill>
                <a:latin typeface="+mj-lt"/>
              </a:rPr>
              <a:t>Declining participation in group activities over time</a:t>
            </a:r>
            <a:endParaRPr lang="en-US" sz="1400" b="1" dirty="0">
              <a:solidFill>
                <a:schemeClr val="bg1"/>
              </a:solidFill>
              <a:latin typeface="+mj-lt"/>
            </a:endParaRPr>
          </a:p>
          <a:p>
            <a:r>
              <a:rPr lang="en-US" sz="1400" b="0" i="0" u="none" strike="noStrike" baseline="0" noProof="0" dirty="0">
                <a:solidFill>
                  <a:schemeClr val="bg1"/>
                </a:solidFill>
                <a:latin typeface="+mj-lt"/>
              </a:rPr>
              <a:t>Formatio</a:t>
            </a:r>
            <a:r>
              <a:rPr lang="en-US" sz="1400" noProof="0" dirty="0">
                <a:solidFill>
                  <a:schemeClr val="bg1"/>
                </a:solidFill>
                <a:latin typeface="+mj-lt"/>
              </a:rPr>
              <a:t>n of social cliques over time leads to frustration on the </a:t>
            </a:r>
            <a:r>
              <a:rPr lang="en-US" sz="1400" i="0" u="none" strike="noStrike" baseline="0" noProof="0" dirty="0">
                <a:highlight>
                  <a:srgbClr val="FBB040"/>
                </a:highlight>
                <a:latin typeface="+mj-lt"/>
              </a:rPr>
              <a:t>lack of</a:t>
            </a:r>
            <a:r>
              <a:rPr lang="en-US" sz="1400" dirty="0">
                <a:highlight>
                  <a:srgbClr val="FBB040"/>
                </a:highlight>
                <a:latin typeface="+mj-lt"/>
              </a:rPr>
              <a:t> semi-</a:t>
            </a:r>
            <a:r>
              <a:rPr lang="en-US" sz="1400" i="0" u="none" strike="noStrike" baseline="0" noProof="0" dirty="0" err="1">
                <a:highlight>
                  <a:srgbClr val="FBB040"/>
                </a:highlight>
                <a:latin typeface="+mj-lt"/>
              </a:rPr>
              <a:t>priva</a:t>
            </a:r>
            <a:r>
              <a:rPr lang="en-US" sz="1400" dirty="0" err="1">
                <a:highlight>
                  <a:srgbClr val="FBB040"/>
                </a:highlight>
                <a:latin typeface="+mj-lt"/>
              </a:rPr>
              <a:t>te</a:t>
            </a:r>
            <a:r>
              <a:rPr lang="en-US" sz="1400" dirty="0">
                <a:highlight>
                  <a:srgbClr val="FBB040"/>
                </a:highlight>
                <a:latin typeface="+mj-lt"/>
              </a:rPr>
              <a:t> space</a:t>
            </a:r>
          </a:p>
          <a:p>
            <a:pPr algn="l"/>
            <a:r>
              <a:rPr lang="en-GB" sz="1400" b="0" i="1" u="none" strike="noStrike" baseline="0" dirty="0">
                <a:solidFill>
                  <a:schemeClr val="bg1"/>
                </a:solidFill>
                <a:latin typeface="+mj-lt"/>
              </a:rPr>
              <a:t>“I abhorred the idea of crew members working in separated sections and made a case for a </a:t>
            </a:r>
            <a:r>
              <a:rPr lang="en-GB" sz="1400" b="1" i="1" u="none" strike="noStrike" baseline="0" dirty="0">
                <a:solidFill>
                  <a:schemeClr val="bg1"/>
                </a:solidFill>
                <a:latin typeface="+mj-lt"/>
              </a:rPr>
              <a:t>flexible open floor plan</a:t>
            </a:r>
            <a:r>
              <a:rPr lang="en-GB" sz="1400" b="0" i="1" u="none" strike="noStrike" baseline="0" dirty="0">
                <a:solidFill>
                  <a:schemeClr val="bg1"/>
                </a:solidFill>
                <a:latin typeface="+mj-lt"/>
              </a:rPr>
              <a:t>.” </a:t>
            </a:r>
            <a:r>
              <a:rPr lang="en-GB" sz="1400" b="0" i="0" u="none" strike="noStrike" baseline="0" dirty="0">
                <a:solidFill>
                  <a:schemeClr val="bg1"/>
                </a:solidFill>
                <a:latin typeface="+mj-lt"/>
              </a:rPr>
              <a:t>(Commander Angelo </a:t>
            </a:r>
            <a:r>
              <a:rPr lang="en-GB" sz="1400" b="0" i="0" u="none" strike="noStrike" baseline="0" dirty="0" err="1">
                <a:solidFill>
                  <a:schemeClr val="bg1"/>
                </a:solidFill>
                <a:latin typeface="+mj-lt"/>
              </a:rPr>
              <a:t>Vermuelen</a:t>
            </a:r>
            <a:r>
              <a:rPr lang="en-GB" sz="1400" b="0" i="0" u="none" strike="noStrike" baseline="0" dirty="0">
                <a:solidFill>
                  <a:schemeClr val="bg1"/>
                </a:solidFill>
                <a:latin typeface="+mj-lt"/>
              </a:rPr>
              <a:t>, Hi-SEAS I)</a:t>
            </a:r>
          </a:p>
          <a:p>
            <a:pPr algn="l"/>
            <a:r>
              <a:rPr lang="en-GB" sz="1400" b="0" i="1" u="none" strike="noStrike" baseline="0" dirty="0">
                <a:solidFill>
                  <a:schemeClr val="bg1"/>
                </a:solidFill>
                <a:latin typeface="+mj-lt"/>
              </a:rPr>
              <a:t>“One thing I would consider is </a:t>
            </a:r>
            <a:r>
              <a:rPr lang="en-GB" sz="1400" b="1" i="1" u="none" strike="noStrike" baseline="0" dirty="0">
                <a:solidFill>
                  <a:schemeClr val="bg1"/>
                </a:solidFill>
                <a:latin typeface="+mj-lt"/>
              </a:rPr>
              <a:t>having cubicles </a:t>
            </a:r>
            <a:r>
              <a:rPr lang="en-GB" sz="1400" b="0" i="1" u="none" strike="noStrike" baseline="0" dirty="0">
                <a:solidFill>
                  <a:schemeClr val="bg1"/>
                </a:solidFill>
                <a:latin typeface="+mj-lt"/>
              </a:rPr>
              <a:t>instead of the work bench. There is little privacy, and when you have someone trying to micromanage your own work it’s harder to escape. </a:t>
            </a:r>
            <a:r>
              <a:rPr lang="en-GB" sz="1400" i="1" u="none" strike="noStrike" baseline="0" dirty="0">
                <a:solidFill>
                  <a:schemeClr val="bg1"/>
                </a:solidFill>
                <a:latin typeface="+mj-lt"/>
              </a:rPr>
              <a:t>Most of my</a:t>
            </a:r>
            <a:r>
              <a:rPr lang="en-GB" sz="1400" i="1" dirty="0">
                <a:solidFill>
                  <a:schemeClr val="bg1"/>
                </a:solidFill>
                <a:latin typeface="+mj-lt"/>
              </a:rPr>
              <a:t> </a:t>
            </a:r>
            <a:r>
              <a:rPr lang="en-GB" sz="1400" i="1" u="none" strike="noStrike" baseline="0" dirty="0">
                <a:solidFill>
                  <a:schemeClr val="bg1"/>
                </a:solidFill>
                <a:latin typeface="+mj-lt"/>
              </a:rPr>
              <a:t>crew </a:t>
            </a:r>
            <a:r>
              <a:rPr lang="en-GB" sz="1400" b="1" i="1" u="none" strike="noStrike" baseline="0" dirty="0">
                <a:solidFill>
                  <a:schemeClr val="bg1"/>
                </a:solidFill>
                <a:latin typeface="+mj-lt"/>
              </a:rPr>
              <a:t>worked in their rooms</a:t>
            </a:r>
            <a:r>
              <a:rPr lang="en-GB" sz="1400" i="1" u="none" strike="noStrike" baseline="0" dirty="0">
                <a:solidFill>
                  <a:schemeClr val="bg1"/>
                </a:solidFill>
                <a:latin typeface="+mj-lt"/>
              </a:rPr>
              <a:t> most of the day…</a:t>
            </a:r>
            <a:r>
              <a:rPr lang="en-GB" sz="1400" b="0" i="1" u="none" strike="noStrike" baseline="0" dirty="0">
                <a:solidFill>
                  <a:schemeClr val="bg1"/>
                </a:solidFill>
                <a:latin typeface="+mj-lt"/>
              </a:rPr>
              <a:t>.” </a:t>
            </a:r>
            <a:r>
              <a:rPr lang="en-GB" sz="1400" b="0" i="0" u="none" strike="noStrike" baseline="0" dirty="0">
                <a:solidFill>
                  <a:schemeClr val="bg1"/>
                </a:solidFill>
                <a:latin typeface="+mj-lt"/>
              </a:rPr>
              <a:t>(Simon Engler, Hi-SEAS I)</a:t>
            </a:r>
          </a:p>
          <a:p>
            <a:pPr algn="l"/>
            <a:endParaRPr lang="en-US" sz="1400" b="0" i="0" u="none" strike="noStrike" baseline="0" noProof="0" dirty="0">
              <a:solidFill>
                <a:schemeClr val="bg1"/>
              </a:solidFill>
              <a:latin typeface="+mj-lt"/>
            </a:endParaRPr>
          </a:p>
        </p:txBody>
      </p:sp>
      <p:grpSp>
        <p:nvGrpSpPr>
          <p:cNvPr id="27" name="Group 26">
            <a:extLst>
              <a:ext uri="{FF2B5EF4-FFF2-40B4-BE49-F238E27FC236}">
                <a16:creationId xmlns:a16="http://schemas.microsoft.com/office/drawing/2014/main" id="{A7D8F3E4-2239-B056-7AC2-D30C2E5A3E05}"/>
              </a:ext>
            </a:extLst>
          </p:cNvPr>
          <p:cNvGrpSpPr/>
          <p:nvPr/>
        </p:nvGrpSpPr>
        <p:grpSpPr>
          <a:xfrm>
            <a:off x="4159919" y="71273"/>
            <a:ext cx="2921123" cy="6107584"/>
            <a:chOff x="4037125" y="416951"/>
            <a:chExt cx="3038810" cy="6353649"/>
          </a:xfrm>
        </p:grpSpPr>
        <p:pic>
          <p:nvPicPr>
            <p:cNvPr id="9" name="Picture 8" descr="A diagram of a graph&#10;&#10;Description automatically generated with medium confidence">
              <a:extLst>
                <a:ext uri="{FF2B5EF4-FFF2-40B4-BE49-F238E27FC236}">
                  <a16:creationId xmlns:a16="http://schemas.microsoft.com/office/drawing/2014/main" id="{19CC659E-47A0-17F8-4542-154347A92A6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037125" y="416951"/>
              <a:ext cx="3038810" cy="6353649"/>
            </a:xfrm>
            <a:prstGeom prst="rect">
              <a:avLst/>
            </a:prstGeom>
          </p:spPr>
        </p:pic>
        <p:sp>
          <p:nvSpPr>
            <p:cNvPr id="18" name="Rectangle 17">
              <a:extLst>
                <a:ext uri="{FF2B5EF4-FFF2-40B4-BE49-F238E27FC236}">
                  <a16:creationId xmlns:a16="http://schemas.microsoft.com/office/drawing/2014/main" id="{72FB2A56-BC54-590C-9905-839BE30517FD}"/>
                </a:ext>
              </a:extLst>
            </p:cNvPr>
            <p:cNvSpPr/>
            <p:nvPr/>
          </p:nvSpPr>
          <p:spPr>
            <a:xfrm>
              <a:off x="4037125" y="1222123"/>
              <a:ext cx="2916125" cy="246223"/>
            </a:xfrm>
            <a:prstGeom prst="rect">
              <a:avLst/>
            </a:prstGeom>
            <a:noFill/>
            <a:ln w="1905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1A259559-3D3C-88CC-F61D-6358D33101E0}"/>
                </a:ext>
              </a:extLst>
            </p:cNvPr>
            <p:cNvSpPr/>
            <p:nvPr/>
          </p:nvSpPr>
          <p:spPr>
            <a:xfrm>
              <a:off x="4037125" y="2385026"/>
              <a:ext cx="2916125" cy="246223"/>
            </a:xfrm>
            <a:prstGeom prst="rect">
              <a:avLst/>
            </a:prstGeom>
            <a:noFill/>
            <a:ln w="1905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Rectangle 19">
              <a:extLst>
                <a:ext uri="{FF2B5EF4-FFF2-40B4-BE49-F238E27FC236}">
                  <a16:creationId xmlns:a16="http://schemas.microsoft.com/office/drawing/2014/main" id="{CD0F21B5-F19D-2596-8C16-CA0E1F670B14}"/>
                </a:ext>
              </a:extLst>
            </p:cNvPr>
            <p:cNvSpPr/>
            <p:nvPr/>
          </p:nvSpPr>
          <p:spPr>
            <a:xfrm>
              <a:off x="4037125" y="4165600"/>
              <a:ext cx="2916125" cy="768350"/>
            </a:xfrm>
            <a:prstGeom prst="rect">
              <a:avLst/>
            </a:prstGeom>
            <a:noFill/>
            <a:ln w="1905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1" name="Group 20">
            <a:extLst>
              <a:ext uri="{FF2B5EF4-FFF2-40B4-BE49-F238E27FC236}">
                <a16:creationId xmlns:a16="http://schemas.microsoft.com/office/drawing/2014/main" id="{19B89EB3-3B61-1566-19FC-E4B594A3020E}"/>
              </a:ext>
            </a:extLst>
          </p:cNvPr>
          <p:cNvGrpSpPr/>
          <p:nvPr/>
        </p:nvGrpSpPr>
        <p:grpSpPr>
          <a:xfrm>
            <a:off x="7092587" y="83243"/>
            <a:ext cx="2079588" cy="622713"/>
            <a:chOff x="4037125" y="5672506"/>
            <a:chExt cx="2498054" cy="826128"/>
          </a:xfrm>
        </p:grpSpPr>
        <p:sp>
          <p:nvSpPr>
            <p:cNvPr id="10" name="Rectangle 9">
              <a:extLst>
                <a:ext uri="{FF2B5EF4-FFF2-40B4-BE49-F238E27FC236}">
                  <a16:creationId xmlns:a16="http://schemas.microsoft.com/office/drawing/2014/main" id="{54961D74-41E8-529F-6346-D83989367800}"/>
                </a:ext>
              </a:extLst>
            </p:cNvPr>
            <p:cNvSpPr/>
            <p:nvPr/>
          </p:nvSpPr>
          <p:spPr>
            <a:xfrm>
              <a:off x="4037125" y="5685202"/>
              <a:ext cx="748230" cy="223781"/>
            </a:xfrm>
            <a:prstGeom prst="rect">
              <a:avLst/>
            </a:prstGeom>
            <a:solidFill>
              <a:srgbClr val="E8EE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jdelijke aanduiding voor inhoud 2">
              <a:extLst>
                <a:ext uri="{FF2B5EF4-FFF2-40B4-BE49-F238E27FC236}">
                  <a16:creationId xmlns:a16="http://schemas.microsoft.com/office/drawing/2014/main" id="{DBC3DFD7-228F-BEAB-450A-31DEA6F86DDD}"/>
                </a:ext>
              </a:extLst>
            </p:cNvPr>
            <p:cNvSpPr txBox="1">
              <a:spLocks/>
            </p:cNvSpPr>
            <p:nvPr/>
          </p:nvSpPr>
          <p:spPr>
            <a:xfrm>
              <a:off x="4814584" y="5672506"/>
              <a:ext cx="1720595" cy="249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i="0" u="none" strike="noStrike" baseline="0" noProof="0" dirty="0">
                  <a:latin typeface="+mj-lt"/>
                </a:rPr>
                <a:t>Entire group (4-6p)</a:t>
              </a:r>
            </a:p>
          </p:txBody>
        </p:sp>
        <p:sp>
          <p:nvSpPr>
            <p:cNvPr id="12" name="Rectangle 11">
              <a:extLst>
                <a:ext uri="{FF2B5EF4-FFF2-40B4-BE49-F238E27FC236}">
                  <a16:creationId xmlns:a16="http://schemas.microsoft.com/office/drawing/2014/main" id="{4576DEAA-A764-0C73-44CF-ECBAE412B1A8}"/>
                </a:ext>
              </a:extLst>
            </p:cNvPr>
            <p:cNvSpPr/>
            <p:nvPr/>
          </p:nvSpPr>
          <p:spPr>
            <a:xfrm>
              <a:off x="4037125" y="5970596"/>
              <a:ext cx="748230" cy="223781"/>
            </a:xfrm>
            <a:prstGeom prst="rect">
              <a:avLst/>
            </a:prstGeom>
            <a:solidFill>
              <a:srgbClr val="BFD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ijdelijke aanduiding voor inhoud 2">
              <a:extLst>
                <a:ext uri="{FF2B5EF4-FFF2-40B4-BE49-F238E27FC236}">
                  <a16:creationId xmlns:a16="http://schemas.microsoft.com/office/drawing/2014/main" id="{2FB91995-F4A1-470A-66B0-E1F4B6D64B05}"/>
                </a:ext>
              </a:extLst>
            </p:cNvPr>
            <p:cNvSpPr txBox="1">
              <a:spLocks/>
            </p:cNvSpPr>
            <p:nvPr/>
          </p:nvSpPr>
          <p:spPr>
            <a:xfrm>
              <a:off x="4814584" y="5957900"/>
              <a:ext cx="1720595" cy="249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i="0" u="none" strike="noStrike" baseline="0" noProof="0" dirty="0">
                  <a:latin typeface="+mj-lt"/>
                </a:rPr>
                <a:t>Partial group (2-3p)</a:t>
              </a:r>
            </a:p>
          </p:txBody>
        </p:sp>
        <p:sp>
          <p:nvSpPr>
            <p:cNvPr id="16" name="Rectangle 15">
              <a:extLst>
                <a:ext uri="{FF2B5EF4-FFF2-40B4-BE49-F238E27FC236}">
                  <a16:creationId xmlns:a16="http://schemas.microsoft.com/office/drawing/2014/main" id="{7BD9D71F-0029-CF46-40A7-FC5BD6E726F7}"/>
                </a:ext>
              </a:extLst>
            </p:cNvPr>
            <p:cNvSpPr/>
            <p:nvPr/>
          </p:nvSpPr>
          <p:spPr>
            <a:xfrm>
              <a:off x="4037125" y="6262159"/>
              <a:ext cx="748230" cy="223781"/>
            </a:xfrm>
            <a:prstGeom prst="rect">
              <a:avLst/>
            </a:prstGeom>
            <a:solidFill>
              <a:srgbClr val="80A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jdelijke aanduiding voor inhoud 2">
              <a:extLst>
                <a:ext uri="{FF2B5EF4-FFF2-40B4-BE49-F238E27FC236}">
                  <a16:creationId xmlns:a16="http://schemas.microsoft.com/office/drawing/2014/main" id="{24179C68-5CE9-CAC2-4A35-E75C858F0F0B}"/>
                </a:ext>
              </a:extLst>
            </p:cNvPr>
            <p:cNvSpPr txBox="1">
              <a:spLocks/>
            </p:cNvSpPr>
            <p:nvPr/>
          </p:nvSpPr>
          <p:spPr>
            <a:xfrm>
              <a:off x="4814584" y="6249463"/>
              <a:ext cx="1720595" cy="249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i="0" u="none" strike="noStrike" baseline="0" noProof="0" dirty="0">
                  <a:latin typeface="+mj-lt"/>
                </a:rPr>
                <a:t>Individual</a:t>
              </a:r>
            </a:p>
          </p:txBody>
        </p:sp>
      </p:grpSp>
      <p:sp>
        <p:nvSpPr>
          <p:cNvPr id="28" name="Tijdelijke aanduiding voor inhoud 2">
            <a:extLst>
              <a:ext uri="{FF2B5EF4-FFF2-40B4-BE49-F238E27FC236}">
                <a16:creationId xmlns:a16="http://schemas.microsoft.com/office/drawing/2014/main" id="{6837E3F8-338C-DA9E-0A75-48FC719D4C3C}"/>
              </a:ext>
            </a:extLst>
          </p:cNvPr>
          <p:cNvSpPr txBox="1">
            <a:spLocks/>
          </p:cNvSpPr>
          <p:nvPr/>
        </p:nvSpPr>
        <p:spPr>
          <a:xfrm>
            <a:off x="4423102" y="6123070"/>
            <a:ext cx="1256222" cy="2462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000" dirty="0">
                <a:latin typeface="+mj-lt"/>
              </a:rPr>
              <a:t>Hi-SEAS II</a:t>
            </a:r>
          </a:p>
          <a:p>
            <a:pPr marL="0" indent="0">
              <a:lnSpc>
                <a:spcPct val="100000"/>
              </a:lnSpc>
              <a:spcBef>
                <a:spcPts val="0"/>
              </a:spcBef>
              <a:buFont typeface="Arial" panose="020B0604020202020204" pitchFamily="34" charset="0"/>
              <a:buNone/>
            </a:pPr>
            <a:r>
              <a:rPr lang="en-GB" sz="1000" dirty="0">
                <a:latin typeface="+mj-lt"/>
                <a:cs typeface="Helvetica" pitchFamily="2" charset="0"/>
              </a:rPr>
              <a:t>4 months</a:t>
            </a:r>
            <a:endParaRPr lang="nl-NL" sz="1000" dirty="0">
              <a:latin typeface="+mj-lt"/>
              <a:cs typeface="Helvetica" pitchFamily="2" charset="0"/>
            </a:endParaRPr>
          </a:p>
        </p:txBody>
      </p:sp>
      <p:sp>
        <p:nvSpPr>
          <p:cNvPr id="29" name="Tijdelijke aanduiding voor inhoud 2">
            <a:extLst>
              <a:ext uri="{FF2B5EF4-FFF2-40B4-BE49-F238E27FC236}">
                <a16:creationId xmlns:a16="http://schemas.microsoft.com/office/drawing/2014/main" id="{3063A9A6-6B94-A1CD-5FB8-BC1501F172A5}"/>
              </a:ext>
            </a:extLst>
          </p:cNvPr>
          <p:cNvSpPr txBox="1">
            <a:spLocks/>
          </p:cNvSpPr>
          <p:nvPr/>
        </p:nvSpPr>
        <p:spPr>
          <a:xfrm>
            <a:off x="5259829" y="6123070"/>
            <a:ext cx="1256222" cy="2462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000" dirty="0">
                <a:latin typeface="+mj-lt"/>
              </a:rPr>
              <a:t>Hi-SEAS III</a:t>
            </a:r>
          </a:p>
          <a:p>
            <a:pPr marL="0" indent="0">
              <a:lnSpc>
                <a:spcPct val="100000"/>
              </a:lnSpc>
              <a:spcBef>
                <a:spcPts val="0"/>
              </a:spcBef>
              <a:buFont typeface="Arial" panose="020B0604020202020204" pitchFamily="34" charset="0"/>
              <a:buNone/>
            </a:pPr>
            <a:r>
              <a:rPr lang="en-GB" sz="1000" dirty="0">
                <a:latin typeface="+mj-lt"/>
                <a:cs typeface="Helvetica" pitchFamily="2" charset="0"/>
              </a:rPr>
              <a:t>8 months</a:t>
            </a:r>
            <a:endParaRPr lang="nl-NL" sz="1000" dirty="0">
              <a:latin typeface="+mj-lt"/>
              <a:cs typeface="Helvetica" pitchFamily="2" charset="0"/>
            </a:endParaRPr>
          </a:p>
        </p:txBody>
      </p:sp>
      <p:sp>
        <p:nvSpPr>
          <p:cNvPr id="30" name="Tijdelijke aanduiding voor inhoud 2">
            <a:extLst>
              <a:ext uri="{FF2B5EF4-FFF2-40B4-BE49-F238E27FC236}">
                <a16:creationId xmlns:a16="http://schemas.microsoft.com/office/drawing/2014/main" id="{D90D2E21-26F7-974C-0522-170C41D9AE98}"/>
              </a:ext>
            </a:extLst>
          </p:cNvPr>
          <p:cNvSpPr txBox="1">
            <a:spLocks/>
          </p:cNvSpPr>
          <p:nvPr/>
        </p:nvSpPr>
        <p:spPr>
          <a:xfrm>
            <a:off x="6103002" y="6123070"/>
            <a:ext cx="1256222" cy="2462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000" dirty="0">
                <a:latin typeface="+mj-lt"/>
              </a:rPr>
              <a:t>Hi-SEAS IV</a:t>
            </a:r>
          </a:p>
          <a:p>
            <a:pPr marL="0" indent="0">
              <a:lnSpc>
                <a:spcPct val="100000"/>
              </a:lnSpc>
              <a:spcBef>
                <a:spcPts val="0"/>
              </a:spcBef>
              <a:buFont typeface="Arial" panose="020B0604020202020204" pitchFamily="34" charset="0"/>
              <a:buNone/>
            </a:pPr>
            <a:r>
              <a:rPr lang="en-GB" sz="1000" dirty="0">
                <a:latin typeface="+mj-lt"/>
                <a:cs typeface="Helvetica" pitchFamily="2" charset="0"/>
              </a:rPr>
              <a:t>12months</a:t>
            </a:r>
            <a:endParaRPr lang="nl-NL" sz="1000" dirty="0">
              <a:latin typeface="+mj-lt"/>
              <a:cs typeface="Helvetica" pitchFamily="2" charset="0"/>
            </a:endParaRPr>
          </a:p>
        </p:txBody>
      </p:sp>
      <p:pic>
        <p:nvPicPr>
          <p:cNvPr id="38" name="Picture 2" descr="Six humans step into one-year isolation dome">
            <a:extLst>
              <a:ext uri="{FF2B5EF4-FFF2-40B4-BE49-F238E27FC236}">
                <a16:creationId xmlns:a16="http://schemas.microsoft.com/office/drawing/2014/main" id="{ADA16CA2-4877-E3BB-47B5-113547643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9780" y="2122864"/>
            <a:ext cx="3634079" cy="2053805"/>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C8103953-434B-03CB-0AA6-0B909D0CCF58}"/>
              </a:ext>
            </a:extLst>
          </p:cNvPr>
          <p:cNvGrpSpPr/>
          <p:nvPr/>
        </p:nvGrpSpPr>
        <p:grpSpPr>
          <a:xfrm>
            <a:off x="12430472" y="1506"/>
            <a:ext cx="2335143" cy="3915045"/>
            <a:chOff x="9693431" y="1506"/>
            <a:chExt cx="3193894" cy="5354806"/>
          </a:xfrm>
        </p:grpSpPr>
        <p:pic>
          <p:nvPicPr>
            <p:cNvPr id="33" name="Picture 4" descr="Arizona State Prison Inmate: 'We Are Not Being Treated As Human Beings'">
              <a:extLst>
                <a:ext uri="{FF2B5EF4-FFF2-40B4-BE49-F238E27FC236}">
                  <a16:creationId xmlns:a16="http://schemas.microsoft.com/office/drawing/2014/main" id="{FF82BBEF-1EAF-7CB0-DD55-4053ED249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4722" y="1779587"/>
              <a:ext cx="2417277" cy="143187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_56_634x423">
              <a:extLst>
                <a:ext uri="{FF2B5EF4-FFF2-40B4-BE49-F238E27FC236}">
                  <a16:creationId xmlns:a16="http://schemas.microsoft.com/office/drawing/2014/main" id="{8D3D13A0-A558-B8E1-69EE-5A6CEB1FB4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4722" y="3483705"/>
              <a:ext cx="2417277" cy="1612789"/>
            </a:xfrm>
            <a:prstGeom prst="rect">
              <a:avLst/>
            </a:prstGeom>
            <a:noFill/>
            <a:extLst>
              <a:ext uri="{909E8E84-426E-40DD-AFC4-6F175D3DCCD1}">
                <a14:hiddenFill xmlns:a14="http://schemas.microsoft.com/office/drawing/2010/main">
                  <a:solidFill>
                    <a:srgbClr val="FFFFFF"/>
                  </a:solidFill>
                </a14:hiddenFill>
              </a:ext>
            </a:extLst>
          </p:spPr>
        </p:pic>
        <p:sp>
          <p:nvSpPr>
            <p:cNvPr id="36" name="Tijdelijke aanduiding voor inhoud 2">
              <a:extLst>
                <a:ext uri="{FF2B5EF4-FFF2-40B4-BE49-F238E27FC236}">
                  <a16:creationId xmlns:a16="http://schemas.microsoft.com/office/drawing/2014/main" id="{D7A8D805-EB77-CD83-53A7-81DBDFC7A847}"/>
                </a:ext>
              </a:extLst>
            </p:cNvPr>
            <p:cNvSpPr txBox="1">
              <a:spLocks/>
            </p:cNvSpPr>
            <p:nvPr/>
          </p:nvSpPr>
          <p:spPr>
            <a:xfrm>
              <a:off x="9697811" y="5096433"/>
              <a:ext cx="2417277" cy="2598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latin typeface="Helvetica" pitchFamily="2" charset="0"/>
                  <a:cs typeface="Helvetica" pitchFamily="2" charset="0"/>
                </a:rPr>
                <a:t>Halden Prison, Norway</a:t>
              </a:r>
              <a:endParaRPr lang="nl-NL" sz="1000" i="1" dirty="0">
                <a:latin typeface="Helvetica" pitchFamily="2" charset="0"/>
                <a:cs typeface="Helvetica" pitchFamily="2" charset="0"/>
              </a:endParaRPr>
            </a:p>
          </p:txBody>
        </p:sp>
        <p:sp>
          <p:nvSpPr>
            <p:cNvPr id="39" name="Tijdelijke aanduiding voor inhoud 2">
              <a:extLst>
                <a:ext uri="{FF2B5EF4-FFF2-40B4-BE49-F238E27FC236}">
                  <a16:creationId xmlns:a16="http://schemas.microsoft.com/office/drawing/2014/main" id="{35279F38-EDB5-93CA-1B4C-A1E5B315B68A}"/>
                </a:ext>
              </a:extLst>
            </p:cNvPr>
            <p:cNvSpPr txBox="1">
              <a:spLocks/>
            </p:cNvSpPr>
            <p:nvPr/>
          </p:nvSpPr>
          <p:spPr>
            <a:xfrm>
              <a:off x="9697811" y="3204714"/>
              <a:ext cx="3189514" cy="3429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latin typeface="Helvetica" pitchFamily="2" charset="0"/>
                </a:rPr>
                <a:t>Arizona State Prison USA</a:t>
              </a:r>
              <a:endParaRPr lang="nl-NL" sz="1000" i="1" dirty="0">
                <a:latin typeface="Helvetica" pitchFamily="2" charset="0"/>
                <a:cs typeface="Helvetica" pitchFamily="2" charset="0"/>
              </a:endParaRPr>
            </a:p>
          </p:txBody>
        </p:sp>
        <p:pic>
          <p:nvPicPr>
            <p:cNvPr id="41" name="Picture 40">
              <a:extLst>
                <a:ext uri="{FF2B5EF4-FFF2-40B4-BE49-F238E27FC236}">
                  <a16:creationId xmlns:a16="http://schemas.microsoft.com/office/drawing/2014/main" id="{51EF2B5A-71B6-46FA-5A16-DE674CF21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4722" y="1506"/>
              <a:ext cx="2417278" cy="1535919"/>
            </a:xfrm>
            <a:prstGeom prst="rect">
              <a:avLst/>
            </a:prstGeom>
          </p:spPr>
        </p:pic>
        <p:sp>
          <p:nvSpPr>
            <p:cNvPr id="44" name="Tijdelijke aanduiding voor inhoud 2">
              <a:extLst>
                <a:ext uri="{FF2B5EF4-FFF2-40B4-BE49-F238E27FC236}">
                  <a16:creationId xmlns:a16="http://schemas.microsoft.com/office/drawing/2014/main" id="{A357E150-FBE9-4ABE-3E75-B4A7C27C1929}"/>
                </a:ext>
              </a:extLst>
            </p:cNvPr>
            <p:cNvSpPr txBox="1">
              <a:spLocks/>
            </p:cNvSpPr>
            <p:nvPr/>
          </p:nvSpPr>
          <p:spPr>
            <a:xfrm>
              <a:off x="9693431" y="1546913"/>
              <a:ext cx="2417277" cy="2598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latin typeface="Helvetica" pitchFamily="2" charset="0"/>
                  <a:cs typeface="Helvetica" pitchFamily="2" charset="0"/>
                </a:rPr>
                <a:t>ISS</a:t>
              </a:r>
              <a:endParaRPr lang="nl-NL" sz="1000" i="1" dirty="0">
                <a:latin typeface="Helvetica" pitchFamily="2" charset="0"/>
                <a:cs typeface="Helvetica" pitchFamily="2" charset="0"/>
              </a:endParaRPr>
            </a:p>
          </p:txBody>
        </p:sp>
      </p:grpSp>
      <p:sp>
        <p:nvSpPr>
          <p:cNvPr id="22" name="TextBox 21">
            <a:extLst>
              <a:ext uri="{FF2B5EF4-FFF2-40B4-BE49-F238E27FC236}">
                <a16:creationId xmlns:a16="http://schemas.microsoft.com/office/drawing/2014/main" id="{85E2DF30-EC6F-9CD6-C896-F744CA0E8F32}"/>
              </a:ext>
            </a:extLst>
          </p:cNvPr>
          <p:cNvSpPr txBox="1"/>
          <p:nvPr/>
        </p:nvSpPr>
        <p:spPr>
          <a:xfrm>
            <a:off x="3901516" y="6537660"/>
            <a:ext cx="3505450" cy="276999"/>
          </a:xfrm>
          <a:prstGeom prst="rect">
            <a:avLst/>
          </a:prstGeom>
          <a:noFill/>
        </p:spPr>
        <p:txBody>
          <a:bodyPr wrap="square">
            <a:spAutoFit/>
          </a:bodyPr>
          <a:lstStyle/>
          <a:p>
            <a:pPr algn="ctr"/>
            <a:r>
              <a:rPr lang="en-GB" sz="1200" b="1" dirty="0">
                <a:solidFill>
                  <a:srgbClr val="221E1F"/>
                </a:solidFill>
                <a:latin typeface="+mj-lt"/>
              </a:rPr>
              <a:t>Complex social interaction in daily schedule</a:t>
            </a:r>
            <a:endParaRPr lang="LID4096" sz="1200" b="1" dirty="0">
              <a:latin typeface="+mj-lt"/>
            </a:endParaRPr>
          </a:p>
        </p:txBody>
      </p:sp>
      <p:sp>
        <p:nvSpPr>
          <p:cNvPr id="5" name="Slide Number Placeholder 4">
            <a:extLst>
              <a:ext uri="{FF2B5EF4-FFF2-40B4-BE49-F238E27FC236}">
                <a16:creationId xmlns:a16="http://schemas.microsoft.com/office/drawing/2014/main" id="{964FE96E-0BA6-1898-8BE3-B3A389379611}"/>
              </a:ext>
            </a:extLst>
          </p:cNvPr>
          <p:cNvSpPr>
            <a:spLocks noGrp="1"/>
          </p:cNvSpPr>
          <p:nvPr>
            <p:ph type="sldNum" sz="quarter" idx="12"/>
          </p:nvPr>
        </p:nvSpPr>
        <p:spPr/>
        <p:txBody>
          <a:bodyPr/>
          <a:lstStyle/>
          <a:p>
            <a:fld id="{EBBC2D6B-7327-483D-AD2A-1E5D09D2763D}" type="slidenum">
              <a:rPr lang="LID4096" smtClean="0"/>
              <a:t>20</a:t>
            </a:fld>
            <a:endParaRPr lang="LID4096"/>
          </a:p>
        </p:txBody>
      </p:sp>
      <p:sp>
        <p:nvSpPr>
          <p:cNvPr id="4" name="TextBox 3">
            <a:extLst>
              <a:ext uri="{FF2B5EF4-FFF2-40B4-BE49-F238E27FC236}">
                <a16:creationId xmlns:a16="http://schemas.microsoft.com/office/drawing/2014/main" id="{0C8DC99B-ADCE-FE6F-CC72-10B53A315E9B}"/>
              </a:ext>
            </a:extLst>
          </p:cNvPr>
          <p:cNvSpPr txBox="1"/>
          <p:nvPr/>
        </p:nvSpPr>
        <p:spPr>
          <a:xfrm>
            <a:off x="8219028" y="6537660"/>
            <a:ext cx="3505450" cy="276999"/>
          </a:xfrm>
          <a:prstGeom prst="rect">
            <a:avLst/>
          </a:prstGeom>
          <a:noFill/>
        </p:spPr>
        <p:txBody>
          <a:bodyPr wrap="square">
            <a:spAutoFit/>
          </a:bodyPr>
          <a:lstStyle/>
          <a:p>
            <a:pPr algn="ctr"/>
            <a:r>
              <a:rPr lang="en-GB" sz="1200" b="1" dirty="0">
                <a:solidFill>
                  <a:srgbClr val="221E1F"/>
                </a:solidFill>
                <a:latin typeface="+mj-lt"/>
              </a:rPr>
              <a:t>Dichotomic social interaction in habitat</a:t>
            </a:r>
            <a:endParaRPr lang="LID4096" sz="1200" b="1" dirty="0">
              <a:latin typeface="+mj-lt"/>
            </a:endParaRPr>
          </a:p>
        </p:txBody>
      </p:sp>
      <p:sp>
        <p:nvSpPr>
          <p:cNvPr id="8" name="Rectangle 7">
            <a:extLst>
              <a:ext uri="{FF2B5EF4-FFF2-40B4-BE49-F238E27FC236}">
                <a16:creationId xmlns:a16="http://schemas.microsoft.com/office/drawing/2014/main" id="{5D550C9D-CB71-D743-EBF5-3FAC7AE5E16F}"/>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Experience</a:t>
            </a:r>
          </a:p>
        </p:txBody>
      </p:sp>
    </p:spTree>
    <p:extLst>
      <p:ext uri="{BB962C8B-B14F-4D97-AF65-F5344CB8AC3E}">
        <p14:creationId xmlns:p14="http://schemas.microsoft.com/office/powerpoint/2010/main" val="2516299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E418F0-9F5F-8A50-6D56-2ED9238F951A}"/>
              </a:ext>
            </a:extLst>
          </p:cNvPr>
          <p:cNvSpPr/>
          <p:nvPr/>
        </p:nvSpPr>
        <p:spPr>
          <a:xfrm>
            <a:off x="0" y="0"/>
            <a:ext cx="12191999"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7410" name="Picture 2">
            <a:extLst>
              <a:ext uri="{FF2B5EF4-FFF2-40B4-BE49-F238E27FC236}">
                <a16:creationId xmlns:a16="http://schemas.microsoft.com/office/drawing/2014/main" id="{F2E1F8F6-77F7-F54D-08C8-11135567EF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37" r="5637"/>
          <a:stretch/>
        </p:blipFill>
        <p:spPr bwMode="auto">
          <a:xfrm>
            <a:off x="0" y="1871279"/>
            <a:ext cx="3963476" cy="3411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513D41B8-E3A9-C1F1-F64E-F4A08FD07463}"/>
              </a:ext>
            </a:extLst>
          </p:cNvPr>
          <p:cNvSpPr txBox="1">
            <a:spLocks/>
          </p:cNvSpPr>
          <p:nvPr/>
        </p:nvSpPr>
        <p:spPr>
          <a:xfrm>
            <a:off x="391322" y="894208"/>
            <a:ext cx="791447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cs typeface="Helvetica" pitchFamily="2" charset="0"/>
              </a:rPr>
              <a:t>Organic social condenser</a:t>
            </a:r>
          </a:p>
        </p:txBody>
      </p:sp>
      <p:sp>
        <p:nvSpPr>
          <p:cNvPr id="6" name="Tijdelijke aanduiding voor inhoud 2">
            <a:extLst>
              <a:ext uri="{FF2B5EF4-FFF2-40B4-BE49-F238E27FC236}">
                <a16:creationId xmlns:a16="http://schemas.microsoft.com/office/drawing/2014/main" id="{4732B584-231E-CD3E-A8B0-4E2BDE532982}"/>
              </a:ext>
            </a:extLst>
          </p:cNvPr>
          <p:cNvSpPr txBox="1">
            <a:spLocks/>
          </p:cNvSpPr>
          <p:nvPr/>
        </p:nvSpPr>
        <p:spPr>
          <a:xfrm>
            <a:off x="500724" y="5749133"/>
            <a:ext cx="11256392" cy="5401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600" dirty="0">
                <a:latin typeface="+mj-lt"/>
              </a:rPr>
              <a:t>Greenhouse as popular therapy space in McMurdo </a:t>
            </a:r>
            <a:r>
              <a:rPr lang="en-GB" sz="1600" dirty="0">
                <a:latin typeface="+mj-lt"/>
                <a:sym typeface="Wingdings" panose="05000000000000000000" pitchFamily="2" charset="2"/>
              </a:rPr>
              <a:t></a:t>
            </a:r>
            <a:r>
              <a:rPr lang="en-GB" sz="1600" dirty="0">
                <a:highlight>
                  <a:srgbClr val="FBB040"/>
                </a:highlight>
                <a:latin typeface="+mj-lt"/>
                <a:sym typeface="Wingdings" panose="05000000000000000000" pitchFamily="2" charset="2"/>
              </a:rPr>
              <a:t> smell </a:t>
            </a:r>
            <a:r>
              <a:rPr lang="en-GB" sz="1600" dirty="0">
                <a:latin typeface="+mj-lt"/>
                <a:sym typeface="Wingdings" panose="05000000000000000000" pitchFamily="2" charset="2"/>
              </a:rPr>
              <a:t>of living plants and </a:t>
            </a:r>
            <a:r>
              <a:rPr lang="en-GB" sz="1600" dirty="0">
                <a:highlight>
                  <a:srgbClr val="FBB040"/>
                </a:highlight>
                <a:latin typeface="+mj-lt"/>
                <a:sym typeface="Wingdings" panose="05000000000000000000" pitchFamily="2" charset="2"/>
              </a:rPr>
              <a:t>feel of warm humid </a:t>
            </a:r>
            <a:r>
              <a:rPr lang="en-GB" sz="1600" dirty="0">
                <a:latin typeface="+mj-lt"/>
                <a:sym typeface="Wingdings" panose="05000000000000000000" pitchFamily="2" charset="2"/>
              </a:rPr>
              <a:t>environment </a:t>
            </a:r>
          </a:p>
          <a:p>
            <a:pPr algn="l"/>
            <a:r>
              <a:rPr lang="en-GB" sz="1600" i="0" u="none" strike="noStrike" baseline="0" dirty="0">
                <a:latin typeface="+mj-lt"/>
                <a:sym typeface="Wingdings" panose="05000000000000000000" pitchFamily="2" charset="2"/>
              </a:rPr>
              <a:t>Cave entrance as popular seating space in Lava Tube Mission  </a:t>
            </a:r>
            <a:r>
              <a:rPr lang="en-GB" sz="1600" i="0" u="none" strike="noStrike" baseline="0" dirty="0">
                <a:highlight>
                  <a:srgbClr val="FBB040"/>
                </a:highlight>
                <a:latin typeface="+mj-lt"/>
                <a:sym typeface="Wingdings" panose="05000000000000000000" pitchFamily="2" charset="2"/>
              </a:rPr>
              <a:t>view</a:t>
            </a:r>
            <a:r>
              <a:rPr lang="en-GB" sz="1600" dirty="0">
                <a:highlight>
                  <a:srgbClr val="FBB040"/>
                </a:highlight>
                <a:latin typeface="+mj-lt"/>
                <a:sym typeface="Wingdings" panose="05000000000000000000" pitchFamily="2" charset="2"/>
              </a:rPr>
              <a:t> of greenery</a:t>
            </a:r>
            <a:endParaRPr lang="en-GB" sz="1600" b="0" i="0" u="none" strike="noStrike" baseline="0" dirty="0">
              <a:latin typeface="+mj-lt"/>
            </a:endParaRPr>
          </a:p>
        </p:txBody>
      </p:sp>
      <p:sp>
        <p:nvSpPr>
          <p:cNvPr id="10" name="Tijdelijke aanduiding voor inhoud 2">
            <a:extLst>
              <a:ext uri="{FF2B5EF4-FFF2-40B4-BE49-F238E27FC236}">
                <a16:creationId xmlns:a16="http://schemas.microsoft.com/office/drawing/2014/main" id="{D46585B5-804F-2BB8-1E97-8588ED9BAB01}"/>
              </a:ext>
            </a:extLst>
          </p:cNvPr>
          <p:cNvSpPr txBox="1">
            <a:spLocks/>
          </p:cNvSpPr>
          <p:nvPr/>
        </p:nvSpPr>
        <p:spPr>
          <a:xfrm>
            <a:off x="-32921" y="5282279"/>
            <a:ext cx="5161303" cy="404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latin typeface="+mj-lt"/>
              </a:rPr>
              <a:t>McMurdo greenhouse initiative in Antarctica, ca. 1990, Phil Sadler</a:t>
            </a:r>
            <a:endParaRPr lang="nl-NL" sz="1000" i="1" dirty="0">
              <a:latin typeface="+mj-lt"/>
              <a:cs typeface="Helvetica" pitchFamily="2" charset="0"/>
            </a:endParaRPr>
          </a:p>
        </p:txBody>
      </p:sp>
      <p:sp>
        <p:nvSpPr>
          <p:cNvPr id="7" name="Titel 1">
            <a:extLst>
              <a:ext uri="{FF2B5EF4-FFF2-40B4-BE49-F238E27FC236}">
                <a16:creationId xmlns:a16="http://schemas.microsoft.com/office/drawing/2014/main" id="{19CEDE6F-76CF-1ECC-4F8C-A281B06F2094}"/>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rPr>
              <a:t>Learning </a:t>
            </a:r>
            <a:r>
              <a:rPr lang="nl-NL" sz="2400" b="1" dirty="0" err="1">
                <a:solidFill>
                  <a:schemeClr val="bg1"/>
                </a:solidFill>
              </a:rPr>
              <a:t>from</a:t>
            </a:r>
            <a:r>
              <a:rPr lang="nl-NL" sz="2400" b="1" dirty="0">
                <a:solidFill>
                  <a:schemeClr val="bg1"/>
                </a:solidFill>
              </a:rPr>
              <a:t> </a:t>
            </a:r>
            <a:r>
              <a:rPr lang="nl-NL" sz="2400" b="1" dirty="0" err="1">
                <a:solidFill>
                  <a:schemeClr val="bg1"/>
                </a:solidFill>
              </a:rPr>
              <a:t>analog</a:t>
            </a:r>
            <a:endParaRPr lang="nl-NL" sz="2400" b="1" dirty="0">
              <a:solidFill>
                <a:schemeClr val="bg1"/>
              </a:solidFill>
            </a:endParaRPr>
          </a:p>
        </p:txBody>
      </p:sp>
      <p:pic>
        <p:nvPicPr>
          <p:cNvPr id="10246" name="Picture 6" descr="Angelo and Yajaira harvesting plants for dinner (photo by Sian Proctor)">
            <a:extLst>
              <a:ext uri="{FF2B5EF4-FFF2-40B4-BE49-F238E27FC236}">
                <a16:creationId xmlns:a16="http://schemas.microsoft.com/office/drawing/2014/main" id="{C901903C-AE1B-58D1-F70D-7E45A8DD6B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003137" y="1861679"/>
            <a:ext cx="3607264" cy="34206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2">
            <a:extLst>
              <a:ext uri="{FF2B5EF4-FFF2-40B4-BE49-F238E27FC236}">
                <a16:creationId xmlns:a16="http://schemas.microsoft.com/office/drawing/2014/main" id="{863649D2-2D30-CDF5-4F69-3E040F5A06D5}"/>
              </a:ext>
            </a:extLst>
          </p:cNvPr>
          <p:cNvSpPr txBox="1">
            <a:spLocks/>
          </p:cNvSpPr>
          <p:nvPr/>
        </p:nvSpPr>
        <p:spPr>
          <a:xfrm>
            <a:off x="3963476" y="5282279"/>
            <a:ext cx="5137794" cy="404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i="1" dirty="0">
                <a:latin typeface="+mj-lt"/>
              </a:rPr>
              <a:t>Harvesting plants in Hi-SEAS </a:t>
            </a:r>
            <a:r>
              <a:rPr lang="en-GB" sz="1000" i="1" dirty="0" err="1">
                <a:latin typeface="+mj-lt"/>
              </a:rPr>
              <a:t>GreenHab</a:t>
            </a:r>
            <a:endParaRPr lang="nl-NL" sz="1000" i="1" dirty="0">
              <a:latin typeface="+mj-lt"/>
              <a:cs typeface="Helvetica" pitchFamily="2" charset="0"/>
            </a:endParaRPr>
          </a:p>
        </p:txBody>
      </p:sp>
      <p:pic>
        <p:nvPicPr>
          <p:cNvPr id="9" name="Picture 8" descr="A dark cave with green plants&#10;&#10;Description automatically generated">
            <a:extLst>
              <a:ext uri="{FF2B5EF4-FFF2-40B4-BE49-F238E27FC236}">
                <a16:creationId xmlns:a16="http://schemas.microsoft.com/office/drawing/2014/main" id="{81FB5143-FEE4-92B8-A732-3958CBF90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650062" y="1861679"/>
            <a:ext cx="4565198" cy="3423898"/>
          </a:xfrm>
          <a:prstGeom prst="rect">
            <a:avLst/>
          </a:prstGeom>
        </p:spPr>
      </p:pic>
      <p:sp>
        <p:nvSpPr>
          <p:cNvPr id="12" name="Tijdelijke aanduiding voor inhoud 2">
            <a:extLst>
              <a:ext uri="{FF2B5EF4-FFF2-40B4-BE49-F238E27FC236}">
                <a16:creationId xmlns:a16="http://schemas.microsoft.com/office/drawing/2014/main" id="{CECBF8C8-2C0A-44C1-ECD7-7A4E236B940B}"/>
              </a:ext>
            </a:extLst>
          </p:cNvPr>
          <p:cNvSpPr txBox="1">
            <a:spLocks/>
          </p:cNvSpPr>
          <p:nvPr/>
        </p:nvSpPr>
        <p:spPr>
          <a:xfrm>
            <a:off x="7610401" y="5282279"/>
            <a:ext cx="4374381" cy="2504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i="1" dirty="0">
                <a:latin typeface="+mj-lt"/>
                <a:cs typeface="Helvetica" pitchFamily="2" charset="0"/>
                <a:sym typeface="Wingdings" panose="05000000000000000000" pitchFamily="2" charset="2"/>
              </a:rPr>
              <a:t>View to outside cave. Lava Tube Mission (2024)</a:t>
            </a:r>
          </a:p>
        </p:txBody>
      </p:sp>
      <p:sp>
        <p:nvSpPr>
          <p:cNvPr id="13" name="Titel 1">
            <a:extLst>
              <a:ext uri="{FF2B5EF4-FFF2-40B4-BE49-F238E27FC236}">
                <a16:creationId xmlns:a16="http://schemas.microsoft.com/office/drawing/2014/main" id="{15BACCEA-500B-6F66-3F40-09A1FC3F9566}"/>
              </a:ext>
            </a:extLst>
          </p:cNvPr>
          <p:cNvSpPr txBox="1">
            <a:spLocks/>
          </p:cNvSpPr>
          <p:nvPr/>
        </p:nvSpPr>
        <p:spPr>
          <a:xfrm>
            <a:off x="6402073" y="-689738"/>
            <a:ext cx="5398393" cy="3877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noProof="0" dirty="0">
                <a:solidFill>
                  <a:srgbClr val="FF0000"/>
                </a:solidFill>
              </a:rPr>
              <a:t>With people</a:t>
            </a:r>
          </a:p>
        </p:txBody>
      </p:sp>
      <p:sp>
        <p:nvSpPr>
          <p:cNvPr id="11" name="Slide Number Placeholder 10">
            <a:extLst>
              <a:ext uri="{FF2B5EF4-FFF2-40B4-BE49-F238E27FC236}">
                <a16:creationId xmlns:a16="http://schemas.microsoft.com/office/drawing/2014/main" id="{072234A5-076E-B4E6-530A-0EB26444F177}"/>
              </a:ext>
            </a:extLst>
          </p:cNvPr>
          <p:cNvSpPr>
            <a:spLocks noGrp="1"/>
          </p:cNvSpPr>
          <p:nvPr>
            <p:ph type="sldNum" sz="quarter" idx="12"/>
          </p:nvPr>
        </p:nvSpPr>
        <p:spPr/>
        <p:txBody>
          <a:bodyPr/>
          <a:lstStyle/>
          <a:p>
            <a:fld id="{EBBC2D6B-7327-483D-AD2A-1E5D09D2763D}" type="slidenum">
              <a:rPr lang="LID4096" smtClean="0"/>
              <a:t>21</a:t>
            </a:fld>
            <a:endParaRPr lang="LID4096"/>
          </a:p>
        </p:txBody>
      </p:sp>
      <p:sp>
        <p:nvSpPr>
          <p:cNvPr id="8" name="Rectangle 7">
            <a:extLst>
              <a:ext uri="{FF2B5EF4-FFF2-40B4-BE49-F238E27FC236}">
                <a16:creationId xmlns:a16="http://schemas.microsoft.com/office/drawing/2014/main" id="{0E05261C-367F-C379-6AAB-8902345BD540}"/>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Experience</a:t>
            </a:r>
          </a:p>
        </p:txBody>
      </p:sp>
    </p:spTree>
    <p:extLst>
      <p:ext uri="{BB962C8B-B14F-4D97-AF65-F5344CB8AC3E}">
        <p14:creationId xmlns:p14="http://schemas.microsoft.com/office/powerpoint/2010/main" val="272793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F2002-89FB-0DD4-E66B-E00301018D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7C7402-F715-C899-DB44-325925F216CD}"/>
              </a:ext>
            </a:extLst>
          </p:cNvPr>
          <p:cNvSpPr/>
          <p:nvPr/>
        </p:nvSpPr>
        <p:spPr>
          <a:xfrm>
            <a:off x="0" y="0"/>
            <a:ext cx="12191999"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ijdelijke aanduiding voor inhoud 2">
            <a:extLst>
              <a:ext uri="{FF2B5EF4-FFF2-40B4-BE49-F238E27FC236}">
                <a16:creationId xmlns:a16="http://schemas.microsoft.com/office/drawing/2014/main" id="{97316466-B4EF-4BE6-E0DA-6D520115DDE2}"/>
              </a:ext>
            </a:extLst>
          </p:cNvPr>
          <p:cNvSpPr txBox="1">
            <a:spLocks/>
          </p:cNvSpPr>
          <p:nvPr/>
        </p:nvSpPr>
        <p:spPr>
          <a:xfrm>
            <a:off x="-2117962" y="-571861"/>
            <a:ext cx="5367640" cy="2462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GB" sz="1600" b="1" dirty="0">
                <a:highlight>
                  <a:srgbClr val="FBB040"/>
                </a:highlight>
                <a:latin typeface="+mj-lt"/>
              </a:rPr>
              <a:t>Greenhouse: rigid vs organic</a:t>
            </a:r>
            <a:endParaRPr lang="en-GB" sz="1600" b="0" i="0" u="none" strike="noStrike" baseline="0" dirty="0">
              <a:latin typeface="+mj-lt"/>
            </a:endParaRPr>
          </a:p>
        </p:txBody>
      </p:sp>
      <p:pic>
        <p:nvPicPr>
          <p:cNvPr id="6" name="Picture 5">
            <a:extLst>
              <a:ext uri="{FF2B5EF4-FFF2-40B4-BE49-F238E27FC236}">
                <a16:creationId xmlns:a16="http://schemas.microsoft.com/office/drawing/2014/main" id="{1E5597F4-F746-730F-465B-F11AA889B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42" y="1933876"/>
            <a:ext cx="5420481" cy="3181794"/>
          </a:xfrm>
          <a:prstGeom prst="rect">
            <a:avLst/>
          </a:prstGeom>
        </p:spPr>
      </p:pic>
      <p:pic>
        <p:nvPicPr>
          <p:cNvPr id="9" name="Picture 8">
            <a:extLst>
              <a:ext uri="{FF2B5EF4-FFF2-40B4-BE49-F238E27FC236}">
                <a16:creationId xmlns:a16="http://schemas.microsoft.com/office/drawing/2014/main" id="{F8C98203-DCF0-D81A-2CBA-1B612348E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920" y="1903937"/>
            <a:ext cx="5449060" cy="3219899"/>
          </a:xfrm>
          <a:prstGeom prst="rect">
            <a:avLst/>
          </a:prstGeom>
        </p:spPr>
      </p:pic>
      <p:sp>
        <p:nvSpPr>
          <p:cNvPr id="10" name="Tijdelijke aanduiding voor inhoud 2">
            <a:extLst>
              <a:ext uri="{FF2B5EF4-FFF2-40B4-BE49-F238E27FC236}">
                <a16:creationId xmlns:a16="http://schemas.microsoft.com/office/drawing/2014/main" id="{092E33AF-B3F9-D9DF-F120-6371B43B38AB}"/>
              </a:ext>
            </a:extLst>
          </p:cNvPr>
          <p:cNvSpPr txBox="1">
            <a:spLocks/>
          </p:cNvSpPr>
          <p:nvPr/>
        </p:nvSpPr>
        <p:spPr>
          <a:xfrm>
            <a:off x="462342" y="5228207"/>
            <a:ext cx="3211284" cy="2307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mj-lt"/>
              </a:rPr>
              <a:t>Rigid greenhouse</a:t>
            </a:r>
            <a:endParaRPr lang="nl-NL" sz="1600" b="1" dirty="0">
              <a:latin typeface="+mj-lt"/>
              <a:cs typeface="Helvetica" pitchFamily="2" charset="0"/>
            </a:endParaRPr>
          </a:p>
        </p:txBody>
      </p:sp>
      <p:sp>
        <p:nvSpPr>
          <p:cNvPr id="11" name="Tijdelijke aanduiding voor inhoud 2">
            <a:extLst>
              <a:ext uri="{FF2B5EF4-FFF2-40B4-BE49-F238E27FC236}">
                <a16:creationId xmlns:a16="http://schemas.microsoft.com/office/drawing/2014/main" id="{1C9D5623-C10E-ADFC-5F37-C5CD8571E5EA}"/>
              </a:ext>
            </a:extLst>
          </p:cNvPr>
          <p:cNvSpPr txBox="1">
            <a:spLocks/>
          </p:cNvSpPr>
          <p:nvPr/>
        </p:nvSpPr>
        <p:spPr>
          <a:xfrm>
            <a:off x="6199940" y="5228207"/>
            <a:ext cx="3211284" cy="2307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mj-lt"/>
              </a:rPr>
              <a:t>Organic greenhouse</a:t>
            </a:r>
            <a:endParaRPr lang="nl-NL" sz="1600" b="1" dirty="0">
              <a:latin typeface="+mj-lt"/>
              <a:cs typeface="Helvetica" pitchFamily="2" charset="0"/>
            </a:endParaRPr>
          </a:p>
        </p:txBody>
      </p:sp>
      <p:sp>
        <p:nvSpPr>
          <p:cNvPr id="12" name="Tijdelijke aanduiding voor inhoud 2">
            <a:extLst>
              <a:ext uri="{FF2B5EF4-FFF2-40B4-BE49-F238E27FC236}">
                <a16:creationId xmlns:a16="http://schemas.microsoft.com/office/drawing/2014/main" id="{19EF73C0-925E-CA01-5E64-12AEA2A20C69}"/>
              </a:ext>
            </a:extLst>
          </p:cNvPr>
          <p:cNvSpPr txBox="1">
            <a:spLocks/>
          </p:cNvSpPr>
          <p:nvPr/>
        </p:nvSpPr>
        <p:spPr>
          <a:xfrm>
            <a:off x="391322" y="5671778"/>
            <a:ext cx="4512663" cy="5401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600" b="0" i="0" u="none" strike="noStrike" baseline="0" dirty="0">
                <a:latin typeface="+mj-lt"/>
              </a:rPr>
              <a:t>Efficient, prioritizes the </a:t>
            </a:r>
            <a:r>
              <a:rPr lang="en-GB" sz="1600" b="1" i="0" u="none" strike="noStrike" baseline="0" dirty="0">
                <a:latin typeface="+mj-lt"/>
              </a:rPr>
              <a:t>plant research</a:t>
            </a:r>
          </a:p>
        </p:txBody>
      </p:sp>
      <p:sp>
        <p:nvSpPr>
          <p:cNvPr id="13" name="Tijdelijke aanduiding voor inhoud 2">
            <a:extLst>
              <a:ext uri="{FF2B5EF4-FFF2-40B4-BE49-F238E27FC236}">
                <a16:creationId xmlns:a16="http://schemas.microsoft.com/office/drawing/2014/main" id="{0733EA1D-2E3E-E7E8-D848-F4A408A10666}"/>
              </a:ext>
            </a:extLst>
          </p:cNvPr>
          <p:cNvSpPr txBox="1">
            <a:spLocks/>
          </p:cNvSpPr>
          <p:nvPr/>
        </p:nvSpPr>
        <p:spPr>
          <a:xfrm>
            <a:off x="6057900" y="5641236"/>
            <a:ext cx="5345723" cy="5401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600" b="0" i="0" u="none" strike="noStrike" baseline="0" dirty="0">
                <a:latin typeface="+mj-lt"/>
              </a:rPr>
              <a:t>Habitable qualities, consider the </a:t>
            </a:r>
            <a:r>
              <a:rPr lang="en-GB" sz="1600" b="1" i="0" u="none" strike="noStrike" baseline="0" dirty="0">
                <a:latin typeface="+mj-lt"/>
              </a:rPr>
              <a:t>human experience</a:t>
            </a:r>
          </a:p>
        </p:txBody>
      </p:sp>
      <p:sp>
        <p:nvSpPr>
          <p:cNvPr id="5" name="Titel 1">
            <a:extLst>
              <a:ext uri="{FF2B5EF4-FFF2-40B4-BE49-F238E27FC236}">
                <a16:creationId xmlns:a16="http://schemas.microsoft.com/office/drawing/2014/main" id="{7B2798BF-301A-C558-3FA3-E70BDFCF63D3}"/>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solidFill>
                  <a:schemeClr val="bg1"/>
                </a:solidFill>
              </a:rPr>
              <a:t>Layout</a:t>
            </a:r>
            <a:r>
              <a:rPr lang="nl-NL" sz="2400" b="1" dirty="0">
                <a:solidFill>
                  <a:schemeClr val="bg1"/>
                </a:solidFill>
              </a:rPr>
              <a:t> </a:t>
            </a:r>
            <a:r>
              <a:rPr lang="nl-NL" sz="2400" b="1" dirty="0" err="1">
                <a:solidFill>
                  <a:schemeClr val="bg1"/>
                </a:solidFill>
              </a:rPr>
              <a:t>Strategy</a:t>
            </a:r>
            <a:endParaRPr lang="nl-NL" sz="2400" b="1" dirty="0">
              <a:solidFill>
                <a:schemeClr val="bg1"/>
              </a:solidFill>
            </a:endParaRPr>
          </a:p>
        </p:txBody>
      </p:sp>
      <p:sp>
        <p:nvSpPr>
          <p:cNvPr id="8" name="Tijdelijke aanduiding voor inhoud 2">
            <a:extLst>
              <a:ext uri="{FF2B5EF4-FFF2-40B4-BE49-F238E27FC236}">
                <a16:creationId xmlns:a16="http://schemas.microsoft.com/office/drawing/2014/main" id="{EED41C82-090C-0C7F-878E-4EE5C37E7EB4}"/>
              </a:ext>
            </a:extLst>
          </p:cNvPr>
          <p:cNvSpPr txBox="1">
            <a:spLocks/>
          </p:cNvSpPr>
          <p:nvPr/>
        </p:nvSpPr>
        <p:spPr>
          <a:xfrm>
            <a:off x="391322" y="894208"/>
            <a:ext cx="791447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mj-lt"/>
                <a:cs typeface="Helvetica" pitchFamily="2" charset="0"/>
              </a:rPr>
              <a:t>Organic layout for long-term health benefits</a:t>
            </a:r>
          </a:p>
        </p:txBody>
      </p:sp>
      <p:sp>
        <p:nvSpPr>
          <p:cNvPr id="15" name="Tijdelijke aanduiding voor inhoud 2">
            <a:extLst>
              <a:ext uri="{FF2B5EF4-FFF2-40B4-BE49-F238E27FC236}">
                <a16:creationId xmlns:a16="http://schemas.microsoft.com/office/drawing/2014/main" id="{CA4D2659-2F2E-377E-526F-8A408CB8F6C0}"/>
              </a:ext>
            </a:extLst>
          </p:cNvPr>
          <p:cNvSpPr txBox="1">
            <a:spLocks/>
          </p:cNvSpPr>
          <p:nvPr/>
        </p:nvSpPr>
        <p:spPr>
          <a:xfrm>
            <a:off x="0" y="6541940"/>
            <a:ext cx="11115638" cy="3137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i="1" dirty="0">
                <a:solidFill>
                  <a:schemeClr val="bg1">
                    <a:lumMod val="65000"/>
                  </a:schemeClr>
                </a:solidFill>
                <a:ea typeface="+mn-lt"/>
                <a:cs typeface="+mn-lt"/>
              </a:rPr>
              <a:t>Diagrams from </a:t>
            </a:r>
            <a:r>
              <a:rPr lang="en-US" sz="1000" i="1" dirty="0" err="1">
                <a:solidFill>
                  <a:schemeClr val="bg1">
                    <a:lumMod val="65000"/>
                  </a:schemeClr>
                </a:solidFill>
                <a:ea typeface="+mn-lt"/>
                <a:cs typeface="+mn-lt"/>
              </a:rPr>
              <a:t>from</a:t>
            </a:r>
            <a:r>
              <a:rPr lang="en-US" sz="1000" i="1" dirty="0">
                <a:solidFill>
                  <a:schemeClr val="bg1">
                    <a:lumMod val="65000"/>
                  </a:schemeClr>
                </a:solidFill>
                <a:ea typeface="+mn-lt"/>
                <a:cs typeface="+mn-lt"/>
              </a:rPr>
              <a:t> The Design of Habitats for the Long-Term Health of Inhabitants in the Extreme Environments of Earth and Outer Space (</a:t>
            </a:r>
            <a:r>
              <a:rPr lang="en-US" sz="1000" i="1" dirty="0" err="1">
                <a:solidFill>
                  <a:schemeClr val="bg1">
                    <a:lumMod val="65000"/>
                  </a:schemeClr>
                </a:solidFill>
                <a:ea typeface="+mn-lt"/>
                <a:cs typeface="+mn-lt"/>
              </a:rPr>
              <a:t>Bassingthwaighte</a:t>
            </a:r>
            <a:r>
              <a:rPr lang="en-US" sz="1000" i="1" dirty="0">
                <a:solidFill>
                  <a:schemeClr val="bg1">
                    <a:lumMod val="65000"/>
                  </a:schemeClr>
                </a:solidFill>
                <a:ea typeface="+mn-lt"/>
                <a:cs typeface="+mn-lt"/>
              </a:rPr>
              <a:t>, 2017)</a:t>
            </a:r>
            <a:endParaRPr lang="nl-NL" sz="1000" i="1" dirty="0">
              <a:solidFill>
                <a:schemeClr val="bg1">
                  <a:lumMod val="65000"/>
                </a:schemeClr>
              </a:solidFill>
              <a:cs typeface="Helvetica" pitchFamily="2" charset="0"/>
            </a:endParaRPr>
          </a:p>
        </p:txBody>
      </p:sp>
      <p:sp>
        <p:nvSpPr>
          <p:cNvPr id="14" name="Slide Number Placeholder 13">
            <a:extLst>
              <a:ext uri="{FF2B5EF4-FFF2-40B4-BE49-F238E27FC236}">
                <a16:creationId xmlns:a16="http://schemas.microsoft.com/office/drawing/2014/main" id="{BDFB70F4-9CED-4C88-FCE8-12A4DB093A7E}"/>
              </a:ext>
            </a:extLst>
          </p:cNvPr>
          <p:cNvSpPr>
            <a:spLocks noGrp="1"/>
          </p:cNvSpPr>
          <p:nvPr>
            <p:ph type="sldNum" sz="quarter" idx="12"/>
          </p:nvPr>
        </p:nvSpPr>
        <p:spPr/>
        <p:txBody>
          <a:bodyPr/>
          <a:lstStyle/>
          <a:p>
            <a:fld id="{EBBC2D6B-7327-483D-AD2A-1E5D09D2763D}" type="slidenum">
              <a:rPr lang="LID4096" smtClean="0"/>
              <a:t>22</a:t>
            </a:fld>
            <a:endParaRPr lang="LID4096"/>
          </a:p>
        </p:txBody>
      </p:sp>
      <p:sp>
        <p:nvSpPr>
          <p:cNvPr id="4" name="Rectangle 3">
            <a:extLst>
              <a:ext uri="{FF2B5EF4-FFF2-40B4-BE49-F238E27FC236}">
                <a16:creationId xmlns:a16="http://schemas.microsoft.com/office/drawing/2014/main" id="{33524E4B-E9A0-A763-9B4D-2F949EC05469}"/>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Experience</a:t>
            </a:r>
          </a:p>
        </p:txBody>
      </p:sp>
    </p:spTree>
    <p:extLst>
      <p:ext uri="{BB962C8B-B14F-4D97-AF65-F5344CB8AC3E}">
        <p14:creationId xmlns:p14="http://schemas.microsoft.com/office/powerpoint/2010/main" val="31726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D57BFA-932C-F919-C70D-B3BC3A762D96}"/>
            </a:ext>
          </a:extLst>
        </p:cNvPr>
        <p:cNvGrpSpPr/>
        <p:nvPr/>
      </p:nvGrpSpPr>
      <p:grpSpPr>
        <a:xfrm>
          <a:off x="0" y="0"/>
          <a:ext cx="0" cy="0"/>
          <a:chOff x="0" y="0"/>
          <a:chExt cx="0" cy="0"/>
        </a:xfrm>
      </p:grpSpPr>
      <p:pic>
        <p:nvPicPr>
          <p:cNvPr id="21" name="Picture 20" descr="A robot in a cave&#10;&#10;Description automatically generated">
            <a:extLst>
              <a:ext uri="{FF2B5EF4-FFF2-40B4-BE49-F238E27FC236}">
                <a16:creationId xmlns:a16="http://schemas.microsoft.com/office/drawing/2014/main" id="{77042FFF-E60F-0EFF-7D97-BC14EEDC0E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32588" y="1149929"/>
            <a:ext cx="1759410" cy="5238163"/>
          </a:xfrm>
          <a:prstGeom prst="rect">
            <a:avLst/>
          </a:prstGeom>
        </p:spPr>
      </p:pic>
      <p:sp>
        <p:nvSpPr>
          <p:cNvPr id="4" name="Tijdelijke aanduiding voor inhoud 2">
            <a:extLst>
              <a:ext uri="{FF2B5EF4-FFF2-40B4-BE49-F238E27FC236}">
                <a16:creationId xmlns:a16="http://schemas.microsoft.com/office/drawing/2014/main" id="{CD7D9EE8-3863-DCF5-6CC9-796AF2A935C4}"/>
              </a:ext>
            </a:extLst>
          </p:cNvPr>
          <p:cNvSpPr txBox="1">
            <a:spLocks/>
          </p:cNvSpPr>
          <p:nvPr/>
        </p:nvSpPr>
        <p:spPr>
          <a:xfrm>
            <a:off x="5288216" y="6475296"/>
            <a:ext cx="1775034" cy="4242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Geologist, 32</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8" name="Tijdelijke aanduiding voor inhoud 2">
            <a:extLst>
              <a:ext uri="{FF2B5EF4-FFF2-40B4-BE49-F238E27FC236}">
                <a16:creationId xmlns:a16="http://schemas.microsoft.com/office/drawing/2014/main" id="{341C01F9-C623-634D-6C4D-A61CA03F6F12}"/>
              </a:ext>
            </a:extLst>
          </p:cNvPr>
          <p:cNvSpPr txBox="1">
            <a:spLocks/>
          </p:cNvSpPr>
          <p:nvPr/>
        </p:nvSpPr>
        <p:spPr>
          <a:xfrm>
            <a:off x="1" y="6475296"/>
            <a:ext cx="1819473" cy="4242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Commander, 37</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9" name="Tijdelijke aanduiding voor inhoud 2">
            <a:extLst>
              <a:ext uri="{FF2B5EF4-FFF2-40B4-BE49-F238E27FC236}">
                <a16:creationId xmlns:a16="http://schemas.microsoft.com/office/drawing/2014/main" id="{A8550C4D-A452-DFB2-1646-AA65A13A1FF6}"/>
              </a:ext>
            </a:extLst>
          </p:cNvPr>
          <p:cNvSpPr txBox="1">
            <a:spLocks/>
          </p:cNvSpPr>
          <p:nvPr/>
        </p:nvSpPr>
        <p:spPr>
          <a:xfrm>
            <a:off x="1819474" y="6475296"/>
            <a:ext cx="1775034" cy="4242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Medic, 33</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10" name="Tijdelijke aanduiding voor inhoud 2">
            <a:extLst>
              <a:ext uri="{FF2B5EF4-FFF2-40B4-BE49-F238E27FC236}">
                <a16:creationId xmlns:a16="http://schemas.microsoft.com/office/drawing/2014/main" id="{48DAACF7-492E-F90D-2E15-66AF1069F0DC}"/>
              </a:ext>
            </a:extLst>
          </p:cNvPr>
          <p:cNvSpPr txBox="1">
            <a:spLocks/>
          </p:cNvSpPr>
          <p:nvPr/>
        </p:nvSpPr>
        <p:spPr>
          <a:xfrm>
            <a:off x="8708812" y="6475296"/>
            <a:ext cx="1702557" cy="511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Roboticist, 30</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pic>
        <p:nvPicPr>
          <p:cNvPr id="6" name="Picture 2">
            <a:extLst>
              <a:ext uri="{FF2B5EF4-FFF2-40B4-BE49-F238E27FC236}">
                <a16:creationId xmlns:a16="http://schemas.microsoft.com/office/drawing/2014/main" id="{23B852E1-D7AA-6321-8999-2CFCEAF213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 y="1149931"/>
            <a:ext cx="1819473" cy="523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AC748B5-1260-07C2-AA6B-461566498A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295682" y="1149930"/>
            <a:ext cx="1759488" cy="52381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C26ED15-A001-692A-696A-C1B4E34EC2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819475" y="1149929"/>
            <a:ext cx="1759488" cy="5238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901A913-0F42-E06D-59D1-7991CC21DD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594508" y="1149931"/>
            <a:ext cx="1693708" cy="52381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6F0782B8-82D0-244B-3DA2-749FDBE1B6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8709829" y="1149929"/>
            <a:ext cx="1693709" cy="52381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30E4E3E5-AEA2-2632-2589-1514712E60C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7066186" y="1149929"/>
            <a:ext cx="1642626" cy="5238163"/>
          </a:xfrm>
          <a:prstGeom prst="rect">
            <a:avLst/>
          </a:prstGeom>
          <a:noFill/>
          <a:extLst>
            <a:ext uri="{909E8E84-426E-40DD-AFC4-6F175D3DCCD1}">
              <a14:hiddenFill xmlns:a14="http://schemas.microsoft.com/office/drawing/2010/main">
                <a:solidFill>
                  <a:srgbClr val="FFFFFF"/>
                </a:solidFill>
              </a14:hiddenFill>
            </a:ext>
          </a:extLst>
        </p:spPr>
      </p:pic>
      <p:sp>
        <p:nvSpPr>
          <p:cNvPr id="23" name="Tijdelijke aanduiding voor inhoud 2">
            <a:extLst>
              <a:ext uri="{FF2B5EF4-FFF2-40B4-BE49-F238E27FC236}">
                <a16:creationId xmlns:a16="http://schemas.microsoft.com/office/drawing/2014/main" id="{BFEC8049-E308-BE8A-8B50-B0D1B500CDAF}"/>
              </a:ext>
            </a:extLst>
          </p:cNvPr>
          <p:cNvSpPr txBox="1">
            <a:spLocks/>
          </p:cNvSpPr>
          <p:nvPr/>
        </p:nvSpPr>
        <p:spPr>
          <a:xfrm>
            <a:off x="7055170" y="6475296"/>
            <a:ext cx="1653642" cy="4242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Ecologist, 29</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24" name="Tijdelijke aanduiding voor inhoud 2">
            <a:extLst>
              <a:ext uri="{FF2B5EF4-FFF2-40B4-BE49-F238E27FC236}">
                <a16:creationId xmlns:a16="http://schemas.microsoft.com/office/drawing/2014/main" id="{8FE6468D-822A-F011-FE45-72F7E1E27BED}"/>
              </a:ext>
            </a:extLst>
          </p:cNvPr>
          <p:cNvSpPr txBox="1">
            <a:spLocks/>
          </p:cNvSpPr>
          <p:nvPr/>
        </p:nvSpPr>
        <p:spPr>
          <a:xfrm>
            <a:off x="3578963" y="6475296"/>
            <a:ext cx="1693708" cy="3915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EVA Specialist, 35</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27" name="Tijdelijke aanduiding voor inhoud 2">
            <a:extLst>
              <a:ext uri="{FF2B5EF4-FFF2-40B4-BE49-F238E27FC236}">
                <a16:creationId xmlns:a16="http://schemas.microsoft.com/office/drawing/2014/main" id="{7B43C7E1-CD3D-D180-BD21-EAB548842726}"/>
              </a:ext>
            </a:extLst>
          </p:cNvPr>
          <p:cNvSpPr txBox="1">
            <a:spLocks/>
          </p:cNvSpPr>
          <p:nvPr/>
        </p:nvSpPr>
        <p:spPr>
          <a:xfrm>
            <a:off x="2873168" y="1365993"/>
            <a:ext cx="1384961" cy="319128"/>
          </a:xfrm>
          <a:prstGeom prst="rect">
            <a:avLst/>
          </a:prstGeom>
          <a:solidFill>
            <a:schemeClr val="bg1">
              <a:lumMod val="85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Couple</a:t>
            </a:r>
          </a:p>
        </p:txBody>
      </p:sp>
      <p:sp>
        <p:nvSpPr>
          <p:cNvPr id="3" name="Tijdelijke aanduiding voor inhoud 2">
            <a:extLst>
              <a:ext uri="{FF2B5EF4-FFF2-40B4-BE49-F238E27FC236}">
                <a16:creationId xmlns:a16="http://schemas.microsoft.com/office/drawing/2014/main" id="{FDF837E8-AA91-E9DF-8852-06B4E7CEF0CF}"/>
              </a:ext>
            </a:extLst>
          </p:cNvPr>
          <p:cNvSpPr txBox="1">
            <a:spLocks/>
          </p:cNvSpPr>
          <p:nvPr/>
        </p:nvSpPr>
        <p:spPr>
          <a:xfrm>
            <a:off x="10403538" y="6475296"/>
            <a:ext cx="1788463" cy="511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Habitat Robot</a:t>
            </a:r>
          </a:p>
        </p:txBody>
      </p:sp>
      <p:grpSp>
        <p:nvGrpSpPr>
          <p:cNvPr id="28" name="Group 27">
            <a:extLst>
              <a:ext uri="{FF2B5EF4-FFF2-40B4-BE49-F238E27FC236}">
                <a16:creationId xmlns:a16="http://schemas.microsoft.com/office/drawing/2014/main" id="{803BC5C0-1709-C699-D202-A3E74F124EFD}"/>
              </a:ext>
            </a:extLst>
          </p:cNvPr>
          <p:cNvGrpSpPr/>
          <p:nvPr/>
        </p:nvGrpSpPr>
        <p:grpSpPr>
          <a:xfrm>
            <a:off x="13990977" y="809918"/>
            <a:ext cx="1780632" cy="5238164"/>
            <a:chOff x="9041103" y="1385933"/>
            <a:chExt cx="1537529" cy="4523017"/>
          </a:xfrm>
        </p:grpSpPr>
        <p:sp>
          <p:nvSpPr>
            <p:cNvPr id="22" name="Rectangle 21">
              <a:extLst>
                <a:ext uri="{FF2B5EF4-FFF2-40B4-BE49-F238E27FC236}">
                  <a16:creationId xmlns:a16="http://schemas.microsoft.com/office/drawing/2014/main" id="{E85BBC15-52F4-958B-55CC-2ABAD3C28FB7}"/>
                </a:ext>
              </a:extLst>
            </p:cNvPr>
            <p:cNvSpPr/>
            <p:nvPr/>
          </p:nvSpPr>
          <p:spPr>
            <a:xfrm>
              <a:off x="9046385" y="1385933"/>
              <a:ext cx="1532247" cy="1193981"/>
            </a:xfrm>
            <a:prstGeom prst="rect">
              <a:avLst/>
            </a:prstGeom>
            <a:solidFill>
              <a:srgbClr val="0606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6" name="Picture 15" descr="A robot with a green light&#10;&#10;Description automatically generated">
              <a:extLst>
                <a:ext uri="{FF2B5EF4-FFF2-40B4-BE49-F238E27FC236}">
                  <a16:creationId xmlns:a16="http://schemas.microsoft.com/office/drawing/2014/main" id="{2F1DAEBE-73D7-463C-3079-A69974482A1E}"/>
                </a:ext>
              </a:extLst>
            </p:cNvPr>
            <p:cNvPicPr>
              <a:picLocks noChangeAspect="1"/>
            </p:cNvPicPr>
            <p:nvPr/>
          </p:nvPicPr>
          <p:blipFill>
            <a:blip r:embed="rId10">
              <a:extLst>
                <a:ext uri="{28A0092B-C50C-407E-A947-70E740481C1C}">
                  <a14:useLocalDpi xmlns:a14="http://schemas.microsoft.com/office/drawing/2010/main" val="0"/>
                </a:ext>
              </a:extLst>
            </a:blip>
            <a:srcRect t="-343" b="-2"/>
            <a:stretch/>
          </p:blipFill>
          <p:spPr>
            <a:xfrm>
              <a:off x="9041103" y="2405743"/>
              <a:ext cx="1537529" cy="3503207"/>
            </a:xfrm>
            <a:prstGeom prst="rect">
              <a:avLst/>
            </a:prstGeom>
          </p:spPr>
        </p:pic>
      </p:grpSp>
      <p:sp>
        <p:nvSpPr>
          <p:cNvPr id="2" name="Tijdelijke aanduiding voor inhoud 2">
            <a:extLst>
              <a:ext uri="{FF2B5EF4-FFF2-40B4-BE49-F238E27FC236}">
                <a16:creationId xmlns:a16="http://schemas.microsoft.com/office/drawing/2014/main" id="{1E0F32C0-7802-3132-B45D-029E0254EF85}"/>
              </a:ext>
            </a:extLst>
          </p:cNvPr>
          <p:cNvSpPr txBox="1">
            <a:spLocks/>
          </p:cNvSpPr>
          <p:nvPr/>
        </p:nvSpPr>
        <p:spPr>
          <a:xfrm>
            <a:off x="3600" y="5388398"/>
            <a:ext cx="12188399" cy="194705"/>
          </a:xfrm>
          <a:prstGeom prst="rect">
            <a:avLst/>
          </a:prstGeom>
          <a:solidFill>
            <a:srgbClr val="000000">
              <a:alpha val="30196"/>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i="1" dirty="0">
                <a:solidFill>
                  <a:schemeClr val="bg1"/>
                </a:solidFill>
                <a:latin typeface="+mj-lt"/>
                <a:cs typeface="Helvetica" pitchFamily="2" charset="0"/>
                <a:sym typeface="Wingdings" panose="05000000000000000000" pitchFamily="2" charset="2"/>
              </a:rPr>
              <a:t>Personal : goal, hobbies, preferences</a:t>
            </a:r>
          </a:p>
        </p:txBody>
      </p:sp>
      <p:sp>
        <p:nvSpPr>
          <p:cNvPr id="5" name="Tijdelijke aanduiding voor inhoud 2">
            <a:extLst>
              <a:ext uri="{FF2B5EF4-FFF2-40B4-BE49-F238E27FC236}">
                <a16:creationId xmlns:a16="http://schemas.microsoft.com/office/drawing/2014/main" id="{044967EC-B827-5D8C-095D-0DA3E2177847}"/>
              </a:ext>
            </a:extLst>
          </p:cNvPr>
          <p:cNvSpPr txBox="1">
            <a:spLocks/>
          </p:cNvSpPr>
          <p:nvPr/>
        </p:nvSpPr>
        <p:spPr>
          <a:xfrm>
            <a:off x="3600" y="4438570"/>
            <a:ext cx="12188397" cy="194705"/>
          </a:xfrm>
          <a:prstGeom prst="rect">
            <a:avLst/>
          </a:prstGeom>
          <a:solidFill>
            <a:srgbClr val="000000">
              <a:alpha val="30196"/>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i="1" dirty="0">
                <a:solidFill>
                  <a:schemeClr val="bg1"/>
                </a:solidFill>
                <a:latin typeface="+mj-lt"/>
                <a:cs typeface="Helvetica" pitchFamily="2" charset="0"/>
                <a:sym typeface="Wingdings" panose="05000000000000000000" pitchFamily="2" charset="2"/>
              </a:rPr>
              <a:t>Mission Goal and Task</a:t>
            </a:r>
          </a:p>
        </p:txBody>
      </p:sp>
      <p:grpSp>
        <p:nvGrpSpPr>
          <p:cNvPr id="41" name="Group 40">
            <a:extLst>
              <a:ext uri="{FF2B5EF4-FFF2-40B4-BE49-F238E27FC236}">
                <a16:creationId xmlns:a16="http://schemas.microsoft.com/office/drawing/2014/main" id="{7B075C04-DC8D-1E1C-F2EB-1E9AE4FF842B}"/>
              </a:ext>
            </a:extLst>
          </p:cNvPr>
          <p:cNvGrpSpPr/>
          <p:nvPr/>
        </p:nvGrpSpPr>
        <p:grpSpPr>
          <a:xfrm>
            <a:off x="116565" y="5606268"/>
            <a:ext cx="10186546" cy="704871"/>
            <a:chOff x="116565" y="5276158"/>
            <a:chExt cx="10186546" cy="704871"/>
          </a:xfrm>
          <a:solidFill>
            <a:schemeClr val="bg1">
              <a:lumMod val="95000"/>
              <a:alpha val="80000"/>
            </a:schemeClr>
          </a:solidFill>
        </p:grpSpPr>
        <p:sp>
          <p:nvSpPr>
            <p:cNvPr id="32" name="Tijdelijke aanduiding voor inhoud 2">
              <a:extLst>
                <a:ext uri="{FF2B5EF4-FFF2-40B4-BE49-F238E27FC236}">
                  <a16:creationId xmlns:a16="http://schemas.microsoft.com/office/drawing/2014/main" id="{A29666B6-FB52-9D57-22C3-52D6274B6E2E}"/>
                </a:ext>
              </a:extLst>
            </p:cNvPr>
            <p:cNvSpPr txBox="1">
              <a:spLocks/>
            </p:cNvSpPr>
            <p:nvPr/>
          </p:nvSpPr>
          <p:spPr>
            <a:xfrm>
              <a:off x="116565" y="5276158"/>
              <a:ext cx="1591529" cy="695275"/>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Learn 1 language</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Piano, cooking</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Light sleeper</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Open workspace</a:t>
              </a:r>
            </a:p>
          </p:txBody>
        </p:sp>
        <p:sp>
          <p:nvSpPr>
            <p:cNvPr id="33" name="Tijdelijke aanduiding voor inhoud 2">
              <a:extLst>
                <a:ext uri="{FF2B5EF4-FFF2-40B4-BE49-F238E27FC236}">
                  <a16:creationId xmlns:a16="http://schemas.microsoft.com/office/drawing/2014/main" id="{708E19AA-451E-5ECC-E1F5-4276A36D84A2}"/>
                </a:ext>
              </a:extLst>
            </p:cNvPr>
            <p:cNvSpPr txBox="1">
              <a:spLocks/>
            </p:cNvSpPr>
            <p:nvPr/>
          </p:nvSpPr>
          <p:spPr>
            <a:xfrm>
              <a:off x="1915544" y="5276158"/>
              <a:ext cx="1578340" cy="695275"/>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Complete 1 song album</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Sing, gardening </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Light sleeper</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Cubicles</a:t>
              </a:r>
            </a:p>
          </p:txBody>
        </p:sp>
        <p:sp>
          <p:nvSpPr>
            <p:cNvPr id="34" name="Tijdelijke aanduiding voor inhoud 2">
              <a:extLst>
                <a:ext uri="{FF2B5EF4-FFF2-40B4-BE49-F238E27FC236}">
                  <a16:creationId xmlns:a16="http://schemas.microsoft.com/office/drawing/2014/main" id="{477F70B9-D50A-2DBD-9724-71FED5339EAD}"/>
                </a:ext>
              </a:extLst>
            </p:cNvPr>
            <p:cNvSpPr txBox="1">
              <a:spLocks/>
            </p:cNvSpPr>
            <p:nvPr/>
          </p:nvSpPr>
          <p:spPr>
            <a:xfrm>
              <a:off x="3642688" y="5276158"/>
              <a:ext cx="1599574" cy="695275"/>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Complete 1 song album</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Guitar, chess</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Heavy sleeper</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Open workspace</a:t>
              </a:r>
            </a:p>
          </p:txBody>
        </p:sp>
        <p:sp>
          <p:nvSpPr>
            <p:cNvPr id="35" name="Tijdelijke aanduiding voor inhoud 2">
              <a:extLst>
                <a:ext uri="{FF2B5EF4-FFF2-40B4-BE49-F238E27FC236}">
                  <a16:creationId xmlns:a16="http://schemas.microsoft.com/office/drawing/2014/main" id="{198EC622-17D5-7012-BC6D-F45B37316817}"/>
                </a:ext>
              </a:extLst>
            </p:cNvPr>
            <p:cNvSpPr txBox="1">
              <a:spLocks/>
            </p:cNvSpPr>
            <p:nvPr/>
          </p:nvSpPr>
          <p:spPr>
            <a:xfrm>
              <a:off x="5394837" y="5285754"/>
              <a:ext cx="1548507" cy="695275"/>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Complete 5 painting</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Guitar, painting</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Light sleeper</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Open workspace</a:t>
              </a:r>
            </a:p>
          </p:txBody>
        </p:sp>
        <p:sp>
          <p:nvSpPr>
            <p:cNvPr id="36" name="Tijdelijke aanduiding voor inhoud 2">
              <a:extLst>
                <a:ext uri="{FF2B5EF4-FFF2-40B4-BE49-F238E27FC236}">
                  <a16:creationId xmlns:a16="http://schemas.microsoft.com/office/drawing/2014/main" id="{B4FE231F-329A-E3DB-F18B-F4CAE7BE93AF}"/>
                </a:ext>
              </a:extLst>
            </p:cNvPr>
            <p:cNvSpPr txBox="1">
              <a:spLocks/>
            </p:cNvSpPr>
            <p:nvPr/>
          </p:nvSpPr>
          <p:spPr>
            <a:xfrm>
              <a:off x="7153125" y="5276158"/>
              <a:ext cx="1503613" cy="695275"/>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Pass violin exam</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Violin, cooking</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Heavy sleeper</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Cubicles</a:t>
              </a:r>
            </a:p>
          </p:txBody>
        </p:sp>
        <p:sp>
          <p:nvSpPr>
            <p:cNvPr id="37" name="Tijdelijke aanduiding voor inhoud 2">
              <a:extLst>
                <a:ext uri="{FF2B5EF4-FFF2-40B4-BE49-F238E27FC236}">
                  <a16:creationId xmlns:a16="http://schemas.microsoft.com/office/drawing/2014/main" id="{A81C5A92-B5E9-A81B-5343-94AF5CAE6F16}"/>
                </a:ext>
              </a:extLst>
            </p:cNvPr>
            <p:cNvSpPr txBox="1">
              <a:spLocks/>
            </p:cNvSpPr>
            <p:nvPr/>
          </p:nvSpPr>
          <p:spPr>
            <a:xfrm>
              <a:off x="8854149" y="5276971"/>
              <a:ext cx="1448962" cy="695275"/>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Beat the chess AI</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Drum, chess</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Light sleeper</a:t>
              </a:r>
            </a:p>
            <a:p>
              <a:pPr marL="0" indent="-108000">
                <a:lnSpc>
                  <a:spcPct val="100000"/>
                </a:lnSpc>
                <a:spcBef>
                  <a:spcPts val="0"/>
                </a:spcBef>
                <a:spcAft>
                  <a:spcPts val="100"/>
                </a:spcAft>
              </a:pPr>
              <a:r>
                <a:rPr lang="en-US" sz="900" dirty="0">
                  <a:latin typeface="Avenir Next LT Pro Demi" panose="020B0704020202020204" pitchFamily="34" charset="0"/>
                  <a:cs typeface="Helvetica" pitchFamily="2" charset="0"/>
                  <a:sym typeface="Wingdings" panose="05000000000000000000" pitchFamily="2" charset="2"/>
                </a:rPr>
                <a:t>Cubicles</a:t>
              </a:r>
            </a:p>
          </p:txBody>
        </p:sp>
      </p:grpSp>
      <p:grpSp>
        <p:nvGrpSpPr>
          <p:cNvPr id="40" name="Group 39">
            <a:extLst>
              <a:ext uri="{FF2B5EF4-FFF2-40B4-BE49-F238E27FC236}">
                <a16:creationId xmlns:a16="http://schemas.microsoft.com/office/drawing/2014/main" id="{2FCBF0D7-4D64-59C1-16FF-E52157D41579}"/>
              </a:ext>
            </a:extLst>
          </p:cNvPr>
          <p:cNvGrpSpPr/>
          <p:nvPr/>
        </p:nvGrpSpPr>
        <p:grpSpPr>
          <a:xfrm>
            <a:off x="116565" y="4643937"/>
            <a:ext cx="11924922" cy="655400"/>
            <a:chOff x="116565" y="4294777"/>
            <a:chExt cx="11924922" cy="655400"/>
          </a:xfrm>
          <a:solidFill>
            <a:srgbClr val="F2F2F2">
              <a:alpha val="80000"/>
            </a:srgbClr>
          </a:solidFill>
        </p:grpSpPr>
        <p:sp>
          <p:nvSpPr>
            <p:cNvPr id="14" name="Tijdelijke aanduiding voor inhoud 2">
              <a:extLst>
                <a:ext uri="{FF2B5EF4-FFF2-40B4-BE49-F238E27FC236}">
                  <a16:creationId xmlns:a16="http://schemas.microsoft.com/office/drawing/2014/main" id="{BCA03D39-A05E-D7F9-40C0-333249F8E744}"/>
                </a:ext>
              </a:extLst>
            </p:cNvPr>
            <p:cNvSpPr txBox="1">
              <a:spLocks/>
            </p:cNvSpPr>
            <p:nvPr/>
          </p:nvSpPr>
          <p:spPr>
            <a:xfrm>
              <a:off x="116565" y="4319451"/>
              <a:ext cx="1591529" cy="620666"/>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dirty="0">
                  <a:latin typeface="Avenir Next LT Pro" panose="020B0504020202020204" pitchFamily="34" charset="0"/>
                  <a:cs typeface="Helvetica" pitchFamily="2" charset="0"/>
                  <a:sym typeface="Wingdings" panose="05000000000000000000" pitchFamily="2" charset="2"/>
                </a:rPr>
                <a:t>Resource mining for ISRU</a:t>
              </a:r>
            </a:p>
            <a:p>
              <a:pPr marL="0" indent="0" algn="ctr">
                <a:lnSpc>
                  <a:spcPct val="100000"/>
                </a:lnSpc>
                <a:spcBef>
                  <a:spcPts val="0"/>
                </a:spcBef>
                <a:buNone/>
              </a:pPr>
              <a:r>
                <a:rPr lang="en-US" sz="900" dirty="0">
                  <a:latin typeface="Avenir Next LT Pro Demi" panose="020B0704020202020204" pitchFamily="34" charset="0"/>
                  <a:cs typeface="Helvetica" pitchFamily="2" charset="0"/>
                  <a:sym typeface="Wingdings" panose="05000000000000000000" pitchFamily="2" charset="2"/>
                </a:rPr>
                <a:t>EVA scheduling, habitat inspection, emergency protocol</a:t>
              </a:r>
            </a:p>
          </p:txBody>
        </p:sp>
        <p:sp>
          <p:nvSpPr>
            <p:cNvPr id="15" name="Tijdelijke aanduiding voor inhoud 2">
              <a:extLst>
                <a:ext uri="{FF2B5EF4-FFF2-40B4-BE49-F238E27FC236}">
                  <a16:creationId xmlns:a16="http://schemas.microsoft.com/office/drawing/2014/main" id="{84B09A93-D09F-89F0-30B8-3465130D1D7A}"/>
                </a:ext>
              </a:extLst>
            </p:cNvPr>
            <p:cNvSpPr txBox="1">
              <a:spLocks/>
            </p:cNvSpPr>
            <p:nvPr/>
          </p:nvSpPr>
          <p:spPr>
            <a:xfrm>
              <a:off x="1909626" y="4319451"/>
              <a:ext cx="1579186" cy="620666"/>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dirty="0">
                  <a:latin typeface="Avenir Next LT Pro" panose="020B0504020202020204" pitchFamily="34" charset="0"/>
                  <a:cs typeface="Helvetica" pitchFamily="2" charset="0"/>
                  <a:sym typeface="Wingdings" panose="05000000000000000000" pitchFamily="2" charset="2"/>
                </a:rPr>
                <a:t>Effects of radiation </a:t>
              </a:r>
              <a:r>
                <a:rPr lang="en-US" sz="900" b="1" dirty="0">
                  <a:latin typeface="Avenir Next LT Pro Demi" panose="020B0704020202020204" pitchFamily="34" charset="0"/>
                  <a:cs typeface="Helvetica" pitchFamily="2" charset="0"/>
                  <a:sym typeface="Wingdings" panose="05000000000000000000" pitchFamily="2" charset="2"/>
                </a:rPr>
                <a:t>exposure to human</a:t>
              </a:r>
            </a:p>
            <a:p>
              <a:pPr marL="0" indent="0" algn="ctr">
                <a:lnSpc>
                  <a:spcPct val="100000"/>
                </a:lnSpc>
                <a:spcBef>
                  <a:spcPts val="0"/>
                </a:spcBef>
                <a:buNone/>
              </a:pPr>
              <a:r>
                <a:rPr lang="en-US" sz="900" dirty="0">
                  <a:latin typeface="Avenir Next LT Pro Demi" panose="020B0704020202020204" pitchFamily="34" charset="0"/>
                  <a:cs typeface="Helvetica" pitchFamily="2" charset="0"/>
                  <a:sym typeface="Wingdings" panose="05000000000000000000" pitchFamily="2" charset="2"/>
                </a:rPr>
                <a:t>Maintains crew mental and physical health</a:t>
              </a:r>
            </a:p>
          </p:txBody>
        </p:sp>
        <p:sp>
          <p:nvSpPr>
            <p:cNvPr id="19" name="Tijdelijke aanduiding voor inhoud 2">
              <a:extLst>
                <a:ext uri="{FF2B5EF4-FFF2-40B4-BE49-F238E27FC236}">
                  <a16:creationId xmlns:a16="http://schemas.microsoft.com/office/drawing/2014/main" id="{9B0B60B2-7474-A8B3-E840-7A4C4930C557}"/>
                </a:ext>
              </a:extLst>
            </p:cNvPr>
            <p:cNvSpPr txBox="1">
              <a:spLocks/>
            </p:cNvSpPr>
            <p:nvPr/>
          </p:nvSpPr>
          <p:spPr>
            <a:xfrm>
              <a:off x="8849076" y="4294778"/>
              <a:ext cx="1448963" cy="578557"/>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dirty="0">
                  <a:latin typeface="Avenir Next LT Pro Demi" panose="020B0704020202020204" pitchFamily="34" charset="0"/>
                  <a:cs typeface="Helvetica" pitchFamily="2" charset="0"/>
                  <a:sym typeface="Wingdings" panose="05000000000000000000" pitchFamily="2" charset="2"/>
                </a:rPr>
                <a:t>Rover for ISRU</a:t>
              </a:r>
            </a:p>
            <a:p>
              <a:pPr marL="0" indent="0" algn="ctr">
                <a:lnSpc>
                  <a:spcPct val="100000"/>
                </a:lnSpc>
                <a:spcBef>
                  <a:spcPts val="0"/>
                </a:spcBef>
                <a:buNone/>
              </a:pPr>
              <a:r>
                <a:rPr lang="en-US" sz="900" dirty="0">
                  <a:latin typeface="Avenir Next LT Pro Demi" panose="020B0704020202020204" pitchFamily="34" charset="0"/>
                  <a:cs typeface="Helvetica" pitchFamily="2" charset="0"/>
                  <a:sym typeface="Wingdings" panose="05000000000000000000" pitchFamily="2" charset="2"/>
                </a:rPr>
                <a:t>Operates, maintains, and troubleshoots robotic systems</a:t>
              </a:r>
            </a:p>
          </p:txBody>
        </p:sp>
        <p:sp>
          <p:nvSpPr>
            <p:cNvPr id="20" name="Tijdelijke aanduiding voor inhoud 2">
              <a:extLst>
                <a:ext uri="{FF2B5EF4-FFF2-40B4-BE49-F238E27FC236}">
                  <a16:creationId xmlns:a16="http://schemas.microsoft.com/office/drawing/2014/main" id="{129D0AA4-55E8-F8B5-B55D-737DAB2DD852}"/>
                </a:ext>
              </a:extLst>
            </p:cNvPr>
            <p:cNvSpPr txBox="1">
              <a:spLocks/>
            </p:cNvSpPr>
            <p:nvPr/>
          </p:nvSpPr>
          <p:spPr>
            <a:xfrm>
              <a:off x="5389765" y="4306490"/>
              <a:ext cx="1548507" cy="633626"/>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dirty="0">
                  <a:latin typeface="Avenir Next LT Pro Demi" panose="020B0704020202020204" pitchFamily="34" charset="0"/>
                  <a:cs typeface="Helvetica" pitchFamily="2" charset="0"/>
                  <a:sym typeface="Wingdings" panose="05000000000000000000" pitchFamily="2" charset="2"/>
                </a:rPr>
                <a:t>Regolith studies and ISRU experiments</a:t>
              </a:r>
            </a:p>
            <a:p>
              <a:pPr marL="0" indent="0" algn="ctr">
                <a:lnSpc>
                  <a:spcPct val="100000"/>
                </a:lnSpc>
                <a:spcBef>
                  <a:spcPts val="0"/>
                </a:spcBef>
                <a:buNone/>
              </a:pPr>
              <a:r>
                <a:rPr lang="en-US" sz="900" dirty="0">
                  <a:latin typeface="Avenir Next LT Pro Demi" panose="020B0704020202020204" pitchFamily="34" charset="0"/>
                  <a:cs typeface="Helvetica" pitchFamily="2" charset="0"/>
                  <a:sym typeface="Wingdings" panose="05000000000000000000" pitchFamily="2" charset="2"/>
                </a:rPr>
                <a:t>Leads scientific experiments</a:t>
              </a:r>
            </a:p>
          </p:txBody>
        </p:sp>
        <p:sp>
          <p:nvSpPr>
            <p:cNvPr id="29" name="Tijdelijke aanduiding voor inhoud 2">
              <a:extLst>
                <a:ext uri="{FF2B5EF4-FFF2-40B4-BE49-F238E27FC236}">
                  <a16:creationId xmlns:a16="http://schemas.microsoft.com/office/drawing/2014/main" id="{DFFCDCD4-5240-3CFD-278F-3F5EA7FAA951}"/>
                </a:ext>
              </a:extLst>
            </p:cNvPr>
            <p:cNvSpPr txBox="1">
              <a:spLocks/>
            </p:cNvSpPr>
            <p:nvPr/>
          </p:nvSpPr>
          <p:spPr>
            <a:xfrm>
              <a:off x="3637616" y="4306491"/>
              <a:ext cx="1599574" cy="633626"/>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dirty="0">
                  <a:latin typeface="Avenir Next LT Pro" panose="020B0504020202020204" pitchFamily="34" charset="0"/>
                  <a:cs typeface="Helvetica" pitchFamily="2" charset="0"/>
                  <a:sym typeface="Wingdings" panose="05000000000000000000" pitchFamily="2" charset="2"/>
                </a:rPr>
                <a:t>Regolith and radiation mitigation</a:t>
              </a:r>
            </a:p>
            <a:p>
              <a:pPr marL="0" indent="0" algn="ctr">
                <a:lnSpc>
                  <a:spcPct val="100000"/>
                </a:lnSpc>
                <a:spcBef>
                  <a:spcPts val="0"/>
                </a:spcBef>
                <a:buNone/>
              </a:pPr>
              <a:r>
                <a:rPr lang="en-US" sz="900" dirty="0">
                  <a:latin typeface="Avenir Next LT Pro Demi" panose="020B0704020202020204" pitchFamily="34" charset="0"/>
                  <a:cs typeface="Helvetica" pitchFamily="2" charset="0"/>
                  <a:sym typeface="Wingdings" panose="05000000000000000000" pitchFamily="2" charset="2"/>
                </a:rPr>
                <a:t>Plans and leads EVA, habitat maintenance</a:t>
              </a:r>
            </a:p>
          </p:txBody>
        </p:sp>
        <p:sp>
          <p:nvSpPr>
            <p:cNvPr id="30" name="Tijdelijke aanduiding voor inhoud 2">
              <a:extLst>
                <a:ext uri="{FF2B5EF4-FFF2-40B4-BE49-F238E27FC236}">
                  <a16:creationId xmlns:a16="http://schemas.microsoft.com/office/drawing/2014/main" id="{2BC19746-6D64-E0D2-3C6E-F7EE61B305C1}"/>
                </a:ext>
              </a:extLst>
            </p:cNvPr>
            <p:cNvSpPr txBox="1">
              <a:spLocks/>
            </p:cNvSpPr>
            <p:nvPr/>
          </p:nvSpPr>
          <p:spPr>
            <a:xfrm>
              <a:off x="7148053" y="4308253"/>
              <a:ext cx="1503613" cy="641924"/>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dirty="0">
                  <a:latin typeface="Avenir Next LT Pro Demi" panose="020B0704020202020204" pitchFamily="34" charset="0"/>
                  <a:cs typeface="Helvetica" pitchFamily="2" charset="0"/>
                  <a:sym typeface="Wingdings" panose="05000000000000000000" pitchFamily="2" charset="2"/>
                </a:rPr>
                <a:t>Plant biology in closed-loop systems</a:t>
              </a:r>
            </a:p>
            <a:p>
              <a:pPr marL="0" indent="0" algn="ctr">
                <a:lnSpc>
                  <a:spcPct val="100000"/>
                </a:lnSpc>
                <a:spcBef>
                  <a:spcPts val="0"/>
                </a:spcBef>
                <a:buNone/>
              </a:pPr>
              <a:r>
                <a:rPr lang="en-US" sz="900" dirty="0">
                  <a:latin typeface="Avenir Next LT Pro Demi" panose="020B0704020202020204" pitchFamily="34" charset="0"/>
                  <a:cs typeface="Helvetica" pitchFamily="2" charset="0"/>
                  <a:sym typeface="Wingdings" panose="05000000000000000000" pitchFamily="2" charset="2"/>
                </a:rPr>
                <a:t>Maintains garden and food resourcing</a:t>
              </a:r>
            </a:p>
          </p:txBody>
        </p:sp>
        <p:sp>
          <p:nvSpPr>
            <p:cNvPr id="39" name="Tijdelijke aanduiding voor inhoud 2">
              <a:extLst>
                <a:ext uri="{FF2B5EF4-FFF2-40B4-BE49-F238E27FC236}">
                  <a16:creationId xmlns:a16="http://schemas.microsoft.com/office/drawing/2014/main" id="{FDFA0FF2-559D-D933-FB91-A9DAEBD82EDD}"/>
                </a:ext>
              </a:extLst>
            </p:cNvPr>
            <p:cNvSpPr txBox="1">
              <a:spLocks/>
            </p:cNvSpPr>
            <p:nvPr/>
          </p:nvSpPr>
          <p:spPr>
            <a:xfrm>
              <a:off x="10592524" y="4294777"/>
              <a:ext cx="1448963" cy="578557"/>
            </a:xfrm>
            <a:prstGeom prst="rect">
              <a:avLst/>
            </a:prstGeom>
            <a:grp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900" b="1" dirty="0">
                  <a:latin typeface="Avenir Next LT Pro Demi" panose="020B0704020202020204" pitchFamily="34" charset="0"/>
                  <a:cs typeface="Helvetica" pitchFamily="2" charset="0"/>
                  <a:sym typeface="Wingdings" panose="05000000000000000000" pitchFamily="2" charset="2"/>
                </a:rPr>
                <a:t>Maintenance</a:t>
              </a:r>
            </a:p>
            <a:p>
              <a:pPr marL="0" indent="0" algn="ctr">
                <a:lnSpc>
                  <a:spcPct val="100000"/>
                </a:lnSpc>
                <a:spcBef>
                  <a:spcPts val="0"/>
                </a:spcBef>
                <a:buNone/>
              </a:pPr>
              <a:r>
                <a:rPr lang="en-US" sz="900" dirty="0">
                  <a:latin typeface="Avenir Next LT Pro Demi" panose="020B0704020202020204" pitchFamily="34" charset="0"/>
                  <a:cs typeface="Helvetica" pitchFamily="2" charset="0"/>
                  <a:sym typeface="Wingdings" panose="05000000000000000000" pitchFamily="2" charset="2"/>
                </a:rPr>
                <a:t>Scanning and mapping for EVA, habitat cleaning</a:t>
              </a:r>
            </a:p>
          </p:txBody>
        </p:sp>
      </p:grpSp>
      <p:sp>
        <p:nvSpPr>
          <p:cNvPr id="44" name="Rectangle 43">
            <a:extLst>
              <a:ext uri="{FF2B5EF4-FFF2-40B4-BE49-F238E27FC236}">
                <a16:creationId xmlns:a16="http://schemas.microsoft.com/office/drawing/2014/main" id="{8673977E-C9BE-240A-C7C0-75E1894ED1B6}"/>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Personas</a:t>
            </a:r>
          </a:p>
        </p:txBody>
      </p:sp>
      <p:sp>
        <p:nvSpPr>
          <p:cNvPr id="45" name="Titel 1">
            <a:extLst>
              <a:ext uri="{FF2B5EF4-FFF2-40B4-BE49-F238E27FC236}">
                <a16:creationId xmlns:a16="http://schemas.microsoft.com/office/drawing/2014/main" id="{CE9C9583-4809-7436-D9CF-D10314A2D5B4}"/>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t>Personas</a:t>
            </a:r>
            <a:r>
              <a:rPr lang="nl-NL" sz="2400" b="1" dirty="0"/>
              <a:t>: </a:t>
            </a:r>
            <a:r>
              <a:rPr lang="nl-NL" sz="2400" b="1" dirty="0" err="1"/>
              <a:t>fictional</a:t>
            </a:r>
            <a:r>
              <a:rPr lang="nl-NL" sz="2400" b="1" dirty="0"/>
              <a:t> crew members</a:t>
            </a:r>
          </a:p>
        </p:txBody>
      </p:sp>
      <p:sp>
        <p:nvSpPr>
          <p:cNvPr id="25" name="Slide Number Placeholder 24">
            <a:extLst>
              <a:ext uri="{FF2B5EF4-FFF2-40B4-BE49-F238E27FC236}">
                <a16:creationId xmlns:a16="http://schemas.microsoft.com/office/drawing/2014/main" id="{A1340921-2225-FD77-559C-FC0EFA52242F}"/>
              </a:ext>
            </a:extLst>
          </p:cNvPr>
          <p:cNvSpPr>
            <a:spLocks noGrp="1"/>
          </p:cNvSpPr>
          <p:nvPr>
            <p:ph type="sldNum" sz="quarter" idx="12"/>
          </p:nvPr>
        </p:nvSpPr>
        <p:spPr/>
        <p:txBody>
          <a:bodyPr/>
          <a:lstStyle/>
          <a:p>
            <a:fld id="{EBBC2D6B-7327-483D-AD2A-1E5D09D2763D}" type="slidenum">
              <a:rPr lang="LID4096" smtClean="0"/>
              <a:t>23</a:t>
            </a:fld>
            <a:endParaRPr lang="LID4096"/>
          </a:p>
        </p:txBody>
      </p:sp>
    </p:spTree>
    <p:extLst>
      <p:ext uri="{BB962C8B-B14F-4D97-AF65-F5344CB8AC3E}">
        <p14:creationId xmlns:p14="http://schemas.microsoft.com/office/powerpoint/2010/main" val="3925034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F317B-AF76-23BA-FB5E-B6552F0E14A4}"/>
            </a:ext>
          </a:extLst>
        </p:cNvPr>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5E4EB0C-AF9E-83A7-1B42-04EC91F9D711}"/>
              </a:ext>
            </a:extLst>
          </p:cNvPr>
          <p:cNvSpPr txBox="1">
            <a:spLocks/>
          </p:cNvSpPr>
          <p:nvPr/>
        </p:nvSpPr>
        <p:spPr>
          <a:xfrm>
            <a:off x="5288216" y="6475296"/>
            <a:ext cx="1775034" cy="4242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Geologist, 32</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8" name="Tijdelijke aanduiding voor inhoud 2">
            <a:extLst>
              <a:ext uri="{FF2B5EF4-FFF2-40B4-BE49-F238E27FC236}">
                <a16:creationId xmlns:a16="http://schemas.microsoft.com/office/drawing/2014/main" id="{79E079A0-733B-5366-93DA-B3DE010B4048}"/>
              </a:ext>
            </a:extLst>
          </p:cNvPr>
          <p:cNvSpPr txBox="1">
            <a:spLocks/>
          </p:cNvSpPr>
          <p:nvPr/>
        </p:nvSpPr>
        <p:spPr>
          <a:xfrm>
            <a:off x="1" y="6475296"/>
            <a:ext cx="1819473" cy="4242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Commander, 37</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9" name="Tijdelijke aanduiding voor inhoud 2">
            <a:extLst>
              <a:ext uri="{FF2B5EF4-FFF2-40B4-BE49-F238E27FC236}">
                <a16:creationId xmlns:a16="http://schemas.microsoft.com/office/drawing/2014/main" id="{7402E12D-0327-E4DB-E9EF-6EBE17B2CD5C}"/>
              </a:ext>
            </a:extLst>
          </p:cNvPr>
          <p:cNvSpPr txBox="1">
            <a:spLocks/>
          </p:cNvSpPr>
          <p:nvPr/>
        </p:nvSpPr>
        <p:spPr>
          <a:xfrm>
            <a:off x="1819474" y="6475296"/>
            <a:ext cx="1775034" cy="4242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Medic, 33</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10" name="Tijdelijke aanduiding voor inhoud 2">
            <a:extLst>
              <a:ext uri="{FF2B5EF4-FFF2-40B4-BE49-F238E27FC236}">
                <a16:creationId xmlns:a16="http://schemas.microsoft.com/office/drawing/2014/main" id="{86E3C431-4D14-CC8C-30E8-7FC39BAAF119}"/>
              </a:ext>
            </a:extLst>
          </p:cNvPr>
          <p:cNvSpPr txBox="1">
            <a:spLocks/>
          </p:cNvSpPr>
          <p:nvPr/>
        </p:nvSpPr>
        <p:spPr>
          <a:xfrm>
            <a:off x="8708812" y="6475296"/>
            <a:ext cx="1702557" cy="511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Roboticist, 30</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grpSp>
        <p:nvGrpSpPr>
          <p:cNvPr id="2" name="Group 1">
            <a:extLst>
              <a:ext uri="{FF2B5EF4-FFF2-40B4-BE49-F238E27FC236}">
                <a16:creationId xmlns:a16="http://schemas.microsoft.com/office/drawing/2014/main" id="{1B95087A-42E0-93F2-B468-B6C62089F88D}"/>
              </a:ext>
            </a:extLst>
          </p:cNvPr>
          <p:cNvGrpSpPr/>
          <p:nvPr/>
        </p:nvGrpSpPr>
        <p:grpSpPr>
          <a:xfrm>
            <a:off x="2" y="1149929"/>
            <a:ext cx="12191996" cy="5238164"/>
            <a:chOff x="2" y="876969"/>
            <a:chExt cx="12191996" cy="5238164"/>
          </a:xfrm>
        </p:grpSpPr>
        <p:pic>
          <p:nvPicPr>
            <p:cNvPr id="21" name="Picture 20" descr="A robot in a cave&#10;&#10;Description automatically generated">
              <a:extLst>
                <a:ext uri="{FF2B5EF4-FFF2-40B4-BE49-F238E27FC236}">
                  <a16:creationId xmlns:a16="http://schemas.microsoft.com/office/drawing/2014/main" id="{4C1542DA-5364-4C78-CAB0-E58DF190731B}"/>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a:stretch/>
          </p:blipFill>
          <p:spPr>
            <a:xfrm>
              <a:off x="10432588" y="876969"/>
              <a:ext cx="1759410" cy="5238163"/>
            </a:xfrm>
            <a:prstGeom prst="rect">
              <a:avLst/>
            </a:prstGeom>
          </p:spPr>
        </p:pic>
        <p:pic>
          <p:nvPicPr>
            <p:cNvPr id="6" name="Picture 2">
              <a:extLst>
                <a:ext uri="{FF2B5EF4-FFF2-40B4-BE49-F238E27FC236}">
                  <a16:creationId xmlns:a16="http://schemas.microsoft.com/office/drawing/2014/main" id="{FEDA24A6-00E2-DED5-0677-C3F4892B61EA}"/>
                </a:ext>
              </a:extLst>
            </p:cNvPr>
            <p:cNvPicPr>
              <a:picLocks noChangeAspect="1" noChangeArrowheads="1"/>
            </p:cNvPicPr>
            <p:nvPr/>
          </p:nvPicPr>
          <p:blipFill rotWithShape="1">
            <a:blip r:embed="rId4">
              <a:alphaModFix amt="10000"/>
              <a:extLst>
                <a:ext uri="{28A0092B-C50C-407E-A947-70E740481C1C}">
                  <a14:useLocalDpi xmlns:a14="http://schemas.microsoft.com/office/drawing/2010/main" val="0"/>
                </a:ext>
              </a:extLst>
            </a:blip>
            <a:srcRect/>
            <a:stretch/>
          </p:blipFill>
          <p:spPr bwMode="auto">
            <a:xfrm>
              <a:off x="2" y="876971"/>
              <a:ext cx="1819473" cy="523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D945F69-E6F8-7712-6E24-11D0748BD64C}"/>
                </a:ext>
              </a:extLst>
            </p:cNvPr>
            <p:cNvPicPr>
              <a:picLocks noChangeAspect="1" noChangeArrowheads="1"/>
            </p:cNvPicPr>
            <p:nvPr/>
          </p:nvPicPr>
          <p:blipFill rotWithShape="1">
            <a:blip r:embed="rId5">
              <a:alphaModFix amt="10000"/>
              <a:extLst>
                <a:ext uri="{28A0092B-C50C-407E-A947-70E740481C1C}">
                  <a14:useLocalDpi xmlns:a14="http://schemas.microsoft.com/office/drawing/2010/main" val="0"/>
                </a:ext>
              </a:extLst>
            </a:blip>
            <a:srcRect/>
            <a:stretch/>
          </p:blipFill>
          <p:spPr bwMode="auto">
            <a:xfrm>
              <a:off x="5295682" y="876970"/>
              <a:ext cx="1759488" cy="52381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CC87736-3985-6B16-0309-D7594B7FDBBC}"/>
                </a:ext>
              </a:extLst>
            </p:cNvPr>
            <p:cNvPicPr>
              <a:picLocks noChangeAspect="1" noChangeArrowheads="1"/>
            </p:cNvPicPr>
            <p:nvPr/>
          </p:nvPicPr>
          <p:blipFill rotWithShape="1">
            <a:blip r:embed="rId6">
              <a:alphaModFix amt="10000"/>
              <a:extLst>
                <a:ext uri="{28A0092B-C50C-407E-A947-70E740481C1C}">
                  <a14:useLocalDpi xmlns:a14="http://schemas.microsoft.com/office/drawing/2010/main" val="0"/>
                </a:ext>
              </a:extLst>
            </a:blip>
            <a:srcRect/>
            <a:stretch/>
          </p:blipFill>
          <p:spPr bwMode="auto">
            <a:xfrm>
              <a:off x="1819475" y="876969"/>
              <a:ext cx="1759488" cy="5238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6621C0C-4A97-97CB-8ED7-5BB352DBD395}"/>
                </a:ext>
              </a:extLst>
            </p:cNvPr>
            <p:cNvPicPr>
              <a:picLocks noChangeAspect="1" noChangeArrowheads="1"/>
            </p:cNvPicPr>
            <p:nvPr/>
          </p:nvPicPr>
          <p:blipFill rotWithShape="1">
            <a:blip r:embed="rId7">
              <a:alphaModFix amt="10000"/>
              <a:extLst>
                <a:ext uri="{28A0092B-C50C-407E-A947-70E740481C1C}">
                  <a14:useLocalDpi xmlns:a14="http://schemas.microsoft.com/office/drawing/2010/main" val="0"/>
                </a:ext>
              </a:extLst>
            </a:blip>
            <a:srcRect/>
            <a:stretch/>
          </p:blipFill>
          <p:spPr bwMode="auto">
            <a:xfrm>
              <a:off x="3594508" y="876971"/>
              <a:ext cx="1693708" cy="52381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F0BA14EC-05C6-7E33-F5F1-0C81AB22E337}"/>
                </a:ext>
              </a:extLst>
            </p:cNvPr>
            <p:cNvPicPr>
              <a:picLocks noChangeAspect="1" noChangeArrowheads="1"/>
            </p:cNvPicPr>
            <p:nvPr/>
          </p:nvPicPr>
          <p:blipFill rotWithShape="1">
            <a:blip r:embed="rId8">
              <a:alphaModFix amt="10000"/>
              <a:extLst>
                <a:ext uri="{28A0092B-C50C-407E-A947-70E740481C1C}">
                  <a14:useLocalDpi xmlns:a14="http://schemas.microsoft.com/office/drawing/2010/main" val="0"/>
                </a:ext>
              </a:extLst>
            </a:blip>
            <a:srcRect/>
            <a:stretch/>
          </p:blipFill>
          <p:spPr bwMode="auto">
            <a:xfrm>
              <a:off x="8709829" y="876969"/>
              <a:ext cx="1693709" cy="52381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FAF31A9C-A7B3-A140-8B19-5CC7F8E2725D}"/>
                </a:ext>
              </a:extLst>
            </p:cNvPr>
            <p:cNvPicPr>
              <a:picLocks noChangeAspect="1" noChangeArrowheads="1"/>
            </p:cNvPicPr>
            <p:nvPr/>
          </p:nvPicPr>
          <p:blipFill rotWithShape="1">
            <a:blip r:embed="rId9">
              <a:alphaModFix amt="10000"/>
              <a:extLst>
                <a:ext uri="{28A0092B-C50C-407E-A947-70E740481C1C}">
                  <a14:useLocalDpi xmlns:a14="http://schemas.microsoft.com/office/drawing/2010/main" val="0"/>
                </a:ext>
              </a:extLst>
            </a:blip>
            <a:srcRect/>
            <a:stretch/>
          </p:blipFill>
          <p:spPr bwMode="auto">
            <a:xfrm>
              <a:off x="7066186" y="876969"/>
              <a:ext cx="1642626" cy="523816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jdelijke aanduiding voor inhoud 2">
            <a:extLst>
              <a:ext uri="{FF2B5EF4-FFF2-40B4-BE49-F238E27FC236}">
                <a16:creationId xmlns:a16="http://schemas.microsoft.com/office/drawing/2014/main" id="{F1AD19DC-F121-F11D-B633-9F281D78C82B}"/>
              </a:ext>
            </a:extLst>
          </p:cNvPr>
          <p:cNvSpPr txBox="1">
            <a:spLocks/>
          </p:cNvSpPr>
          <p:nvPr/>
        </p:nvSpPr>
        <p:spPr>
          <a:xfrm>
            <a:off x="7055170" y="6475296"/>
            <a:ext cx="1653642" cy="4242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Ecologist, 29</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24" name="Tijdelijke aanduiding voor inhoud 2">
            <a:extLst>
              <a:ext uri="{FF2B5EF4-FFF2-40B4-BE49-F238E27FC236}">
                <a16:creationId xmlns:a16="http://schemas.microsoft.com/office/drawing/2014/main" id="{721A046E-260B-8835-1A70-0F49CE7BCE48}"/>
              </a:ext>
            </a:extLst>
          </p:cNvPr>
          <p:cNvSpPr txBox="1">
            <a:spLocks/>
          </p:cNvSpPr>
          <p:nvPr/>
        </p:nvSpPr>
        <p:spPr>
          <a:xfrm>
            <a:off x="3578963" y="6475296"/>
            <a:ext cx="1693708" cy="3915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EVA Specialist, 35</a:t>
            </a: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a:p>
            <a:pPr marL="0" indent="0" algn="ctr">
              <a:lnSpc>
                <a:spcPct val="100000"/>
              </a:lnSpc>
              <a:spcBef>
                <a:spcPts val="0"/>
              </a:spcBef>
              <a:buNone/>
            </a:pPr>
            <a:endParaRPr lang="en-US" sz="1200" b="1" dirty="0">
              <a:latin typeface="+mj-lt"/>
              <a:cs typeface="Helvetica" pitchFamily="2" charset="0"/>
              <a:sym typeface="Wingdings" panose="05000000000000000000" pitchFamily="2" charset="2"/>
            </a:endParaRPr>
          </a:p>
        </p:txBody>
      </p:sp>
      <p:sp>
        <p:nvSpPr>
          <p:cNvPr id="3" name="Tijdelijke aanduiding voor inhoud 2">
            <a:extLst>
              <a:ext uri="{FF2B5EF4-FFF2-40B4-BE49-F238E27FC236}">
                <a16:creationId xmlns:a16="http://schemas.microsoft.com/office/drawing/2014/main" id="{9594F9EB-1124-AB90-38AB-B24FA21A5266}"/>
              </a:ext>
            </a:extLst>
          </p:cNvPr>
          <p:cNvSpPr txBox="1">
            <a:spLocks/>
          </p:cNvSpPr>
          <p:nvPr/>
        </p:nvSpPr>
        <p:spPr>
          <a:xfrm>
            <a:off x="10403538" y="6475296"/>
            <a:ext cx="1788463" cy="511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dirty="0">
                <a:latin typeface="+mj-lt"/>
                <a:cs typeface="Helvetica" pitchFamily="2" charset="0"/>
                <a:sym typeface="Wingdings" panose="05000000000000000000" pitchFamily="2" charset="2"/>
              </a:rPr>
              <a:t>Habitat Robot</a:t>
            </a:r>
          </a:p>
        </p:txBody>
      </p:sp>
      <p:sp>
        <p:nvSpPr>
          <p:cNvPr id="40" name="Rectangle 39">
            <a:extLst>
              <a:ext uri="{FF2B5EF4-FFF2-40B4-BE49-F238E27FC236}">
                <a16:creationId xmlns:a16="http://schemas.microsoft.com/office/drawing/2014/main" id="{16F74AC9-851D-D2F2-E382-6DD4A3D340AA}"/>
              </a:ext>
            </a:extLst>
          </p:cNvPr>
          <p:cNvSpPr/>
          <p:nvPr/>
        </p:nvSpPr>
        <p:spPr>
          <a:xfrm>
            <a:off x="4450120" y="676650"/>
            <a:ext cx="522688" cy="199000"/>
          </a:xfrm>
          <a:prstGeom prst="rect">
            <a:avLst/>
          </a:prstGeom>
          <a:solidFill>
            <a:srgbClr val="648EA3"/>
          </a:solidFill>
          <a:ln>
            <a:solidFill>
              <a:srgbClr val="246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1" name="TextBox 40">
            <a:extLst>
              <a:ext uri="{FF2B5EF4-FFF2-40B4-BE49-F238E27FC236}">
                <a16:creationId xmlns:a16="http://schemas.microsoft.com/office/drawing/2014/main" id="{A5BF0E0B-54A4-AE9A-084A-991294641F56}"/>
              </a:ext>
            </a:extLst>
          </p:cNvPr>
          <p:cNvSpPr txBox="1"/>
          <p:nvPr/>
        </p:nvSpPr>
        <p:spPr>
          <a:xfrm>
            <a:off x="4972808" y="606873"/>
            <a:ext cx="715260" cy="338554"/>
          </a:xfrm>
          <a:prstGeom prst="rect">
            <a:avLst/>
          </a:prstGeom>
          <a:noFill/>
        </p:spPr>
        <p:txBody>
          <a:bodyPr wrap="none" rtlCol="0">
            <a:spAutoFit/>
          </a:bodyPr>
          <a:lstStyle/>
          <a:p>
            <a:r>
              <a:rPr lang="en-GB" sz="1600" dirty="0"/>
              <a:t>Sleep</a:t>
            </a:r>
            <a:endParaRPr lang="LID4096" sz="1600" dirty="0"/>
          </a:p>
        </p:txBody>
      </p:sp>
      <p:sp>
        <p:nvSpPr>
          <p:cNvPr id="42" name="TextBox 41">
            <a:extLst>
              <a:ext uri="{FF2B5EF4-FFF2-40B4-BE49-F238E27FC236}">
                <a16:creationId xmlns:a16="http://schemas.microsoft.com/office/drawing/2014/main" id="{002C2282-F894-1890-8D40-9B534096EE0A}"/>
              </a:ext>
            </a:extLst>
          </p:cNvPr>
          <p:cNvSpPr txBox="1"/>
          <p:nvPr/>
        </p:nvSpPr>
        <p:spPr>
          <a:xfrm>
            <a:off x="6534256" y="606873"/>
            <a:ext cx="1099981" cy="338554"/>
          </a:xfrm>
          <a:prstGeom prst="rect">
            <a:avLst/>
          </a:prstGeom>
          <a:noFill/>
        </p:spPr>
        <p:txBody>
          <a:bodyPr wrap="none" rtlCol="0">
            <a:spAutoFit/>
          </a:bodyPr>
          <a:lstStyle/>
          <a:p>
            <a:r>
              <a:rPr lang="en-GB" sz="1600" dirty="0"/>
              <a:t>Individual</a:t>
            </a:r>
            <a:endParaRPr lang="LID4096" sz="1600" dirty="0"/>
          </a:p>
        </p:txBody>
      </p:sp>
      <p:sp>
        <p:nvSpPr>
          <p:cNvPr id="43" name="TextBox 42">
            <a:extLst>
              <a:ext uri="{FF2B5EF4-FFF2-40B4-BE49-F238E27FC236}">
                <a16:creationId xmlns:a16="http://schemas.microsoft.com/office/drawing/2014/main" id="{775785B6-AFC2-A628-AB58-723494E2C0E1}"/>
              </a:ext>
            </a:extLst>
          </p:cNvPr>
          <p:cNvSpPr txBox="1"/>
          <p:nvPr/>
        </p:nvSpPr>
        <p:spPr>
          <a:xfrm>
            <a:off x="8417558" y="606873"/>
            <a:ext cx="1373196" cy="338554"/>
          </a:xfrm>
          <a:prstGeom prst="rect">
            <a:avLst/>
          </a:prstGeom>
          <a:noFill/>
        </p:spPr>
        <p:txBody>
          <a:bodyPr wrap="none" rtlCol="0">
            <a:spAutoFit/>
          </a:bodyPr>
          <a:lstStyle/>
          <a:p>
            <a:r>
              <a:rPr lang="en-GB" sz="1600" dirty="0"/>
              <a:t>Partial group</a:t>
            </a:r>
            <a:endParaRPr lang="LID4096" sz="1600" dirty="0"/>
          </a:p>
        </p:txBody>
      </p:sp>
      <p:sp>
        <p:nvSpPr>
          <p:cNvPr id="44" name="TextBox 43">
            <a:extLst>
              <a:ext uri="{FF2B5EF4-FFF2-40B4-BE49-F238E27FC236}">
                <a16:creationId xmlns:a16="http://schemas.microsoft.com/office/drawing/2014/main" id="{AE9D4A57-55EF-BFBE-7480-31C190EA046B}"/>
              </a:ext>
            </a:extLst>
          </p:cNvPr>
          <p:cNvSpPr txBox="1"/>
          <p:nvPr/>
        </p:nvSpPr>
        <p:spPr>
          <a:xfrm>
            <a:off x="10611410" y="606873"/>
            <a:ext cx="1353832" cy="338554"/>
          </a:xfrm>
          <a:prstGeom prst="rect">
            <a:avLst/>
          </a:prstGeom>
          <a:noFill/>
        </p:spPr>
        <p:txBody>
          <a:bodyPr wrap="none" rtlCol="0">
            <a:spAutoFit/>
          </a:bodyPr>
          <a:lstStyle/>
          <a:p>
            <a:r>
              <a:rPr lang="en-GB" sz="1600" dirty="0"/>
              <a:t>Entire group</a:t>
            </a:r>
            <a:endParaRPr lang="LID4096" sz="1600" dirty="0"/>
          </a:p>
        </p:txBody>
      </p:sp>
      <p:sp>
        <p:nvSpPr>
          <p:cNvPr id="46" name="Rectangle 45">
            <a:extLst>
              <a:ext uri="{FF2B5EF4-FFF2-40B4-BE49-F238E27FC236}">
                <a16:creationId xmlns:a16="http://schemas.microsoft.com/office/drawing/2014/main" id="{66214C52-4FC2-1B22-C661-2929F035135C}"/>
              </a:ext>
            </a:extLst>
          </p:cNvPr>
          <p:cNvSpPr/>
          <p:nvPr/>
        </p:nvSpPr>
        <p:spPr>
          <a:xfrm>
            <a:off x="6002110" y="676650"/>
            <a:ext cx="522688" cy="199000"/>
          </a:xfrm>
          <a:prstGeom prst="rect">
            <a:avLst/>
          </a:prstGeom>
          <a:solidFill>
            <a:srgbClr val="95B2C0"/>
          </a:solidFill>
          <a:ln>
            <a:solidFill>
              <a:srgbClr val="246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7" name="Rectangle 46">
            <a:extLst>
              <a:ext uri="{FF2B5EF4-FFF2-40B4-BE49-F238E27FC236}">
                <a16:creationId xmlns:a16="http://schemas.microsoft.com/office/drawing/2014/main" id="{7040C601-9204-59D5-2601-51A7A53DFB88}"/>
              </a:ext>
            </a:extLst>
          </p:cNvPr>
          <p:cNvSpPr/>
          <p:nvPr/>
        </p:nvSpPr>
        <p:spPr>
          <a:xfrm>
            <a:off x="7894870" y="676650"/>
            <a:ext cx="522688" cy="199000"/>
          </a:xfrm>
          <a:prstGeom prst="rect">
            <a:avLst/>
          </a:prstGeom>
          <a:solidFill>
            <a:srgbClr val="C8D7DE"/>
          </a:solidFill>
          <a:ln>
            <a:solidFill>
              <a:srgbClr val="246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Rectangle 47">
            <a:extLst>
              <a:ext uri="{FF2B5EF4-FFF2-40B4-BE49-F238E27FC236}">
                <a16:creationId xmlns:a16="http://schemas.microsoft.com/office/drawing/2014/main" id="{21AEEEB2-17CD-8BE5-C287-A0ABED6A8C0A}"/>
              </a:ext>
            </a:extLst>
          </p:cNvPr>
          <p:cNvSpPr/>
          <p:nvPr/>
        </p:nvSpPr>
        <p:spPr>
          <a:xfrm>
            <a:off x="10064306" y="676650"/>
            <a:ext cx="522688" cy="199000"/>
          </a:xfrm>
          <a:prstGeom prst="rect">
            <a:avLst/>
          </a:prstGeom>
          <a:solidFill>
            <a:srgbClr val="EAF0F2"/>
          </a:solidFill>
          <a:ln>
            <a:solidFill>
              <a:srgbClr val="246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9" name="Titel 1">
            <a:extLst>
              <a:ext uri="{FF2B5EF4-FFF2-40B4-BE49-F238E27FC236}">
                <a16:creationId xmlns:a16="http://schemas.microsoft.com/office/drawing/2014/main" id="{F3777D11-B2EB-3D82-1494-4F031005D6D4}"/>
              </a:ext>
            </a:extLst>
          </p:cNvPr>
          <p:cNvSpPr txBox="1">
            <a:spLocks/>
          </p:cNvSpPr>
          <p:nvPr/>
        </p:nvSpPr>
        <p:spPr>
          <a:xfrm>
            <a:off x="391322" y="546297"/>
            <a:ext cx="3432932"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t>Personas</a:t>
            </a:r>
            <a:r>
              <a:rPr lang="nl-NL" sz="2400" b="1" dirty="0"/>
              <a:t>’ </a:t>
            </a:r>
            <a:r>
              <a:rPr lang="nl-NL" sz="2400" b="1" dirty="0" err="1"/>
              <a:t>activity</a:t>
            </a:r>
            <a:endParaRPr lang="nl-NL" sz="2400" b="1" dirty="0">
              <a:solidFill>
                <a:schemeClr val="bg1">
                  <a:lumMod val="75000"/>
                </a:schemeClr>
              </a:solidFill>
            </a:endParaRPr>
          </a:p>
        </p:txBody>
      </p:sp>
      <p:sp>
        <p:nvSpPr>
          <p:cNvPr id="14" name="Slide Number Placeholder 13">
            <a:extLst>
              <a:ext uri="{FF2B5EF4-FFF2-40B4-BE49-F238E27FC236}">
                <a16:creationId xmlns:a16="http://schemas.microsoft.com/office/drawing/2014/main" id="{D0622DBC-A1CF-F3A1-4D33-04329A811750}"/>
              </a:ext>
            </a:extLst>
          </p:cNvPr>
          <p:cNvSpPr>
            <a:spLocks noGrp="1"/>
          </p:cNvSpPr>
          <p:nvPr>
            <p:ph type="sldNum" sz="quarter" idx="12"/>
          </p:nvPr>
        </p:nvSpPr>
        <p:spPr/>
        <p:txBody>
          <a:bodyPr/>
          <a:lstStyle/>
          <a:p>
            <a:fld id="{EBBC2D6B-7327-483D-AD2A-1E5D09D2763D}" type="slidenum">
              <a:rPr lang="LID4096" smtClean="0"/>
              <a:t>24</a:t>
            </a:fld>
            <a:endParaRPr lang="LID4096"/>
          </a:p>
        </p:txBody>
      </p:sp>
      <p:grpSp>
        <p:nvGrpSpPr>
          <p:cNvPr id="37" name="Group 36">
            <a:extLst>
              <a:ext uri="{FF2B5EF4-FFF2-40B4-BE49-F238E27FC236}">
                <a16:creationId xmlns:a16="http://schemas.microsoft.com/office/drawing/2014/main" id="{3DB773DC-2C77-C003-66B1-E92DC2F6896F}"/>
              </a:ext>
            </a:extLst>
          </p:cNvPr>
          <p:cNvGrpSpPr/>
          <p:nvPr/>
        </p:nvGrpSpPr>
        <p:grpSpPr>
          <a:xfrm>
            <a:off x="290593" y="1149928"/>
            <a:ext cx="11316894" cy="5238164"/>
            <a:chOff x="290593" y="1149928"/>
            <a:chExt cx="11316894" cy="5238164"/>
          </a:xfrm>
        </p:grpSpPr>
        <p:pic>
          <p:nvPicPr>
            <p:cNvPr id="19" name="Picture 18" descr="A group of gray and white rectangular shapes&#10;&#10;AI-generated content may be incorrect.">
              <a:extLst>
                <a:ext uri="{FF2B5EF4-FFF2-40B4-BE49-F238E27FC236}">
                  <a16:creationId xmlns:a16="http://schemas.microsoft.com/office/drawing/2014/main" id="{44052D34-6BCB-ECCC-9136-8C6AA1FF8E2F}"/>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290593" y="1155426"/>
              <a:ext cx="929919" cy="5232666"/>
            </a:xfrm>
            <a:prstGeom prst="rect">
              <a:avLst/>
            </a:prstGeom>
          </p:spPr>
        </p:pic>
        <p:pic>
          <p:nvPicPr>
            <p:cNvPr id="20" name="Picture 19" descr="A group of gray and white rectangular shapes&#10;&#10;AI-generated content may be incorrect.">
              <a:extLst>
                <a:ext uri="{FF2B5EF4-FFF2-40B4-BE49-F238E27FC236}">
                  <a16:creationId xmlns:a16="http://schemas.microsoft.com/office/drawing/2014/main" id="{CA31F4DE-7144-82F5-AC9A-5044276DE94E}"/>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2053032" y="1149928"/>
              <a:ext cx="981057" cy="5232666"/>
            </a:xfrm>
            <a:prstGeom prst="rect">
              <a:avLst/>
            </a:prstGeom>
          </p:spPr>
        </p:pic>
        <p:pic>
          <p:nvPicPr>
            <p:cNvPr id="26" name="Picture 25" descr="A group of gray and white rectangular shapes&#10;&#10;AI-generated content may be incorrect.">
              <a:extLst>
                <a:ext uri="{FF2B5EF4-FFF2-40B4-BE49-F238E27FC236}">
                  <a16:creationId xmlns:a16="http://schemas.microsoft.com/office/drawing/2014/main" id="{ABCF83A5-D4C2-2026-E36B-3FC8632C2FA8}"/>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807278" y="1155426"/>
              <a:ext cx="964643" cy="5232666"/>
            </a:xfrm>
            <a:prstGeom prst="rect">
              <a:avLst/>
            </a:prstGeom>
          </p:spPr>
        </p:pic>
        <p:pic>
          <p:nvPicPr>
            <p:cNvPr id="27" name="Picture 26" descr="A group of gray and white rectangular shapes&#10;&#10;AI-generated content may be incorrect.">
              <a:extLst>
                <a:ext uri="{FF2B5EF4-FFF2-40B4-BE49-F238E27FC236}">
                  <a16:creationId xmlns:a16="http://schemas.microsoft.com/office/drawing/2014/main" id="{A477F2D9-E292-BB07-F1A0-A7C24A689730}"/>
                </a:ext>
              </a:extLst>
            </p:cNvPr>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5435463" y="1155426"/>
              <a:ext cx="980032" cy="5232666"/>
            </a:xfrm>
            <a:prstGeom prst="rect">
              <a:avLst/>
            </a:prstGeom>
          </p:spPr>
        </p:pic>
        <p:pic>
          <p:nvPicPr>
            <p:cNvPr id="28" name="Picture 27" descr="A group of gray and white rectangular shapes&#10;&#10;AI-generated content may be incorrect.">
              <a:extLst>
                <a:ext uri="{FF2B5EF4-FFF2-40B4-BE49-F238E27FC236}">
                  <a16:creationId xmlns:a16="http://schemas.microsoft.com/office/drawing/2014/main" id="{69519620-7221-F10C-659A-9D2B78AD7619}"/>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184000" y="1155426"/>
              <a:ext cx="945051" cy="5232666"/>
            </a:xfrm>
            <a:prstGeom prst="rect">
              <a:avLst/>
            </a:prstGeom>
          </p:spPr>
        </p:pic>
        <p:pic>
          <p:nvPicPr>
            <p:cNvPr id="29" name="Picture 28" descr="A group of gray and white rectangular shapes&#10;&#10;AI-generated content may be incorrect.">
              <a:extLst>
                <a:ext uri="{FF2B5EF4-FFF2-40B4-BE49-F238E27FC236}">
                  <a16:creationId xmlns:a16="http://schemas.microsoft.com/office/drawing/2014/main" id="{6A99C43B-8825-C0BB-5BF9-EBA617FAE8C3}"/>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906519" y="1155426"/>
              <a:ext cx="967113" cy="5232666"/>
            </a:xfrm>
            <a:prstGeom prst="rect">
              <a:avLst/>
            </a:prstGeom>
          </p:spPr>
        </p:pic>
        <p:pic>
          <p:nvPicPr>
            <p:cNvPr id="30" name="Picture 29" descr="A group of gray and white rectangular shapes&#10;&#10;AI-generated content may be incorrect.">
              <a:extLst>
                <a:ext uri="{FF2B5EF4-FFF2-40B4-BE49-F238E27FC236}">
                  <a16:creationId xmlns:a16="http://schemas.microsoft.com/office/drawing/2014/main" id="{BE2E1B2D-835A-FD36-CA92-F4FB6FB6B733}"/>
                </a:ext>
              </a:extLst>
            </p:cNvPr>
            <p:cNvPicPr>
              <a:picLocks noChangeAspect="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63405" y="1155426"/>
              <a:ext cx="944082" cy="5232666"/>
            </a:xfrm>
            <a:prstGeom prst="rect">
              <a:avLst/>
            </a:prstGeom>
          </p:spPr>
        </p:pic>
      </p:grpSp>
      <p:sp>
        <p:nvSpPr>
          <p:cNvPr id="5" name="Rectangle 4">
            <a:extLst>
              <a:ext uri="{FF2B5EF4-FFF2-40B4-BE49-F238E27FC236}">
                <a16:creationId xmlns:a16="http://schemas.microsoft.com/office/drawing/2014/main" id="{8C3EB0D3-640B-A4E6-E953-79CD69926D57}"/>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Personas</a:t>
            </a:r>
          </a:p>
        </p:txBody>
      </p:sp>
    </p:spTree>
    <p:extLst>
      <p:ext uri="{BB962C8B-B14F-4D97-AF65-F5344CB8AC3E}">
        <p14:creationId xmlns:p14="http://schemas.microsoft.com/office/powerpoint/2010/main" val="271153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diagram of a person's body&#10;&#10;Description automatically generated">
            <a:extLst>
              <a:ext uri="{FF2B5EF4-FFF2-40B4-BE49-F238E27FC236}">
                <a16:creationId xmlns:a16="http://schemas.microsoft.com/office/drawing/2014/main" id="{49219FBB-1EA1-3D02-C23D-B8EB59793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22" y="87400"/>
            <a:ext cx="11227786" cy="6695379"/>
          </a:xfrm>
          <a:prstGeom prst="rect">
            <a:avLst/>
          </a:prstGeom>
        </p:spPr>
      </p:pic>
      <p:sp>
        <p:nvSpPr>
          <p:cNvPr id="3" name="Tijdelijke aanduiding voor inhoud 2">
            <a:extLst>
              <a:ext uri="{FF2B5EF4-FFF2-40B4-BE49-F238E27FC236}">
                <a16:creationId xmlns:a16="http://schemas.microsoft.com/office/drawing/2014/main" id="{D56EE789-B826-4EBF-7F72-4A6EEC2AA735}"/>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mj-lt"/>
                <a:cs typeface="Helvetica" pitchFamily="2" charset="0"/>
                <a:sym typeface="Wingdings" panose="05000000000000000000" pitchFamily="2" charset="2"/>
              </a:rPr>
              <a:t>How do you interact?</a:t>
            </a:r>
          </a:p>
        </p:txBody>
      </p:sp>
      <p:sp>
        <p:nvSpPr>
          <p:cNvPr id="4" name="Titel 1">
            <a:extLst>
              <a:ext uri="{FF2B5EF4-FFF2-40B4-BE49-F238E27FC236}">
                <a16:creationId xmlns:a16="http://schemas.microsoft.com/office/drawing/2014/main" id="{2D8EA8C1-8D86-061C-8AC6-8C0C25C06D7B}"/>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t>Activity-</a:t>
            </a:r>
            <a:r>
              <a:rPr lang="nl-NL" sz="2400" b="1" dirty="0" err="1"/>
              <a:t>based</a:t>
            </a:r>
            <a:r>
              <a:rPr lang="nl-NL" sz="2400" b="1" dirty="0"/>
              <a:t> </a:t>
            </a:r>
            <a:r>
              <a:rPr lang="nl-NL" sz="2400" b="1" dirty="0" err="1"/>
              <a:t>catalogue</a:t>
            </a:r>
            <a:endParaRPr lang="nl-NL" sz="2400" b="1" dirty="0">
              <a:solidFill>
                <a:schemeClr val="bg1">
                  <a:lumMod val="75000"/>
                </a:schemeClr>
              </a:solidFill>
            </a:endParaRPr>
          </a:p>
        </p:txBody>
      </p:sp>
      <p:sp>
        <p:nvSpPr>
          <p:cNvPr id="6" name="Rectangle 5">
            <a:extLst>
              <a:ext uri="{FF2B5EF4-FFF2-40B4-BE49-F238E27FC236}">
                <a16:creationId xmlns:a16="http://schemas.microsoft.com/office/drawing/2014/main" id="{F71E3639-106C-5030-6F83-33314C48EC52}"/>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Activity-based Design</a:t>
            </a:r>
          </a:p>
        </p:txBody>
      </p:sp>
      <p:sp>
        <p:nvSpPr>
          <p:cNvPr id="2" name="Tijdelijke aanduiding voor inhoud 2">
            <a:extLst>
              <a:ext uri="{FF2B5EF4-FFF2-40B4-BE49-F238E27FC236}">
                <a16:creationId xmlns:a16="http://schemas.microsoft.com/office/drawing/2014/main" id="{087E92EA-DD6F-0BF2-D6F8-D149084D45D1}"/>
              </a:ext>
            </a:extLst>
          </p:cNvPr>
          <p:cNvSpPr txBox="1">
            <a:spLocks/>
          </p:cNvSpPr>
          <p:nvPr/>
        </p:nvSpPr>
        <p:spPr>
          <a:xfrm>
            <a:off x="0" y="6603881"/>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000" i="1" dirty="0">
                <a:latin typeface="+mj-lt"/>
                <a:cs typeface="Helvetica" pitchFamily="2" charset="0"/>
                <a:sym typeface="Wingdings" panose="05000000000000000000" pitchFamily="2" charset="2"/>
              </a:rPr>
              <a:t>Based on Proxemics by Edward T. Hall</a:t>
            </a:r>
          </a:p>
        </p:txBody>
      </p:sp>
      <p:sp>
        <p:nvSpPr>
          <p:cNvPr id="7" name="Slide Number Placeholder 6">
            <a:extLst>
              <a:ext uri="{FF2B5EF4-FFF2-40B4-BE49-F238E27FC236}">
                <a16:creationId xmlns:a16="http://schemas.microsoft.com/office/drawing/2014/main" id="{DDBF51B2-09A0-410F-4060-1EFBF962DD44}"/>
              </a:ext>
            </a:extLst>
          </p:cNvPr>
          <p:cNvSpPr>
            <a:spLocks noGrp="1"/>
          </p:cNvSpPr>
          <p:nvPr>
            <p:ph type="sldNum" sz="quarter" idx="12"/>
          </p:nvPr>
        </p:nvSpPr>
        <p:spPr/>
        <p:txBody>
          <a:bodyPr/>
          <a:lstStyle/>
          <a:p>
            <a:fld id="{EBBC2D6B-7327-483D-AD2A-1E5D09D2763D}" type="slidenum">
              <a:rPr lang="LID4096" smtClean="0"/>
              <a:t>25</a:t>
            </a:fld>
            <a:endParaRPr lang="LID4096"/>
          </a:p>
        </p:txBody>
      </p:sp>
    </p:spTree>
    <p:extLst>
      <p:ext uri="{BB962C8B-B14F-4D97-AF65-F5344CB8AC3E}">
        <p14:creationId xmlns:p14="http://schemas.microsoft.com/office/powerpoint/2010/main" val="1378257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6F3E1-FE76-6F56-BD47-817716C64E54}"/>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D00D2600-CB52-11F3-5454-166A045A8015}"/>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t>Reference_Situated</a:t>
            </a:r>
            <a:r>
              <a:rPr lang="nl-NL" sz="2400" b="1" dirty="0"/>
              <a:t> Interface</a:t>
            </a:r>
            <a:endParaRPr lang="nl-NL" sz="2400" b="1" dirty="0">
              <a:solidFill>
                <a:schemeClr val="bg1">
                  <a:lumMod val="75000"/>
                </a:schemeClr>
              </a:solidFill>
            </a:endParaRPr>
          </a:p>
        </p:txBody>
      </p:sp>
      <p:sp>
        <p:nvSpPr>
          <p:cNvPr id="8" name="Tijdelijke aanduiding voor inhoud 2">
            <a:extLst>
              <a:ext uri="{FF2B5EF4-FFF2-40B4-BE49-F238E27FC236}">
                <a16:creationId xmlns:a16="http://schemas.microsoft.com/office/drawing/2014/main" id="{80904D1E-0D29-6299-B29B-2AB1BE8DD1A7}"/>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mj-lt"/>
                <a:cs typeface="Helvetica" pitchFamily="2" charset="0"/>
                <a:sym typeface="Wingdings" panose="05000000000000000000" pitchFamily="2" charset="2"/>
              </a:rPr>
              <a:t>User adjusting to the space</a:t>
            </a:r>
          </a:p>
        </p:txBody>
      </p:sp>
      <p:pic>
        <p:nvPicPr>
          <p:cNvPr id="6148" name="Picture 4" descr="Field of Affordances | Research by Erik Rietveld">
            <a:extLst>
              <a:ext uri="{FF2B5EF4-FFF2-40B4-BE49-F238E27FC236}">
                <a16:creationId xmlns:a16="http://schemas.microsoft.com/office/drawing/2014/main" id="{18EE85A1-66A2-2F10-6344-B4DFE3FB9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727" y="2425178"/>
            <a:ext cx="5317751" cy="353861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A977FA3-1626-A18B-5137-52185A25B983}"/>
              </a:ext>
            </a:extLst>
          </p:cNvPr>
          <p:cNvGrpSpPr/>
          <p:nvPr/>
        </p:nvGrpSpPr>
        <p:grpSpPr>
          <a:xfrm>
            <a:off x="484128" y="2425178"/>
            <a:ext cx="5820381" cy="1904981"/>
            <a:chOff x="427836" y="2042707"/>
            <a:chExt cx="5981740" cy="1957793"/>
          </a:xfrm>
        </p:grpSpPr>
        <p:pic>
          <p:nvPicPr>
            <p:cNvPr id="11" name="Picture 10">
              <a:extLst>
                <a:ext uri="{FF2B5EF4-FFF2-40B4-BE49-F238E27FC236}">
                  <a16:creationId xmlns:a16="http://schemas.microsoft.com/office/drawing/2014/main" id="{95F9FC3A-FBD9-9C2F-DD1D-7B33EF213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36" y="2042708"/>
              <a:ext cx="3981200" cy="1948956"/>
            </a:xfrm>
            <a:prstGeom prst="rect">
              <a:avLst/>
            </a:prstGeom>
          </p:spPr>
        </p:pic>
        <p:pic>
          <p:nvPicPr>
            <p:cNvPr id="13" name="Picture 12">
              <a:extLst>
                <a:ext uri="{FF2B5EF4-FFF2-40B4-BE49-F238E27FC236}">
                  <a16:creationId xmlns:a16="http://schemas.microsoft.com/office/drawing/2014/main" id="{F79A5204-F427-F2AB-A7EF-109F7EB41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036" y="2042707"/>
              <a:ext cx="2000540" cy="1957793"/>
            </a:xfrm>
            <a:prstGeom prst="rect">
              <a:avLst/>
            </a:prstGeom>
          </p:spPr>
        </p:pic>
      </p:grpSp>
      <p:sp>
        <p:nvSpPr>
          <p:cNvPr id="17" name="Tijdelijke aanduiding voor inhoud 2">
            <a:extLst>
              <a:ext uri="{FF2B5EF4-FFF2-40B4-BE49-F238E27FC236}">
                <a16:creationId xmlns:a16="http://schemas.microsoft.com/office/drawing/2014/main" id="{57903698-71D5-7C0E-E5E1-F74894094FBC}"/>
              </a:ext>
            </a:extLst>
          </p:cNvPr>
          <p:cNvSpPr txBox="1">
            <a:spLocks/>
          </p:cNvSpPr>
          <p:nvPr/>
        </p:nvSpPr>
        <p:spPr>
          <a:xfrm>
            <a:off x="6406727" y="5987856"/>
            <a:ext cx="5351996"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dirty="0">
                <a:latin typeface="+mj-lt"/>
              </a:rPr>
              <a:t>The End of Sitting</a:t>
            </a:r>
          </a:p>
          <a:p>
            <a:pPr marL="0" indent="0">
              <a:spcBef>
                <a:spcPts val="0"/>
              </a:spcBef>
              <a:buFont typeface="Arial" panose="020B0604020202020204" pitchFamily="34" charset="0"/>
              <a:buNone/>
            </a:pPr>
            <a:r>
              <a:rPr lang="en-US" sz="1200" i="1" dirty="0">
                <a:latin typeface="+mj-lt"/>
              </a:rPr>
              <a:t>RAAAF &amp; Barbara Visser (2014)</a:t>
            </a:r>
            <a:endParaRPr lang="nl-NL" sz="1200" i="1" dirty="0">
              <a:latin typeface="+mj-lt"/>
              <a:cs typeface="Helvetica" pitchFamily="2" charset="0"/>
            </a:endParaRPr>
          </a:p>
        </p:txBody>
      </p:sp>
      <p:sp>
        <p:nvSpPr>
          <p:cNvPr id="4" name="Tijdelijke aanduiding voor inhoud 2">
            <a:extLst>
              <a:ext uri="{FF2B5EF4-FFF2-40B4-BE49-F238E27FC236}">
                <a16:creationId xmlns:a16="http://schemas.microsoft.com/office/drawing/2014/main" id="{2DB3B65B-6851-5730-88EE-EED1FBCB7AFB}"/>
              </a:ext>
            </a:extLst>
          </p:cNvPr>
          <p:cNvSpPr txBox="1">
            <a:spLocks/>
          </p:cNvSpPr>
          <p:nvPr/>
        </p:nvSpPr>
        <p:spPr>
          <a:xfrm>
            <a:off x="391322" y="1552387"/>
            <a:ext cx="10488672" cy="3888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mj-lt"/>
                <a:cs typeface="Helvetica" pitchFamily="2" charset="0"/>
                <a:sym typeface="Wingdings" panose="05000000000000000000" pitchFamily="2" charset="2"/>
              </a:rPr>
              <a:t>to enable and disable certain activity and movement</a:t>
            </a:r>
          </a:p>
        </p:txBody>
      </p:sp>
      <p:sp>
        <p:nvSpPr>
          <p:cNvPr id="9" name="Tijdelijke aanduiding voor inhoud 2">
            <a:extLst>
              <a:ext uri="{FF2B5EF4-FFF2-40B4-BE49-F238E27FC236}">
                <a16:creationId xmlns:a16="http://schemas.microsoft.com/office/drawing/2014/main" id="{EA3336E5-70C4-1CC3-E79B-10A34A101128}"/>
              </a:ext>
            </a:extLst>
          </p:cNvPr>
          <p:cNvSpPr txBox="1">
            <a:spLocks/>
          </p:cNvSpPr>
          <p:nvPr/>
        </p:nvSpPr>
        <p:spPr>
          <a:xfrm>
            <a:off x="464739" y="4365653"/>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dirty="0">
                <a:latin typeface="+mj-lt"/>
                <a:cs typeface="Helvetica" pitchFamily="2" charset="0"/>
                <a:sym typeface="Wingdings" panose="05000000000000000000" pitchFamily="2" charset="2"/>
              </a:rPr>
              <a:t>A World Without Chairs</a:t>
            </a:r>
          </a:p>
          <a:p>
            <a:pPr marL="0" indent="0">
              <a:spcBef>
                <a:spcPts val="0"/>
              </a:spcBef>
              <a:buNone/>
            </a:pPr>
            <a:r>
              <a:rPr lang="en-US" sz="1200" i="1" dirty="0">
                <a:latin typeface="+mj-lt"/>
                <a:cs typeface="Helvetica" pitchFamily="2" charset="0"/>
                <a:sym typeface="Wingdings" panose="05000000000000000000" pitchFamily="2" charset="2"/>
              </a:rPr>
              <a:t>Art installation, van Dijk and Rietveld in Situated Anticipation (2018)</a:t>
            </a:r>
          </a:p>
        </p:txBody>
      </p:sp>
      <p:sp>
        <p:nvSpPr>
          <p:cNvPr id="10" name="Slide Number Placeholder 6">
            <a:extLst>
              <a:ext uri="{FF2B5EF4-FFF2-40B4-BE49-F238E27FC236}">
                <a16:creationId xmlns:a16="http://schemas.microsoft.com/office/drawing/2014/main" id="{0F9C82EB-1EBC-FACF-A24E-0C851A665F27}"/>
              </a:ext>
            </a:extLst>
          </p:cNvPr>
          <p:cNvSpPr>
            <a:spLocks noGrp="1"/>
          </p:cNvSpPr>
          <p:nvPr>
            <p:ph type="sldNum" sz="quarter" idx="12"/>
          </p:nvPr>
        </p:nvSpPr>
        <p:spPr>
          <a:xfrm>
            <a:off x="9448800" y="6492875"/>
            <a:ext cx="2743200" cy="365125"/>
          </a:xfrm>
        </p:spPr>
        <p:txBody>
          <a:bodyPr/>
          <a:lstStyle/>
          <a:p>
            <a:fld id="{EBBC2D6B-7327-483D-AD2A-1E5D09D2763D}" type="slidenum">
              <a:rPr lang="LID4096" smtClean="0"/>
              <a:t>26</a:t>
            </a:fld>
            <a:endParaRPr lang="LID4096"/>
          </a:p>
        </p:txBody>
      </p:sp>
      <p:sp>
        <p:nvSpPr>
          <p:cNvPr id="2" name="Rectangle 1">
            <a:extLst>
              <a:ext uri="{FF2B5EF4-FFF2-40B4-BE49-F238E27FC236}">
                <a16:creationId xmlns:a16="http://schemas.microsoft.com/office/drawing/2014/main" id="{748C595B-50C3-ED18-B69C-60C0CC672DAF}"/>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Activity-based Design</a:t>
            </a:r>
          </a:p>
        </p:txBody>
      </p:sp>
    </p:spTree>
    <p:extLst>
      <p:ext uri="{BB962C8B-B14F-4D97-AF65-F5344CB8AC3E}">
        <p14:creationId xmlns:p14="http://schemas.microsoft.com/office/powerpoint/2010/main" val="78433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7C9-DC30-A96B-64A3-AD61227DE4A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AD6D313-780C-A180-CB7D-5F2B03F1C84E}"/>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mj-lt"/>
                <a:cs typeface="Helvetica" pitchFamily="2" charset="0"/>
                <a:sym typeface="Wingdings" panose="05000000000000000000" pitchFamily="2" charset="2"/>
              </a:rPr>
              <a:t>How do you interact? How do you work? How do you relax?</a:t>
            </a:r>
          </a:p>
        </p:txBody>
      </p:sp>
      <p:sp>
        <p:nvSpPr>
          <p:cNvPr id="4" name="Titel 1">
            <a:extLst>
              <a:ext uri="{FF2B5EF4-FFF2-40B4-BE49-F238E27FC236}">
                <a16:creationId xmlns:a16="http://schemas.microsoft.com/office/drawing/2014/main" id="{86F38AE6-5CDB-3879-D9FB-A26B93869F7E}"/>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t>Activity-</a:t>
            </a:r>
            <a:r>
              <a:rPr lang="nl-NL" sz="2400" b="1" dirty="0" err="1"/>
              <a:t>based</a:t>
            </a:r>
            <a:r>
              <a:rPr lang="nl-NL" sz="2400" b="1" dirty="0"/>
              <a:t> </a:t>
            </a:r>
            <a:r>
              <a:rPr lang="nl-NL" sz="2400" b="1" dirty="0" err="1"/>
              <a:t>catalogue</a:t>
            </a:r>
            <a:endParaRPr lang="nl-NL" sz="2400" b="1" dirty="0">
              <a:solidFill>
                <a:schemeClr val="bg1">
                  <a:lumMod val="75000"/>
                </a:schemeClr>
              </a:solidFill>
            </a:endParaRPr>
          </a:p>
        </p:txBody>
      </p:sp>
      <p:pic>
        <p:nvPicPr>
          <p:cNvPr id="22" name="Picture 21">
            <a:extLst>
              <a:ext uri="{FF2B5EF4-FFF2-40B4-BE49-F238E27FC236}">
                <a16:creationId xmlns:a16="http://schemas.microsoft.com/office/drawing/2014/main" id="{71E16B98-961F-3685-1855-9CC838E817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740" y="1140431"/>
            <a:ext cx="12024360" cy="6115068"/>
          </a:xfrm>
          <a:prstGeom prst="rect">
            <a:avLst/>
          </a:prstGeom>
        </p:spPr>
      </p:pic>
      <p:pic>
        <p:nvPicPr>
          <p:cNvPr id="28" name="Picture 27" descr="Two people in a chair&#10;&#10;Description automatically generated with medium confidence">
            <a:extLst>
              <a:ext uri="{FF2B5EF4-FFF2-40B4-BE49-F238E27FC236}">
                <a16:creationId xmlns:a16="http://schemas.microsoft.com/office/drawing/2014/main" id="{D6A142B2-0053-6C22-7B6F-C7C902740C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03770" y="96261"/>
            <a:ext cx="3291840" cy="2046048"/>
          </a:xfrm>
          <a:prstGeom prst="rect">
            <a:avLst/>
          </a:prstGeom>
        </p:spPr>
      </p:pic>
      <p:sp>
        <p:nvSpPr>
          <p:cNvPr id="30" name="Tijdelijke aanduiding voor inhoud 2">
            <a:extLst>
              <a:ext uri="{FF2B5EF4-FFF2-40B4-BE49-F238E27FC236}">
                <a16:creationId xmlns:a16="http://schemas.microsoft.com/office/drawing/2014/main" id="{745ED9CD-24BB-0288-9966-200B8B5C9E5E}"/>
              </a:ext>
            </a:extLst>
          </p:cNvPr>
          <p:cNvSpPr txBox="1">
            <a:spLocks/>
          </p:cNvSpPr>
          <p:nvPr/>
        </p:nvSpPr>
        <p:spPr>
          <a:xfrm>
            <a:off x="6406057" y="337967"/>
            <a:ext cx="2599528" cy="339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FBB040"/>
                </a:solidFill>
                <a:latin typeface="+mj-lt"/>
                <a:cs typeface="Helvetica" pitchFamily="2" charset="0"/>
                <a:sym typeface="Wingdings" panose="05000000000000000000" pitchFamily="2" charset="2"/>
              </a:rPr>
              <a:t>Reconfigurable surfaces</a:t>
            </a:r>
          </a:p>
        </p:txBody>
      </p:sp>
      <p:cxnSp>
        <p:nvCxnSpPr>
          <p:cNvPr id="34" name="Straight Connector 33">
            <a:extLst>
              <a:ext uri="{FF2B5EF4-FFF2-40B4-BE49-F238E27FC236}">
                <a16:creationId xmlns:a16="http://schemas.microsoft.com/office/drawing/2014/main" id="{39473A8C-7182-E84B-E949-5D161FD63D5E}"/>
              </a:ext>
            </a:extLst>
          </p:cNvPr>
          <p:cNvCxnSpPr>
            <a:cxnSpLocks/>
          </p:cNvCxnSpPr>
          <p:nvPr/>
        </p:nvCxnSpPr>
        <p:spPr>
          <a:xfrm>
            <a:off x="7303770" y="1017319"/>
            <a:ext cx="0" cy="3127961"/>
          </a:xfrm>
          <a:prstGeom prst="line">
            <a:avLst/>
          </a:prstGeom>
          <a:ln>
            <a:solidFill>
              <a:srgbClr val="FBB04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D733EC-89AE-D9DC-4395-8F08138825C7}"/>
              </a:ext>
            </a:extLst>
          </p:cNvPr>
          <p:cNvCxnSpPr>
            <a:cxnSpLocks/>
          </p:cNvCxnSpPr>
          <p:nvPr/>
        </p:nvCxnSpPr>
        <p:spPr>
          <a:xfrm>
            <a:off x="10601408" y="1400307"/>
            <a:ext cx="0" cy="3219401"/>
          </a:xfrm>
          <a:prstGeom prst="line">
            <a:avLst/>
          </a:prstGeom>
          <a:ln>
            <a:solidFill>
              <a:srgbClr val="FBB040"/>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5053801-FA27-01AD-05D9-2C68DD78D1CD}"/>
              </a:ext>
            </a:extLst>
          </p:cNvPr>
          <p:cNvSpPr>
            <a:spLocks noGrp="1"/>
          </p:cNvSpPr>
          <p:nvPr>
            <p:ph type="sldNum" sz="quarter" idx="12"/>
          </p:nvPr>
        </p:nvSpPr>
        <p:spPr/>
        <p:txBody>
          <a:bodyPr/>
          <a:lstStyle/>
          <a:p>
            <a:fld id="{EBBC2D6B-7327-483D-AD2A-1E5D09D2763D}" type="slidenum">
              <a:rPr lang="LID4096" smtClean="0"/>
              <a:t>27</a:t>
            </a:fld>
            <a:endParaRPr lang="LID4096"/>
          </a:p>
        </p:txBody>
      </p:sp>
      <p:sp>
        <p:nvSpPr>
          <p:cNvPr id="2" name="Rectangle 1">
            <a:extLst>
              <a:ext uri="{FF2B5EF4-FFF2-40B4-BE49-F238E27FC236}">
                <a16:creationId xmlns:a16="http://schemas.microsoft.com/office/drawing/2014/main" id="{A750A9FE-1E18-31E9-2828-27762EBE2F30}"/>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Activity-based Design</a:t>
            </a:r>
          </a:p>
        </p:txBody>
      </p:sp>
    </p:spTree>
    <p:extLst>
      <p:ext uri="{BB962C8B-B14F-4D97-AF65-F5344CB8AC3E}">
        <p14:creationId xmlns:p14="http://schemas.microsoft.com/office/powerpoint/2010/main" val="3556957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F8BE3-4010-0846-AB7C-66FBAC7BCCBC}"/>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AEF58E3-74AE-A735-9507-46E60E35D8D3}"/>
              </a:ext>
            </a:extLst>
          </p:cNvPr>
          <p:cNvSpPr txBox="1">
            <a:spLocks/>
          </p:cNvSpPr>
          <p:nvPr/>
        </p:nvSpPr>
        <p:spPr>
          <a:xfrm>
            <a:off x="3086684" y="3385482"/>
            <a:ext cx="2139252" cy="33710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lumMod val="75000"/>
                  </a:schemeClr>
                </a:solidFill>
                <a:latin typeface="+mj-lt"/>
              </a:rPr>
              <a:t>Centralized views</a:t>
            </a:r>
            <a:endParaRPr lang="LID4096" sz="1200" i="1" dirty="0">
              <a:solidFill>
                <a:schemeClr val="bg1">
                  <a:lumMod val="75000"/>
                </a:schemeClr>
              </a:solidFill>
              <a:latin typeface="+mj-lt"/>
            </a:endParaRPr>
          </a:p>
        </p:txBody>
      </p:sp>
      <p:sp>
        <p:nvSpPr>
          <p:cNvPr id="8" name="Content Placeholder 3">
            <a:extLst>
              <a:ext uri="{FF2B5EF4-FFF2-40B4-BE49-F238E27FC236}">
                <a16:creationId xmlns:a16="http://schemas.microsoft.com/office/drawing/2014/main" id="{EA97E29C-33CF-8C91-3D4E-8BA0EAC090C4}"/>
              </a:ext>
            </a:extLst>
          </p:cNvPr>
          <p:cNvSpPr txBox="1">
            <a:spLocks/>
          </p:cNvSpPr>
          <p:nvPr/>
        </p:nvSpPr>
        <p:spPr>
          <a:xfrm>
            <a:off x="1260730" y="5917740"/>
            <a:ext cx="2139252" cy="36131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mj-lt"/>
              </a:rPr>
              <a:t>Multiple cores</a:t>
            </a:r>
            <a:endParaRPr lang="LID4096" sz="1200" i="1" dirty="0">
              <a:latin typeface="+mj-lt"/>
            </a:endParaRPr>
          </a:p>
        </p:txBody>
      </p:sp>
      <p:sp>
        <p:nvSpPr>
          <p:cNvPr id="19" name="Content Placeholder 3">
            <a:extLst>
              <a:ext uri="{FF2B5EF4-FFF2-40B4-BE49-F238E27FC236}">
                <a16:creationId xmlns:a16="http://schemas.microsoft.com/office/drawing/2014/main" id="{A91CB693-10BC-0F17-7974-911DB78E52C2}"/>
              </a:ext>
            </a:extLst>
          </p:cNvPr>
          <p:cNvSpPr txBox="1">
            <a:spLocks/>
          </p:cNvSpPr>
          <p:nvPr/>
        </p:nvSpPr>
        <p:spPr>
          <a:xfrm>
            <a:off x="4926335" y="3385482"/>
            <a:ext cx="2139252" cy="33710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lumMod val="75000"/>
                  </a:schemeClr>
                </a:solidFill>
                <a:latin typeface="+mj-lt"/>
              </a:rPr>
              <a:t>Uniform configuration</a:t>
            </a:r>
            <a:endParaRPr lang="LID4096" sz="1200" i="1" dirty="0">
              <a:solidFill>
                <a:schemeClr val="bg1">
                  <a:lumMod val="75000"/>
                </a:schemeClr>
              </a:solidFill>
              <a:latin typeface="+mj-lt"/>
            </a:endParaRPr>
          </a:p>
        </p:txBody>
      </p:sp>
      <p:sp>
        <p:nvSpPr>
          <p:cNvPr id="20" name="Content Placeholder 3">
            <a:extLst>
              <a:ext uri="{FF2B5EF4-FFF2-40B4-BE49-F238E27FC236}">
                <a16:creationId xmlns:a16="http://schemas.microsoft.com/office/drawing/2014/main" id="{B5769661-5F5F-E9EA-1052-C8840CF77147}"/>
              </a:ext>
            </a:extLst>
          </p:cNvPr>
          <p:cNvSpPr txBox="1">
            <a:spLocks/>
          </p:cNvSpPr>
          <p:nvPr/>
        </p:nvSpPr>
        <p:spPr>
          <a:xfrm>
            <a:off x="4926335" y="5917740"/>
            <a:ext cx="2139252" cy="39559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mj-lt"/>
              </a:rPr>
              <a:t>Unique configuration</a:t>
            </a:r>
            <a:endParaRPr lang="LID4096" sz="1050" i="1" dirty="0">
              <a:latin typeface="+mj-lt"/>
            </a:endParaRPr>
          </a:p>
        </p:txBody>
      </p:sp>
      <p:sp>
        <p:nvSpPr>
          <p:cNvPr id="5" name="Content Placeholder 3">
            <a:extLst>
              <a:ext uri="{FF2B5EF4-FFF2-40B4-BE49-F238E27FC236}">
                <a16:creationId xmlns:a16="http://schemas.microsoft.com/office/drawing/2014/main" id="{1182AE6E-1219-3AFD-FBB2-6EFD6097B537}"/>
              </a:ext>
            </a:extLst>
          </p:cNvPr>
          <p:cNvSpPr txBox="1">
            <a:spLocks/>
          </p:cNvSpPr>
          <p:nvPr/>
        </p:nvSpPr>
        <p:spPr>
          <a:xfrm>
            <a:off x="3086684" y="5917739"/>
            <a:ext cx="2139252" cy="35090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mj-lt"/>
              </a:rPr>
              <a:t>Varying views</a:t>
            </a:r>
            <a:endParaRPr lang="LID4096" sz="1200" i="1" dirty="0">
              <a:latin typeface="+mj-lt"/>
            </a:endParaRPr>
          </a:p>
        </p:txBody>
      </p:sp>
      <p:sp>
        <p:nvSpPr>
          <p:cNvPr id="7" name="Content Placeholder 3">
            <a:extLst>
              <a:ext uri="{FF2B5EF4-FFF2-40B4-BE49-F238E27FC236}">
                <a16:creationId xmlns:a16="http://schemas.microsoft.com/office/drawing/2014/main" id="{2154E048-B206-F691-9FF4-F495161709A2}"/>
              </a:ext>
            </a:extLst>
          </p:cNvPr>
          <p:cNvSpPr txBox="1">
            <a:spLocks/>
          </p:cNvSpPr>
          <p:nvPr/>
        </p:nvSpPr>
        <p:spPr>
          <a:xfrm>
            <a:off x="1260730" y="3385482"/>
            <a:ext cx="2139252" cy="32268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lumMod val="75000"/>
                  </a:schemeClr>
                </a:solidFill>
                <a:latin typeface="+mj-lt"/>
              </a:rPr>
              <a:t>Central core</a:t>
            </a:r>
            <a:endParaRPr lang="LID4096" sz="1200" i="1" dirty="0">
              <a:solidFill>
                <a:schemeClr val="bg1">
                  <a:lumMod val="75000"/>
                </a:schemeClr>
              </a:solidFill>
              <a:latin typeface="+mj-lt"/>
            </a:endParaRPr>
          </a:p>
        </p:txBody>
      </p:sp>
      <p:sp>
        <p:nvSpPr>
          <p:cNvPr id="13" name="Title 1">
            <a:extLst>
              <a:ext uri="{FF2B5EF4-FFF2-40B4-BE49-F238E27FC236}">
                <a16:creationId xmlns:a16="http://schemas.microsoft.com/office/drawing/2014/main" id="{4D8AB6A8-5CED-3397-BA6F-79CBE6ABDCF9}"/>
              </a:ext>
            </a:extLst>
          </p:cNvPr>
          <p:cNvSpPr txBox="1">
            <a:spLocks/>
          </p:cNvSpPr>
          <p:nvPr/>
        </p:nvSpPr>
        <p:spPr>
          <a:xfrm rot="16200000">
            <a:off x="-828145" y="4815819"/>
            <a:ext cx="3004587" cy="4666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i="1" dirty="0"/>
              <a:t>Heterogeneous space</a:t>
            </a:r>
          </a:p>
          <a:p>
            <a:r>
              <a:rPr lang="en-US" sz="1400" i="1" dirty="0"/>
              <a:t>Next generation</a:t>
            </a:r>
          </a:p>
          <a:p>
            <a:r>
              <a:rPr lang="en-US" sz="1400" i="1" dirty="0"/>
              <a:t>(long-term)</a:t>
            </a:r>
          </a:p>
        </p:txBody>
      </p:sp>
      <p:sp>
        <p:nvSpPr>
          <p:cNvPr id="4" name="Titel 1">
            <a:extLst>
              <a:ext uri="{FF2B5EF4-FFF2-40B4-BE49-F238E27FC236}">
                <a16:creationId xmlns:a16="http://schemas.microsoft.com/office/drawing/2014/main" id="{0BC3E097-8C9A-BC8A-DC4B-112B99EB098D}"/>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t>Spatial</a:t>
            </a:r>
            <a:r>
              <a:rPr lang="nl-NL" sz="2400" b="1" dirty="0"/>
              <a:t> </a:t>
            </a:r>
            <a:r>
              <a:rPr lang="nl-NL" sz="2400" b="1" dirty="0" err="1"/>
              <a:t>strategies</a:t>
            </a:r>
            <a:r>
              <a:rPr lang="nl-NL" sz="2400" b="1" dirty="0"/>
              <a:t> </a:t>
            </a:r>
            <a:r>
              <a:rPr lang="nl-NL" sz="2400" b="1" dirty="0" err="1"/>
              <a:t>to</a:t>
            </a:r>
            <a:r>
              <a:rPr lang="nl-NL" sz="2400" b="1" dirty="0"/>
              <a:t> </a:t>
            </a:r>
            <a:r>
              <a:rPr lang="nl-NL" sz="2400" b="1" dirty="0" err="1"/>
              <a:t>vary</a:t>
            </a:r>
            <a:r>
              <a:rPr lang="nl-NL" sz="2400" b="1" dirty="0"/>
              <a:t> </a:t>
            </a:r>
            <a:r>
              <a:rPr lang="nl-NL" sz="2400" b="1" dirty="0" err="1"/>
              <a:t>social</a:t>
            </a:r>
            <a:r>
              <a:rPr lang="nl-NL" sz="2400" b="1" dirty="0"/>
              <a:t> </a:t>
            </a:r>
            <a:r>
              <a:rPr lang="nl-NL" sz="2400" b="1" dirty="0" err="1"/>
              <a:t>interaction</a:t>
            </a:r>
            <a:endParaRPr lang="nl-NL" sz="2400" b="1" dirty="0">
              <a:solidFill>
                <a:schemeClr val="bg1">
                  <a:lumMod val="75000"/>
                </a:schemeClr>
              </a:solidFill>
            </a:endParaRPr>
          </a:p>
        </p:txBody>
      </p:sp>
      <p:sp>
        <p:nvSpPr>
          <p:cNvPr id="9" name="Content Placeholder 3">
            <a:extLst>
              <a:ext uri="{FF2B5EF4-FFF2-40B4-BE49-F238E27FC236}">
                <a16:creationId xmlns:a16="http://schemas.microsoft.com/office/drawing/2014/main" id="{BA26E083-02EB-9EFB-E353-7E9E50C7E230}"/>
              </a:ext>
            </a:extLst>
          </p:cNvPr>
          <p:cNvSpPr txBox="1">
            <a:spLocks/>
          </p:cNvSpPr>
          <p:nvPr/>
        </p:nvSpPr>
        <p:spPr>
          <a:xfrm>
            <a:off x="7008925" y="3385482"/>
            <a:ext cx="2139252" cy="33710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lumMod val="75000"/>
                  </a:schemeClr>
                </a:solidFill>
                <a:latin typeface="+mj-lt"/>
              </a:rPr>
              <a:t>Corridors</a:t>
            </a:r>
            <a:endParaRPr lang="LID4096" sz="1200" i="1" dirty="0">
              <a:solidFill>
                <a:schemeClr val="bg1">
                  <a:lumMod val="75000"/>
                </a:schemeClr>
              </a:solidFill>
              <a:latin typeface="+mj-lt"/>
            </a:endParaRPr>
          </a:p>
        </p:txBody>
      </p:sp>
      <p:sp>
        <p:nvSpPr>
          <p:cNvPr id="11" name="Content Placeholder 3">
            <a:extLst>
              <a:ext uri="{FF2B5EF4-FFF2-40B4-BE49-F238E27FC236}">
                <a16:creationId xmlns:a16="http://schemas.microsoft.com/office/drawing/2014/main" id="{F2FCC980-A5F4-05CF-9713-8B6BE440EEFD}"/>
              </a:ext>
            </a:extLst>
          </p:cNvPr>
          <p:cNvSpPr txBox="1">
            <a:spLocks/>
          </p:cNvSpPr>
          <p:nvPr/>
        </p:nvSpPr>
        <p:spPr>
          <a:xfrm>
            <a:off x="7008925" y="5917740"/>
            <a:ext cx="2139252" cy="39559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mj-lt"/>
              </a:rPr>
              <a:t>Intersection of spaces</a:t>
            </a:r>
            <a:endParaRPr lang="LID4096" sz="1050" i="1" dirty="0">
              <a:latin typeface="+mj-lt"/>
            </a:endParaRPr>
          </a:p>
        </p:txBody>
      </p:sp>
      <p:sp>
        <p:nvSpPr>
          <p:cNvPr id="12" name="Content Placeholder 3">
            <a:extLst>
              <a:ext uri="{FF2B5EF4-FFF2-40B4-BE49-F238E27FC236}">
                <a16:creationId xmlns:a16="http://schemas.microsoft.com/office/drawing/2014/main" id="{AB030485-35D3-9D02-1DBA-9B6A6DCA1122}"/>
              </a:ext>
            </a:extLst>
          </p:cNvPr>
          <p:cNvSpPr txBox="1">
            <a:spLocks/>
          </p:cNvSpPr>
          <p:nvPr/>
        </p:nvSpPr>
        <p:spPr>
          <a:xfrm>
            <a:off x="9469467" y="3385482"/>
            <a:ext cx="2139252" cy="33710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lumMod val="75000"/>
                  </a:schemeClr>
                </a:solidFill>
                <a:latin typeface="+mj-lt"/>
              </a:rPr>
              <a:t>Repetitive structure</a:t>
            </a:r>
            <a:endParaRPr lang="LID4096" sz="1200" i="1" dirty="0">
              <a:solidFill>
                <a:schemeClr val="bg1">
                  <a:lumMod val="75000"/>
                </a:schemeClr>
              </a:solidFill>
              <a:latin typeface="+mj-lt"/>
            </a:endParaRPr>
          </a:p>
        </p:txBody>
      </p:sp>
      <p:sp>
        <p:nvSpPr>
          <p:cNvPr id="14" name="Content Placeholder 3">
            <a:extLst>
              <a:ext uri="{FF2B5EF4-FFF2-40B4-BE49-F238E27FC236}">
                <a16:creationId xmlns:a16="http://schemas.microsoft.com/office/drawing/2014/main" id="{9E3F7CB9-6ACE-9FC9-0525-7AD4D10AACA5}"/>
              </a:ext>
            </a:extLst>
          </p:cNvPr>
          <p:cNvSpPr txBox="1">
            <a:spLocks/>
          </p:cNvSpPr>
          <p:nvPr/>
        </p:nvSpPr>
        <p:spPr>
          <a:xfrm>
            <a:off x="9469467" y="5917740"/>
            <a:ext cx="2139252" cy="39559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mj-lt"/>
              </a:rPr>
              <a:t>Non-repetitive structure</a:t>
            </a:r>
            <a:endParaRPr lang="LID4096" sz="1200" i="1" dirty="0">
              <a:latin typeface="+mj-lt"/>
            </a:endParaRPr>
          </a:p>
        </p:txBody>
      </p:sp>
      <p:pic>
        <p:nvPicPr>
          <p:cNvPr id="61" name="Picture 60" descr="A black background with a black square&#10;&#10;Description automatically generated with medium confidence">
            <a:extLst>
              <a:ext uri="{FF2B5EF4-FFF2-40B4-BE49-F238E27FC236}">
                <a16:creationId xmlns:a16="http://schemas.microsoft.com/office/drawing/2014/main" id="{E5458DA7-4CB4-7311-21CB-CE79049C4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342" y="4560683"/>
            <a:ext cx="1923502" cy="1064206"/>
          </a:xfrm>
          <a:prstGeom prst="rect">
            <a:avLst/>
          </a:prstGeom>
        </p:spPr>
      </p:pic>
      <p:pic>
        <p:nvPicPr>
          <p:cNvPr id="62" name="Picture 61" descr="A white circle on a black background&#10;&#10;Description automatically generated">
            <a:extLst>
              <a:ext uri="{FF2B5EF4-FFF2-40B4-BE49-F238E27FC236}">
                <a16:creationId xmlns:a16="http://schemas.microsoft.com/office/drawing/2014/main" id="{A6CDFAE6-D4F5-74D1-BCF7-0818CD49570F}"/>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73515" y="1748753"/>
            <a:ext cx="1513683" cy="1513683"/>
          </a:xfrm>
          <a:prstGeom prst="rect">
            <a:avLst/>
          </a:prstGeom>
        </p:spPr>
      </p:pic>
      <p:pic>
        <p:nvPicPr>
          <p:cNvPr id="64" name="Picture 63" descr="A black background with a black square&#10;&#10;Description automatically generated with medium confidence">
            <a:extLst>
              <a:ext uri="{FF2B5EF4-FFF2-40B4-BE49-F238E27FC236}">
                <a16:creationId xmlns:a16="http://schemas.microsoft.com/office/drawing/2014/main" id="{42E0EB0A-543B-5A7E-687A-93BA6D7D4E20}"/>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r="-6222"/>
          <a:stretch>
            <a:fillRect/>
          </a:stretch>
        </p:blipFill>
        <p:spPr>
          <a:xfrm>
            <a:off x="3399469" y="1748753"/>
            <a:ext cx="1607853" cy="1513683"/>
          </a:xfrm>
          <a:prstGeom prst="rect">
            <a:avLst/>
          </a:prstGeom>
        </p:spPr>
      </p:pic>
      <p:pic>
        <p:nvPicPr>
          <p:cNvPr id="66" name="Picture 65" descr="A black background with a black square&#10;&#10;Description automatically generated with medium confidence">
            <a:extLst>
              <a:ext uri="{FF2B5EF4-FFF2-40B4-BE49-F238E27FC236}">
                <a16:creationId xmlns:a16="http://schemas.microsoft.com/office/drawing/2014/main" id="{650C1BC5-DA46-8059-348E-AA8F59FE93F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74624" y="1685957"/>
            <a:ext cx="1242675" cy="1639274"/>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32E19A5F-8163-DA89-6C8B-88477F454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4624" y="4144240"/>
            <a:ext cx="1242675" cy="1639274"/>
          </a:xfrm>
          <a:prstGeom prst="rect">
            <a:avLst/>
          </a:prstGeom>
        </p:spPr>
      </p:pic>
      <p:pic>
        <p:nvPicPr>
          <p:cNvPr id="68" name="Picture 67" descr="A black background with a black square&#10;&#10;Description automatically generated with medium confidence">
            <a:extLst>
              <a:ext uri="{FF2B5EF4-FFF2-40B4-BE49-F238E27FC236}">
                <a16:creationId xmlns:a16="http://schemas.microsoft.com/office/drawing/2014/main" id="{912964FC-A5FB-AE57-3713-A5E325047809}"/>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84601" y="2165433"/>
            <a:ext cx="2187900" cy="951836"/>
          </a:xfrm>
          <a:prstGeom prst="rect">
            <a:avLst/>
          </a:prstGeom>
        </p:spPr>
      </p:pic>
      <p:pic>
        <p:nvPicPr>
          <p:cNvPr id="69" name="Picture 68" descr="A black background with a black square&#10;&#10;Description automatically generated with medium confidence">
            <a:extLst>
              <a:ext uri="{FF2B5EF4-FFF2-40B4-BE49-F238E27FC236}">
                <a16:creationId xmlns:a16="http://schemas.microsoft.com/office/drawing/2014/main" id="{7C548FBD-3C8C-1E54-5EE5-DA7C8882FC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5537" y="4434707"/>
            <a:ext cx="2406029" cy="1249284"/>
          </a:xfrm>
          <a:prstGeom prst="rect">
            <a:avLst/>
          </a:prstGeom>
        </p:spPr>
      </p:pic>
      <p:pic>
        <p:nvPicPr>
          <p:cNvPr id="70" name="Picture 69" descr="A black background with a black square&#10;&#10;Description automatically generated with medium confidence">
            <a:extLst>
              <a:ext uri="{FF2B5EF4-FFF2-40B4-BE49-F238E27FC236}">
                <a16:creationId xmlns:a16="http://schemas.microsoft.com/office/drawing/2014/main" id="{13085E87-3DB4-6785-B47D-67A749A3C74E}"/>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53708" y="2103644"/>
            <a:ext cx="2370770" cy="1061718"/>
          </a:xfrm>
          <a:prstGeom prst="rect">
            <a:avLst/>
          </a:prstGeom>
        </p:spPr>
      </p:pic>
      <p:sp>
        <p:nvSpPr>
          <p:cNvPr id="72" name="Title 1">
            <a:extLst>
              <a:ext uri="{FF2B5EF4-FFF2-40B4-BE49-F238E27FC236}">
                <a16:creationId xmlns:a16="http://schemas.microsoft.com/office/drawing/2014/main" id="{FF08DD75-753E-D8EB-29D8-D4C3D579E421}"/>
              </a:ext>
            </a:extLst>
          </p:cNvPr>
          <p:cNvSpPr txBox="1">
            <a:spLocks/>
          </p:cNvSpPr>
          <p:nvPr/>
        </p:nvSpPr>
        <p:spPr>
          <a:xfrm rot="16200000">
            <a:off x="-357638" y="2337702"/>
            <a:ext cx="2063575" cy="4666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i="1" dirty="0">
                <a:solidFill>
                  <a:schemeClr val="bg1">
                    <a:lumMod val="75000"/>
                  </a:schemeClr>
                </a:solidFill>
              </a:rPr>
              <a:t>Homogenous space</a:t>
            </a:r>
          </a:p>
          <a:p>
            <a:r>
              <a:rPr lang="en-US" sz="1400" i="1" dirty="0">
                <a:solidFill>
                  <a:schemeClr val="bg1">
                    <a:lumMod val="75000"/>
                  </a:schemeClr>
                </a:solidFill>
              </a:rPr>
              <a:t>Early space civilization (short-term)</a:t>
            </a:r>
          </a:p>
        </p:txBody>
      </p:sp>
      <p:pic>
        <p:nvPicPr>
          <p:cNvPr id="3" name="Picture 2" descr="A group of white circles on a black background&#10;&#10;Description automatically generated">
            <a:extLst>
              <a:ext uri="{FF2B5EF4-FFF2-40B4-BE49-F238E27FC236}">
                <a16:creationId xmlns:a16="http://schemas.microsoft.com/office/drawing/2014/main" id="{D57183BB-FECD-C9D8-B1B1-3FDCFD7E79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3530" y="4009720"/>
            <a:ext cx="1543560" cy="1669851"/>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565FF3C6-EA98-039A-4F75-A8FF6CAE38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4405" y="3994618"/>
            <a:ext cx="1597263" cy="1727948"/>
          </a:xfrm>
          <a:prstGeom prst="rect">
            <a:avLst/>
          </a:prstGeom>
        </p:spPr>
      </p:pic>
      <p:sp>
        <p:nvSpPr>
          <p:cNvPr id="2" name="Text Placeholder 2">
            <a:extLst>
              <a:ext uri="{FF2B5EF4-FFF2-40B4-BE49-F238E27FC236}">
                <a16:creationId xmlns:a16="http://schemas.microsoft.com/office/drawing/2014/main" id="{9D34EC2C-D8B0-C5E4-1F6C-1E40B975EA21}"/>
              </a:ext>
            </a:extLst>
          </p:cNvPr>
          <p:cNvSpPr txBox="1">
            <a:spLocks/>
          </p:cNvSpPr>
          <p:nvPr/>
        </p:nvSpPr>
        <p:spPr>
          <a:xfrm>
            <a:off x="12462633" y="5679571"/>
            <a:ext cx="2389177" cy="302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C00000"/>
                </a:solidFill>
                <a:latin typeface="+mj-lt"/>
              </a:rPr>
              <a:t>= Unique experiences</a:t>
            </a:r>
            <a:endParaRPr lang="LID4096" sz="1600" b="1" dirty="0">
              <a:solidFill>
                <a:srgbClr val="C00000"/>
              </a:solidFill>
              <a:latin typeface="+mj-lt"/>
            </a:endParaRPr>
          </a:p>
        </p:txBody>
      </p:sp>
      <p:sp>
        <p:nvSpPr>
          <p:cNvPr id="18" name="Title 1">
            <a:extLst>
              <a:ext uri="{FF2B5EF4-FFF2-40B4-BE49-F238E27FC236}">
                <a16:creationId xmlns:a16="http://schemas.microsoft.com/office/drawing/2014/main" id="{8C5818DB-BFC1-9165-C42F-44BCA21D59E6}"/>
              </a:ext>
            </a:extLst>
          </p:cNvPr>
          <p:cNvSpPr txBox="1">
            <a:spLocks/>
          </p:cNvSpPr>
          <p:nvPr/>
        </p:nvSpPr>
        <p:spPr>
          <a:xfrm rot="16200000">
            <a:off x="-2506506" y="4969954"/>
            <a:ext cx="3004587" cy="4666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i="1" dirty="0"/>
              <a:t>Human-centric design</a:t>
            </a:r>
          </a:p>
        </p:txBody>
      </p:sp>
      <p:sp>
        <p:nvSpPr>
          <p:cNvPr id="21" name="Title 1">
            <a:extLst>
              <a:ext uri="{FF2B5EF4-FFF2-40B4-BE49-F238E27FC236}">
                <a16:creationId xmlns:a16="http://schemas.microsoft.com/office/drawing/2014/main" id="{23101270-7750-4556-63C3-54D92B0043D8}"/>
              </a:ext>
            </a:extLst>
          </p:cNvPr>
          <p:cNvSpPr txBox="1">
            <a:spLocks/>
          </p:cNvSpPr>
          <p:nvPr/>
        </p:nvSpPr>
        <p:spPr>
          <a:xfrm rot="16200000">
            <a:off x="-1958932" y="2520148"/>
            <a:ext cx="1909440" cy="4666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i="1" dirty="0"/>
              <a:t>Human decentered design</a:t>
            </a:r>
          </a:p>
        </p:txBody>
      </p:sp>
      <p:sp>
        <p:nvSpPr>
          <p:cNvPr id="16" name="Rectangle 15">
            <a:extLst>
              <a:ext uri="{FF2B5EF4-FFF2-40B4-BE49-F238E27FC236}">
                <a16:creationId xmlns:a16="http://schemas.microsoft.com/office/drawing/2014/main" id="{40D9B292-9B2E-F3C8-593E-234FD859D339}"/>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Concept</a:t>
            </a:r>
          </a:p>
        </p:txBody>
      </p:sp>
      <p:sp>
        <p:nvSpPr>
          <p:cNvPr id="22" name="Slide Number Placeholder 21">
            <a:extLst>
              <a:ext uri="{FF2B5EF4-FFF2-40B4-BE49-F238E27FC236}">
                <a16:creationId xmlns:a16="http://schemas.microsoft.com/office/drawing/2014/main" id="{1812D9A8-551A-0EEC-78A6-40E004F452E6}"/>
              </a:ext>
            </a:extLst>
          </p:cNvPr>
          <p:cNvSpPr>
            <a:spLocks noGrp="1"/>
          </p:cNvSpPr>
          <p:nvPr>
            <p:ph type="sldNum" sz="quarter" idx="12"/>
          </p:nvPr>
        </p:nvSpPr>
        <p:spPr/>
        <p:txBody>
          <a:bodyPr/>
          <a:lstStyle/>
          <a:p>
            <a:fld id="{EBBC2D6B-7327-483D-AD2A-1E5D09D2763D}" type="slidenum">
              <a:rPr lang="LID4096" smtClean="0"/>
              <a:t>28</a:t>
            </a:fld>
            <a:endParaRPr lang="LID4096"/>
          </a:p>
        </p:txBody>
      </p:sp>
    </p:spTree>
    <p:extLst>
      <p:ext uri="{BB962C8B-B14F-4D97-AF65-F5344CB8AC3E}">
        <p14:creationId xmlns:p14="http://schemas.microsoft.com/office/powerpoint/2010/main" val="3967322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3E2AC-05A5-DCD4-2CE6-ECA12930B874}"/>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A0DF99D2-0858-87CB-97B6-CE6308900F14}"/>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t>Reference_Intersecting</a:t>
            </a:r>
            <a:r>
              <a:rPr lang="nl-NL" sz="2400" b="1" dirty="0"/>
              <a:t> Atriums</a:t>
            </a:r>
            <a:endParaRPr lang="nl-NL" sz="2400" b="1" dirty="0">
              <a:solidFill>
                <a:schemeClr val="bg1">
                  <a:lumMod val="75000"/>
                </a:schemeClr>
              </a:solidFill>
            </a:endParaRPr>
          </a:p>
        </p:txBody>
      </p:sp>
      <p:sp>
        <p:nvSpPr>
          <p:cNvPr id="5" name="Tijdelijke aanduiding voor inhoud 2">
            <a:extLst>
              <a:ext uri="{FF2B5EF4-FFF2-40B4-BE49-F238E27FC236}">
                <a16:creationId xmlns:a16="http://schemas.microsoft.com/office/drawing/2014/main" id="{1FD138D8-CA54-98F5-5E60-F4871BDAE5EA}"/>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mj-lt"/>
                <a:cs typeface="Helvetica" pitchFamily="2" charset="0"/>
              </a:rPr>
              <a:t>“Everyone’s living room”. Deichman </a:t>
            </a:r>
            <a:r>
              <a:rPr lang="en-US" sz="1600" dirty="0" err="1">
                <a:latin typeface="+mj-lt"/>
                <a:cs typeface="Helvetica" pitchFamily="2" charset="0"/>
              </a:rPr>
              <a:t>Bjørvika</a:t>
            </a:r>
            <a:r>
              <a:rPr lang="en-US" sz="1600" dirty="0">
                <a:latin typeface="+mj-lt"/>
                <a:cs typeface="Helvetica" pitchFamily="2" charset="0"/>
              </a:rPr>
              <a:t>, Oslo. </a:t>
            </a:r>
            <a:endParaRPr lang="en-US" sz="1600" dirty="0">
              <a:latin typeface="+mj-lt"/>
              <a:cs typeface="Helvetica" pitchFamily="2" charset="0"/>
              <a:sym typeface="Wingdings" panose="05000000000000000000" pitchFamily="2" charset="2"/>
            </a:endParaRPr>
          </a:p>
        </p:txBody>
      </p:sp>
      <p:pic>
        <p:nvPicPr>
          <p:cNvPr id="9" name="Picture 8">
            <a:extLst>
              <a:ext uri="{FF2B5EF4-FFF2-40B4-BE49-F238E27FC236}">
                <a16:creationId xmlns:a16="http://schemas.microsoft.com/office/drawing/2014/main" id="{0CFD6935-1F7C-ACEE-BD52-D9626DE7E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199" y="0"/>
            <a:ext cx="5280801" cy="6858000"/>
          </a:xfrm>
          <a:prstGeom prst="rect">
            <a:avLst/>
          </a:prstGeom>
        </p:spPr>
      </p:pic>
      <p:pic>
        <p:nvPicPr>
          <p:cNvPr id="17" name="Picture 16">
            <a:extLst>
              <a:ext uri="{FF2B5EF4-FFF2-40B4-BE49-F238E27FC236}">
                <a16:creationId xmlns:a16="http://schemas.microsoft.com/office/drawing/2014/main" id="{F4B2266A-A5D9-563A-687E-6F3010F8E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23" y="2135881"/>
            <a:ext cx="5704677" cy="3606456"/>
          </a:xfrm>
          <a:prstGeom prst="rect">
            <a:avLst/>
          </a:prstGeom>
        </p:spPr>
      </p:pic>
      <p:sp>
        <p:nvSpPr>
          <p:cNvPr id="6" name="Content Placeholder 3">
            <a:extLst>
              <a:ext uri="{FF2B5EF4-FFF2-40B4-BE49-F238E27FC236}">
                <a16:creationId xmlns:a16="http://schemas.microsoft.com/office/drawing/2014/main" id="{725B87F3-23F5-6F76-4227-F6D879091819}"/>
              </a:ext>
            </a:extLst>
          </p:cNvPr>
          <p:cNvSpPr txBox="1">
            <a:spLocks/>
          </p:cNvSpPr>
          <p:nvPr/>
        </p:nvSpPr>
        <p:spPr>
          <a:xfrm>
            <a:off x="2827505" y="5496114"/>
            <a:ext cx="2244011" cy="24622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NL" sz="1400" dirty="0"/>
              <a:t>▲</a:t>
            </a:r>
            <a:r>
              <a:rPr lang="en-GB" sz="1400" dirty="0"/>
              <a:t> </a:t>
            </a:r>
            <a:r>
              <a:rPr lang="en-GB" sz="1400" dirty="0">
                <a:latin typeface="+mj-lt"/>
              </a:rPr>
              <a:t>Asymmetrical atrium</a:t>
            </a:r>
            <a:endParaRPr lang="en-NL" sz="1400" dirty="0"/>
          </a:p>
          <a:p>
            <a:pPr marL="0" indent="0" algn="r">
              <a:buNone/>
            </a:pPr>
            <a:endParaRPr lang="LID4096" sz="1400" dirty="0">
              <a:latin typeface="+mj-lt"/>
            </a:endParaRPr>
          </a:p>
        </p:txBody>
      </p:sp>
      <p:sp>
        <p:nvSpPr>
          <p:cNvPr id="8" name="Rectangle 7">
            <a:extLst>
              <a:ext uri="{FF2B5EF4-FFF2-40B4-BE49-F238E27FC236}">
                <a16:creationId xmlns:a16="http://schemas.microsoft.com/office/drawing/2014/main" id="{43EF8B89-6C0F-F297-2B23-B5C242CF06EF}"/>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Concept</a:t>
            </a:r>
          </a:p>
        </p:txBody>
      </p:sp>
      <p:sp>
        <p:nvSpPr>
          <p:cNvPr id="14" name="Slide Number Placeholder 13">
            <a:extLst>
              <a:ext uri="{FF2B5EF4-FFF2-40B4-BE49-F238E27FC236}">
                <a16:creationId xmlns:a16="http://schemas.microsoft.com/office/drawing/2014/main" id="{3ACE659D-3D79-5BC8-1D1D-F02D19BEE81F}"/>
              </a:ext>
            </a:extLst>
          </p:cNvPr>
          <p:cNvSpPr>
            <a:spLocks noGrp="1"/>
          </p:cNvSpPr>
          <p:nvPr>
            <p:ph type="sldNum" sz="quarter" idx="12"/>
          </p:nvPr>
        </p:nvSpPr>
        <p:spPr/>
        <p:txBody>
          <a:bodyPr/>
          <a:lstStyle/>
          <a:p>
            <a:fld id="{EBBC2D6B-7327-483D-AD2A-1E5D09D2763D}" type="slidenum">
              <a:rPr lang="LID4096" smtClean="0"/>
              <a:t>29</a:t>
            </a:fld>
            <a:endParaRPr lang="LID4096"/>
          </a:p>
        </p:txBody>
      </p:sp>
      <p:sp>
        <p:nvSpPr>
          <p:cNvPr id="15" name="Content Placeholder 3">
            <a:extLst>
              <a:ext uri="{FF2B5EF4-FFF2-40B4-BE49-F238E27FC236}">
                <a16:creationId xmlns:a16="http://schemas.microsoft.com/office/drawing/2014/main" id="{67EDBB62-35C5-5DAC-6525-8E484DB60FB3}"/>
              </a:ext>
            </a:extLst>
          </p:cNvPr>
          <p:cNvSpPr txBox="1">
            <a:spLocks/>
          </p:cNvSpPr>
          <p:nvPr/>
        </p:nvSpPr>
        <p:spPr>
          <a:xfrm>
            <a:off x="2827505" y="6440468"/>
            <a:ext cx="3994794" cy="393632"/>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dirty="0">
                <a:latin typeface="+mj-lt"/>
              </a:rPr>
              <a:t>Varying pocket spaces &amp; vantage points </a:t>
            </a:r>
            <a:r>
              <a:rPr lang="en-NL" sz="1400" dirty="0"/>
              <a:t>▶</a:t>
            </a:r>
          </a:p>
          <a:p>
            <a:pPr marL="0" indent="0" algn="r">
              <a:buNone/>
            </a:pPr>
            <a:endParaRPr lang="LID4096" sz="1400" dirty="0">
              <a:latin typeface="+mj-lt"/>
            </a:endParaRPr>
          </a:p>
        </p:txBody>
      </p:sp>
    </p:spTree>
    <p:extLst>
      <p:ext uri="{BB962C8B-B14F-4D97-AF65-F5344CB8AC3E}">
        <p14:creationId xmlns:p14="http://schemas.microsoft.com/office/powerpoint/2010/main" val="129690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People walking on a mountain&#10;&#10;AI-generated content may be incorrect.">
            <a:extLst>
              <a:ext uri="{FF2B5EF4-FFF2-40B4-BE49-F238E27FC236}">
                <a16:creationId xmlns:a16="http://schemas.microsoft.com/office/drawing/2014/main" id="{8C052552-498D-5A1F-387C-FF3D8BA801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7" name="Content Placeholder 3">
            <a:extLst>
              <a:ext uri="{FF2B5EF4-FFF2-40B4-BE49-F238E27FC236}">
                <a16:creationId xmlns:a16="http://schemas.microsoft.com/office/drawing/2014/main" id="{C0813A0C-3FDE-B410-043E-BCDB79EE6B73}"/>
              </a:ext>
            </a:extLst>
          </p:cNvPr>
          <p:cNvSpPr txBox="1">
            <a:spLocks/>
          </p:cNvSpPr>
          <p:nvPr/>
        </p:nvSpPr>
        <p:spPr>
          <a:xfrm>
            <a:off x="0" y="6587289"/>
            <a:ext cx="7731335" cy="2438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i="1" dirty="0">
                <a:solidFill>
                  <a:schemeClr val="bg1"/>
                </a:solidFill>
                <a:latin typeface="+mj-lt"/>
              </a:rPr>
              <a:t>Mount Etna, Sicily, TU Delft Lava Tube Mission (2024)</a:t>
            </a:r>
          </a:p>
        </p:txBody>
      </p:sp>
      <p:sp>
        <p:nvSpPr>
          <p:cNvPr id="10" name="Rectangle 9">
            <a:extLst>
              <a:ext uri="{FF2B5EF4-FFF2-40B4-BE49-F238E27FC236}">
                <a16:creationId xmlns:a16="http://schemas.microsoft.com/office/drawing/2014/main" id="{89C7A731-409A-911E-FD60-6D0515A40C2A}"/>
              </a:ext>
            </a:extLst>
          </p:cNvPr>
          <p:cNvSpPr/>
          <p:nvPr/>
        </p:nvSpPr>
        <p:spPr>
          <a:xfrm>
            <a:off x="391322" y="1412698"/>
            <a:ext cx="5061857" cy="424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3200" i="1" dirty="0">
                <a:solidFill>
                  <a:schemeClr val="bg1"/>
                </a:solidFill>
                <a:latin typeface="+mj-lt"/>
              </a:rPr>
              <a:t>Settling in the unknown…</a:t>
            </a:r>
          </a:p>
        </p:txBody>
      </p:sp>
      <p:sp>
        <p:nvSpPr>
          <p:cNvPr id="11" name="Rectangle 10">
            <a:extLst>
              <a:ext uri="{FF2B5EF4-FFF2-40B4-BE49-F238E27FC236}">
                <a16:creationId xmlns:a16="http://schemas.microsoft.com/office/drawing/2014/main" id="{12D749F0-FD37-100E-CE93-95F7763218C2}"/>
              </a:ext>
            </a:extLst>
          </p:cNvPr>
          <p:cNvSpPr/>
          <p:nvPr/>
        </p:nvSpPr>
        <p:spPr>
          <a:xfrm>
            <a:off x="76723" y="87400"/>
            <a:ext cx="5235506"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Requirements</a:t>
            </a:r>
          </a:p>
        </p:txBody>
      </p:sp>
    </p:spTree>
    <p:extLst>
      <p:ext uri="{BB962C8B-B14F-4D97-AF65-F5344CB8AC3E}">
        <p14:creationId xmlns:p14="http://schemas.microsoft.com/office/powerpoint/2010/main" val="2947932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lant&#10;&#10;Description automatically generated">
            <a:extLst>
              <a:ext uri="{FF2B5EF4-FFF2-40B4-BE49-F238E27FC236}">
                <a16:creationId xmlns:a16="http://schemas.microsoft.com/office/drawing/2014/main" id="{6DB475CA-A685-C794-A4C1-D6F9E1182B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30555" y="1883390"/>
            <a:ext cx="3408976" cy="2333767"/>
          </a:xfrm>
          <a:prstGeom prst="rect">
            <a:avLst/>
          </a:prstGeom>
        </p:spPr>
      </p:pic>
      <p:sp>
        <p:nvSpPr>
          <p:cNvPr id="4" name="Tijdelijke aanduiding voor inhoud 2">
            <a:extLst>
              <a:ext uri="{FF2B5EF4-FFF2-40B4-BE49-F238E27FC236}">
                <a16:creationId xmlns:a16="http://schemas.microsoft.com/office/drawing/2014/main" id="{74DBE0F4-D22E-440D-6C1F-3C0C4DB95749}"/>
              </a:ext>
            </a:extLst>
          </p:cNvPr>
          <p:cNvSpPr txBox="1">
            <a:spLocks/>
          </p:cNvSpPr>
          <p:nvPr/>
        </p:nvSpPr>
        <p:spPr>
          <a:xfrm>
            <a:off x="391322" y="894208"/>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mj-lt"/>
                <a:cs typeface="Helvetica" pitchFamily="2" charset="0"/>
                <a:sym typeface="Wingdings" panose="05000000000000000000" pitchFamily="2" charset="2"/>
              </a:rPr>
              <a:t>Layered atriums</a:t>
            </a:r>
          </a:p>
        </p:txBody>
      </p:sp>
      <p:sp>
        <p:nvSpPr>
          <p:cNvPr id="5" name="Titel 1">
            <a:extLst>
              <a:ext uri="{FF2B5EF4-FFF2-40B4-BE49-F238E27FC236}">
                <a16:creationId xmlns:a16="http://schemas.microsoft.com/office/drawing/2014/main" id="{403A4159-601B-5861-FF1F-9C02F51AD815}"/>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t>Sketch</a:t>
            </a:r>
            <a:endParaRPr lang="nl-NL" sz="2400" b="1" dirty="0">
              <a:solidFill>
                <a:schemeClr val="bg1">
                  <a:lumMod val="75000"/>
                </a:schemeClr>
              </a:solidFill>
            </a:endParaRPr>
          </a:p>
        </p:txBody>
      </p:sp>
      <p:pic>
        <p:nvPicPr>
          <p:cNvPr id="6" name="Picture 5" descr="A drawing of a rock&#10;&#10;Description automatically generated">
            <a:extLst>
              <a:ext uri="{FF2B5EF4-FFF2-40B4-BE49-F238E27FC236}">
                <a16:creationId xmlns:a16="http://schemas.microsoft.com/office/drawing/2014/main" id="{D2909E49-B1BA-468C-0377-485827EE2B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708648">
            <a:off x="3002010" y="770298"/>
            <a:ext cx="6018853" cy="5306222"/>
          </a:xfrm>
          <a:prstGeom prst="rect">
            <a:avLst/>
          </a:prstGeom>
        </p:spPr>
      </p:pic>
      <p:cxnSp>
        <p:nvCxnSpPr>
          <p:cNvPr id="8" name="Straight Connector 7">
            <a:extLst>
              <a:ext uri="{FF2B5EF4-FFF2-40B4-BE49-F238E27FC236}">
                <a16:creationId xmlns:a16="http://schemas.microsoft.com/office/drawing/2014/main" id="{BDBB7981-DA28-E1B0-A25D-B651A158B587}"/>
              </a:ext>
            </a:extLst>
          </p:cNvPr>
          <p:cNvCxnSpPr>
            <a:cxnSpLocks/>
          </p:cNvCxnSpPr>
          <p:nvPr/>
        </p:nvCxnSpPr>
        <p:spPr>
          <a:xfrm rot="5400000">
            <a:off x="8917553" y="5630784"/>
            <a:ext cx="0" cy="6113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985D77A-9D18-6116-3751-344CE2685DB3}"/>
              </a:ext>
            </a:extLst>
          </p:cNvPr>
          <p:cNvSpPr txBox="1"/>
          <p:nvPr/>
        </p:nvSpPr>
        <p:spPr>
          <a:xfrm>
            <a:off x="9223214" y="5777638"/>
            <a:ext cx="1048214" cy="307777"/>
          </a:xfrm>
          <a:prstGeom prst="rect">
            <a:avLst/>
          </a:prstGeom>
          <a:noFill/>
        </p:spPr>
        <p:txBody>
          <a:bodyPr wrap="square" rtlCol="0">
            <a:spAutoFit/>
          </a:bodyPr>
          <a:lstStyle/>
          <a:p>
            <a:r>
              <a:rPr lang="en-GB" sz="1400" dirty="0"/>
              <a:t>5m</a:t>
            </a:r>
            <a:endParaRPr lang="LID4096" sz="1400" dirty="0"/>
          </a:p>
        </p:txBody>
      </p:sp>
      <p:sp>
        <p:nvSpPr>
          <p:cNvPr id="16" name="TextBox 15">
            <a:extLst>
              <a:ext uri="{FF2B5EF4-FFF2-40B4-BE49-F238E27FC236}">
                <a16:creationId xmlns:a16="http://schemas.microsoft.com/office/drawing/2014/main" id="{B5D2C4C8-A8EA-0AA8-8E79-1DFB1A8E2B16}"/>
              </a:ext>
            </a:extLst>
          </p:cNvPr>
          <p:cNvSpPr txBox="1"/>
          <p:nvPr/>
        </p:nvSpPr>
        <p:spPr>
          <a:xfrm>
            <a:off x="2645401" y="5777638"/>
            <a:ext cx="3965174" cy="307777"/>
          </a:xfrm>
          <a:prstGeom prst="rect">
            <a:avLst/>
          </a:prstGeom>
          <a:noFill/>
        </p:spPr>
        <p:txBody>
          <a:bodyPr wrap="square" rtlCol="0">
            <a:spAutoFit/>
          </a:bodyPr>
          <a:lstStyle/>
          <a:p>
            <a:r>
              <a:rPr lang="en-GB" sz="1400" dirty="0"/>
              <a:t>Upper atrium</a:t>
            </a:r>
            <a:endParaRPr lang="LID4096" sz="1400" dirty="0"/>
          </a:p>
        </p:txBody>
      </p:sp>
      <p:sp>
        <p:nvSpPr>
          <p:cNvPr id="17" name="TextBox 16">
            <a:extLst>
              <a:ext uri="{FF2B5EF4-FFF2-40B4-BE49-F238E27FC236}">
                <a16:creationId xmlns:a16="http://schemas.microsoft.com/office/drawing/2014/main" id="{A4CFA8D8-22A1-B57D-58B5-6FDB987D4A07}"/>
              </a:ext>
            </a:extLst>
          </p:cNvPr>
          <p:cNvSpPr txBox="1"/>
          <p:nvPr/>
        </p:nvSpPr>
        <p:spPr>
          <a:xfrm>
            <a:off x="2645401" y="6084872"/>
            <a:ext cx="1794191" cy="307777"/>
          </a:xfrm>
          <a:prstGeom prst="rect">
            <a:avLst/>
          </a:prstGeom>
          <a:noFill/>
        </p:spPr>
        <p:txBody>
          <a:bodyPr wrap="square" rtlCol="0">
            <a:spAutoFit/>
          </a:bodyPr>
          <a:lstStyle/>
          <a:p>
            <a:r>
              <a:rPr lang="en-GB" sz="1400" dirty="0"/>
              <a:t>Lower atrium</a:t>
            </a:r>
            <a:endParaRPr lang="LID4096" sz="1400" dirty="0"/>
          </a:p>
        </p:txBody>
      </p:sp>
      <p:sp>
        <p:nvSpPr>
          <p:cNvPr id="18" name="Rectangle 17">
            <a:extLst>
              <a:ext uri="{FF2B5EF4-FFF2-40B4-BE49-F238E27FC236}">
                <a16:creationId xmlns:a16="http://schemas.microsoft.com/office/drawing/2014/main" id="{1C41F3CA-25AC-1E7A-C552-8F950CCD3FDB}"/>
              </a:ext>
            </a:extLst>
          </p:cNvPr>
          <p:cNvSpPr/>
          <p:nvPr/>
        </p:nvSpPr>
        <p:spPr>
          <a:xfrm>
            <a:off x="2199353" y="6118225"/>
            <a:ext cx="446049" cy="246223"/>
          </a:xfrm>
          <a:prstGeom prst="rect">
            <a:avLst/>
          </a:prstGeom>
          <a:solidFill>
            <a:srgbClr val="F8CA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571FD599-C5C3-F4DF-D5EB-64177AA889F4}"/>
              </a:ext>
            </a:extLst>
          </p:cNvPr>
          <p:cNvSpPr/>
          <p:nvPr/>
        </p:nvSpPr>
        <p:spPr>
          <a:xfrm>
            <a:off x="2199352" y="5806383"/>
            <a:ext cx="446049" cy="246223"/>
          </a:xfrm>
          <a:prstGeom prst="rect">
            <a:avLst/>
          </a:prstGeom>
          <a:solidFill>
            <a:srgbClr val="B9A7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Rectangle 1">
            <a:extLst>
              <a:ext uri="{FF2B5EF4-FFF2-40B4-BE49-F238E27FC236}">
                <a16:creationId xmlns:a16="http://schemas.microsoft.com/office/drawing/2014/main" id="{D03DB18A-6CD0-C997-CC10-A8DA641C84F8}"/>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Concept</a:t>
            </a:r>
          </a:p>
        </p:txBody>
      </p:sp>
      <p:sp>
        <p:nvSpPr>
          <p:cNvPr id="10" name="Slide Number Placeholder 9">
            <a:extLst>
              <a:ext uri="{FF2B5EF4-FFF2-40B4-BE49-F238E27FC236}">
                <a16:creationId xmlns:a16="http://schemas.microsoft.com/office/drawing/2014/main" id="{EAFD814B-0279-0212-0DF2-E5BFF1CDE2A4}"/>
              </a:ext>
            </a:extLst>
          </p:cNvPr>
          <p:cNvSpPr>
            <a:spLocks noGrp="1"/>
          </p:cNvSpPr>
          <p:nvPr>
            <p:ph type="sldNum" sz="quarter" idx="12"/>
          </p:nvPr>
        </p:nvSpPr>
        <p:spPr/>
        <p:txBody>
          <a:bodyPr/>
          <a:lstStyle/>
          <a:p>
            <a:fld id="{EBBC2D6B-7327-483D-AD2A-1E5D09D2763D}" type="slidenum">
              <a:rPr lang="LID4096" smtClean="0"/>
              <a:t>30</a:t>
            </a:fld>
            <a:endParaRPr lang="LID4096"/>
          </a:p>
        </p:txBody>
      </p:sp>
    </p:spTree>
    <p:extLst>
      <p:ext uri="{BB962C8B-B14F-4D97-AF65-F5344CB8AC3E}">
        <p14:creationId xmlns:p14="http://schemas.microsoft.com/office/powerpoint/2010/main" val="812422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a hole in the ground&#10;&#10;Description automatically generated with medium confidence">
            <a:extLst>
              <a:ext uri="{FF2B5EF4-FFF2-40B4-BE49-F238E27FC236}">
                <a16:creationId xmlns:a16="http://schemas.microsoft.com/office/drawing/2014/main" id="{B31F9493-0B3D-176B-7211-6CAA8D11E7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Content Placeholder 3">
            <a:extLst>
              <a:ext uri="{FF2B5EF4-FFF2-40B4-BE49-F238E27FC236}">
                <a16:creationId xmlns:a16="http://schemas.microsoft.com/office/drawing/2014/main" id="{ACDE8755-8DD6-E0A9-12B5-E35A2524EAA9}"/>
              </a:ext>
            </a:extLst>
          </p:cNvPr>
          <p:cNvSpPr txBox="1">
            <a:spLocks/>
          </p:cNvSpPr>
          <p:nvPr/>
        </p:nvSpPr>
        <p:spPr>
          <a:xfrm>
            <a:off x="4235065" y="5422707"/>
            <a:ext cx="7731335" cy="10279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sz="3200" i="1" dirty="0">
              <a:solidFill>
                <a:schemeClr val="bg1"/>
              </a:solidFill>
              <a:latin typeface="+mj-lt"/>
            </a:endParaRPr>
          </a:p>
        </p:txBody>
      </p:sp>
      <p:sp>
        <p:nvSpPr>
          <p:cNvPr id="8" name="Content Placeholder 3">
            <a:extLst>
              <a:ext uri="{FF2B5EF4-FFF2-40B4-BE49-F238E27FC236}">
                <a16:creationId xmlns:a16="http://schemas.microsoft.com/office/drawing/2014/main" id="{4E91EE79-E758-42F1-FA05-BF7273B963CF}"/>
              </a:ext>
            </a:extLst>
          </p:cNvPr>
          <p:cNvSpPr txBox="1">
            <a:spLocks/>
          </p:cNvSpPr>
          <p:nvPr/>
        </p:nvSpPr>
        <p:spPr>
          <a:xfrm>
            <a:off x="511881" y="5469037"/>
            <a:ext cx="11422115" cy="517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200" i="1" dirty="0">
                <a:solidFill>
                  <a:schemeClr val="bg1"/>
                </a:solidFill>
                <a:latin typeface="+mj-lt"/>
              </a:rPr>
              <a:t>Expansive landscape…no human touch</a:t>
            </a:r>
          </a:p>
        </p:txBody>
      </p:sp>
      <p:sp>
        <p:nvSpPr>
          <p:cNvPr id="11" name="Rectangle 10">
            <a:extLst>
              <a:ext uri="{FF2B5EF4-FFF2-40B4-BE49-F238E27FC236}">
                <a16:creationId xmlns:a16="http://schemas.microsoft.com/office/drawing/2014/main" id="{F0D62947-6A9F-22BA-16ED-8B725DD8D9DB}"/>
              </a:ext>
            </a:extLst>
          </p:cNvPr>
          <p:cNvSpPr/>
          <p:nvPr/>
        </p:nvSpPr>
        <p:spPr>
          <a:xfrm>
            <a:off x="4539865" y="5144174"/>
            <a:ext cx="6062821"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i="1" dirty="0">
                <a:solidFill>
                  <a:schemeClr val="bg1"/>
                </a:solidFill>
                <a:latin typeface="+mj-lt"/>
              </a:rPr>
              <a:t>Settling in the unknown, on Earth</a:t>
            </a:r>
          </a:p>
        </p:txBody>
      </p:sp>
      <p:sp>
        <p:nvSpPr>
          <p:cNvPr id="6" name="Content Placeholder 3">
            <a:extLst>
              <a:ext uri="{FF2B5EF4-FFF2-40B4-BE49-F238E27FC236}">
                <a16:creationId xmlns:a16="http://schemas.microsoft.com/office/drawing/2014/main" id="{BC43CDCB-3E81-FD16-AA2B-2BDEAA7DF36E}"/>
              </a:ext>
            </a:extLst>
          </p:cNvPr>
          <p:cNvSpPr txBox="1">
            <a:spLocks/>
          </p:cNvSpPr>
          <p:nvPr/>
        </p:nvSpPr>
        <p:spPr>
          <a:xfrm>
            <a:off x="0" y="6587289"/>
            <a:ext cx="7731335" cy="2438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i="1" dirty="0">
                <a:solidFill>
                  <a:schemeClr val="bg1"/>
                </a:solidFill>
                <a:latin typeface="+mj-lt"/>
              </a:rPr>
              <a:t>Mount Etna, Sicily, TU Delft Lava Tube Mission (2024)</a:t>
            </a:r>
          </a:p>
        </p:txBody>
      </p:sp>
      <p:sp>
        <p:nvSpPr>
          <p:cNvPr id="2" name="Rectangle 1">
            <a:extLst>
              <a:ext uri="{FF2B5EF4-FFF2-40B4-BE49-F238E27FC236}">
                <a16:creationId xmlns:a16="http://schemas.microsoft.com/office/drawing/2014/main" id="{AF5EE866-E7C1-C986-DF7A-C925D333AD52}"/>
              </a:ext>
            </a:extLst>
          </p:cNvPr>
          <p:cNvSpPr/>
          <p:nvPr/>
        </p:nvSpPr>
        <p:spPr>
          <a:xfrm>
            <a:off x="76723" y="87400"/>
            <a:ext cx="5235506"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Requirements</a:t>
            </a:r>
          </a:p>
        </p:txBody>
      </p:sp>
    </p:spTree>
    <p:extLst>
      <p:ext uri="{BB962C8B-B14F-4D97-AF65-F5344CB8AC3E}">
        <p14:creationId xmlns:p14="http://schemas.microsoft.com/office/powerpoint/2010/main" val="2730010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F0584-7D59-50ED-CD0F-45BED297D4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D4DC79C-A9B3-7391-B243-CC6F46267383}"/>
              </a:ext>
            </a:extLst>
          </p:cNvPr>
          <p:cNvSpPr/>
          <p:nvPr/>
        </p:nvSpPr>
        <p:spPr>
          <a:xfrm>
            <a:off x="4792714" y="4678272"/>
            <a:ext cx="6030687" cy="424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endParaRPr lang="en-US" sz="3200" i="1" dirty="0">
              <a:solidFill>
                <a:schemeClr val="bg1"/>
              </a:solidFill>
              <a:latin typeface="+mj-lt"/>
            </a:endParaRPr>
          </a:p>
        </p:txBody>
      </p:sp>
      <p:sp>
        <p:nvSpPr>
          <p:cNvPr id="7" name="Content Placeholder 3">
            <a:extLst>
              <a:ext uri="{FF2B5EF4-FFF2-40B4-BE49-F238E27FC236}">
                <a16:creationId xmlns:a16="http://schemas.microsoft.com/office/drawing/2014/main" id="{AA649FAE-449D-BE76-8493-E3E005F95CC3}"/>
              </a:ext>
            </a:extLst>
          </p:cNvPr>
          <p:cNvSpPr txBox="1">
            <a:spLocks/>
          </p:cNvSpPr>
          <p:nvPr/>
        </p:nvSpPr>
        <p:spPr>
          <a:xfrm>
            <a:off x="0" y="6587289"/>
            <a:ext cx="7731335" cy="2438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i="1" dirty="0">
                <a:solidFill>
                  <a:schemeClr val="bg1"/>
                </a:solidFill>
                <a:latin typeface="+mj-lt"/>
              </a:rPr>
              <a:t>Mount Etna, Sicily, TU Delft Lava Tube Mission (2024)</a:t>
            </a:r>
          </a:p>
        </p:txBody>
      </p:sp>
      <p:sp>
        <p:nvSpPr>
          <p:cNvPr id="9" name="Content Placeholder 3">
            <a:extLst>
              <a:ext uri="{FF2B5EF4-FFF2-40B4-BE49-F238E27FC236}">
                <a16:creationId xmlns:a16="http://schemas.microsoft.com/office/drawing/2014/main" id="{FA2CADA9-4D4A-A08A-A052-D95422A6A025}"/>
              </a:ext>
            </a:extLst>
          </p:cNvPr>
          <p:cNvSpPr txBox="1">
            <a:spLocks/>
          </p:cNvSpPr>
          <p:nvPr/>
        </p:nvSpPr>
        <p:spPr>
          <a:xfrm>
            <a:off x="511881" y="5469037"/>
            <a:ext cx="11422115" cy="517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200" i="1" dirty="0">
                <a:solidFill>
                  <a:schemeClr val="bg1"/>
                </a:solidFill>
                <a:latin typeface="+mj-lt"/>
              </a:rPr>
              <a:t>human infrastructure as marker</a:t>
            </a:r>
          </a:p>
        </p:txBody>
      </p:sp>
      <p:sp>
        <p:nvSpPr>
          <p:cNvPr id="10" name="Rectangle 9">
            <a:extLst>
              <a:ext uri="{FF2B5EF4-FFF2-40B4-BE49-F238E27FC236}">
                <a16:creationId xmlns:a16="http://schemas.microsoft.com/office/drawing/2014/main" id="{5CA17458-BAF0-8130-82FE-B46AB0A9A53E}"/>
              </a:ext>
            </a:extLst>
          </p:cNvPr>
          <p:cNvSpPr/>
          <p:nvPr/>
        </p:nvSpPr>
        <p:spPr>
          <a:xfrm>
            <a:off x="4539865" y="5144174"/>
            <a:ext cx="6062821"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i="1" dirty="0">
                <a:solidFill>
                  <a:schemeClr val="bg1"/>
                </a:solidFill>
                <a:latin typeface="+mj-lt"/>
              </a:rPr>
              <a:t>Need of something familiar…</a:t>
            </a:r>
          </a:p>
        </p:txBody>
      </p:sp>
      <p:sp>
        <p:nvSpPr>
          <p:cNvPr id="2" name="Rectangle 1">
            <a:extLst>
              <a:ext uri="{FF2B5EF4-FFF2-40B4-BE49-F238E27FC236}">
                <a16:creationId xmlns:a16="http://schemas.microsoft.com/office/drawing/2014/main" id="{1743C578-DF4D-811C-8596-BB3B707A5A85}"/>
              </a:ext>
            </a:extLst>
          </p:cNvPr>
          <p:cNvSpPr/>
          <p:nvPr/>
        </p:nvSpPr>
        <p:spPr>
          <a:xfrm>
            <a:off x="76723" y="87400"/>
            <a:ext cx="5235506"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Requirements</a:t>
            </a:r>
          </a:p>
        </p:txBody>
      </p:sp>
    </p:spTree>
    <p:extLst>
      <p:ext uri="{BB962C8B-B14F-4D97-AF65-F5344CB8AC3E}">
        <p14:creationId xmlns:p14="http://schemas.microsoft.com/office/powerpoint/2010/main" val="3784573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B70F00-52D5-1C55-7B8E-6E6C5F819FE8}"/>
            </a:ext>
          </a:extLst>
        </p:cNvPr>
        <p:cNvGrpSpPr/>
        <p:nvPr/>
      </p:nvGrpSpPr>
      <p:grpSpPr>
        <a:xfrm>
          <a:off x="0" y="0"/>
          <a:ext cx="0" cy="0"/>
          <a:chOff x="0" y="0"/>
          <a:chExt cx="0" cy="0"/>
        </a:xfrm>
      </p:grpSpPr>
      <p:pic>
        <p:nvPicPr>
          <p:cNvPr id="14" name="Picture 2" descr="Moon Landscape : NASA : Free Download, Borrow, and Streaming : Internet  Archive">
            <a:extLst>
              <a:ext uri="{FF2B5EF4-FFF2-40B4-BE49-F238E27FC236}">
                <a16:creationId xmlns:a16="http://schemas.microsoft.com/office/drawing/2014/main" id="{CE0970D3-4B70-49B6-AF0E-AA02FD272A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583251"/>
            <a:ext cx="12192000" cy="52747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385DDD7E-9D7F-85F4-7A2D-65B9910EC4A2}"/>
              </a:ext>
            </a:extLst>
          </p:cNvPr>
          <p:cNvGraphicFramePr>
            <a:graphicFrameLocks noGrp="1"/>
          </p:cNvGraphicFramePr>
          <p:nvPr>
            <p:extLst>
              <p:ext uri="{D42A27DB-BD31-4B8C-83A1-F6EECF244321}">
                <p14:modId xmlns:p14="http://schemas.microsoft.com/office/powerpoint/2010/main" val="2549919356"/>
              </p:ext>
            </p:extLst>
          </p:nvPr>
        </p:nvGraphicFramePr>
        <p:xfrm>
          <a:off x="5823007" y="1075774"/>
          <a:ext cx="5975235" cy="4546159"/>
        </p:xfrm>
        <a:graphic>
          <a:graphicData uri="http://schemas.openxmlformats.org/drawingml/2006/table">
            <a:tbl>
              <a:tblPr firstRow="1" bandRow="1">
                <a:tableStyleId>{5C22544A-7EE6-4342-B048-85BDC9FD1C3A}</a:tableStyleId>
              </a:tblPr>
              <a:tblGrid>
                <a:gridCol w="1263091">
                  <a:extLst>
                    <a:ext uri="{9D8B030D-6E8A-4147-A177-3AD203B41FA5}">
                      <a16:colId xmlns:a16="http://schemas.microsoft.com/office/drawing/2014/main" val="2379990978"/>
                    </a:ext>
                  </a:extLst>
                </a:gridCol>
                <a:gridCol w="1376834">
                  <a:extLst>
                    <a:ext uri="{9D8B030D-6E8A-4147-A177-3AD203B41FA5}">
                      <a16:colId xmlns:a16="http://schemas.microsoft.com/office/drawing/2014/main" val="1245089162"/>
                    </a:ext>
                  </a:extLst>
                </a:gridCol>
                <a:gridCol w="1996409">
                  <a:extLst>
                    <a:ext uri="{9D8B030D-6E8A-4147-A177-3AD203B41FA5}">
                      <a16:colId xmlns:a16="http://schemas.microsoft.com/office/drawing/2014/main" val="4083456156"/>
                    </a:ext>
                  </a:extLst>
                </a:gridCol>
                <a:gridCol w="1338901">
                  <a:extLst>
                    <a:ext uri="{9D8B030D-6E8A-4147-A177-3AD203B41FA5}">
                      <a16:colId xmlns:a16="http://schemas.microsoft.com/office/drawing/2014/main" val="724658730"/>
                    </a:ext>
                  </a:extLst>
                </a:gridCol>
              </a:tblGrid>
              <a:tr h="431387">
                <a:tc>
                  <a:txBody>
                    <a:bodyPr/>
                    <a:lstStyle/>
                    <a:p>
                      <a:r>
                        <a:rPr lang="en-GB" sz="1000" dirty="0">
                          <a:solidFill>
                            <a:schemeClr val="bg1"/>
                          </a:solidFill>
                          <a:latin typeface="+mn-lt"/>
                        </a:rPr>
                        <a:t>Condition  </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r>
                        <a:rPr lang="en-GB" sz="1000" dirty="0">
                          <a:solidFill>
                            <a:schemeClr val="bg1"/>
                          </a:solidFill>
                          <a:latin typeface="+mn-lt"/>
                        </a:rPr>
                        <a:t>Earth</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r>
                        <a:rPr lang="en-GB" sz="1000" dirty="0">
                          <a:solidFill>
                            <a:schemeClr val="bg1"/>
                          </a:solidFill>
                          <a:latin typeface="+mn-lt"/>
                        </a:rPr>
                        <a:t>Moon</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r>
                        <a:rPr lang="en-GB" sz="1000" dirty="0">
                          <a:solidFill>
                            <a:schemeClr val="bg1"/>
                          </a:solidFill>
                          <a:latin typeface="+mn-lt"/>
                        </a:rPr>
                        <a:t>Design Implications</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4128386000"/>
                  </a:ext>
                </a:extLst>
              </a:tr>
              <a:tr h="431387">
                <a:tc>
                  <a:txBody>
                    <a:bodyPr/>
                    <a:lstStyle/>
                    <a:p>
                      <a:r>
                        <a:rPr lang="en-GB" sz="1000" dirty="0">
                          <a:solidFill>
                            <a:schemeClr val="bg1"/>
                          </a:solidFill>
                          <a:latin typeface="+mn-lt"/>
                        </a:rPr>
                        <a:t>Gravity</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1 g</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1/6 g</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Consider low gravity effects</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07426834"/>
                  </a:ext>
                </a:extLst>
              </a:tr>
              <a:tr h="431387">
                <a:tc>
                  <a:txBody>
                    <a:bodyPr/>
                    <a:lstStyle/>
                    <a:p>
                      <a:r>
                        <a:rPr lang="en-GB" sz="1000" dirty="0">
                          <a:solidFill>
                            <a:schemeClr val="bg1"/>
                          </a:solidFill>
                          <a:latin typeface="+mn-lt"/>
                        </a:rPr>
                        <a:t>Atmosphere</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1 bar (O2, N2, CO2)</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~0 bar (almost vacuum)</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Pressurized </a:t>
                      </a:r>
                      <a:r>
                        <a:rPr lang="en-GB" sz="1000" dirty="0">
                          <a:solidFill>
                            <a:schemeClr val="tx1"/>
                          </a:solidFill>
                          <a:highlight>
                            <a:srgbClr val="FBB040"/>
                          </a:highlight>
                          <a:latin typeface="+mn-lt"/>
                        </a:rPr>
                        <a:t>vessel</a:t>
                      </a:r>
                      <a:endParaRPr lang="LID4096" sz="1000" dirty="0">
                        <a:solidFill>
                          <a:schemeClr val="tx1"/>
                        </a:solidFill>
                        <a:highlight>
                          <a:srgbClr val="FBB040"/>
                        </a:highlight>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9083132"/>
                  </a:ext>
                </a:extLst>
              </a:tr>
              <a:tr h="431387">
                <a:tc>
                  <a:txBody>
                    <a:bodyPr/>
                    <a:lstStyle/>
                    <a:p>
                      <a:r>
                        <a:rPr lang="en-GB" sz="1000" dirty="0">
                          <a:solidFill>
                            <a:schemeClr val="bg1"/>
                          </a:solidFill>
                          <a:latin typeface="+mn-lt"/>
                        </a:rPr>
                        <a:t>Length of day</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24 hours</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28 Earth days</a:t>
                      </a:r>
                    </a:p>
                    <a:p>
                      <a:r>
                        <a:rPr lang="en-GB" sz="1000" dirty="0">
                          <a:solidFill>
                            <a:schemeClr val="bg1"/>
                          </a:solidFill>
                          <a:latin typeface="+mn-lt"/>
                        </a:rPr>
                        <a:t>(14 days light / 14 days dark)</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Site selection</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933599406"/>
                  </a:ext>
                </a:extLst>
              </a:tr>
              <a:tr h="597306">
                <a:tc>
                  <a:txBody>
                    <a:bodyPr/>
                    <a:lstStyle/>
                    <a:p>
                      <a:r>
                        <a:rPr lang="en-GB" sz="1000" dirty="0">
                          <a:solidFill>
                            <a:schemeClr val="bg1"/>
                          </a:solidFill>
                          <a:latin typeface="+mn-lt"/>
                        </a:rPr>
                        <a:t>Temperature </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Mean 15</a:t>
                      </a:r>
                      <a:r>
                        <a:rPr lang="en-NL" sz="1000" b="0" i="0" kern="1200" dirty="0">
                          <a:solidFill>
                            <a:schemeClr val="bg1"/>
                          </a:solidFill>
                          <a:effectLst/>
                          <a:latin typeface="+mn-lt"/>
                          <a:ea typeface="+mn-ea"/>
                          <a:cs typeface="+mn-cs"/>
                        </a:rPr>
                        <a:t>°</a:t>
                      </a:r>
                      <a:r>
                        <a:rPr lang="en-GB" sz="1000" dirty="0">
                          <a:solidFill>
                            <a:schemeClr val="bg1"/>
                          </a:solidFill>
                          <a:latin typeface="+mn-lt"/>
                        </a:rPr>
                        <a:t>C</a:t>
                      </a:r>
                    </a:p>
                    <a:p>
                      <a:r>
                        <a:rPr lang="en-GB" sz="1000" dirty="0">
                          <a:solidFill>
                            <a:schemeClr val="bg1"/>
                          </a:solidFill>
                          <a:latin typeface="+mn-lt"/>
                        </a:rPr>
                        <a:t>Range: -89</a:t>
                      </a:r>
                      <a:r>
                        <a:rPr lang="en-NL" sz="1000" b="0" i="0" kern="1200" dirty="0">
                          <a:solidFill>
                            <a:schemeClr val="bg1"/>
                          </a:solidFill>
                          <a:effectLst/>
                          <a:latin typeface="+mn-lt"/>
                          <a:ea typeface="+mn-ea"/>
                          <a:cs typeface="+mn-cs"/>
                        </a:rPr>
                        <a:t>°</a:t>
                      </a:r>
                      <a:r>
                        <a:rPr lang="en-GB" sz="1000" dirty="0">
                          <a:solidFill>
                            <a:schemeClr val="bg1"/>
                          </a:solidFill>
                          <a:latin typeface="+mn-lt"/>
                        </a:rPr>
                        <a:t>C – 60</a:t>
                      </a:r>
                      <a:r>
                        <a:rPr lang="en-NL" sz="1000" b="0" i="0" kern="1200" dirty="0">
                          <a:solidFill>
                            <a:schemeClr val="bg1"/>
                          </a:solidFill>
                          <a:effectLst/>
                          <a:latin typeface="+mn-lt"/>
                          <a:ea typeface="+mn-ea"/>
                          <a:cs typeface="+mn-cs"/>
                        </a:rPr>
                        <a:t>°</a:t>
                      </a:r>
                      <a:r>
                        <a:rPr lang="en-GB" sz="1000" dirty="0">
                          <a:solidFill>
                            <a:schemeClr val="bg1"/>
                          </a:solidFill>
                          <a:latin typeface="+mn-lt"/>
                        </a:rPr>
                        <a:t>C</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Mean -20</a:t>
                      </a:r>
                      <a:r>
                        <a:rPr lang="en-NL" sz="1000" b="0" i="0" kern="1200" dirty="0">
                          <a:solidFill>
                            <a:schemeClr val="bg1"/>
                          </a:solidFill>
                          <a:effectLst/>
                          <a:latin typeface="+mn-lt"/>
                          <a:ea typeface="+mn-ea"/>
                          <a:cs typeface="+mn-cs"/>
                        </a:rPr>
                        <a:t>°</a:t>
                      </a:r>
                      <a:r>
                        <a:rPr lang="en-GB" sz="1000" dirty="0">
                          <a:solidFill>
                            <a:schemeClr val="bg1"/>
                          </a:solidFill>
                          <a:latin typeface="+mn-lt"/>
                        </a:rPr>
                        <a:t>C</a:t>
                      </a:r>
                    </a:p>
                    <a:p>
                      <a:r>
                        <a:rPr lang="en-GB" sz="1000" dirty="0">
                          <a:solidFill>
                            <a:schemeClr val="bg1"/>
                          </a:solidFill>
                          <a:latin typeface="+mn-lt"/>
                        </a:rPr>
                        <a:t>Range: -233</a:t>
                      </a:r>
                      <a:r>
                        <a:rPr lang="en-NL" sz="1000" b="0" i="0" kern="1200" dirty="0">
                          <a:solidFill>
                            <a:schemeClr val="bg1"/>
                          </a:solidFill>
                          <a:effectLst/>
                          <a:latin typeface="+mn-lt"/>
                          <a:ea typeface="+mn-ea"/>
                          <a:cs typeface="+mn-cs"/>
                        </a:rPr>
                        <a:t>°</a:t>
                      </a:r>
                      <a:r>
                        <a:rPr lang="en-GB" sz="1000" dirty="0">
                          <a:solidFill>
                            <a:schemeClr val="bg1"/>
                          </a:solidFill>
                          <a:latin typeface="+mn-lt"/>
                        </a:rPr>
                        <a:t>C – 123</a:t>
                      </a:r>
                      <a:r>
                        <a:rPr lang="en-NL" sz="1000" b="0" i="0" kern="1200" dirty="0">
                          <a:solidFill>
                            <a:schemeClr val="bg1"/>
                          </a:solidFill>
                          <a:effectLst/>
                          <a:latin typeface="+mn-lt"/>
                          <a:ea typeface="+mn-ea"/>
                          <a:cs typeface="+mn-cs"/>
                        </a:rPr>
                        <a:t>°</a:t>
                      </a:r>
                      <a:r>
                        <a:rPr lang="en-GB" sz="1000" dirty="0">
                          <a:solidFill>
                            <a:schemeClr val="bg1"/>
                          </a:solidFill>
                          <a:latin typeface="+mn-lt"/>
                        </a:rPr>
                        <a:t>C</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Thermal </a:t>
                      </a:r>
                      <a:r>
                        <a:rPr lang="en-GB" sz="1000" dirty="0">
                          <a:solidFill>
                            <a:schemeClr val="tx1"/>
                          </a:solidFill>
                          <a:highlight>
                            <a:srgbClr val="FBB040"/>
                          </a:highlight>
                          <a:latin typeface="+mn-lt"/>
                        </a:rPr>
                        <a:t>enclosure</a:t>
                      </a:r>
                      <a:endParaRPr lang="LID4096" sz="1000" dirty="0">
                        <a:solidFill>
                          <a:schemeClr val="tx1"/>
                        </a:solidFill>
                        <a:highlight>
                          <a:srgbClr val="FBB040"/>
                        </a:highlight>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75447409"/>
                  </a:ext>
                </a:extLst>
              </a:tr>
              <a:tr h="597306">
                <a:tc>
                  <a:txBody>
                    <a:bodyPr/>
                    <a:lstStyle/>
                    <a:p>
                      <a:r>
                        <a:rPr lang="en-GB" sz="1000" dirty="0">
                          <a:solidFill>
                            <a:schemeClr val="bg1"/>
                          </a:solidFill>
                          <a:latin typeface="+mn-lt"/>
                        </a:rPr>
                        <a:t>Radiation</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Protection by Earth’s atmosphere</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Exposure to space radiation, secondary radiation from surface</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Radiation </a:t>
                      </a:r>
                      <a:r>
                        <a:rPr lang="en-GB" sz="1000" dirty="0">
                          <a:solidFill>
                            <a:schemeClr val="tx1"/>
                          </a:solidFill>
                          <a:highlight>
                            <a:srgbClr val="FBB040"/>
                          </a:highlight>
                          <a:latin typeface="+mn-lt"/>
                        </a:rPr>
                        <a:t>enclosure</a:t>
                      </a:r>
                      <a:endParaRPr lang="LID4096" sz="1000" dirty="0">
                        <a:solidFill>
                          <a:schemeClr val="tx1"/>
                        </a:solidFill>
                        <a:highlight>
                          <a:srgbClr val="FBB040"/>
                        </a:highlight>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86574877"/>
                  </a:ext>
                </a:extLst>
              </a:tr>
              <a:tr h="597306">
                <a:tc>
                  <a:txBody>
                    <a:bodyPr/>
                    <a:lstStyle/>
                    <a:p>
                      <a:r>
                        <a:rPr lang="en-GB" sz="1000" dirty="0">
                          <a:solidFill>
                            <a:schemeClr val="bg1"/>
                          </a:solidFill>
                          <a:latin typeface="+mn-lt"/>
                        </a:rPr>
                        <a:t>Water</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70.8% surface </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In deep permanently shadowed craters &amp; </a:t>
                      </a:r>
                      <a:r>
                        <a:rPr lang="en-GB" sz="1000" dirty="0" err="1">
                          <a:solidFill>
                            <a:schemeClr val="bg1"/>
                          </a:solidFill>
                          <a:latin typeface="+mn-lt"/>
                        </a:rPr>
                        <a:t>binded</a:t>
                      </a:r>
                      <a:r>
                        <a:rPr lang="en-GB" sz="1000" dirty="0">
                          <a:solidFill>
                            <a:schemeClr val="bg1"/>
                          </a:solidFill>
                          <a:latin typeface="+mn-lt"/>
                        </a:rPr>
                        <a:t> in </a:t>
                      </a:r>
                      <a:r>
                        <a:rPr lang="en-GB" sz="1000" dirty="0" err="1">
                          <a:solidFill>
                            <a:schemeClr val="bg1"/>
                          </a:solidFill>
                          <a:latin typeface="+mn-lt"/>
                        </a:rPr>
                        <a:t>regolith</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Limited water</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00416714"/>
                  </a:ext>
                </a:extLst>
              </a:tr>
              <a:tr h="597306">
                <a:tc>
                  <a:txBody>
                    <a:bodyPr/>
                    <a:lstStyle/>
                    <a:p>
                      <a:r>
                        <a:rPr lang="en-GB" sz="1000" dirty="0">
                          <a:solidFill>
                            <a:schemeClr val="bg1"/>
                          </a:solidFill>
                          <a:latin typeface="+mn-lt"/>
                        </a:rPr>
                        <a:t>Dust</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err="1">
                          <a:solidFill>
                            <a:schemeClr val="bg1"/>
                          </a:solidFill>
                          <a:latin typeface="+mn-lt"/>
                        </a:rPr>
                        <a:t>Generaly</a:t>
                      </a:r>
                      <a:r>
                        <a:rPr lang="en-GB" sz="1000" dirty="0">
                          <a:solidFill>
                            <a:schemeClr val="bg1"/>
                          </a:solidFill>
                          <a:latin typeface="+mn-lt"/>
                        </a:rPr>
                        <a:t> not harmful</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Pervasive &amp; potentially toxic, electromagnetic cling, lofts above surface</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Physical </a:t>
                      </a:r>
                      <a:r>
                        <a:rPr lang="en-GB" sz="1000" dirty="0">
                          <a:solidFill>
                            <a:schemeClr val="tx1"/>
                          </a:solidFill>
                          <a:highlight>
                            <a:srgbClr val="FBB040"/>
                          </a:highlight>
                          <a:latin typeface="+mn-lt"/>
                        </a:rPr>
                        <a:t>enclosure</a:t>
                      </a:r>
                      <a:endParaRPr lang="LID4096" sz="1000" dirty="0">
                        <a:solidFill>
                          <a:schemeClr val="tx1"/>
                        </a:solidFill>
                        <a:highlight>
                          <a:srgbClr val="FBB040"/>
                        </a:highlight>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42900705"/>
                  </a:ext>
                </a:extLst>
              </a:tr>
              <a:tr h="431387">
                <a:tc>
                  <a:txBody>
                    <a:bodyPr/>
                    <a:lstStyle/>
                    <a:p>
                      <a:r>
                        <a:rPr lang="en-GB" sz="1000" dirty="0">
                          <a:solidFill>
                            <a:schemeClr val="bg1"/>
                          </a:solidFill>
                          <a:latin typeface="+mn-lt"/>
                        </a:rPr>
                        <a:t>Others</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Micrometeoroids, bright light &amp; glare</a:t>
                      </a:r>
                      <a:endParaRPr lang="LID4096" sz="1000" dirty="0">
                        <a:solidFill>
                          <a:schemeClr val="bg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1000" dirty="0">
                          <a:solidFill>
                            <a:schemeClr val="bg1"/>
                          </a:solidFill>
                          <a:latin typeface="+mn-lt"/>
                        </a:rPr>
                        <a:t>Physical </a:t>
                      </a:r>
                      <a:r>
                        <a:rPr lang="en-GB" sz="1000" dirty="0">
                          <a:solidFill>
                            <a:schemeClr val="tx1"/>
                          </a:solidFill>
                          <a:highlight>
                            <a:srgbClr val="FBB040"/>
                          </a:highlight>
                          <a:latin typeface="+mn-lt"/>
                        </a:rPr>
                        <a:t>enclosure</a:t>
                      </a:r>
                      <a:endParaRPr lang="LID4096" sz="1000" dirty="0">
                        <a:solidFill>
                          <a:schemeClr val="tx1"/>
                        </a:solidFill>
                        <a:highlight>
                          <a:srgbClr val="FBB040"/>
                        </a:highlight>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65679281"/>
                  </a:ext>
                </a:extLst>
              </a:tr>
            </a:tbl>
          </a:graphicData>
        </a:graphic>
      </p:graphicFrame>
      <p:sp>
        <p:nvSpPr>
          <p:cNvPr id="6" name="Tijdelijke aanduiding voor inhoud 2">
            <a:extLst>
              <a:ext uri="{FF2B5EF4-FFF2-40B4-BE49-F238E27FC236}">
                <a16:creationId xmlns:a16="http://schemas.microsoft.com/office/drawing/2014/main" id="{55B0FF18-512D-B31A-3B4A-75BC6EEB792C}"/>
              </a:ext>
            </a:extLst>
          </p:cNvPr>
          <p:cNvSpPr txBox="1">
            <a:spLocks/>
          </p:cNvSpPr>
          <p:nvPr/>
        </p:nvSpPr>
        <p:spPr>
          <a:xfrm>
            <a:off x="7292823" y="798075"/>
            <a:ext cx="4505419"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i="1" dirty="0">
                <a:solidFill>
                  <a:schemeClr val="bg1">
                    <a:lumMod val="65000"/>
                  </a:schemeClr>
                </a:solidFill>
                <a:ea typeface="+mn-lt"/>
                <a:cs typeface="+mn-lt"/>
              </a:rPr>
              <a:t>Source: Architecture for Astronauts, last column added by author</a:t>
            </a:r>
            <a:endParaRPr lang="nl-NL" sz="1000" i="1" dirty="0">
              <a:solidFill>
                <a:schemeClr val="bg1">
                  <a:lumMod val="65000"/>
                </a:schemeClr>
              </a:solidFill>
              <a:cs typeface="Helvetica" pitchFamily="2" charset="0"/>
            </a:endParaRPr>
          </a:p>
        </p:txBody>
      </p:sp>
      <p:sp>
        <p:nvSpPr>
          <p:cNvPr id="12" name="TextBox 11">
            <a:extLst>
              <a:ext uri="{FF2B5EF4-FFF2-40B4-BE49-F238E27FC236}">
                <a16:creationId xmlns:a16="http://schemas.microsoft.com/office/drawing/2014/main" id="{6C8E6437-506C-D44F-32D9-D17B17DD3843}"/>
              </a:ext>
            </a:extLst>
          </p:cNvPr>
          <p:cNvSpPr txBox="1"/>
          <p:nvPr/>
        </p:nvSpPr>
        <p:spPr>
          <a:xfrm>
            <a:off x="391322" y="2570597"/>
            <a:ext cx="4808765" cy="369332"/>
          </a:xfrm>
          <a:prstGeom prst="rect">
            <a:avLst/>
          </a:prstGeom>
          <a:noFill/>
        </p:spPr>
        <p:txBody>
          <a:bodyPr wrap="square">
            <a:spAutoFit/>
          </a:bodyPr>
          <a:lstStyle/>
          <a:p>
            <a:pPr marL="0" indent="0">
              <a:buNone/>
            </a:pPr>
            <a:r>
              <a:rPr lang="en-GB" b="1" dirty="0">
                <a:solidFill>
                  <a:schemeClr val="bg1"/>
                </a:solidFill>
                <a:cs typeface="Helvetica" pitchFamily="2" charset="0"/>
                <a:sym typeface="Wingdings" panose="05000000000000000000" pitchFamily="2" charset="2"/>
              </a:rPr>
              <a:t>Habitat = </a:t>
            </a:r>
            <a:r>
              <a:rPr lang="en-GB" b="1" dirty="0">
                <a:highlight>
                  <a:srgbClr val="FBB040"/>
                </a:highlight>
                <a:cs typeface="Helvetica" pitchFamily="2" charset="0"/>
                <a:sym typeface="Wingdings" panose="05000000000000000000" pitchFamily="2" charset="2"/>
              </a:rPr>
              <a:t>protection</a:t>
            </a:r>
            <a:endParaRPr lang="en-GB" b="1" u="sng" dirty="0">
              <a:highlight>
                <a:srgbClr val="FBB040"/>
              </a:highlight>
              <a:cs typeface="Helvetica" pitchFamily="2" charset="0"/>
              <a:sym typeface="Wingdings" panose="05000000000000000000" pitchFamily="2" charset="2"/>
            </a:endParaRPr>
          </a:p>
        </p:txBody>
      </p:sp>
      <p:sp>
        <p:nvSpPr>
          <p:cNvPr id="13" name="Rectangle 12">
            <a:extLst>
              <a:ext uri="{FF2B5EF4-FFF2-40B4-BE49-F238E27FC236}">
                <a16:creationId xmlns:a16="http://schemas.microsoft.com/office/drawing/2014/main" id="{E329E447-D8A6-3108-3E7C-7AD0A5EE14C2}"/>
              </a:ext>
            </a:extLst>
          </p:cNvPr>
          <p:cNvSpPr/>
          <p:nvPr/>
        </p:nvSpPr>
        <p:spPr>
          <a:xfrm>
            <a:off x="391323" y="1412698"/>
            <a:ext cx="5475515" cy="424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3200" i="1" dirty="0">
                <a:solidFill>
                  <a:schemeClr val="bg1"/>
                </a:solidFill>
                <a:latin typeface="+mj-lt"/>
              </a:rPr>
              <a:t>Lunar environment:</a:t>
            </a:r>
          </a:p>
          <a:p>
            <a:r>
              <a:rPr lang="en-US" sz="3200" i="1" u="sng" dirty="0">
                <a:solidFill>
                  <a:schemeClr val="bg1"/>
                </a:solidFill>
                <a:latin typeface="+mj-lt"/>
              </a:rPr>
              <a:t>physically</a:t>
            </a:r>
            <a:r>
              <a:rPr lang="en-US" sz="3200" i="1" dirty="0">
                <a:solidFill>
                  <a:schemeClr val="bg1"/>
                </a:solidFill>
                <a:latin typeface="+mj-lt"/>
              </a:rPr>
              <a:t> hostile</a:t>
            </a:r>
          </a:p>
        </p:txBody>
      </p:sp>
      <p:sp>
        <p:nvSpPr>
          <p:cNvPr id="3" name="Content Placeholder 3">
            <a:extLst>
              <a:ext uri="{FF2B5EF4-FFF2-40B4-BE49-F238E27FC236}">
                <a16:creationId xmlns:a16="http://schemas.microsoft.com/office/drawing/2014/main" id="{15205B0F-ADE6-DB76-F73D-A584D3DD1C83}"/>
              </a:ext>
            </a:extLst>
          </p:cNvPr>
          <p:cNvSpPr txBox="1">
            <a:spLocks/>
          </p:cNvSpPr>
          <p:nvPr/>
        </p:nvSpPr>
        <p:spPr>
          <a:xfrm>
            <a:off x="0" y="6587289"/>
            <a:ext cx="7731335" cy="2438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i="1" dirty="0">
                <a:solidFill>
                  <a:schemeClr val="bg1"/>
                </a:solidFill>
                <a:latin typeface="+mj-lt"/>
              </a:rPr>
              <a:t>Astronaut Harrison Schmitt exploring lunar surface, Apollo 17 (1972), NASA.</a:t>
            </a:r>
          </a:p>
        </p:txBody>
      </p:sp>
      <p:sp>
        <p:nvSpPr>
          <p:cNvPr id="7" name="Rectangle 6">
            <a:extLst>
              <a:ext uri="{FF2B5EF4-FFF2-40B4-BE49-F238E27FC236}">
                <a16:creationId xmlns:a16="http://schemas.microsoft.com/office/drawing/2014/main" id="{81292A77-77D9-1D50-4A3C-1B8CF35CAE3E}"/>
              </a:ext>
            </a:extLst>
          </p:cNvPr>
          <p:cNvSpPr/>
          <p:nvPr/>
        </p:nvSpPr>
        <p:spPr>
          <a:xfrm>
            <a:off x="76723" y="87400"/>
            <a:ext cx="5235506"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Requirements</a:t>
            </a:r>
          </a:p>
        </p:txBody>
      </p:sp>
      <p:sp>
        <p:nvSpPr>
          <p:cNvPr id="5" name="Slide Number Placeholder 4">
            <a:extLst>
              <a:ext uri="{FF2B5EF4-FFF2-40B4-BE49-F238E27FC236}">
                <a16:creationId xmlns:a16="http://schemas.microsoft.com/office/drawing/2014/main" id="{B8A02DFF-342E-9808-878E-1480F8FF8C05}"/>
              </a:ext>
            </a:extLst>
          </p:cNvPr>
          <p:cNvSpPr>
            <a:spLocks noGrp="1"/>
          </p:cNvSpPr>
          <p:nvPr>
            <p:ph type="sldNum" sz="quarter" idx="12"/>
          </p:nvPr>
        </p:nvSpPr>
        <p:spPr/>
        <p:txBody>
          <a:bodyPr/>
          <a:lstStyle/>
          <a:p>
            <a:fld id="{EBBC2D6B-7327-483D-AD2A-1E5D09D2763D}" type="slidenum">
              <a:rPr lang="LID4096" smtClean="0"/>
              <a:t>6</a:t>
            </a:fld>
            <a:endParaRPr lang="LID4096"/>
          </a:p>
        </p:txBody>
      </p:sp>
    </p:spTree>
    <p:extLst>
      <p:ext uri="{BB962C8B-B14F-4D97-AF65-F5344CB8AC3E}">
        <p14:creationId xmlns:p14="http://schemas.microsoft.com/office/powerpoint/2010/main" val="417982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 descr="Moon Landscape : NASA : Free Download, Borrow, and Streaming : Internet  Archive">
            <a:extLst>
              <a:ext uri="{FF2B5EF4-FFF2-40B4-BE49-F238E27FC236}">
                <a16:creationId xmlns:a16="http://schemas.microsoft.com/office/drawing/2014/main" id="{F4A09093-7FF5-1ADC-A199-388FC03F45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583251"/>
            <a:ext cx="12192000" cy="5274749"/>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3">
            <a:extLst>
              <a:ext uri="{FF2B5EF4-FFF2-40B4-BE49-F238E27FC236}">
                <a16:creationId xmlns:a16="http://schemas.microsoft.com/office/drawing/2014/main" id="{3A7F480A-C1AE-0DA4-D0C9-4BCF668741C2}"/>
              </a:ext>
            </a:extLst>
          </p:cNvPr>
          <p:cNvSpPr txBox="1">
            <a:spLocks/>
          </p:cNvSpPr>
          <p:nvPr/>
        </p:nvSpPr>
        <p:spPr>
          <a:xfrm>
            <a:off x="0" y="6587289"/>
            <a:ext cx="7731335" cy="2438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i="1" dirty="0">
                <a:solidFill>
                  <a:schemeClr val="bg1"/>
                </a:solidFill>
                <a:latin typeface="+mj-lt"/>
              </a:rPr>
              <a:t>Astronaut Harrison Schmitt exploring lunar surface, Apollo 17 (1972), NASA.</a:t>
            </a:r>
          </a:p>
        </p:txBody>
      </p:sp>
      <p:sp>
        <p:nvSpPr>
          <p:cNvPr id="4" name="Tijdelijke aanduiding voor inhoud 2">
            <a:extLst>
              <a:ext uri="{FF2B5EF4-FFF2-40B4-BE49-F238E27FC236}">
                <a16:creationId xmlns:a16="http://schemas.microsoft.com/office/drawing/2014/main" id="{275C2597-10FB-7073-2ACE-58CE2D6FD074}"/>
              </a:ext>
            </a:extLst>
          </p:cNvPr>
          <p:cNvSpPr txBox="1">
            <a:spLocks/>
          </p:cNvSpPr>
          <p:nvPr/>
        </p:nvSpPr>
        <p:spPr>
          <a:xfrm>
            <a:off x="5334945" y="2429911"/>
            <a:ext cx="5475515" cy="5475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dirty="0">
                <a:solidFill>
                  <a:schemeClr val="bg1"/>
                </a:solidFill>
                <a:latin typeface="+mj-lt"/>
              </a:rPr>
              <a:t>“The </a:t>
            </a:r>
            <a:r>
              <a:rPr lang="en-GB" sz="2400" b="1" dirty="0">
                <a:solidFill>
                  <a:schemeClr val="bg1"/>
                </a:solidFill>
                <a:latin typeface="+mj-lt"/>
              </a:rPr>
              <a:t>most frightening aspect </a:t>
            </a:r>
            <a:r>
              <a:rPr lang="en-GB" sz="2400" dirty="0">
                <a:solidFill>
                  <a:schemeClr val="bg1"/>
                </a:solidFill>
                <a:latin typeface="+mj-lt"/>
              </a:rPr>
              <a:t>(of partaking the analogue testing) was not the lethal cold outside, but the </a:t>
            </a:r>
            <a:r>
              <a:rPr lang="en-GB" sz="2400" b="1" dirty="0">
                <a:solidFill>
                  <a:schemeClr val="bg1"/>
                </a:solidFill>
                <a:latin typeface="+mj-lt"/>
              </a:rPr>
              <a:t>isolation inside</a:t>
            </a:r>
            <a:r>
              <a:rPr lang="en-GB" sz="2400" dirty="0">
                <a:solidFill>
                  <a:schemeClr val="bg1"/>
                </a:solidFill>
                <a:latin typeface="+mj-lt"/>
              </a:rPr>
              <a:t>,” </a:t>
            </a:r>
          </a:p>
        </p:txBody>
      </p:sp>
      <p:sp>
        <p:nvSpPr>
          <p:cNvPr id="3" name="Rectangle 2">
            <a:extLst>
              <a:ext uri="{FF2B5EF4-FFF2-40B4-BE49-F238E27FC236}">
                <a16:creationId xmlns:a16="http://schemas.microsoft.com/office/drawing/2014/main" id="{7D24E3A7-FAE1-1D19-6E1B-2BAAB02C1631}"/>
              </a:ext>
            </a:extLst>
          </p:cNvPr>
          <p:cNvSpPr/>
          <p:nvPr/>
        </p:nvSpPr>
        <p:spPr>
          <a:xfrm>
            <a:off x="76723" y="87400"/>
            <a:ext cx="5235506"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Requirements</a:t>
            </a:r>
          </a:p>
        </p:txBody>
      </p:sp>
      <p:sp>
        <p:nvSpPr>
          <p:cNvPr id="10" name="Slide Number Placeholder 9">
            <a:extLst>
              <a:ext uri="{FF2B5EF4-FFF2-40B4-BE49-F238E27FC236}">
                <a16:creationId xmlns:a16="http://schemas.microsoft.com/office/drawing/2014/main" id="{B1A6327C-DCDC-0E99-EFD4-30C6043FF37D}"/>
              </a:ext>
            </a:extLst>
          </p:cNvPr>
          <p:cNvSpPr>
            <a:spLocks noGrp="1"/>
          </p:cNvSpPr>
          <p:nvPr>
            <p:ph type="sldNum" sz="quarter" idx="12"/>
          </p:nvPr>
        </p:nvSpPr>
        <p:spPr/>
        <p:txBody>
          <a:bodyPr/>
          <a:lstStyle/>
          <a:p>
            <a:fld id="{EBBC2D6B-7327-483D-AD2A-1E5D09D2763D}" type="slidenum">
              <a:rPr lang="LID4096" smtClean="0"/>
              <a:t>7</a:t>
            </a:fld>
            <a:endParaRPr lang="LID4096"/>
          </a:p>
        </p:txBody>
      </p:sp>
      <p:sp>
        <p:nvSpPr>
          <p:cNvPr id="12" name="TextBox 11">
            <a:extLst>
              <a:ext uri="{FF2B5EF4-FFF2-40B4-BE49-F238E27FC236}">
                <a16:creationId xmlns:a16="http://schemas.microsoft.com/office/drawing/2014/main" id="{1310E80F-84A2-5720-D3B5-073EB2013695}"/>
              </a:ext>
            </a:extLst>
          </p:cNvPr>
          <p:cNvSpPr txBox="1"/>
          <p:nvPr/>
        </p:nvSpPr>
        <p:spPr>
          <a:xfrm>
            <a:off x="391322" y="2570597"/>
            <a:ext cx="4808765" cy="369332"/>
          </a:xfrm>
          <a:prstGeom prst="rect">
            <a:avLst/>
          </a:prstGeom>
          <a:noFill/>
        </p:spPr>
        <p:txBody>
          <a:bodyPr wrap="square">
            <a:spAutoFit/>
          </a:bodyPr>
          <a:lstStyle/>
          <a:p>
            <a:pPr marL="0" indent="0">
              <a:buNone/>
            </a:pPr>
            <a:r>
              <a:rPr lang="en-GB" b="1" dirty="0">
                <a:solidFill>
                  <a:schemeClr val="bg1"/>
                </a:solidFill>
                <a:cs typeface="Helvetica" pitchFamily="2" charset="0"/>
                <a:sym typeface="Wingdings" panose="05000000000000000000" pitchFamily="2" charset="2"/>
              </a:rPr>
              <a:t>Habitat = </a:t>
            </a:r>
            <a:r>
              <a:rPr lang="en-GB" dirty="0">
                <a:solidFill>
                  <a:schemeClr val="bg1"/>
                </a:solidFill>
                <a:cs typeface="Helvetica" pitchFamily="2" charset="0"/>
                <a:sym typeface="Wingdings" panose="05000000000000000000" pitchFamily="2" charset="2"/>
              </a:rPr>
              <a:t>protection +</a:t>
            </a:r>
            <a:r>
              <a:rPr lang="en-GB" b="1" dirty="0">
                <a:cs typeface="Helvetica" pitchFamily="2" charset="0"/>
                <a:sym typeface="Wingdings" panose="05000000000000000000" pitchFamily="2" charset="2"/>
              </a:rPr>
              <a:t> </a:t>
            </a:r>
            <a:r>
              <a:rPr lang="en-GB" b="1" dirty="0">
                <a:highlight>
                  <a:srgbClr val="FBB040"/>
                </a:highlight>
                <a:cs typeface="Helvetica" pitchFamily="2" charset="0"/>
                <a:sym typeface="Wingdings" panose="05000000000000000000" pitchFamily="2" charset="2"/>
              </a:rPr>
              <a:t>habitability</a:t>
            </a:r>
            <a:endParaRPr lang="en-GB" b="1" u="sng" dirty="0">
              <a:highlight>
                <a:srgbClr val="FBB040"/>
              </a:highlight>
              <a:cs typeface="Helvetica" pitchFamily="2" charset="0"/>
              <a:sym typeface="Wingdings" panose="05000000000000000000" pitchFamily="2" charset="2"/>
            </a:endParaRPr>
          </a:p>
        </p:txBody>
      </p:sp>
      <p:sp>
        <p:nvSpPr>
          <p:cNvPr id="17" name="Rectangle 16">
            <a:extLst>
              <a:ext uri="{FF2B5EF4-FFF2-40B4-BE49-F238E27FC236}">
                <a16:creationId xmlns:a16="http://schemas.microsoft.com/office/drawing/2014/main" id="{E96D2CCE-09AA-31F9-8E18-2F4C241948AF}"/>
              </a:ext>
            </a:extLst>
          </p:cNvPr>
          <p:cNvSpPr/>
          <p:nvPr/>
        </p:nvSpPr>
        <p:spPr>
          <a:xfrm>
            <a:off x="391323" y="1412698"/>
            <a:ext cx="5475515" cy="424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3200" i="1" dirty="0">
                <a:solidFill>
                  <a:schemeClr val="bg1"/>
                </a:solidFill>
                <a:latin typeface="+mj-lt"/>
              </a:rPr>
              <a:t>Lunar environment:</a:t>
            </a:r>
          </a:p>
          <a:p>
            <a:r>
              <a:rPr lang="en-US" sz="3200" i="1" u="sng" dirty="0">
                <a:solidFill>
                  <a:schemeClr val="bg1"/>
                </a:solidFill>
                <a:latin typeface="+mj-lt"/>
              </a:rPr>
              <a:t>mentally</a:t>
            </a:r>
            <a:r>
              <a:rPr lang="en-US" sz="3200" i="1" dirty="0">
                <a:solidFill>
                  <a:schemeClr val="bg1"/>
                </a:solidFill>
                <a:latin typeface="+mj-lt"/>
              </a:rPr>
              <a:t> hostile</a:t>
            </a:r>
          </a:p>
        </p:txBody>
      </p:sp>
      <p:sp>
        <p:nvSpPr>
          <p:cNvPr id="18" name="Tijdelijke aanduiding voor inhoud 2">
            <a:extLst>
              <a:ext uri="{FF2B5EF4-FFF2-40B4-BE49-F238E27FC236}">
                <a16:creationId xmlns:a16="http://schemas.microsoft.com/office/drawing/2014/main" id="{F3399A15-7685-DF3C-0C64-5E914F56F984}"/>
              </a:ext>
            </a:extLst>
          </p:cNvPr>
          <p:cNvSpPr txBox="1">
            <a:spLocks/>
          </p:cNvSpPr>
          <p:nvPr/>
        </p:nvSpPr>
        <p:spPr>
          <a:xfrm>
            <a:off x="391320" y="3150041"/>
            <a:ext cx="3892812" cy="10211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GB" sz="1200" dirty="0">
                <a:solidFill>
                  <a:schemeClr val="bg1">
                    <a:lumMod val="85000"/>
                  </a:schemeClr>
                </a:solidFill>
                <a:latin typeface="+mj-lt"/>
                <a:cs typeface="Helvetica" pitchFamily="2" charset="0"/>
                <a:sym typeface="Wingdings" panose="05000000000000000000" pitchFamily="2" charset="2"/>
              </a:rPr>
              <a:t>Habitability: the suitability and value of a built habitat </a:t>
            </a:r>
            <a:r>
              <a:rPr lang="en-GB" sz="1200" dirty="0">
                <a:solidFill>
                  <a:srgbClr val="FBB040"/>
                </a:solidFill>
                <a:latin typeface="+mj-lt"/>
                <a:cs typeface="Helvetica" pitchFamily="2" charset="0"/>
                <a:sym typeface="Wingdings" panose="05000000000000000000" pitchFamily="2" charset="2"/>
              </a:rPr>
              <a:t>(lunar habitation)</a:t>
            </a:r>
            <a:r>
              <a:rPr lang="en-GB" sz="1200" dirty="0">
                <a:solidFill>
                  <a:schemeClr val="bg1"/>
                </a:solidFill>
                <a:latin typeface="+mj-lt"/>
                <a:cs typeface="Helvetica" pitchFamily="2" charset="0"/>
                <a:sym typeface="Wingdings" panose="05000000000000000000" pitchFamily="2" charset="2"/>
              </a:rPr>
              <a:t> </a:t>
            </a:r>
            <a:r>
              <a:rPr lang="en-GB" sz="1200" u="sng" dirty="0">
                <a:solidFill>
                  <a:schemeClr val="bg1">
                    <a:lumMod val="85000"/>
                  </a:schemeClr>
                </a:solidFill>
                <a:latin typeface="+mj-lt"/>
                <a:cs typeface="Helvetica" pitchFamily="2" charset="0"/>
                <a:sym typeface="Wingdings" panose="05000000000000000000" pitchFamily="2" charset="2"/>
              </a:rPr>
              <a:t>for its inhabitants </a:t>
            </a:r>
            <a:r>
              <a:rPr lang="en-GB" sz="1200" dirty="0">
                <a:solidFill>
                  <a:srgbClr val="FBB040"/>
                </a:solidFill>
                <a:latin typeface="+mj-lt"/>
                <a:cs typeface="Helvetica" pitchFamily="2" charset="0"/>
                <a:sym typeface="Wingdings" panose="05000000000000000000" pitchFamily="2" charset="2"/>
              </a:rPr>
              <a:t>(researchers)</a:t>
            </a:r>
            <a:r>
              <a:rPr lang="en-GB" sz="1200" dirty="0">
                <a:solidFill>
                  <a:schemeClr val="bg1"/>
                </a:solidFill>
                <a:latin typeface="+mj-lt"/>
                <a:cs typeface="Helvetica" pitchFamily="2" charset="0"/>
                <a:sym typeface="Wingdings" panose="05000000000000000000" pitchFamily="2" charset="2"/>
              </a:rPr>
              <a:t> </a:t>
            </a:r>
            <a:r>
              <a:rPr lang="en-GB" sz="1200" dirty="0">
                <a:solidFill>
                  <a:schemeClr val="bg1">
                    <a:lumMod val="85000"/>
                  </a:schemeClr>
                </a:solidFill>
                <a:latin typeface="+mj-lt"/>
                <a:cs typeface="Helvetica" pitchFamily="2" charset="0"/>
                <a:sym typeface="Wingdings" panose="05000000000000000000" pitchFamily="2" charset="2"/>
              </a:rPr>
              <a:t>in a specific environment </a:t>
            </a:r>
            <a:r>
              <a:rPr lang="en-GB" sz="1200" dirty="0">
                <a:solidFill>
                  <a:srgbClr val="FBB040"/>
                </a:solidFill>
                <a:latin typeface="+mj-lt"/>
                <a:cs typeface="Helvetica" pitchFamily="2" charset="0"/>
                <a:sym typeface="Wingdings" panose="05000000000000000000" pitchFamily="2" charset="2"/>
              </a:rPr>
              <a:t>(lunar surface)</a:t>
            </a:r>
            <a:r>
              <a:rPr lang="en-GB" sz="1200" dirty="0">
                <a:solidFill>
                  <a:schemeClr val="bg1"/>
                </a:solidFill>
                <a:latin typeface="+mj-lt"/>
                <a:cs typeface="Helvetica" pitchFamily="2" charset="0"/>
                <a:sym typeface="Wingdings" panose="05000000000000000000" pitchFamily="2" charset="2"/>
              </a:rPr>
              <a:t> </a:t>
            </a:r>
            <a:r>
              <a:rPr lang="en-GB" sz="1200" dirty="0">
                <a:solidFill>
                  <a:schemeClr val="bg1">
                    <a:lumMod val="85000"/>
                  </a:schemeClr>
                </a:solidFill>
                <a:latin typeface="+mj-lt"/>
                <a:cs typeface="Helvetica" pitchFamily="2" charset="0"/>
                <a:sym typeface="Wingdings" panose="05000000000000000000" pitchFamily="2" charset="2"/>
              </a:rPr>
              <a:t>and over a certain period of time</a:t>
            </a:r>
            <a:r>
              <a:rPr lang="en-GB" sz="1200" dirty="0">
                <a:solidFill>
                  <a:schemeClr val="bg1"/>
                </a:solidFill>
                <a:latin typeface="+mj-lt"/>
                <a:cs typeface="Helvetica" pitchFamily="2" charset="0"/>
                <a:sym typeface="Wingdings" panose="05000000000000000000" pitchFamily="2" charset="2"/>
              </a:rPr>
              <a:t> </a:t>
            </a:r>
            <a:r>
              <a:rPr lang="en-GB" sz="1200" dirty="0">
                <a:solidFill>
                  <a:srgbClr val="FBB040"/>
                </a:solidFill>
                <a:latin typeface="+mj-lt"/>
                <a:cs typeface="Helvetica" pitchFamily="2" charset="0"/>
                <a:sym typeface="Wingdings" panose="05000000000000000000" pitchFamily="2" charset="2"/>
              </a:rPr>
              <a:t>(long-term &gt;1 year)</a:t>
            </a:r>
          </a:p>
          <a:p>
            <a:pPr marL="0" indent="0" algn="just">
              <a:lnSpc>
                <a:spcPct val="100000"/>
              </a:lnSpc>
              <a:buNone/>
            </a:pPr>
            <a:r>
              <a:rPr lang="en-US" sz="1000" i="1" dirty="0">
                <a:solidFill>
                  <a:schemeClr val="bg1">
                    <a:lumMod val="65000"/>
                  </a:schemeClr>
                </a:solidFill>
                <a:latin typeface="+mj-lt"/>
                <a:cs typeface="Helvetica" pitchFamily="2" charset="0"/>
              </a:rPr>
              <a:t>Adapted from Sandra </a:t>
            </a:r>
            <a:r>
              <a:rPr lang="en-US" sz="1000" i="1" dirty="0" err="1">
                <a:solidFill>
                  <a:schemeClr val="bg1">
                    <a:lumMod val="65000"/>
                  </a:schemeClr>
                </a:solidFill>
                <a:latin typeface="+mj-lt"/>
                <a:cs typeface="Helvetica" pitchFamily="2" charset="0"/>
              </a:rPr>
              <a:t>Hauplik</a:t>
            </a:r>
            <a:r>
              <a:rPr lang="en-US" sz="1000" i="1" dirty="0">
                <a:solidFill>
                  <a:schemeClr val="bg1">
                    <a:lumMod val="65000"/>
                  </a:schemeClr>
                </a:solidFill>
                <a:latin typeface="+mj-lt"/>
                <a:cs typeface="Helvetica" pitchFamily="2" charset="0"/>
              </a:rPr>
              <a:t>-Meusburger, Architecture for Astronauts</a:t>
            </a:r>
            <a:endParaRPr lang="en-US" sz="1050" i="1" dirty="0">
              <a:solidFill>
                <a:schemeClr val="bg1">
                  <a:lumMod val="65000"/>
                </a:schemeClr>
              </a:solidFill>
              <a:latin typeface="+mj-lt"/>
              <a:cs typeface="Helvetica" pitchFamily="2" charset="0"/>
              <a:sym typeface="Wingdings" panose="05000000000000000000" pitchFamily="2" charset="2"/>
            </a:endParaRPr>
          </a:p>
        </p:txBody>
      </p:sp>
      <p:sp>
        <p:nvSpPr>
          <p:cNvPr id="20" name="Tijdelijke aanduiding voor inhoud 2">
            <a:extLst>
              <a:ext uri="{FF2B5EF4-FFF2-40B4-BE49-F238E27FC236}">
                <a16:creationId xmlns:a16="http://schemas.microsoft.com/office/drawing/2014/main" id="{BB9579A7-26B1-3E3D-E33F-F00D59E0E827}"/>
              </a:ext>
            </a:extLst>
          </p:cNvPr>
          <p:cNvSpPr txBox="1">
            <a:spLocks/>
          </p:cNvSpPr>
          <p:nvPr/>
        </p:nvSpPr>
        <p:spPr>
          <a:xfrm>
            <a:off x="5334945" y="4011078"/>
            <a:ext cx="6268453" cy="2007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000" i="1" dirty="0">
                <a:solidFill>
                  <a:schemeClr val="bg1">
                    <a:lumMod val="65000"/>
                  </a:schemeClr>
                </a:solidFill>
                <a:latin typeface="+mj-lt"/>
              </a:rPr>
              <a:t>Beth Healey, comment on her 14-month stay in Concordia Station analogue mission.</a:t>
            </a:r>
            <a:endParaRPr lang="nl-NL" sz="1000" i="1" dirty="0">
              <a:solidFill>
                <a:schemeClr val="bg1">
                  <a:lumMod val="65000"/>
                </a:schemeClr>
              </a:solidFill>
              <a:latin typeface="+mj-lt"/>
              <a:cs typeface="Helvetica" pitchFamily="2" charset="0"/>
            </a:endParaRPr>
          </a:p>
        </p:txBody>
      </p:sp>
    </p:spTree>
    <p:extLst>
      <p:ext uri="{BB962C8B-B14F-4D97-AF65-F5344CB8AC3E}">
        <p14:creationId xmlns:p14="http://schemas.microsoft.com/office/powerpoint/2010/main" val="413819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3216-B6FD-2AD5-5483-6B8CB22B8B6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220EE7B-C258-AF5F-EBDC-5B995831EF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8051" y="1514134"/>
            <a:ext cx="1632032" cy="4792116"/>
          </a:xfrm>
          <a:prstGeom prst="rect">
            <a:avLst/>
          </a:prstGeom>
        </p:spPr>
      </p:pic>
      <p:sp>
        <p:nvSpPr>
          <p:cNvPr id="13" name="Rectangle 12">
            <a:extLst>
              <a:ext uri="{FF2B5EF4-FFF2-40B4-BE49-F238E27FC236}">
                <a16:creationId xmlns:a16="http://schemas.microsoft.com/office/drawing/2014/main" id="{399B16AE-6C87-99BF-9987-4CC80C090A94}"/>
              </a:ext>
            </a:extLst>
          </p:cNvPr>
          <p:cNvSpPr/>
          <p:nvPr/>
        </p:nvSpPr>
        <p:spPr>
          <a:xfrm>
            <a:off x="0" y="0"/>
            <a:ext cx="12192000"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Rectangle 1">
            <a:extLst>
              <a:ext uri="{FF2B5EF4-FFF2-40B4-BE49-F238E27FC236}">
                <a16:creationId xmlns:a16="http://schemas.microsoft.com/office/drawing/2014/main" id="{B60B51CB-F719-3FA4-7555-2F69DA130C31}"/>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Problem</a:t>
            </a:r>
          </a:p>
        </p:txBody>
      </p:sp>
      <p:sp>
        <p:nvSpPr>
          <p:cNvPr id="5" name="Tijdelijke aanduiding voor inhoud 2">
            <a:extLst>
              <a:ext uri="{FF2B5EF4-FFF2-40B4-BE49-F238E27FC236}">
                <a16:creationId xmlns:a16="http://schemas.microsoft.com/office/drawing/2014/main" id="{58783B0C-2AA2-4D72-0352-D93E5138779F}"/>
              </a:ext>
            </a:extLst>
          </p:cNvPr>
          <p:cNvSpPr txBox="1">
            <a:spLocks/>
          </p:cNvSpPr>
          <p:nvPr/>
        </p:nvSpPr>
        <p:spPr>
          <a:xfrm>
            <a:off x="-3271525" y="1720348"/>
            <a:ext cx="3052918" cy="8181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mj-lt"/>
                <a:cs typeface="Helvetica" pitchFamily="2" charset="0"/>
              </a:rPr>
              <a:t>Spatial similarity of ISS </a:t>
            </a:r>
            <a:r>
              <a:rPr lang="en-GB" sz="1600" dirty="0" err="1">
                <a:latin typeface="+mj-lt"/>
                <a:cs typeface="Helvetica" pitchFamily="2" charset="0"/>
              </a:rPr>
              <a:t>TransHab</a:t>
            </a:r>
            <a:r>
              <a:rPr lang="en-GB" sz="1600" dirty="0">
                <a:latin typeface="+mj-lt"/>
                <a:cs typeface="Helvetica" pitchFamily="2" charset="0"/>
              </a:rPr>
              <a:t> and The Panopticon</a:t>
            </a:r>
          </a:p>
          <a:p>
            <a:pPr>
              <a:buFontTx/>
              <a:buChar char="-"/>
            </a:pPr>
            <a:r>
              <a:rPr lang="en-GB" sz="1600" dirty="0">
                <a:latin typeface="+mj-lt"/>
                <a:cs typeface="Helvetica" pitchFamily="2" charset="0"/>
              </a:rPr>
              <a:t>Efficient form</a:t>
            </a:r>
          </a:p>
          <a:p>
            <a:pPr>
              <a:buFontTx/>
              <a:buChar char="-"/>
            </a:pPr>
            <a:r>
              <a:rPr lang="en-GB" sz="1600" dirty="0">
                <a:highlight>
                  <a:srgbClr val="FFFF00"/>
                </a:highlight>
                <a:latin typeface="+mj-lt"/>
                <a:cs typeface="Helvetica" pitchFamily="2" charset="0"/>
              </a:rPr>
              <a:t>Unit size</a:t>
            </a:r>
          </a:p>
        </p:txBody>
      </p:sp>
      <p:sp>
        <p:nvSpPr>
          <p:cNvPr id="17" name="Tijdelijke aanduiding voor inhoud 2">
            <a:extLst>
              <a:ext uri="{FF2B5EF4-FFF2-40B4-BE49-F238E27FC236}">
                <a16:creationId xmlns:a16="http://schemas.microsoft.com/office/drawing/2014/main" id="{DB4E172F-3905-6CAA-0ABB-493E99DD901F}"/>
              </a:ext>
            </a:extLst>
          </p:cNvPr>
          <p:cNvSpPr txBox="1">
            <a:spLocks/>
          </p:cNvSpPr>
          <p:nvPr/>
        </p:nvSpPr>
        <p:spPr>
          <a:xfrm>
            <a:off x="8380721" y="6378008"/>
            <a:ext cx="3811279"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mj-lt"/>
                <a:cs typeface="Helvetica" pitchFamily="2" charset="0"/>
              </a:rPr>
              <a:t>Skylab Space Station</a:t>
            </a:r>
          </a:p>
        </p:txBody>
      </p:sp>
      <p:sp>
        <p:nvSpPr>
          <p:cNvPr id="18" name="Tijdelijke aanduiding voor inhoud 2">
            <a:extLst>
              <a:ext uri="{FF2B5EF4-FFF2-40B4-BE49-F238E27FC236}">
                <a16:creationId xmlns:a16="http://schemas.microsoft.com/office/drawing/2014/main" id="{9A94BBDE-949F-ED57-C418-2723E5634EB8}"/>
              </a:ext>
            </a:extLst>
          </p:cNvPr>
          <p:cNvSpPr txBox="1">
            <a:spLocks/>
          </p:cNvSpPr>
          <p:nvPr/>
        </p:nvSpPr>
        <p:spPr>
          <a:xfrm>
            <a:off x="248717" y="6378008"/>
            <a:ext cx="3814913"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mj-lt"/>
                <a:cs typeface="Helvetica" pitchFamily="2" charset="0"/>
              </a:rPr>
              <a:t>Mars Desert Research Station, Utah, USA</a:t>
            </a:r>
          </a:p>
        </p:txBody>
      </p:sp>
      <p:sp>
        <p:nvSpPr>
          <p:cNvPr id="22" name="Tijdelijke aanduiding voor inhoud 2">
            <a:extLst>
              <a:ext uri="{FF2B5EF4-FFF2-40B4-BE49-F238E27FC236}">
                <a16:creationId xmlns:a16="http://schemas.microsoft.com/office/drawing/2014/main" id="{DB0C5CE9-ACEB-2F56-9515-034B0065E946}"/>
              </a:ext>
            </a:extLst>
          </p:cNvPr>
          <p:cNvSpPr txBox="1">
            <a:spLocks/>
          </p:cNvSpPr>
          <p:nvPr/>
        </p:nvSpPr>
        <p:spPr>
          <a:xfrm>
            <a:off x="-3042200" y="3645870"/>
            <a:ext cx="2844248" cy="9639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j-lt"/>
              </a:rPr>
              <a:t>“We were stuffed in the capsule [Salyut] like sardines in a can.”</a:t>
            </a:r>
          </a:p>
          <a:p>
            <a:pPr marL="0" indent="0">
              <a:buFont typeface="Arial" panose="020B0604020202020204" pitchFamily="34" charset="0"/>
              <a:buNone/>
            </a:pPr>
            <a:r>
              <a:rPr lang="en-US" sz="900" i="1" dirty="0">
                <a:latin typeface="+mj-lt"/>
              </a:rPr>
              <a:t>Jerry </a:t>
            </a:r>
            <a:r>
              <a:rPr lang="en-US" sz="900" i="1" dirty="0" err="1">
                <a:latin typeface="+mj-lt"/>
              </a:rPr>
              <a:t>Linenger</a:t>
            </a:r>
            <a:r>
              <a:rPr lang="en-US" sz="900" i="1" dirty="0">
                <a:latin typeface="+mj-lt"/>
              </a:rPr>
              <a:t>, 2000</a:t>
            </a:r>
            <a:endParaRPr lang="nl-NL" sz="900" i="1" dirty="0">
              <a:latin typeface="+mj-lt"/>
              <a:cs typeface="Helvetica" pitchFamily="2" charset="0"/>
            </a:endParaRPr>
          </a:p>
        </p:txBody>
      </p:sp>
      <p:sp>
        <p:nvSpPr>
          <p:cNvPr id="4" name="Tijdelijke aanduiding voor inhoud 2">
            <a:extLst>
              <a:ext uri="{FF2B5EF4-FFF2-40B4-BE49-F238E27FC236}">
                <a16:creationId xmlns:a16="http://schemas.microsoft.com/office/drawing/2014/main" id="{CC052D04-1A9E-110F-A0D5-4716E4D31057}"/>
              </a:ext>
            </a:extLst>
          </p:cNvPr>
          <p:cNvSpPr txBox="1">
            <a:spLocks/>
          </p:cNvSpPr>
          <p:nvPr/>
        </p:nvSpPr>
        <p:spPr>
          <a:xfrm>
            <a:off x="-4118276" y="4593576"/>
            <a:ext cx="4060935" cy="8689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rgbClr val="C00000"/>
                </a:solidFill>
                <a:latin typeface="+mj-lt"/>
                <a:cs typeface="Helvetica" pitchFamily="2" charset="0"/>
              </a:rPr>
              <a:t>[not to include– unit size]</a:t>
            </a:r>
          </a:p>
          <a:p>
            <a:pPr marL="0" indent="0">
              <a:buNone/>
            </a:pPr>
            <a:r>
              <a:rPr lang="en-GB" sz="1400" dirty="0">
                <a:solidFill>
                  <a:srgbClr val="C00000"/>
                </a:solidFill>
                <a:latin typeface="+mj-lt"/>
                <a:cs typeface="Helvetica" pitchFamily="2" charset="0"/>
              </a:rPr>
              <a:t>US prison standard minimum 6.5 sqm</a:t>
            </a:r>
          </a:p>
          <a:p>
            <a:pPr marL="0" indent="0">
              <a:buNone/>
            </a:pPr>
            <a:r>
              <a:rPr lang="en-GB" sz="1400" dirty="0">
                <a:solidFill>
                  <a:srgbClr val="C00000"/>
                </a:solidFill>
                <a:latin typeface="+mj-lt"/>
                <a:cs typeface="Helvetica" pitchFamily="2" charset="0"/>
              </a:rPr>
              <a:t>Europe prison standard minimum 6 sqm</a:t>
            </a:r>
          </a:p>
          <a:p>
            <a:pPr marL="0" indent="0">
              <a:buNone/>
            </a:pPr>
            <a:r>
              <a:rPr lang="en-GB" sz="1400" dirty="0">
                <a:solidFill>
                  <a:srgbClr val="C00000"/>
                </a:solidFill>
                <a:latin typeface="+mj-lt"/>
                <a:cs typeface="Helvetica" pitchFamily="2" charset="0"/>
              </a:rPr>
              <a:t>UK cell sharing minimum 4.5 sqm/person</a:t>
            </a:r>
          </a:p>
          <a:p>
            <a:pPr marL="0" indent="0">
              <a:buNone/>
            </a:pPr>
            <a:r>
              <a:rPr lang="en-GB" sz="1400" dirty="0">
                <a:solidFill>
                  <a:srgbClr val="C00000"/>
                </a:solidFill>
                <a:latin typeface="+mj-lt"/>
                <a:cs typeface="Helvetica" pitchFamily="2" charset="0"/>
              </a:rPr>
              <a:t>ISS sleeping quarter 2.5 sqm/person (2.5x1x1)</a:t>
            </a:r>
          </a:p>
          <a:p>
            <a:pPr marL="0" indent="0">
              <a:buNone/>
            </a:pPr>
            <a:r>
              <a:rPr lang="en-GB" sz="1400" dirty="0">
                <a:solidFill>
                  <a:srgbClr val="C00000"/>
                </a:solidFill>
                <a:latin typeface="+mj-lt"/>
                <a:cs typeface="Helvetica" pitchFamily="2" charset="0"/>
              </a:rPr>
              <a:t>Recommended minimum NHV 25 sqm/person</a:t>
            </a:r>
          </a:p>
          <a:p>
            <a:pPr marL="0" indent="0">
              <a:buNone/>
            </a:pPr>
            <a:endParaRPr lang="en-GB" sz="1400" dirty="0">
              <a:solidFill>
                <a:srgbClr val="C00000"/>
              </a:solidFill>
              <a:latin typeface="+mj-lt"/>
              <a:cs typeface="Helvetica" pitchFamily="2" charset="0"/>
            </a:endParaRPr>
          </a:p>
        </p:txBody>
      </p:sp>
      <p:sp>
        <p:nvSpPr>
          <p:cNvPr id="6" name="Titel 1">
            <a:extLst>
              <a:ext uri="{FF2B5EF4-FFF2-40B4-BE49-F238E27FC236}">
                <a16:creationId xmlns:a16="http://schemas.microsoft.com/office/drawing/2014/main" id="{E6A01357-F822-C083-DEFF-C204F5737D63}"/>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latin typeface="+mn-lt"/>
              </a:rPr>
              <a:t>Human de-</a:t>
            </a:r>
            <a:r>
              <a:rPr lang="nl-NL" sz="2400" b="1" dirty="0" err="1">
                <a:solidFill>
                  <a:schemeClr val="bg1"/>
                </a:solidFill>
                <a:latin typeface="+mn-lt"/>
              </a:rPr>
              <a:t>centered</a:t>
            </a:r>
            <a:r>
              <a:rPr lang="nl-NL" sz="2400" b="1" dirty="0">
                <a:solidFill>
                  <a:schemeClr val="bg1"/>
                </a:solidFill>
                <a:latin typeface="+mn-lt"/>
              </a:rPr>
              <a:t> design</a:t>
            </a:r>
          </a:p>
        </p:txBody>
      </p:sp>
      <p:pic>
        <p:nvPicPr>
          <p:cNvPr id="1028" name="Picture 4" descr="Matterport Scans – Mars Desert Research Station">
            <a:extLst>
              <a:ext uri="{FF2B5EF4-FFF2-40B4-BE49-F238E27FC236}">
                <a16:creationId xmlns:a16="http://schemas.microsoft.com/office/drawing/2014/main" id="{B9156B3A-0AFB-99B1-6A87-108322EE1FE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5" b="94353" l="8018" r="93343">
                        <a14:foregroundMark x1="8321" y1="28512" x2="10439" y2="39118"/>
                        <a14:foregroundMark x1="11346" y1="27135" x2="13464" y2="52617"/>
                        <a14:foregroundMark x1="41755" y1="18044" x2="48865" y2="16667"/>
                        <a14:foregroundMark x1="29955" y1="15978" x2="44024" y2="11983"/>
                        <a14:foregroundMark x1="44024" y1="11983" x2="44781" y2="11983"/>
                        <a14:foregroundMark x1="32678" y1="13361" x2="46596" y2="11708"/>
                        <a14:foregroundMark x1="47050" y1="7300" x2="51135" y2="8402"/>
                        <a14:foregroundMark x1="48563" y1="7025" x2="48865" y2="25482"/>
                        <a14:foregroundMark x1="55068" y1="27410" x2="56581" y2="32782"/>
                        <a14:foregroundMark x1="57791" y1="28512" x2="50227" y2="49587"/>
                        <a14:foregroundMark x1="50227" y1="49587" x2="48865" y2="50964"/>
                        <a14:foregroundMark x1="45840" y1="52342" x2="55068" y2="57300"/>
                        <a14:foregroundMark x1="89410" y1="22176" x2="86384" y2="29063"/>
                        <a14:foregroundMark x1="93343" y1="21350" x2="88956" y2="28512"/>
                        <a14:foregroundMark x1="87595" y1="36226" x2="82451" y2="49311"/>
                        <a14:foregroundMark x1="82451" y1="49311" x2="82451" y2="49587"/>
                        <a14:foregroundMark x1="51437" y1="23140" x2="55825" y2="15014"/>
                        <a14:foregroundMark x1="54766" y1="15014" x2="38880" y2="28512"/>
                        <a14:foregroundMark x1="38880" y1="28512" x2="39637" y2="29477"/>
                        <a14:foregroundMark x1="51740" y1="21488" x2="24962" y2="30579"/>
                        <a14:foregroundMark x1="32678" y1="12121" x2="33737" y2="12121"/>
                        <a14:foregroundMark x1="36762" y1="11708" x2="40393" y2="11295"/>
                        <a14:foregroundMark x1="42511" y1="10331" x2="17549" y2="22452"/>
                        <a14:foregroundMark x1="33283" y1="19008" x2="24357" y2="27135"/>
                        <a14:foregroundMark x1="24357" y1="27135" x2="26475" y2="39532"/>
                        <a14:foregroundMark x1="65507" y1="28375" x2="70197" y2="39118"/>
                        <a14:foregroundMark x1="70197" y1="39118" x2="71407" y2="51377"/>
                        <a14:foregroundMark x1="86384" y1="44628" x2="86082" y2="50551"/>
                        <a14:foregroundMark x1="87595" y1="44628" x2="87595" y2="49311"/>
                        <a14:foregroundMark x1="87141" y1="43939" x2="79425" y2="54683"/>
                        <a14:foregroundMark x1="78669" y1="26033" x2="70953" y2="73691"/>
                        <a14:foregroundMark x1="50378" y1="82782" x2="64448" y2="88292"/>
                        <a14:foregroundMark x1="64448" y1="88292" x2="67927" y2="88154"/>
                        <a14:foregroundMark x1="67322" y1="87466" x2="57035" y2="90220"/>
                        <a14:foregroundMark x1="49168" y1="85124" x2="47806" y2="89945"/>
                        <a14:foregroundMark x1="51135" y1="89118" x2="47655" y2="87879"/>
                        <a14:foregroundMark x1="47655" y1="86088" x2="49622" y2="93251"/>
                        <a14:foregroundMark x1="49319" y1="90634" x2="47352" y2="94490"/>
                        <a14:foregroundMark x1="47352" y1="89256" x2="57337" y2="93526"/>
                        <a14:foregroundMark x1="49622" y1="93526" x2="60363" y2="93251"/>
                        <a14:foregroundMark x1="48865" y1="93939" x2="61573" y2="93664"/>
                        <a14:foregroundMark x1="61573" y1="93664" x2="62179" y2="93664"/>
                        <a14:foregroundMark x1="62179" y1="89256" x2="48109" y2="93664"/>
                        <a14:foregroundMark x1="48411" y1="93664" x2="60666" y2="92975"/>
                        <a14:foregroundMark x1="48109" y1="93664" x2="61120" y2="93664"/>
                        <a14:foregroundMark x1="48109" y1="93526" x2="62179" y2="93939"/>
                        <a14:foregroundMark x1="80182" y1="34435" x2="79425" y2="55372"/>
                        <a14:foregroundMark x1="48109" y1="88154" x2="47655" y2="84160"/>
                        <a14:foregroundMark x1="48865" y1="80441" x2="48109" y2="89807"/>
                        <a14:foregroundMark x1="46596" y1="74518" x2="48411" y2="85813"/>
                        <a14:foregroundMark x1="59153" y1="74105" x2="47806" y2="84573"/>
                        <a14:foregroundMark x1="47806" y1="84573" x2="60666" y2="91736"/>
                        <a14:foregroundMark x1="60666" y1="91736" x2="72163" y2="81405"/>
                        <a14:foregroundMark x1="72163" y1="81405" x2="82300" y2="64050"/>
                        <a14:foregroundMark x1="82300" y1="64050" x2="82905" y2="38981"/>
                        <a14:foregroundMark x1="82905" y1="38981" x2="76097" y2="24242"/>
                        <a14:foregroundMark x1="76097" y1="24242" x2="54463" y2="22590"/>
                        <a14:foregroundMark x1="54463" y1="22590" x2="26626" y2="28650"/>
                        <a14:foregroundMark x1="26626" y1="28650" x2="37216" y2="45317"/>
                        <a14:foregroundMark x1="37216" y1="45317" x2="51437" y2="47658"/>
                        <a14:foregroundMark x1="51437" y1="47658" x2="61120" y2="73967"/>
                        <a14:foregroundMark x1="61120" y1="73967" x2="58850" y2="76722"/>
                        <a14:foregroundMark x1="55068" y1="36501" x2="50983" y2="89118"/>
                        <a14:foregroundMark x1="50983" y1="89118" x2="65961" y2="86501"/>
                        <a14:foregroundMark x1="65961" y1="86501" x2="77761" y2="76309"/>
                        <a14:foregroundMark x1="77761" y1="76309" x2="78366" y2="75069"/>
                        <a14:foregroundMark x1="41150" y1="10744" x2="15582" y2="22727"/>
                        <a14:foregroundMark x1="30408" y1="27135" x2="13918" y2="46281"/>
                      </a14:backgroundRemoval>
                    </a14:imgEffect>
                  </a14:imgLayer>
                </a14:imgProps>
              </a:ext>
              <a:ext uri="{28A0092B-C50C-407E-A947-70E740481C1C}">
                <a14:useLocalDpi xmlns:a14="http://schemas.microsoft.com/office/drawing/2010/main" val="0"/>
              </a:ext>
            </a:extLst>
          </a:blip>
          <a:srcRect/>
          <a:stretch/>
        </p:blipFill>
        <p:spPr bwMode="auto">
          <a:xfrm>
            <a:off x="149161" y="1720348"/>
            <a:ext cx="3911129" cy="429662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ESA - Welcome to Concordia">
            <a:extLst>
              <a:ext uri="{FF2B5EF4-FFF2-40B4-BE49-F238E27FC236}">
                <a16:creationId xmlns:a16="http://schemas.microsoft.com/office/drawing/2014/main" id="{47965066-B8AE-8C3F-A0C6-51DE3DC4E1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324045" y="1666488"/>
            <a:ext cx="3911129" cy="4569350"/>
          </a:xfrm>
          <a:prstGeom prst="rect">
            <a:avLst/>
          </a:prstGeom>
          <a:noFill/>
          <a:extLst>
            <a:ext uri="{909E8E84-426E-40DD-AFC4-6F175D3DCCD1}">
              <a14:hiddenFill xmlns:a14="http://schemas.microsoft.com/office/drawing/2010/main">
                <a:solidFill>
                  <a:srgbClr val="FFFFFF"/>
                </a:solidFill>
              </a14:hiddenFill>
            </a:ext>
          </a:extLst>
        </p:spPr>
      </p:pic>
      <p:sp>
        <p:nvSpPr>
          <p:cNvPr id="11" name="Tijdelijke aanduiding voor inhoud 2">
            <a:extLst>
              <a:ext uri="{FF2B5EF4-FFF2-40B4-BE49-F238E27FC236}">
                <a16:creationId xmlns:a16="http://schemas.microsoft.com/office/drawing/2014/main" id="{A1E96115-DCA2-49E3-42F1-8B74AA82F794}"/>
              </a:ext>
            </a:extLst>
          </p:cNvPr>
          <p:cNvSpPr txBox="1">
            <a:spLocks/>
          </p:cNvSpPr>
          <p:nvPr/>
        </p:nvSpPr>
        <p:spPr>
          <a:xfrm>
            <a:off x="4428518" y="6378008"/>
            <a:ext cx="3814913"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mj-lt"/>
                <a:cs typeface="Helvetica" pitchFamily="2" charset="0"/>
                <a:sym typeface="Wingdings" panose="05000000000000000000" pitchFamily="2" charset="2"/>
              </a:rPr>
              <a:t>Concordia Research Station, Antarctica</a:t>
            </a:r>
          </a:p>
        </p:txBody>
      </p:sp>
      <p:sp>
        <p:nvSpPr>
          <p:cNvPr id="8" name="Tijdelijke aanduiding voor inhoud 2">
            <a:extLst>
              <a:ext uri="{FF2B5EF4-FFF2-40B4-BE49-F238E27FC236}">
                <a16:creationId xmlns:a16="http://schemas.microsoft.com/office/drawing/2014/main" id="{ADFFB067-81F7-4C20-EF5C-30179843C34F}"/>
              </a:ext>
            </a:extLst>
          </p:cNvPr>
          <p:cNvSpPr txBox="1">
            <a:spLocks/>
          </p:cNvSpPr>
          <p:nvPr/>
        </p:nvSpPr>
        <p:spPr>
          <a:xfrm>
            <a:off x="-3231773" y="546297"/>
            <a:ext cx="2159893" cy="393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mj-lt"/>
                <a:cs typeface="Helvetica" pitchFamily="2" charset="0"/>
              </a:rPr>
              <a:t>Efficient form for transportability and environment protection (</a:t>
            </a:r>
            <a:r>
              <a:rPr lang="en-US" sz="1400" u="sng" dirty="0">
                <a:latin typeface="+mj-lt"/>
                <a:cs typeface="Helvetica" pitchFamily="2" charset="0"/>
              </a:rPr>
              <a:t>non-human actor</a:t>
            </a:r>
            <a:r>
              <a:rPr lang="en-US" sz="1400" dirty="0">
                <a:latin typeface="+mj-lt"/>
                <a:cs typeface="Helvetica" pitchFamily="2" charset="0"/>
              </a:rPr>
              <a:t>)</a:t>
            </a:r>
          </a:p>
        </p:txBody>
      </p:sp>
      <p:sp>
        <p:nvSpPr>
          <p:cNvPr id="9" name="Tijdelijke aanduiding voor inhoud 2">
            <a:extLst>
              <a:ext uri="{FF2B5EF4-FFF2-40B4-BE49-F238E27FC236}">
                <a16:creationId xmlns:a16="http://schemas.microsoft.com/office/drawing/2014/main" id="{CC16DF47-478D-0483-9A8B-B8456AFF9CB1}"/>
              </a:ext>
            </a:extLst>
          </p:cNvPr>
          <p:cNvSpPr txBox="1">
            <a:spLocks/>
          </p:cNvSpPr>
          <p:nvPr/>
        </p:nvSpPr>
        <p:spPr>
          <a:xfrm>
            <a:off x="391322" y="894208"/>
            <a:ext cx="896006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cs typeface="Helvetica" pitchFamily="2" charset="0"/>
                <a:sym typeface="Wingdings" panose="05000000000000000000" pitchFamily="2" charset="2"/>
              </a:rPr>
              <a:t>Current schemes developed from functional aspect (not focusing on human behavior)</a:t>
            </a:r>
          </a:p>
        </p:txBody>
      </p:sp>
      <p:pic>
        <p:nvPicPr>
          <p:cNvPr id="2050" name="Picture 2" descr="Gallery of SOM Collaborates with the European Space Agency to Research  Habitation on the Moon - 11">
            <a:extLst>
              <a:ext uri="{FF2B5EF4-FFF2-40B4-BE49-F238E27FC236}">
                <a16:creationId xmlns:a16="http://schemas.microsoft.com/office/drawing/2014/main" id="{6CE0E291-3C4F-F093-B26A-6629400291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4413199" y="3620617"/>
            <a:ext cx="1743673" cy="2814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on Village – SOM">
            <a:extLst>
              <a:ext uri="{FF2B5EF4-FFF2-40B4-BE49-F238E27FC236}">
                <a16:creationId xmlns:a16="http://schemas.microsoft.com/office/drawing/2014/main" id="{B2C9A66B-375E-3B74-113F-BDA73BF64B9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12496756" y="3645870"/>
            <a:ext cx="1742314" cy="29052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on Village is a &quot;human-centric&quot; inflatable habitat designed for the moon">
            <a:extLst>
              <a:ext uri="{FF2B5EF4-FFF2-40B4-BE49-F238E27FC236}">
                <a16:creationId xmlns:a16="http://schemas.microsoft.com/office/drawing/2014/main" id="{4281B9E8-622B-9FFB-41D5-D489FCA7F6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2496756" y="-111649"/>
            <a:ext cx="2238076" cy="3614003"/>
          </a:xfrm>
          <a:prstGeom prst="rect">
            <a:avLst/>
          </a:prstGeom>
          <a:noFill/>
          <a:extLst>
            <a:ext uri="{909E8E84-426E-40DD-AFC4-6F175D3DCCD1}">
              <a14:hiddenFill xmlns:a14="http://schemas.microsoft.com/office/drawing/2010/main">
                <a:solidFill>
                  <a:srgbClr val="FFFFFF"/>
                </a:solidFill>
              </a14:hiddenFill>
            </a:ext>
          </a:extLst>
        </p:spPr>
      </p:pic>
      <p:sp>
        <p:nvSpPr>
          <p:cNvPr id="20" name="Tijdelijke aanduiding voor inhoud 2">
            <a:extLst>
              <a:ext uri="{FF2B5EF4-FFF2-40B4-BE49-F238E27FC236}">
                <a16:creationId xmlns:a16="http://schemas.microsoft.com/office/drawing/2014/main" id="{2F741059-A5B3-F053-FB32-CCF84C429523}"/>
              </a:ext>
            </a:extLst>
          </p:cNvPr>
          <p:cNvSpPr txBox="1">
            <a:spLocks/>
          </p:cNvSpPr>
          <p:nvPr/>
        </p:nvSpPr>
        <p:spPr>
          <a:xfrm>
            <a:off x="-1877127" y="-492407"/>
            <a:ext cx="573759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cs typeface="Helvetica" pitchFamily="2" charset="0"/>
                <a:sym typeface="Wingdings" panose="05000000000000000000" pitchFamily="2" charset="2"/>
              </a:rPr>
              <a:t>Engineered for non-human subjects, limited to feasibility</a:t>
            </a:r>
          </a:p>
        </p:txBody>
      </p:sp>
      <p:pic>
        <p:nvPicPr>
          <p:cNvPr id="7" name="Picture 6">
            <a:extLst>
              <a:ext uri="{FF2B5EF4-FFF2-40B4-BE49-F238E27FC236}">
                <a16:creationId xmlns:a16="http://schemas.microsoft.com/office/drawing/2014/main" id="{DE8FDCE0-5C52-1BD3-1F77-100B7A4089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8531" y="1358926"/>
            <a:ext cx="1506515" cy="4906433"/>
          </a:xfrm>
          <a:prstGeom prst="rect">
            <a:avLst/>
          </a:prstGeom>
        </p:spPr>
      </p:pic>
      <p:sp>
        <p:nvSpPr>
          <p:cNvPr id="10" name="Slide Number Placeholder 9">
            <a:extLst>
              <a:ext uri="{FF2B5EF4-FFF2-40B4-BE49-F238E27FC236}">
                <a16:creationId xmlns:a16="http://schemas.microsoft.com/office/drawing/2014/main" id="{2D51BB57-E386-938E-A97F-EB21E977CCBD}"/>
              </a:ext>
            </a:extLst>
          </p:cNvPr>
          <p:cNvSpPr>
            <a:spLocks noGrp="1"/>
          </p:cNvSpPr>
          <p:nvPr>
            <p:ph type="sldNum" sz="quarter" idx="12"/>
          </p:nvPr>
        </p:nvSpPr>
        <p:spPr/>
        <p:txBody>
          <a:bodyPr/>
          <a:lstStyle/>
          <a:p>
            <a:fld id="{EBBC2D6B-7327-483D-AD2A-1E5D09D2763D}" type="slidenum">
              <a:rPr lang="LID4096" smtClean="0"/>
              <a:t>8</a:t>
            </a:fld>
            <a:endParaRPr lang="LID4096"/>
          </a:p>
        </p:txBody>
      </p:sp>
    </p:spTree>
    <p:extLst>
      <p:ext uri="{BB962C8B-B14F-4D97-AF65-F5344CB8AC3E}">
        <p14:creationId xmlns:p14="http://schemas.microsoft.com/office/powerpoint/2010/main" val="81470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3C97-3431-D9C7-B0D7-D21BD91B2D04}"/>
            </a:ext>
          </a:extLst>
        </p:cNvPr>
        <p:cNvGrpSpPr/>
        <p:nvPr/>
      </p:nvGrpSpPr>
      <p:grpSpPr>
        <a:xfrm>
          <a:off x="0" y="0"/>
          <a:ext cx="0" cy="0"/>
          <a:chOff x="0" y="0"/>
          <a:chExt cx="0" cy="0"/>
        </a:xfrm>
      </p:grpSpPr>
      <p:pic>
        <p:nvPicPr>
          <p:cNvPr id="12" name="Picture 11" descr="A white circles with black text&#10;&#10;Description automatically generated">
            <a:extLst>
              <a:ext uri="{FF2B5EF4-FFF2-40B4-BE49-F238E27FC236}">
                <a16:creationId xmlns:a16="http://schemas.microsoft.com/office/drawing/2014/main" id="{EDB77788-40D9-94D7-A08F-3F0E6D018E2F}"/>
              </a:ext>
            </a:extLst>
          </p:cNvPr>
          <p:cNvPicPr>
            <a:picLocks noChangeAspect="1"/>
          </p:cNvPicPr>
          <p:nvPr/>
        </p:nvPicPr>
        <p:blipFill>
          <a:blip r:embed="rId3">
            <a:extLst>
              <a:ext uri="{28A0092B-C50C-407E-A947-70E740481C1C}">
                <a14:useLocalDpi xmlns:a14="http://schemas.microsoft.com/office/drawing/2010/main" val="0"/>
              </a:ext>
            </a:extLst>
          </a:blip>
          <a:srcRect r="-6349"/>
          <a:stretch>
            <a:fillRect/>
          </a:stretch>
        </p:blipFill>
        <p:spPr>
          <a:xfrm>
            <a:off x="9531626" y="2390643"/>
            <a:ext cx="2269052" cy="2574988"/>
          </a:xfrm>
          <a:prstGeom prst="rect">
            <a:avLst/>
          </a:prstGeom>
        </p:spPr>
      </p:pic>
      <p:pic>
        <p:nvPicPr>
          <p:cNvPr id="13" name="Picture 12" descr="A white circles with black text&#10;&#10;Description automatically generated">
            <a:extLst>
              <a:ext uri="{FF2B5EF4-FFF2-40B4-BE49-F238E27FC236}">
                <a16:creationId xmlns:a16="http://schemas.microsoft.com/office/drawing/2014/main" id="{DDF8E9C7-684B-E5CF-7A0C-8093CE1B49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931426" y="2390643"/>
            <a:ext cx="1600200" cy="1038357"/>
          </a:xfrm>
          <a:prstGeom prst="rect">
            <a:avLst/>
          </a:prstGeom>
        </p:spPr>
      </p:pic>
      <p:sp>
        <p:nvSpPr>
          <p:cNvPr id="11" name="Rectangle 10">
            <a:extLst>
              <a:ext uri="{FF2B5EF4-FFF2-40B4-BE49-F238E27FC236}">
                <a16:creationId xmlns:a16="http://schemas.microsoft.com/office/drawing/2014/main" id="{6C0ED023-8033-4D9D-D979-D1442E4B1C52}"/>
              </a:ext>
            </a:extLst>
          </p:cNvPr>
          <p:cNvSpPr/>
          <p:nvPr/>
        </p:nvSpPr>
        <p:spPr>
          <a:xfrm>
            <a:off x="0" y="0"/>
            <a:ext cx="12192000" cy="12826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Rectangle 1">
            <a:extLst>
              <a:ext uri="{FF2B5EF4-FFF2-40B4-BE49-F238E27FC236}">
                <a16:creationId xmlns:a16="http://schemas.microsoft.com/office/drawing/2014/main" id="{F9E63FD7-07F6-CE2A-A77A-911DF9399FBF}"/>
              </a:ext>
            </a:extLst>
          </p:cNvPr>
          <p:cNvSpPr/>
          <p:nvPr/>
        </p:nvSpPr>
        <p:spPr>
          <a:xfrm>
            <a:off x="76722" y="87400"/>
            <a:ext cx="7935163" cy="3915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sz="1200" dirty="0">
                <a:solidFill>
                  <a:schemeClr val="bg1">
                    <a:lumMod val="75000"/>
                  </a:schemeClr>
                </a:solidFill>
                <a:latin typeface="+mj-lt"/>
              </a:rPr>
              <a:t>Background | Problem</a:t>
            </a:r>
          </a:p>
        </p:txBody>
      </p:sp>
      <p:sp>
        <p:nvSpPr>
          <p:cNvPr id="22" name="Tijdelijke aanduiding voor inhoud 2">
            <a:extLst>
              <a:ext uri="{FF2B5EF4-FFF2-40B4-BE49-F238E27FC236}">
                <a16:creationId xmlns:a16="http://schemas.microsoft.com/office/drawing/2014/main" id="{CCB5A5DC-9314-4404-2AC8-EA18BA5BC905}"/>
              </a:ext>
            </a:extLst>
          </p:cNvPr>
          <p:cNvSpPr txBox="1">
            <a:spLocks/>
          </p:cNvSpPr>
          <p:nvPr/>
        </p:nvSpPr>
        <p:spPr>
          <a:xfrm>
            <a:off x="391322" y="2899568"/>
            <a:ext cx="3245013" cy="9639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j-lt"/>
              </a:rPr>
              <a:t>“We were stuffed in the capsule [Salyut] like sardines in a can.”</a:t>
            </a:r>
          </a:p>
          <a:p>
            <a:pPr marL="0" indent="0">
              <a:buFont typeface="Arial" panose="020B0604020202020204" pitchFamily="34" charset="0"/>
              <a:buNone/>
            </a:pPr>
            <a:r>
              <a:rPr lang="en-US" sz="1400" i="1" dirty="0">
                <a:latin typeface="+mj-lt"/>
              </a:rPr>
              <a:t>Jerry </a:t>
            </a:r>
            <a:r>
              <a:rPr lang="en-US" sz="1400" i="1" dirty="0" err="1">
                <a:latin typeface="+mj-lt"/>
              </a:rPr>
              <a:t>Linenger</a:t>
            </a:r>
            <a:r>
              <a:rPr lang="en-US" sz="1400" i="1" dirty="0">
                <a:latin typeface="+mj-lt"/>
              </a:rPr>
              <a:t>, 2000</a:t>
            </a:r>
            <a:endParaRPr lang="nl-NL" sz="1400" i="1" dirty="0">
              <a:latin typeface="+mj-lt"/>
              <a:cs typeface="Helvetica" pitchFamily="2" charset="0"/>
            </a:endParaRPr>
          </a:p>
        </p:txBody>
      </p:sp>
      <p:sp>
        <p:nvSpPr>
          <p:cNvPr id="4" name="Tijdelijke aanduiding voor inhoud 2">
            <a:extLst>
              <a:ext uri="{FF2B5EF4-FFF2-40B4-BE49-F238E27FC236}">
                <a16:creationId xmlns:a16="http://schemas.microsoft.com/office/drawing/2014/main" id="{4D952A82-44E4-AABC-6DEC-E9047556E080}"/>
              </a:ext>
            </a:extLst>
          </p:cNvPr>
          <p:cNvSpPr txBox="1">
            <a:spLocks/>
          </p:cNvSpPr>
          <p:nvPr/>
        </p:nvSpPr>
        <p:spPr>
          <a:xfrm>
            <a:off x="12421866" y="2030580"/>
            <a:ext cx="4060935" cy="8689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rgbClr val="C00000"/>
                </a:solidFill>
                <a:latin typeface="+mj-lt"/>
                <a:cs typeface="Helvetica" pitchFamily="2" charset="0"/>
              </a:rPr>
              <a:t>[not to include– unit size]</a:t>
            </a:r>
          </a:p>
          <a:p>
            <a:pPr marL="0" indent="0">
              <a:buNone/>
            </a:pPr>
            <a:r>
              <a:rPr lang="en-GB" sz="1400" dirty="0">
                <a:solidFill>
                  <a:srgbClr val="C00000"/>
                </a:solidFill>
                <a:latin typeface="+mj-lt"/>
                <a:cs typeface="Helvetica" pitchFamily="2" charset="0"/>
              </a:rPr>
              <a:t>US prison standard minimum 6.5 sqm</a:t>
            </a:r>
          </a:p>
          <a:p>
            <a:pPr marL="0" indent="0">
              <a:buNone/>
            </a:pPr>
            <a:r>
              <a:rPr lang="en-GB" sz="1400" dirty="0">
                <a:solidFill>
                  <a:srgbClr val="C00000"/>
                </a:solidFill>
                <a:latin typeface="+mj-lt"/>
                <a:cs typeface="Helvetica" pitchFamily="2" charset="0"/>
              </a:rPr>
              <a:t>Europe prison standard minimum 6 sqm</a:t>
            </a:r>
          </a:p>
          <a:p>
            <a:pPr marL="0" indent="0">
              <a:buNone/>
            </a:pPr>
            <a:r>
              <a:rPr lang="en-GB" sz="1400" dirty="0">
                <a:solidFill>
                  <a:srgbClr val="C00000"/>
                </a:solidFill>
                <a:latin typeface="+mj-lt"/>
                <a:cs typeface="Helvetica" pitchFamily="2" charset="0"/>
              </a:rPr>
              <a:t>UK cell sharing minimum 4.5 sqm/person</a:t>
            </a:r>
          </a:p>
          <a:p>
            <a:pPr marL="0" indent="0">
              <a:buNone/>
            </a:pPr>
            <a:r>
              <a:rPr lang="en-GB" sz="1400" dirty="0">
                <a:solidFill>
                  <a:srgbClr val="C00000"/>
                </a:solidFill>
                <a:latin typeface="+mj-lt"/>
                <a:cs typeface="Helvetica" pitchFamily="2" charset="0"/>
              </a:rPr>
              <a:t>ISS sleeping quarter 2.5 sqm/person (2.5x1x1)</a:t>
            </a:r>
          </a:p>
          <a:p>
            <a:pPr marL="0" indent="0">
              <a:buNone/>
            </a:pPr>
            <a:r>
              <a:rPr lang="en-GB" sz="1400" dirty="0">
                <a:solidFill>
                  <a:srgbClr val="C00000"/>
                </a:solidFill>
                <a:latin typeface="+mj-lt"/>
                <a:cs typeface="Helvetica" pitchFamily="2" charset="0"/>
              </a:rPr>
              <a:t>Recommended minimum NHV 25 sqm/person</a:t>
            </a:r>
          </a:p>
          <a:p>
            <a:pPr marL="0" indent="0">
              <a:buNone/>
            </a:pPr>
            <a:endParaRPr lang="en-GB" sz="1400" dirty="0">
              <a:solidFill>
                <a:srgbClr val="C00000"/>
              </a:solidFill>
              <a:latin typeface="+mj-lt"/>
              <a:cs typeface="Helvetica" pitchFamily="2" charset="0"/>
            </a:endParaRPr>
          </a:p>
        </p:txBody>
      </p:sp>
      <p:sp>
        <p:nvSpPr>
          <p:cNvPr id="6" name="Titel 1">
            <a:extLst>
              <a:ext uri="{FF2B5EF4-FFF2-40B4-BE49-F238E27FC236}">
                <a16:creationId xmlns:a16="http://schemas.microsoft.com/office/drawing/2014/main" id="{98E9CA08-A16E-98CD-309E-C4734B954ABB}"/>
              </a:ext>
            </a:extLst>
          </p:cNvPr>
          <p:cNvSpPr txBox="1">
            <a:spLocks/>
          </p:cNvSpPr>
          <p:nvPr/>
        </p:nvSpPr>
        <p:spPr>
          <a:xfrm>
            <a:off x="391322" y="546297"/>
            <a:ext cx="11333156" cy="3936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chemeClr val="bg1"/>
                </a:solidFill>
                <a:latin typeface="+mn-lt"/>
              </a:rPr>
              <a:t>Human de-</a:t>
            </a:r>
            <a:r>
              <a:rPr lang="nl-NL" sz="2400" b="1" dirty="0" err="1">
                <a:solidFill>
                  <a:schemeClr val="bg1"/>
                </a:solidFill>
                <a:latin typeface="+mn-lt"/>
              </a:rPr>
              <a:t>centered</a:t>
            </a:r>
            <a:r>
              <a:rPr lang="nl-NL" sz="2400" b="1" dirty="0">
                <a:solidFill>
                  <a:schemeClr val="bg1"/>
                </a:solidFill>
                <a:latin typeface="+mn-lt"/>
              </a:rPr>
              <a:t> design</a:t>
            </a:r>
          </a:p>
        </p:txBody>
      </p:sp>
      <p:pic>
        <p:nvPicPr>
          <p:cNvPr id="21" name="Picture 20" descr="A white circles with black text&#10;&#10;Description automatically generated">
            <a:extLst>
              <a:ext uri="{FF2B5EF4-FFF2-40B4-BE49-F238E27FC236}">
                <a16:creationId xmlns:a16="http://schemas.microsoft.com/office/drawing/2014/main" id="{8BFD22DD-E9B3-CD0E-B678-6065DE111C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358540" y="2390643"/>
            <a:ext cx="3493374" cy="2574988"/>
          </a:xfrm>
          <a:prstGeom prst="rect">
            <a:avLst/>
          </a:prstGeom>
        </p:spPr>
      </p:pic>
      <p:sp>
        <p:nvSpPr>
          <p:cNvPr id="23" name="TextBox 22">
            <a:extLst>
              <a:ext uri="{FF2B5EF4-FFF2-40B4-BE49-F238E27FC236}">
                <a16:creationId xmlns:a16="http://schemas.microsoft.com/office/drawing/2014/main" id="{BFA39D44-0A1A-6A1A-592D-07104257DDBD}"/>
              </a:ext>
            </a:extLst>
          </p:cNvPr>
          <p:cNvSpPr txBox="1"/>
          <p:nvPr/>
        </p:nvSpPr>
        <p:spPr>
          <a:xfrm>
            <a:off x="8365609" y="4253250"/>
            <a:ext cx="765544" cy="307777"/>
          </a:xfrm>
          <a:prstGeom prst="rect">
            <a:avLst/>
          </a:prstGeom>
          <a:noFill/>
        </p:spPr>
        <p:txBody>
          <a:bodyPr wrap="square" rtlCol="0">
            <a:spAutoFit/>
          </a:bodyPr>
          <a:lstStyle/>
          <a:p>
            <a:pPr algn="ctr"/>
            <a:r>
              <a:rPr lang="en-GB" sz="1400" i="1" dirty="0"/>
              <a:t>2.5 m</a:t>
            </a:r>
            <a:r>
              <a:rPr lang="en-NL" sz="1400" b="0" i="1" dirty="0">
                <a:solidFill>
                  <a:srgbClr val="1F1F1F"/>
                </a:solidFill>
                <a:effectLst/>
                <a:latin typeface="Google Sans"/>
              </a:rPr>
              <a:t>³</a:t>
            </a:r>
            <a:endParaRPr lang="LID4096" sz="1400" i="1" dirty="0"/>
          </a:p>
        </p:txBody>
      </p:sp>
      <p:sp>
        <p:nvSpPr>
          <p:cNvPr id="24" name="TextBox 23">
            <a:extLst>
              <a:ext uri="{FF2B5EF4-FFF2-40B4-BE49-F238E27FC236}">
                <a16:creationId xmlns:a16="http://schemas.microsoft.com/office/drawing/2014/main" id="{E418C2D3-3DC4-169D-F69A-C0374C06A240}"/>
              </a:ext>
            </a:extLst>
          </p:cNvPr>
          <p:cNvSpPr txBox="1"/>
          <p:nvPr/>
        </p:nvSpPr>
        <p:spPr>
          <a:xfrm>
            <a:off x="10223028" y="4253249"/>
            <a:ext cx="765544" cy="307777"/>
          </a:xfrm>
          <a:prstGeom prst="rect">
            <a:avLst/>
          </a:prstGeom>
          <a:noFill/>
        </p:spPr>
        <p:txBody>
          <a:bodyPr wrap="square" rtlCol="0">
            <a:spAutoFit/>
          </a:bodyPr>
          <a:lstStyle/>
          <a:p>
            <a:pPr algn="ctr"/>
            <a:r>
              <a:rPr lang="en-GB" sz="1400" i="1" dirty="0"/>
              <a:t>25 m</a:t>
            </a:r>
            <a:r>
              <a:rPr lang="en-NL" sz="1400" b="0" i="1" dirty="0">
                <a:solidFill>
                  <a:srgbClr val="1F1F1F"/>
                </a:solidFill>
                <a:effectLst/>
                <a:latin typeface="Google Sans"/>
              </a:rPr>
              <a:t>³</a:t>
            </a:r>
            <a:endParaRPr lang="LID4096" sz="1400" i="1" dirty="0"/>
          </a:p>
        </p:txBody>
      </p:sp>
      <p:sp>
        <p:nvSpPr>
          <p:cNvPr id="5" name="TextBox 4">
            <a:extLst>
              <a:ext uri="{FF2B5EF4-FFF2-40B4-BE49-F238E27FC236}">
                <a16:creationId xmlns:a16="http://schemas.microsoft.com/office/drawing/2014/main" id="{A0326A46-8A1F-9B09-C088-688795EF9A1D}"/>
              </a:ext>
            </a:extLst>
          </p:cNvPr>
          <p:cNvSpPr txBox="1"/>
          <p:nvPr/>
        </p:nvSpPr>
        <p:spPr>
          <a:xfrm>
            <a:off x="12361583" y="4407137"/>
            <a:ext cx="3009046" cy="1200329"/>
          </a:xfrm>
          <a:prstGeom prst="rect">
            <a:avLst/>
          </a:prstGeom>
          <a:noFill/>
        </p:spPr>
        <p:txBody>
          <a:bodyPr wrap="square" rtlCol="0">
            <a:spAutoFit/>
          </a:bodyPr>
          <a:lstStyle/>
          <a:p>
            <a:r>
              <a:rPr lang="en-GB" dirty="0"/>
              <a:t>NHV for long-term mission</a:t>
            </a:r>
          </a:p>
          <a:p>
            <a:r>
              <a:rPr lang="en-GB" dirty="0"/>
              <a:t>130 m3</a:t>
            </a:r>
          </a:p>
          <a:p>
            <a:endParaRPr lang="en-GB" dirty="0"/>
          </a:p>
          <a:p>
            <a:r>
              <a:rPr lang="en-GB" dirty="0"/>
              <a:t>NHV </a:t>
            </a:r>
            <a:r>
              <a:rPr lang="en-GB" b="1" dirty="0"/>
              <a:t>private-only</a:t>
            </a:r>
            <a:r>
              <a:rPr lang="en-GB" dirty="0"/>
              <a:t> areas?</a:t>
            </a:r>
            <a:endParaRPr lang="LID4096" dirty="0"/>
          </a:p>
        </p:txBody>
      </p:sp>
      <p:sp>
        <p:nvSpPr>
          <p:cNvPr id="7" name="Slide Number Placeholder 6">
            <a:extLst>
              <a:ext uri="{FF2B5EF4-FFF2-40B4-BE49-F238E27FC236}">
                <a16:creationId xmlns:a16="http://schemas.microsoft.com/office/drawing/2014/main" id="{2F39B30F-3D46-6A94-41E3-7A6EDE9053EB}"/>
              </a:ext>
            </a:extLst>
          </p:cNvPr>
          <p:cNvSpPr>
            <a:spLocks noGrp="1"/>
          </p:cNvSpPr>
          <p:nvPr>
            <p:ph type="sldNum" sz="quarter" idx="12"/>
          </p:nvPr>
        </p:nvSpPr>
        <p:spPr/>
        <p:txBody>
          <a:bodyPr/>
          <a:lstStyle/>
          <a:p>
            <a:fld id="{EBBC2D6B-7327-483D-AD2A-1E5D09D2763D}" type="slidenum">
              <a:rPr lang="LID4096" smtClean="0"/>
              <a:t>9</a:t>
            </a:fld>
            <a:endParaRPr lang="LID4096"/>
          </a:p>
        </p:txBody>
      </p:sp>
      <p:pic>
        <p:nvPicPr>
          <p:cNvPr id="14" name="Picture 13" descr="A white circles with black text&#10;&#10;Description automatically generated">
            <a:extLst>
              <a:ext uri="{FF2B5EF4-FFF2-40B4-BE49-F238E27FC236}">
                <a16:creationId xmlns:a16="http://schemas.microsoft.com/office/drawing/2014/main" id="{68011815-B728-34C9-28A4-4B2533E545BF}"/>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a:xfrm>
            <a:off x="7931426" y="3428999"/>
            <a:ext cx="1600200" cy="1536631"/>
          </a:xfrm>
          <a:prstGeom prst="rect">
            <a:avLst/>
          </a:prstGeom>
        </p:spPr>
      </p:pic>
      <p:sp>
        <p:nvSpPr>
          <p:cNvPr id="3" name="Tijdelijke aanduiding voor inhoud 2">
            <a:extLst>
              <a:ext uri="{FF2B5EF4-FFF2-40B4-BE49-F238E27FC236}">
                <a16:creationId xmlns:a16="http://schemas.microsoft.com/office/drawing/2014/main" id="{C6A3E194-9490-3781-2F49-F4116159055B}"/>
              </a:ext>
            </a:extLst>
          </p:cNvPr>
          <p:cNvSpPr txBox="1">
            <a:spLocks/>
          </p:cNvSpPr>
          <p:nvPr/>
        </p:nvSpPr>
        <p:spPr>
          <a:xfrm>
            <a:off x="391322" y="894208"/>
            <a:ext cx="8960068" cy="246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cs typeface="Helvetica" pitchFamily="2" charset="0"/>
                <a:sym typeface="Wingdings" panose="05000000000000000000" pitchFamily="2" charset="2"/>
              </a:rPr>
              <a:t>Limited private area</a:t>
            </a:r>
          </a:p>
        </p:txBody>
      </p:sp>
    </p:spTree>
    <p:extLst>
      <p:ext uri="{BB962C8B-B14F-4D97-AF65-F5344CB8AC3E}">
        <p14:creationId xmlns:p14="http://schemas.microsoft.com/office/powerpoint/2010/main" val="3492117792"/>
      </p:ext>
    </p:extLst>
  </p:cSld>
  <p:clrMapOvr>
    <a:masterClrMapping/>
  </p:clrMapOvr>
</p:sld>
</file>

<file path=ppt/theme/theme1.xml><?xml version="1.0" encoding="utf-8"?>
<a:theme xmlns:a="http://schemas.openxmlformats.org/drawingml/2006/main" name="Office 2013 - 2022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venir Next LT Pro"/>
        <a:ea typeface=""/>
        <a:cs typeface=""/>
      </a:majorFont>
      <a:minorFont>
        <a:latin typeface="Avenir Next LT Pro"/>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2013 - 2022 Theme</Template>
  <TotalTime>79883</TotalTime>
  <Words>3747</Words>
  <Application>Microsoft Office PowerPoint</Application>
  <PresentationFormat>Widescreen</PresentationFormat>
  <Paragraphs>635</Paragraphs>
  <Slides>30</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Google Sans</vt:lpstr>
      <vt:lpstr>Aptos</vt:lpstr>
      <vt:lpstr>Arial</vt:lpstr>
      <vt:lpstr>Avenir Next LT Pro</vt:lpstr>
      <vt:lpstr>Avenir Next LT Pro Demi</vt:lpstr>
      <vt:lpstr>Helvetica</vt:lpstr>
      <vt:lpstr>Segoe UI Historic</vt:lpstr>
      <vt:lpstr>Wingdings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Regina Regina Tania Tan</dc:creator>
  <cp:lastModifiedBy>Regina Regina Tania Tan</cp:lastModifiedBy>
  <cp:revision>32</cp:revision>
  <dcterms:created xsi:type="dcterms:W3CDTF">2024-11-03T15:20:49Z</dcterms:created>
  <dcterms:modified xsi:type="dcterms:W3CDTF">2025-08-31T22:30:26Z</dcterms:modified>
</cp:coreProperties>
</file>