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64" r:id="rId2"/>
    <p:sldId id="285" r:id="rId3"/>
    <p:sldId id="286" r:id="rId4"/>
    <p:sldId id="283" r:id="rId5"/>
    <p:sldId id="366" r:id="rId6"/>
    <p:sldId id="367" r:id="rId7"/>
    <p:sldId id="463" r:id="rId8"/>
    <p:sldId id="342" r:id="rId9"/>
    <p:sldId id="343" r:id="rId10"/>
    <p:sldId id="344" r:id="rId11"/>
    <p:sldId id="375" r:id="rId12"/>
    <p:sldId id="368" r:id="rId13"/>
    <p:sldId id="376" r:id="rId14"/>
  </p:sldIdLst>
  <p:sldSz cx="12192000" cy="6858000"/>
  <p:notesSz cx="7099300" cy="10234613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5F5F5F"/>
    <a:srgbClr val="747474"/>
    <a:srgbClr val="6E6E6E"/>
    <a:srgbClr val="2C04FF"/>
    <a:srgbClr val="1700B6"/>
    <a:srgbClr val="E8E8E8"/>
    <a:srgbClr val="352A86"/>
    <a:srgbClr val="0870DE"/>
    <a:srgbClr val="264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5642" autoAdjust="0"/>
  </p:normalViewPr>
  <p:slideViewPr>
    <p:cSldViewPr snapToGrid="0">
      <p:cViewPr varScale="1">
        <p:scale>
          <a:sx n="78" d="100"/>
          <a:sy n="78" d="100"/>
        </p:scale>
        <p:origin x="931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Jonathan" userId="12dda4f8-e520-4956-ad97-d29e264110f0" providerId="ADAL" clId="{0C4ADFCE-B980-468D-9249-3FF6F1B4DE17}"/>
    <pc:docChg chg="undo custSel addSld delSld modSld sldOrd">
      <pc:chgData name="Jonathan Jonathan" userId="12dda4f8-e520-4956-ad97-d29e264110f0" providerId="ADAL" clId="{0C4ADFCE-B980-468D-9249-3FF6F1B4DE17}" dt="2025-07-02T23:56:39.423" v="163" actId="47"/>
      <pc:docMkLst>
        <pc:docMk/>
      </pc:docMkLst>
      <pc:sldChg chg="modNotes">
        <pc:chgData name="Jonathan Jonathan" userId="12dda4f8-e520-4956-ad97-d29e264110f0" providerId="ADAL" clId="{0C4ADFCE-B980-468D-9249-3FF6F1B4DE17}" dt="2025-07-02T23:56:00.707" v="1" actId="368"/>
        <pc:sldMkLst>
          <pc:docMk/>
          <pc:sldMk cId="2483352452" sldId="256"/>
        </pc:sldMkLst>
      </pc:sldChg>
      <pc:sldChg chg="modNotes">
        <pc:chgData name="Jonathan Jonathan" userId="12dda4f8-e520-4956-ad97-d29e264110f0" providerId="ADAL" clId="{0C4ADFCE-B980-468D-9249-3FF6F1B4DE17}" dt="2025-07-02T23:56:00.714" v="3" actId="368"/>
        <pc:sldMkLst>
          <pc:docMk/>
          <pc:sldMk cId="159167986" sldId="257"/>
        </pc:sldMkLst>
      </pc:sldChg>
      <pc:sldChg chg="modNotes">
        <pc:chgData name="Jonathan Jonathan" userId="12dda4f8-e520-4956-ad97-d29e264110f0" providerId="ADAL" clId="{0C4ADFCE-B980-468D-9249-3FF6F1B4DE17}" dt="2025-07-02T23:56:00.725" v="7" actId="368"/>
        <pc:sldMkLst>
          <pc:docMk/>
          <pc:sldMk cId="3336897082" sldId="259"/>
        </pc:sldMkLst>
      </pc:sldChg>
      <pc:sldChg chg="modNotes">
        <pc:chgData name="Jonathan Jonathan" userId="12dda4f8-e520-4956-ad97-d29e264110f0" providerId="ADAL" clId="{0C4ADFCE-B980-468D-9249-3FF6F1B4DE17}" dt="2025-07-02T23:56:00.731" v="9" actId="368"/>
        <pc:sldMkLst>
          <pc:docMk/>
          <pc:sldMk cId="1069555985" sldId="260"/>
        </pc:sldMkLst>
      </pc:sldChg>
      <pc:sldChg chg="modNotes">
        <pc:chgData name="Jonathan Jonathan" userId="12dda4f8-e520-4956-ad97-d29e264110f0" providerId="ADAL" clId="{0C4ADFCE-B980-468D-9249-3FF6F1B4DE17}" dt="2025-07-02T23:56:00.742" v="13" actId="368"/>
        <pc:sldMkLst>
          <pc:docMk/>
          <pc:sldMk cId="1174564513" sldId="261"/>
        </pc:sldMkLst>
      </pc:sldChg>
      <pc:sldChg chg="modNotes">
        <pc:chgData name="Jonathan Jonathan" userId="12dda4f8-e520-4956-ad97-d29e264110f0" providerId="ADAL" clId="{0C4ADFCE-B980-468D-9249-3FF6F1B4DE17}" dt="2025-07-02T23:56:00.747" v="15" actId="368"/>
        <pc:sldMkLst>
          <pc:docMk/>
          <pc:sldMk cId="2556666330" sldId="262"/>
        </pc:sldMkLst>
      </pc:sldChg>
      <pc:sldChg chg="modNotes">
        <pc:chgData name="Jonathan Jonathan" userId="12dda4f8-e520-4956-ad97-d29e264110f0" providerId="ADAL" clId="{0C4ADFCE-B980-468D-9249-3FF6F1B4DE17}" dt="2025-07-02T23:56:00.760" v="17" actId="368"/>
        <pc:sldMkLst>
          <pc:docMk/>
          <pc:sldMk cId="3146037190" sldId="263"/>
        </pc:sldMkLst>
      </pc:sldChg>
      <pc:sldChg chg="modNotes">
        <pc:chgData name="Jonathan Jonathan" userId="12dda4f8-e520-4956-ad97-d29e264110f0" providerId="ADAL" clId="{0C4ADFCE-B980-468D-9249-3FF6F1B4DE17}" dt="2025-07-02T23:56:00.715" v="5" actId="368"/>
        <pc:sldMkLst>
          <pc:docMk/>
          <pc:sldMk cId="1440528751" sldId="264"/>
        </pc:sldMkLst>
      </pc:sldChg>
      <pc:sldChg chg="modNotes">
        <pc:chgData name="Jonathan Jonathan" userId="12dda4f8-e520-4956-ad97-d29e264110f0" providerId="ADAL" clId="{0C4ADFCE-B980-468D-9249-3FF6F1B4DE17}" dt="2025-07-02T23:56:00.738" v="11" actId="368"/>
        <pc:sldMkLst>
          <pc:docMk/>
          <pc:sldMk cId="3459895783" sldId="265"/>
        </pc:sldMkLst>
      </pc:sldChg>
      <pc:sldChg chg="modNotes">
        <pc:chgData name="Jonathan Jonathan" userId="12dda4f8-e520-4956-ad97-d29e264110f0" providerId="ADAL" clId="{0C4ADFCE-B980-468D-9249-3FF6F1B4DE17}" dt="2025-07-02T23:56:00.765" v="19" actId="368"/>
        <pc:sldMkLst>
          <pc:docMk/>
          <pc:sldMk cId="1702201058" sldId="266"/>
        </pc:sldMkLst>
      </pc:sldChg>
      <pc:sldChg chg="modNotes">
        <pc:chgData name="Jonathan Jonathan" userId="12dda4f8-e520-4956-ad97-d29e264110f0" providerId="ADAL" clId="{0C4ADFCE-B980-468D-9249-3FF6F1B4DE17}" dt="2025-07-02T23:56:00.765" v="21" actId="368"/>
        <pc:sldMkLst>
          <pc:docMk/>
          <pc:sldMk cId="2199650041" sldId="267"/>
        </pc:sldMkLst>
      </pc:sldChg>
      <pc:sldChg chg="modNotes">
        <pc:chgData name="Jonathan Jonathan" userId="12dda4f8-e520-4956-ad97-d29e264110f0" providerId="ADAL" clId="{0C4ADFCE-B980-468D-9249-3FF6F1B4DE17}" dt="2025-07-02T23:56:00.778" v="23" actId="368"/>
        <pc:sldMkLst>
          <pc:docMk/>
          <pc:sldMk cId="147210515" sldId="268"/>
        </pc:sldMkLst>
      </pc:sldChg>
      <pc:sldChg chg="modNotes">
        <pc:chgData name="Jonathan Jonathan" userId="12dda4f8-e520-4956-ad97-d29e264110f0" providerId="ADAL" clId="{0C4ADFCE-B980-468D-9249-3FF6F1B4DE17}" dt="2025-07-02T23:56:00.806" v="33" actId="368"/>
        <pc:sldMkLst>
          <pc:docMk/>
          <pc:sldMk cId="582347834" sldId="269"/>
        </pc:sldMkLst>
      </pc:sldChg>
      <pc:sldChg chg="modNotes">
        <pc:chgData name="Jonathan Jonathan" userId="12dda4f8-e520-4956-ad97-d29e264110f0" providerId="ADAL" clId="{0C4ADFCE-B980-468D-9249-3FF6F1B4DE17}" dt="2025-07-02T23:56:00.782" v="25" actId="368"/>
        <pc:sldMkLst>
          <pc:docMk/>
          <pc:sldMk cId="132006114" sldId="270"/>
        </pc:sldMkLst>
      </pc:sldChg>
      <pc:sldChg chg="modNotes">
        <pc:chgData name="Jonathan Jonathan" userId="12dda4f8-e520-4956-ad97-d29e264110f0" providerId="ADAL" clId="{0C4ADFCE-B980-468D-9249-3FF6F1B4DE17}" dt="2025-07-02T23:56:00.797" v="31" actId="368"/>
        <pc:sldMkLst>
          <pc:docMk/>
          <pc:sldMk cId="2099954605" sldId="271"/>
        </pc:sldMkLst>
      </pc:sldChg>
      <pc:sldChg chg="modNotes">
        <pc:chgData name="Jonathan Jonathan" userId="12dda4f8-e520-4956-ad97-d29e264110f0" providerId="ADAL" clId="{0C4ADFCE-B980-468D-9249-3FF6F1B4DE17}" dt="2025-07-02T23:56:00.838" v="43" actId="368"/>
        <pc:sldMkLst>
          <pc:docMk/>
          <pc:sldMk cId="2154544693" sldId="272"/>
        </pc:sldMkLst>
      </pc:sldChg>
      <pc:sldChg chg="modNotes">
        <pc:chgData name="Jonathan Jonathan" userId="12dda4f8-e520-4956-ad97-d29e264110f0" providerId="ADAL" clId="{0C4ADFCE-B980-468D-9249-3FF6F1B4DE17}" dt="2025-07-02T23:56:00.797" v="29" actId="368"/>
        <pc:sldMkLst>
          <pc:docMk/>
          <pc:sldMk cId="878106630" sldId="273"/>
        </pc:sldMkLst>
      </pc:sldChg>
      <pc:sldChg chg="modNotes">
        <pc:chgData name="Jonathan Jonathan" userId="12dda4f8-e520-4956-ad97-d29e264110f0" providerId="ADAL" clId="{0C4ADFCE-B980-468D-9249-3FF6F1B4DE17}" dt="2025-07-02T23:56:00.790" v="27" actId="368"/>
        <pc:sldMkLst>
          <pc:docMk/>
          <pc:sldMk cId="1169810017" sldId="274"/>
        </pc:sldMkLst>
      </pc:sldChg>
      <pc:sldChg chg="modNotes">
        <pc:chgData name="Jonathan Jonathan" userId="12dda4f8-e520-4956-ad97-d29e264110f0" providerId="ADAL" clId="{0C4ADFCE-B980-468D-9249-3FF6F1B4DE17}" dt="2025-07-02T23:56:00.815" v="35" actId="368"/>
        <pc:sldMkLst>
          <pc:docMk/>
          <pc:sldMk cId="1627403042" sldId="276"/>
        </pc:sldMkLst>
      </pc:sldChg>
      <pc:sldChg chg="modNotes">
        <pc:chgData name="Jonathan Jonathan" userId="12dda4f8-e520-4956-ad97-d29e264110f0" providerId="ADAL" clId="{0C4ADFCE-B980-468D-9249-3FF6F1B4DE17}" dt="2025-07-02T23:56:00.821" v="37" actId="368"/>
        <pc:sldMkLst>
          <pc:docMk/>
          <pc:sldMk cId="4232403302" sldId="277"/>
        </pc:sldMkLst>
      </pc:sldChg>
      <pc:sldChg chg="modNotes">
        <pc:chgData name="Jonathan Jonathan" userId="12dda4f8-e520-4956-ad97-d29e264110f0" providerId="ADAL" clId="{0C4ADFCE-B980-468D-9249-3FF6F1B4DE17}" dt="2025-07-02T23:56:00.830" v="39" actId="368"/>
        <pc:sldMkLst>
          <pc:docMk/>
          <pc:sldMk cId="1571129401" sldId="278"/>
        </pc:sldMkLst>
      </pc:sldChg>
      <pc:sldChg chg="modNotes">
        <pc:chgData name="Jonathan Jonathan" userId="12dda4f8-e520-4956-ad97-d29e264110f0" providerId="ADAL" clId="{0C4ADFCE-B980-468D-9249-3FF6F1B4DE17}" dt="2025-07-02T23:56:00.847" v="47" actId="368"/>
        <pc:sldMkLst>
          <pc:docMk/>
          <pc:sldMk cId="1762305441" sldId="27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26781308" sldId="283"/>
        </pc:sldMkLst>
      </pc:sldChg>
      <pc:sldChg chg="modNotes">
        <pc:chgData name="Jonathan Jonathan" userId="12dda4f8-e520-4956-ad97-d29e264110f0" providerId="ADAL" clId="{0C4ADFCE-B980-468D-9249-3FF6F1B4DE17}" dt="2025-07-02T23:56:00.830" v="41" actId="368"/>
        <pc:sldMkLst>
          <pc:docMk/>
          <pc:sldMk cId="4254155041" sldId="28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618351182" sldId="28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875697544" sldId="286"/>
        </pc:sldMkLst>
      </pc:sldChg>
      <pc:sldChg chg="modNotes">
        <pc:chgData name="Jonathan Jonathan" userId="12dda4f8-e520-4956-ad97-d29e264110f0" providerId="ADAL" clId="{0C4ADFCE-B980-468D-9249-3FF6F1B4DE17}" dt="2025-07-02T23:56:00.859" v="49" actId="368"/>
        <pc:sldMkLst>
          <pc:docMk/>
          <pc:sldMk cId="3634224517" sldId="303"/>
        </pc:sldMkLst>
      </pc:sldChg>
      <pc:sldChg chg="modNotes">
        <pc:chgData name="Jonathan Jonathan" userId="12dda4f8-e520-4956-ad97-d29e264110f0" providerId="ADAL" clId="{0C4ADFCE-B980-468D-9249-3FF6F1B4DE17}" dt="2025-07-02T23:56:00.871" v="53" actId="368"/>
        <pc:sldMkLst>
          <pc:docMk/>
          <pc:sldMk cId="2895971005" sldId="30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95895591" sldId="32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789983335" sldId="32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42030892" sldId="328"/>
        </pc:sldMkLst>
      </pc:sldChg>
      <pc:sldChg chg="modNotes">
        <pc:chgData name="Jonathan Jonathan" userId="12dda4f8-e520-4956-ad97-d29e264110f0" providerId="ADAL" clId="{0C4ADFCE-B980-468D-9249-3FF6F1B4DE17}" dt="2025-07-02T23:56:00.847" v="45" actId="368"/>
        <pc:sldMkLst>
          <pc:docMk/>
          <pc:sldMk cId="697328524" sldId="336"/>
        </pc:sldMkLst>
      </pc:sldChg>
      <pc:sldChg chg="modNotes">
        <pc:chgData name="Jonathan Jonathan" userId="12dda4f8-e520-4956-ad97-d29e264110f0" providerId="ADAL" clId="{0C4ADFCE-B980-468D-9249-3FF6F1B4DE17}" dt="2025-07-02T23:56:00.862" v="51" actId="368"/>
        <pc:sldMkLst>
          <pc:docMk/>
          <pc:sldMk cId="741933028" sldId="34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98716991" sldId="34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408586767" sldId="34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01730579" sldId="34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837552578" sldId="35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016699270" sldId="362"/>
        </pc:sldMkLst>
      </pc:sldChg>
      <pc:sldChg chg="modNotes">
        <pc:chgData name="Jonathan Jonathan" userId="12dda4f8-e520-4956-ad97-d29e264110f0" providerId="ADAL" clId="{0C4ADFCE-B980-468D-9249-3FF6F1B4DE17}" dt="2025-07-02T23:56:00.871" v="55" actId="368"/>
        <pc:sldMkLst>
          <pc:docMk/>
          <pc:sldMk cId="3343344132" sldId="36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4195582097" sldId="36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083344289" sldId="36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63260108" sldId="36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32373851" sldId="37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806868543" sldId="37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99780993" sldId="38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43976087" sldId="39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437400479" sldId="39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332302416" sldId="40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596538825" sldId="40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38514037" sldId="40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880120482" sldId="41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68787502" sldId="42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653232286" sldId="42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789928899" sldId="43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76503262" sldId="44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11897235" sldId="44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977877274" sldId="44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13692154" sldId="44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96168322" sldId="44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712115728" sldId="45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114422544" sldId="45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88330547" sldId="45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163729502" sldId="45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68179729" sldId="45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442443387" sldId="45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45576053" sldId="45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888692924" sldId="46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2291091" sldId="46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17384280" sldId="463"/>
        </pc:sldMkLst>
      </pc:sldChg>
      <pc:sldChg chg="add del ord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60892553" sldId="46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962652399" sldId="46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71660621" sldId="46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01566354" sldId="46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117364502" sldId="46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74738609" sldId="47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185381339" sldId="50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37929974" sldId="50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99097812" sldId="50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563688310" sldId="50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91515924" sldId="505"/>
        </pc:sldMkLst>
      </pc:sldChg>
    </pc:docChg>
  </pc:docChgLst>
  <pc:docChgLst>
    <pc:chgData name="Jonathan Jonathan" userId="12dda4f8-e520-4956-ad97-d29e264110f0" providerId="ADAL" clId="{0DF23E19-3AA0-418A-8E25-372652F556BA}"/>
    <pc:docChg chg="delSld">
      <pc:chgData name="Jonathan Jonathan" userId="12dda4f8-e520-4956-ad97-d29e264110f0" providerId="ADAL" clId="{0DF23E19-3AA0-418A-8E25-372652F556BA}" dt="2025-07-03T00:00:16.143" v="0" actId="47"/>
      <pc:docMkLst>
        <pc:docMk/>
      </pc:docMkLst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43976087" sldId="395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1332302416" sldId="402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2796168322" sldId="449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3712115728" sldId="450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1114422544" sldId="451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962652399" sldId="465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3271660621" sldId="466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2701566354" sldId="467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3117364502" sldId="468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2185381339" sldId="500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1637929974" sldId="501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1599097812" sldId="502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2563688310" sldId="503"/>
        </pc:sldMkLst>
      </pc:sldChg>
      <pc:sldChg chg="del">
        <pc:chgData name="Jonathan Jonathan" userId="12dda4f8-e520-4956-ad97-d29e264110f0" providerId="ADAL" clId="{0DF23E19-3AA0-418A-8E25-372652F556BA}" dt="2025-07-03T00:00:16.143" v="0" actId="47"/>
        <pc:sldMkLst>
          <pc:docMk/>
          <pc:sldMk cId="1691515924" sldId="505"/>
        </pc:sldMkLst>
      </pc:sldChg>
    </pc:docChg>
  </pc:docChgLst>
  <pc:docChgLst>
    <pc:chgData name="Jonathan Jonathan" userId="12dda4f8-e520-4956-ad97-d29e264110f0" providerId="ADAL" clId="{C02BF9FF-DB6A-4FDF-B609-DF172F7D57D6}"/>
    <pc:docChg chg="delSld">
      <pc:chgData name="Jonathan Jonathan" userId="12dda4f8-e520-4956-ad97-d29e264110f0" providerId="ADAL" clId="{C02BF9FF-DB6A-4FDF-B609-DF172F7D57D6}" dt="2025-07-02T23:58:46.451" v="1" actId="47"/>
      <pc:docMkLst>
        <pc:docMk/>
      </pc:docMkLst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483352452" sldId="25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59167986" sldId="257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336897082" sldId="259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069555985" sldId="260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174564513" sldId="261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556666330" sldId="262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146037190" sldId="263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440528751" sldId="264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459895783" sldId="265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702201058" sldId="26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199650041" sldId="267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47210515" sldId="268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582347834" sldId="269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32006114" sldId="270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099954605" sldId="271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154544693" sldId="272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878106630" sldId="273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169810017" sldId="274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627403042" sldId="27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4232403302" sldId="277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571129401" sldId="278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762305441" sldId="279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4254155041" sldId="284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634224517" sldId="303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895971005" sldId="307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595895591" sldId="32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789983335" sldId="322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3242030892" sldId="328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697328524" sldId="33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741933028" sldId="34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837552578" sldId="358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016699270" sldId="362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343344132" sldId="364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799780993" sldId="381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437400479" sldId="398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3596538825" sldId="403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38514037" sldId="404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880120482" sldId="417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68787502" sldId="42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653232286" sldId="421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3789928899" sldId="436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976503262" sldId="44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911897235" sldId="443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977877274" sldId="444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513692154" sldId="448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588330547" sldId="455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163729502" sldId="456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668179729" sldId="457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442443387" sldId="458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745576053" sldId="459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888692924" sldId="46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2291091" sldId="461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574738609" sldId="4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AD0FECB-2369-43CD-865A-BF8D636D55C1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338EA2E-D1E1-44EA-B383-F7748F91C2A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1926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2502-5F6C-972F-75F0-21BDD56D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6C281D-524D-5B49-2208-74A95E21C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34F37E-EC57-70EA-6250-277FA2C9F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9BBFD-0012-ECC1-1E3E-5680718E2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13956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 defTabSz="990478">
              <a:buFontTx/>
              <a:buChar char="-"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529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0821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30227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4047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E7AE-8218-473A-B20B-576F919B440D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59823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8235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 defTabSz="990478">
              <a:buFontTx/>
              <a:buChar char="-"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1411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14370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431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B68E8-CC41-5A64-EDF8-802583B9A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05272-35B4-96EF-DBD4-1FC5221AF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8FCACD-6F1F-66B7-25DF-7D233765C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626B8-E21A-7DD9-847D-3D01CA15F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83270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609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1199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8233-4381-CDD4-42B2-5781864EB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5D896-7431-C234-A349-855FC1C0B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F41D6-2AB9-8C68-B4AF-24632B37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07815-07DD-3A90-2D9C-C68A94DB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1454A-0894-BE7B-5CE8-6501709B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839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E947-B889-AC74-0411-341E613A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5F04-5F7A-68A6-F011-D84766DCE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3E1E-41A5-0C29-D64D-94046D59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998C9-9EF4-896E-5851-C108AE35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E951B-3B70-C564-A8A4-42EF1E80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4016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07AC3-6BE2-64C1-846E-032366011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FCBA72-0967-AC43-E541-53DFFB59A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E5082-C16B-81F7-F841-16F3EF69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21AEC-8C3F-567A-E871-129944A9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62799-B767-EF6A-FDB5-B3AFD43C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283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DFE68-53BE-7465-AFDD-9EDAC615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1459D-B6F5-B4D5-A938-D40EA372C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4C19A-3FA9-BAF6-468E-17A25BA1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B4C0-77AC-B4DD-7C3B-6C05B586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0D8AD-4A83-2B71-18CD-5400C627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64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76F9-2B7B-646C-02B1-DBA9FBAB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544F3-01A7-EE75-9DB6-DB90FB76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B7028-1BFB-5230-AE10-31B4FA3F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E307-C396-0753-8B50-254AC3AA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B2CA4-574C-4122-AE8C-1428BA55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6632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5EE9-D868-A3F9-8307-E9A4EA9E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7935F-EE3B-F35B-9272-E84D917DA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BBAA3-3295-F897-2FC1-A18EAA454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156EC-C2C5-1A2B-DD51-2C3A6AA5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F71F2-9153-D02B-F7E4-354FEE0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ABBDE-308B-DF40-D53D-E2E96267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518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5200-3180-2BA1-FA7D-8EB3B10A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57ED7-E0E6-A421-239E-3E85AC859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038CD-74EC-5402-1380-DA3E10F96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5CBF7-4BE8-C4DD-1336-FB669FD2A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876D1-DB38-CDF3-51BF-1311F83BA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956B9-A9C4-B8AC-2BE9-ACCB7E85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D137B4-ABD9-9CC9-BBB8-D72E8640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08E52B-5E0A-A79C-E5E8-C53743D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0181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82188-4DAD-0EF2-E5FB-7A89D38E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5D8E4-06C8-E6AF-781F-B04382B9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6552C-A503-B0D2-AEF0-03847D5ED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4D549-6B88-DBB7-F9E6-16EFCE95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968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93854-4AED-2982-341D-EF038A9B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7E6BF-7D29-83F3-3F08-F31A753D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B7FFF-7E78-B547-EF47-2C6E395E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700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8D20-E048-3AFD-9DCE-A9AFC80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0D818-04AD-AC40-9F1E-20541ECB7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7432D-1181-C3B3-4B73-44CF15E4E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1387D-072F-054D-0552-3E1C2503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1A79C-6AAD-DE89-FDF7-36955393A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65830-D304-386C-0FFA-1AE240E8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887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E6F2-C187-7113-8539-F099BCDC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06D399-1B48-795D-18DF-049BE2B5D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86D4C-4526-41F8-2888-7B17108C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140B6-E753-007B-B8F3-4CAADC36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2168E-F740-F856-8BE9-F851A7A6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BC47-22F2-839F-1ACC-BB647673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7323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87AFB3-133F-B59B-DCAF-4C6D82B5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F5733-F022-0C95-3937-7DA37D04E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50052-046C-AAC8-E868-F64CFEAC5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4E793-4634-A7D6-FA91-942005FB5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B282E-70B6-5D91-6FFB-E9C3BB081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79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NULL" TargetMode="External"/><Relationship Id="rId7" Type="http://schemas.openxmlformats.org/officeDocument/2006/relationships/image" Target="../media/image1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microsoft.com/office/2007/relationships/media" Target="../media/media7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9BF9-3A2F-0DDC-06E5-99C0FD9DE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16516B-F58F-59AD-DE08-79B153E01D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 descr="A planet on the surface of the moon&#10;&#10;Description automatically generated">
            <a:extLst>
              <a:ext uri="{FF2B5EF4-FFF2-40B4-BE49-F238E27FC236}">
                <a16:creationId xmlns:a16="http://schemas.microsoft.com/office/drawing/2014/main" id="{8DC3C553-AAE4-FA71-9273-D2077601E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27163" r="16512" b="10624"/>
          <a:stretch/>
        </p:blipFill>
        <p:spPr>
          <a:xfrm>
            <a:off x="6713316" y="2318975"/>
            <a:ext cx="5478684" cy="45390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4DBE38A-3404-90D8-9A15-1E91AAA50B40}"/>
              </a:ext>
            </a:extLst>
          </p:cNvPr>
          <p:cNvSpPr txBox="1">
            <a:spLocks/>
          </p:cNvSpPr>
          <p:nvPr/>
        </p:nvSpPr>
        <p:spPr>
          <a:xfrm>
            <a:off x="2305524" y="3069250"/>
            <a:ext cx="7580952" cy="7195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300" dirty="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pace Mono" panose="02000509040000020004" pitchFamily="49" charset="0"/>
              </a:rPr>
              <a:t>designing lunar habitat</a:t>
            </a:r>
            <a:endParaRPr lang="en-NL" sz="4000" b="1" spc="-300" dirty="0">
              <a:solidFill>
                <a:schemeClr val="bg1"/>
              </a:solidFill>
              <a:effectLst>
                <a:glow rad="190500">
                  <a:schemeClr val="bg1">
                    <a:lumMod val="85000"/>
                    <a:alpha val="24000"/>
                  </a:schemeClr>
                </a:glow>
              </a:effectLst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9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1C304A-FF9A-759B-BF91-EB1D719E8B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20250122-2321-07.4416899">
            <a:hlinkClick r:id="" action="ppaction://media"/>
            <a:extLst>
              <a:ext uri="{FF2B5EF4-FFF2-40B4-BE49-F238E27FC236}">
                <a16:creationId xmlns:a16="http://schemas.microsoft.com/office/drawing/2014/main" id="{31743606-623A-4D3A-DD8A-98F9E5D529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300" r="11511"/>
          <a:stretch/>
        </p:blipFill>
        <p:spPr>
          <a:xfrm>
            <a:off x="404209" y="1072227"/>
            <a:ext cx="6019798" cy="5271473"/>
          </a:xfrm>
          <a:prstGeom prst="rect">
            <a:avLst/>
          </a:prstGeom>
        </p:spPr>
      </p:pic>
      <p:pic>
        <p:nvPicPr>
          <p:cNvPr id="2" name="Recording 2025-01-20 151904">
            <a:hlinkClick r:id="" action="ppaction://media"/>
            <a:extLst>
              <a:ext uri="{FF2B5EF4-FFF2-40B4-BE49-F238E27FC236}">
                <a16:creationId xmlns:a16="http://schemas.microsoft.com/office/drawing/2014/main" id="{933E0688-31C9-9D50-9BB2-5DDABCF5B1B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239" end="5160.3125"/>
                </p14:media>
              </p:ext>
            </p:extLst>
          </p:nvPr>
        </p:nvPicPr>
        <p:blipFill>
          <a:blip r:embed="rId8"/>
          <a:srcRect l="16463" t="264" r="16463" b="8784"/>
          <a:stretch/>
        </p:blipFill>
        <p:spPr>
          <a:xfrm>
            <a:off x="6655884" y="1745678"/>
            <a:ext cx="5140953" cy="39245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97CBB1-72A4-28DD-C1D2-681A72674096}"/>
              </a:ext>
            </a:extLst>
          </p:cNvPr>
          <p:cNvSpPr txBox="1">
            <a:spLocks/>
          </p:cNvSpPr>
          <p:nvPr/>
        </p:nvSpPr>
        <p:spPr>
          <a:xfrm>
            <a:off x="2008080" y="459370"/>
            <a:ext cx="8175840" cy="11140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solidFill>
                  <a:schemeClr val="bg1"/>
                </a:solidFill>
                <a:latin typeface="Space Mono" panose="02000509040000020004" pitchFamily="49" charset="0"/>
              </a:rPr>
              <a:t>body dimensions to architectural scales</a:t>
            </a:r>
            <a:endParaRPr lang="en-NL" sz="3000" b="1" spc="-300" dirty="0">
              <a:solidFill>
                <a:schemeClr val="bg1"/>
              </a:solidFill>
              <a:latin typeface="Space Mono" panose="02000509040000020004" pitchFamily="49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D445F65-3B9A-F578-88DD-C92400B204E5}"/>
              </a:ext>
            </a:extLst>
          </p:cNvPr>
          <p:cNvSpPr txBox="1">
            <a:spLocks/>
          </p:cNvSpPr>
          <p:nvPr/>
        </p:nvSpPr>
        <p:spPr>
          <a:xfrm>
            <a:off x="2008079" y="6487328"/>
            <a:ext cx="8175841" cy="514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Wall Tectonics &amp; textures (Vertical and Diagonal) Introduce extension of functional spaces</a:t>
            </a:r>
            <a:endParaRPr lang="en-NL" sz="16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4B148E27-FCEE-79A5-234E-E8EB6B99C947}"/>
              </a:ext>
            </a:extLst>
          </p:cNvPr>
          <p:cNvSpPr txBox="1">
            <a:spLocks/>
          </p:cNvSpPr>
          <p:nvPr/>
        </p:nvSpPr>
        <p:spPr>
          <a:xfrm>
            <a:off x="-32113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8D0A4E6-42CC-9E0C-A605-39A98B14F7BF}"/>
              </a:ext>
            </a:extLst>
          </p:cNvPr>
          <p:cNvSpPr txBox="1">
            <a:spLocks/>
          </p:cNvSpPr>
          <p:nvPr/>
        </p:nvSpPr>
        <p:spPr>
          <a:xfrm>
            <a:off x="126547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| Empirical Observation</a:t>
            </a:r>
            <a:endParaRPr lang="en-NL" sz="15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3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8E4AD-2A1F-8A34-B776-FFCDF204B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E3F5F93-7596-DA47-2442-CAFECF9D57C4}"/>
              </a:ext>
            </a:extLst>
          </p:cNvPr>
          <p:cNvSpPr txBox="1">
            <a:spLocks/>
          </p:cNvSpPr>
          <p:nvPr/>
        </p:nvSpPr>
        <p:spPr>
          <a:xfrm>
            <a:off x="5394476" y="347598"/>
            <a:ext cx="4581830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form finding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C6A4A-E724-FFC6-C264-113E0ABB9D52}"/>
              </a:ext>
            </a:extLst>
          </p:cNvPr>
          <p:cNvSpPr txBox="1">
            <a:spLocks/>
          </p:cNvSpPr>
          <p:nvPr/>
        </p:nvSpPr>
        <p:spPr>
          <a:xfrm>
            <a:off x="5394476" y="771321"/>
            <a:ext cx="4581830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800" b="1" dirty="0">
                <a:latin typeface="Space Mono" panose="02000509040000020004" pitchFamily="49" charset="0"/>
                <a:cs typeface="Sicret PERSONAL" pitchFamily="2" charset="0"/>
              </a:rPr>
              <a:t>thick walls and circulation</a:t>
            </a:r>
            <a:endParaRPr lang="en-NL" sz="18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0D63D8-5DAF-0641-4721-F72A4F280987}"/>
              </a:ext>
            </a:extLst>
          </p:cNvPr>
          <p:cNvSpPr txBox="1">
            <a:spLocks/>
          </p:cNvSpPr>
          <p:nvPr/>
        </p:nvSpPr>
        <p:spPr>
          <a:xfrm>
            <a:off x="5252180" y="5821834"/>
            <a:ext cx="4843011" cy="5804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Gradual angled path goes through thick walls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70AB2E-B9A4-223B-293B-1368767C6C16}"/>
              </a:ext>
            </a:extLst>
          </p:cNvPr>
          <p:cNvGrpSpPr/>
          <p:nvPr/>
        </p:nvGrpSpPr>
        <p:grpSpPr>
          <a:xfrm>
            <a:off x="85911" y="0"/>
            <a:ext cx="1533440" cy="6857999"/>
            <a:chOff x="575162" y="1338163"/>
            <a:chExt cx="1217286" cy="5444068"/>
          </a:xfrm>
        </p:grpSpPr>
        <p:pic>
          <p:nvPicPr>
            <p:cNvPr id="6" name="Picture 5" descr="A low polygon style image of a dog&#10;&#10;AI-generated content may be incorrect.">
              <a:extLst>
                <a:ext uri="{FF2B5EF4-FFF2-40B4-BE49-F238E27FC236}">
                  <a16:creationId xmlns:a16="http://schemas.microsoft.com/office/drawing/2014/main" id="{2DAE2FF3-12A2-1D9F-62EB-8E29EE72F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4" t="9030" r="50000" b="9030"/>
            <a:stretch/>
          </p:blipFill>
          <p:spPr>
            <a:xfrm>
              <a:off x="575162" y="4967541"/>
              <a:ext cx="1217286" cy="1814690"/>
            </a:xfrm>
            <a:prstGeom prst="rect">
              <a:avLst/>
            </a:prstGeom>
          </p:spPr>
        </p:pic>
        <p:pic>
          <p:nvPicPr>
            <p:cNvPr id="7" name="Picture 6" descr="A low polygon image of a dog&#10;&#10;AI-generated content may be incorrect.">
              <a:extLst>
                <a:ext uri="{FF2B5EF4-FFF2-40B4-BE49-F238E27FC236}">
                  <a16:creationId xmlns:a16="http://schemas.microsoft.com/office/drawing/2014/main" id="{BABE8B4D-6B84-CD24-18A3-131188744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4" t="8028" r="50000" b="10033"/>
            <a:stretch/>
          </p:blipFill>
          <p:spPr>
            <a:xfrm>
              <a:off x="575163" y="1338163"/>
              <a:ext cx="1217285" cy="1814689"/>
            </a:xfrm>
            <a:prstGeom prst="rect">
              <a:avLst/>
            </a:prstGeom>
          </p:spPr>
        </p:pic>
        <p:pic>
          <p:nvPicPr>
            <p:cNvPr id="8" name="Picture 7" descr="A low polygons of different shapes&#10;&#10;AI-generated content may be incorrect.">
              <a:extLst>
                <a:ext uri="{FF2B5EF4-FFF2-40B4-BE49-F238E27FC236}">
                  <a16:creationId xmlns:a16="http://schemas.microsoft.com/office/drawing/2014/main" id="{C1C80930-071C-2BA1-82EF-4B233040C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5" t="8676" r="51018" b="11302"/>
            <a:stretch/>
          </p:blipFill>
          <p:spPr>
            <a:xfrm>
              <a:off x="575163" y="3152852"/>
              <a:ext cx="1217285" cy="181468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2F0B22-85D5-070E-D0C0-76F79A06E291}"/>
              </a:ext>
            </a:extLst>
          </p:cNvPr>
          <p:cNvGrpSpPr/>
          <p:nvPr/>
        </p:nvGrpSpPr>
        <p:grpSpPr>
          <a:xfrm>
            <a:off x="1643329" y="1107"/>
            <a:ext cx="1533439" cy="6856893"/>
            <a:chOff x="3394161" y="-102177"/>
            <a:chExt cx="1533439" cy="6856893"/>
          </a:xfrm>
        </p:grpSpPr>
        <p:pic>
          <p:nvPicPr>
            <p:cNvPr id="11" name="Picture 10" descr="A low polygonal crystal with blue lines&#10;&#10;AI-generated content may be incorrect.">
              <a:extLst>
                <a:ext uri="{FF2B5EF4-FFF2-40B4-BE49-F238E27FC236}">
                  <a16:creationId xmlns:a16="http://schemas.microsoft.com/office/drawing/2014/main" id="{CCB88C55-C93F-DE6C-0C3D-5CC793E5B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7" r="23694"/>
            <a:stretch/>
          </p:blipFill>
          <p:spPr>
            <a:xfrm>
              <a:off x="3394161" y="-102177"/>
              <a:ext cx="1533439" cy="2286002"/>
            </a:xfrm>
            <a:prstGeom prst="rect">
              <a:avLst/>
            </a:prstGeom>
          </p:spPr>
        </p:pic>
        <p:pic>
          <p:nvPicPr>
            <p:cNvPr id="13" name="Picture 12" descr="A close-up of a crystal&#10;&#10;AI-generated content may be incorrect.">
              <a:extLst>
                <a:ext uri="{FF2B5EF4-FFF2-40B4-BE49-F238E27FC236}">
                  <a16:creationId xmlns:a16="http://schemas.microsoft.com/office/drawing/2014/main" id="{44EC5B97-ED5B-B2E2-668E-A63D09ADF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7" r="25314"/>
            <a:stretch/>
          </p:blipFill>
          <p:spPr>
            <a:xfrm>
              <a:off x="3394161" y="4468714"/>
              <a:ext cx="1533439" cy="2286002"/>
            </a:xfrm>
            <a:prstGeom prst="rect">
              <a:avLst/>
            </a:prstGeom>
          </p:spPr>
        </p:pic>
        <p:pic>
          <p:nvPicPr>
            <p:cNvPr id="15" name="Picture 14" descr="A close-up of a crystal&#10;&#10;AI-generated content may be incorrect.">
              <a:extLst>
                <a:ext uri="{FF2B5EF4-FFF2-40B4-BE49-F238E27FC236}">
                  <a16:creationId xmlns:a16="http://schemas.microsoft.com/office/drawing/2014/main" id="{976B3138-13CE-AFE2-31A4-C0E3CCBB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39" r="24332"/>
            <a:stretch/>
          </p:blipFill>
          <p:spPr>
            <a:xfrm>
              <a:off x="3394161" y="2182712"/>
              <a:ext cx="1533439" cy="2286002"/>
            </a:xfrm>
            <a:prstGeom prst="rect">
              <a:avLst/>
            </a:prstGeom>
          </p:spPr>
        </p:pic>
      </p:grpSp>
      <p:pic>
        <p:nvPicPr>
          <p:cNvPr id="29" name="Picture 28" descr="A transparent object with white frames&#10;&#10;AI-generated content may be incorrect.">
            <a:extLst>
              <a:ext uri="{FF2B5EF4-FFF2-40B4-BE49-F238E27FC236}">
                <a16:creationId xmlns:a16="http://schemas.microsoft.com/office/drawing/2014/main" id="{59FA084A-43A5-CD5F-8D60-ED62EE9D31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29" y="1424214"/>
            <a:ext cx="2624400" cy="4034971"/>
          </a:xfrm>
          <a:prstGeom prst="rect">
            <a:avLst/>
          </a:prstGeom>
        </p:spPr>
      </p:pic>
      <p:pic>
        <p:nvPicPr>
          <p:cNvPr id="30" name="Picture 29" descr="A transparent object with lines&#10;&#10;AI-generated content may be incorrect.">
            <a:extLst>
              <a:ext uri="{FF2B5EF4-FFF2-40B4-BE49-F238E27FC236}">
                <a16:creationId xmlns:a16="http://schemas.microsoft.com/office/drawing/2014/main" id="{20700DA9-579D-0D34-1693-FA0041BEE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86" y="1424214"/>
            <a:ext cx="2624400" cy="4034971"/>
          </a:xfrm>
          <a:prstGeom prst="rect">
            <a:avLst/>
          </a:prstGeom>
        </p:spPr>
      </p:pic>
      <p:pic>
        <p:nvPicPr>
          <p:cNvPr id="31" name="Picture 30" descr="A white object with lines&#10;&#10;AI-generated content may be incorrect.">
            <a:extLst>
              <a:ext uri="{FF2B5EF4-FFF2-40B4-BE49-F238E27FC236}">
                <a16:creationId xmlns:a16="http://schemas.microsoft.com/office/drawing/2014/main" id="{5516550F-01ED-5DBC-9E9A-E100E584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44" y="1424214"/>
            <a:ext cx="2624400" cy="4034971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DFEDA661-50FE-F695-DB98-31A23F49262E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46D559A0-B50C-45DC-BBE8-1A04B338DC7B}"/>
              </a:ext>
            </a:extLst>
          </p:cNvPr>
          <p:cNvSpPr txBox="1">
            <a:spLocks/>
          </p:cNvSpPr>
          <p:nvPr/>
        </p:nvSpPr>
        <p:spPr>
          <a:xfrm>
            <a:off x="321013" y="6597218"/>
            <a:ext cx="2855755" cy="259669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Process study of ramps and platforms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73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6AC5475-3A5D-F24E-81EF-923F7686A724}"/>
              </a:ext>
            </a:extLst>
          </p:cNvPr>
          <p:cNvSpPr txBox="1">
            <a:spLocks/>
          </p:cNvSpPr>
          <p:nvPr/>
        </p:nvSpPr>
        <p:spPr>
          <a:xfrm>
            <a:off x="3805085" y="347598"/>
            <a:ext cx="4581830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form finding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1BB63-803D-734B-31AB-BD0D3BCDD169}"/>
              </a:ext>
            </a:extLst>
          </p:cNvPr>
          <p:cNvSpPr txBox="1">
            <a:spLocks/>
          </p:cNvSpPr>
          <p:nvPr/>
        </p:nvSpPr>
        <p:spPr>
          <a:xfrm>
            <a:off x="3805085" y="771321"/>
            <a:ext cx="4581830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800" b="1" dirty="0">
                <a:latin typeface="Space Mono" panose="02000509040000020004" pitchFamily="49" charset="0"/>
                <a:cs typeface="Sicret PERSONAL" pitchFamily="2" charset="0"/>
              </a:rPr>
              <a:t>programmatic function</a:t>
            </a:r>
            <a:endParaRPr lang="en-NL" sz="18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8AF6947-C84C-12C3-6A90-491448A34819}"/>
              </a:ext>
            </a:extLst>
          </p:cNvPr>
          <p:cNvSpPr txBox="1">
            <a:spLocks/>
          </p:cNvSpPr>
          <p:nvPr/>
        </p:nvSpPr>
        <p:spPr>
          <a:xfrm>
            <a:off x="2825092" y="5771473"/>
            <a:ext cx="6541816" cy="5755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Program Placement tested along circulation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Points generated from spheres -&gt; converted into </a:t>
            </a:r>
            <a:r>
              <a:rPr lang="en-GB" sz="1600" dirty="0" err="1">
                <a:latin typeface="Sicret PERSONAL" pitchFamily="2" charset="0"/>
                <a:cs typeface="Sicret PERSONAL" pitchFamily="2" charset="0"/>
              </a:rPr>
              <a:t>voronoi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-based spaces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7F7923-F643-AC82-9929-E0B104B17C49}"/>
              </a:ext>
            </a:extLst>
          </p:cNvPr>
          <p:cNvGrpSpPr/>
          <p:nvPr/>
        </p:nvGrpSpPr>
        <p:grpSpPr>
          <a:xfrm>
            <a:off x="22091" y="1305831"/>
            <a:ext cx="3792229" cy="4199522"/>
            <a:chOff x="-483336" y="1243043"/>
            <a:chExt cx="4373873" cy="4843636"/>
          </a:xfrm>
        </p:grpSpPr>
        <p:pic>
          <p:nvPicPr>
            <p:cNvPr id="17" name="Picture 16" descr="A blue and white crystal&#10;&#10;AI-generated content may be incorrect.">
              <a:extLst>
                <a:ext uri="{FF2B5EF4-FFF2-40B4-BE49-F238E27FC236}">
                  <a16:creationId xmlns:a16="http://schemas.microsoft.com/office/drawing/2014/main" id="{F42996BA-BD1A-5E90-46C9-30C59D23A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29" y="1243043"/>
              <a:ext cx="3261308" cy="4843636"/>
            </a:xfrm>
            <a:prstGeom prst="rect">
              <a:avLst/>
            </a:prstGeom>
          </p:spPr>
        </p:pic>
        <p:pic>
          <p:nvPicPr>
            <p:cNvPr id="11" name="Picture 10" descr="A close-up of several spheres&#10;&#10;AI-generated content may be incorrect.">
              <a:extLst>
                <a:ext uri="{FF2B5EF4-FFF2-40B4-BE49-F238E27FC236}">
                  <a16:creationId xmlns:a16="http://schemas.microsoft.com/office/drawing/2014/main" id="{E2EDB8BE-3002-9746-AC64-146DF33D5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8"/>
            <a:stretch/>
          </p:blipFill>
          <p:spPr>
            <a:xfrm>
              <a:off x="-483336" y="3730313"/>
              <a:ext cx="1525063" cy="235636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5699BE-BE9F-1CCC-0B90-2B5F44D6F65C}"/>
              </a:ext>
            </a:extLst>
          </p:cNvPr>
          <p:cNvGrpSpPr/>
          <p:nvPr/>
        </p:nvGrpSpPr>
        <p:grpSpPr>
          <a:xfrm>
            <a:off x="4209611" y="1305831"/>
            <a:ext cx="3772777" cy="4199522"/>
            <a:chOff x="3375220" y="1243043"/>
            <a:chExt cx="4351434" cy="4843636"/>
          </a:xfrm>
        </p:grpSpPr>
        <p:pic>
          <p:nvPicPr>
            <p:cNvPr id="19" name="Picture 18" descr="A red and white crystal&#10;&#10;AI-generated content may be incorrect.">
              <a:extLst>
                <a:ext uri="{FF2B5EF4-FFF2-40B4-BE49-F238E27FC236}">
                  <a16:creationId xmlns:a16="http://schemas.microsoft.com/office/drawing/2014/main" id="{49424F14-97A6-ED89-6E7E-F1938B4A1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346" y="1243043"/>
              <a:ext cx="3261308" cy="4843636"/>
            </a:xfrm>
            <a:prstGeom prst="rect">
              <a:avLst/>
            </a:prstGeom>
          </p:spPr>
        </p:pic>
        <p:pic>
          <p:nvPicPr>
            <p:cNvPr id="13" name="Picture 12" descr="A close-up of several spheres&#10;&#10;AI-generated content may be incorrect.">
              <a:extLst>
                <a:ext uri="{FF2B5EF4-FFF2-40B4-BE49-F238E27FC236}">
                  <a16:creationId xmlns:a16="http://schemas.microsoft.com/office/drawing/2014/main" id="{2321C84E-CFDE-0ED0-3B27-3E5A1976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" r="1611"/>
            <a:stretch/>
          </p:blipFill>
          <p:spPr>
            <a:xfrm>
              <a:off x="3375220" y="3730313"/>
              <a:ext cx="1508733" cy="235636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84B451-4A62-E571-85BA-0303F72A783C}"/>
              </a:ext>
            </a:extLst>
          </p:cNvPr>
          <p:cNvGrpSpPr/>
          <p:nvPr/>
        </p:nvGrpSpPr>
        <p:grpSpPr>
          <a:xfrm>
            <a:off x="8403079" y="1305831"/>
            <a:ext cx="3804922" cy="4199522"/>
            <a:chOff x="7596071" y="1243043"/>
            <a:chExt cx="4388509" cy="4843636"/>
          </a:xfrm>
        </p:grpSpPr>
        <p:pic>
          <p:nvPicPr>
            <p:cNvPr id="9" name="Picture 8" descr="A yellow and white crystal&#10;&#10;AI-generated content may be incorrect.">
              <a:extLst>
                <a:ext uri="{FF2B5EF4-FFF2-40B4-BE49-F238E27FC236}">
                  <a16:creationId xmlns:a16="http://schemas.microsoft.com/office/drawing/2014/main" id="{53D55F9C-78F7-4800-7C52-A196D426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3272" y="1243043"/>
              <a:ext cx="3261308" cy="4843636"/>
            </a:xfrm>
            <a:prstGeom prst="rect">
              <a:avLst/>
            </a:prstGeom>
          </p:spPr>
        </p:pic>
        <p:pic>
          <p:nvPicPr>
            <p:cNvPr id="15" name="Picture 14" descr="A close-up of several spheres&#10;&#10;AI-generated content may be incorrect.">
              <a:extLst>
                <a:ext uri="{FF2B5EF4-FFF2-40B4-BE49-F238E27FC236}">
                  <a16:creationId xmlns:a16="http://schemas.microsoft.com/office/drawing/2014/main" id="{44D715AF-9439-FE2B-4988-74E99E8CF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138"/>
            <a:stretch/>
          </p:blipFill>
          <p:spPr>
            <a:xfrm>
              <a:off x="7596071" y="3730313"/>
              <a:ext cx="1536806" cy="2356366"/>
            </a:xfrm>
            <a:prstGeom prst="rect">
              <a:avLst/>
            </a:prstGeom>
          </p:spPr>
        </p:pic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6531E79D-B264-36B3-015D-E6BE250A610E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53ACEA3-00FE-F349-E4A1-F208B6A0BCA7}"/>
              </a:ext>
            </a:extLst>
          </p:cNvPr>
          <p:cNvSpPr txBox="1">
            <a:spLocks/>
          </p:cNvSpPr>
          <p:nvPr/>
        </p:nvSpPr>
        <p:spPr>
          <a:xfrm>
            <a:off x="3480189" y="3966754"/>
            <a:ext cx="923948" cy="4174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Dining &amp;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Kitchen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D8DDC79-E979-B6F2-BF53-F756C29FDFE1}"/>
              </a:ext>
            </a:extLst>
          </p:cNvPr>
          <p:cNvSpPr txBox="1">
            <a:spLocks/>
          </p:cNvSpPr>
          <p:nvPr/>
        </p:nvSpPr>
        <p:spPr>
          <a:xfrm>
            <a:off x="4830788" y="3684560"/>
            <a:ext cx="923948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Gym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B17FA51-2941-7166-70C3-42D4C7A313D8}"/>
              </a:ext>
            </a:extLst>
          </p:cNvPr>
          <p:cNvSpPr txBox="1">
            <a:spLocks/>
          </p:cNvSpPr>
          <p:nvPr/>
        </p:nvSpPr>
        <p:spPr>
          <a:xfrm>
            <a:off x="4648963" y="3472507"/>
            <a:ext cx="923948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Work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71817A5-86ED-FBC5-7106-FDAD1448EF5E}"/>
              </a:ext>
            </a:extLst>
          </p:cNvPr>
          <p:cNvSpPr txBox="1">
            <a:spLocks/>
          </p:cNvSpPr>
          <p:nvPr/>
        </p:nvSpPr>
        <p:spPr>
          <a:xfrm>
            <a:off x="3379946" y="4472397"/>
            <a:ext cx="923948" cy="4174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Food Gallery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3D8132-CECD-F0C9-42AB-52B320EED411}"/>
              </a:ext>
            </a:extLst>
          </p:cNvPr>
          <p:cNvCxnSpPr/>
          <p:nvPr/>
        </p:nvCxnSpPr>
        <p:spPr>
          <a:xfrm>
            <a:off x="4201757" y="4705350"/>
            <a:ext cx="491686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F2B4FF-8F09-C51D-834B-3D074A0577D0}"/>
              </a:ext>
            </a:extLst>
          </p:cNvPr>
          <p:cNvCxnSpPr/>
          <p:nvPr/>
        </p:nvCxnSpPr>
        <p:spPr>
          <a:xfrm>
            <a:off x="4244934" y="4219575"/>
            <a:ext cx="491686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1FD05A8-2DC5-C4AB-7A38-53716D30EEC0}"/>
              </a:ext>
            </a:extLst>
          </p:cNvPr>
          <p:cNvCxnSpPr>
            <a:cxnSpLocks/>
          </p:cNvCxnSpPr>
          <p:nvPr/>
        </p:nvCxnSpPr>
        <p:spPr>
          <a:xfrm>
            <a:off x="5191458" y="3919756"/>
            <a:ext cx="0" cy="497776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ubtitle 2">
            <a:extLst>
              <a:ext uri="{FF2B5EF4-FFF2-40B4-BE49-F238E27FC236}">
                <a16:creationId xmlns:a16="http://schemas.microsoft.com/office/drawing/2014/main" id="{C359FD36-11A6-0FED-3B93-2401D0960BBB}"/>
              </a:ext>
            </a:extLst>
          </p:cNvPr>
          <p:cNvSpPr txBox="1">
            <a:spLocks/>
          </p:cNvSpPr>
          <p:nvPr/>
        </p:nvSpPr>
        <p:spPr>
          <a:xfrm>
            <a:off x="3486149" y="3713541"/>
            <a:ext cx="923948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Entrance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3CA8B0-8C2B-2527-4024-826E13A21058}"/>
              </a:ext>
            </a:extLst>
          </p:cNvPr>
          <p:cNvCxnSpPr>
            <a:cxnSpLocks/>
          </p:cNvCxnSpPr>
          <p:nvPr/>
        </p:nvCxnSpPr>
        <p:spPr>
          <a:xfrm>
            <a:off x="5016833" y="3651250"/>
            <a:ext cx="0" cy="657509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CC2460F-A4A4-1E87-333F-C224E37D92ED}"/>
              </a:ext>
            </a:extLst>
          </p:cNvPr>
          <p:cNvCxnSpPr>
            <a:cxnSpLocks/>
          </p:cNvCxnSpPr>
          <p:nvPr/>
        </p:nvCxnSpPr>
        <p:spPr>
          <a:xfrm>
            <a:off x="4863661" y="3799077"/>
            <a:ext cx="0" cy="347662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26CFE2-E165-C493-1149-6132421F5690}"/>
              </a:ext>
            </a:extLst>
          </p:cNvPr>
          <p:cNvCxnSpPr/>
          <p:nvPr/>
        </p:nvCxnSpPr>
        <p:spPr>
          <a:xfrm>
            <a:off x="4371975" y="3799077"/>
            <a:ext cx="491686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26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E6B1B-AA81-A869-70EA-5A3128A1A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low polygonal object with dots&#10;&#10;AI-generated content may be incorrect.">
            <a:extLst>
              <a:ext uri="{FF2B5EF4-FFF2-40B4-BE49-F238E27FC236}">
                <a16:creationId xmlns:a16="http://schemas.microsoft.com/office/drawing/2014/main" id="{74F7D6A4-0F2B-DBCB-2D12-23731AC49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t="4001" r="30229" b="4111"/>
          <a:stretch/>
        </p:blipFill>
        <p:spPr>
          <a:xfrm>
            <a:off x="1287901" y="937064"/>
            <a:ext cx="2719627" cy="4718458"/>
          </a:xfrm>
          <a:prstGeom prst="rect">
            <a:avLst/>
          </a:prstGeom>
        </p:spPr>
      </p:pic>
      <p:pic>
        <p:nvPicPr>
          <p:cNvPr id="23" name="Picture 22" descr="A low poly model of a person&#10;&#10;AI-generated content may be incorrect.">
            <a:extLst>
              <a:ext uri="{FF2B5EF4-FFF2-40B4-BE49-F238E27FC236}">
                <a16:creationId xmlns:a16="http://schemas.microsoft.com/office/drawing/2014/main" id="{CA1FA4F1-7867-2A75-F892-6C6483486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2292" r="27480" b="4112"/>
          <a:stretch/>
        </p:blipFill>
        <p:spPr>
          <a:xfrm>
            <a:off x="7855803" y="849401"/>
            <a:ext cx="2900303" cy="4806120"/>
          </a:xfrm>
          <a:prstGeom prst="rect">
            <a:avLst/>
          </a:prstGeom>
        </p:spPr>
      </p:pic>
      <p:pic>
        <p:nvPicPr>
          <p:cNvPr id="25" name="Picture 24" descr="A close-up of a sculpture&#10;&#10;AI-generated content may be incorrect.">
            <a:extLst>
              <a:ext uri="{FF2B5EF4-FFF2-40B4-BE49-F238E27FC236}">
                <a16:creationId xmlns:a16="http://schemas.microsoft.com/office/drawing/2014/main" id="{4260FA01-BDD8-B890-9864-4C64BAA8B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7" t="15161" r="27348" b="12908"/>
          <a:stretch/>
        </p:blipFill>
        <p:spPr>
          <a:xfrm>
            <a:off x="4528985" y="1510155"/>
            <a:ext cx="2900302" cy="369366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63ACBE0-14F0-3372-B324-410C4DC77A0A}"/>
              </a:ext>
            </a:extLst>
          </p:cNvPr>
          <p:cNvSpPr txBox="1">
            <a:spLocks/>
          </p:cNvSpPr>
          <p:nvPr/>
        </p:nvSpPr>
        <p:spPr>
          <a:xfrm>
            <a:off x="3805085" y="347598"/>
            <a:ext cx="4581830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form finding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38538-B542-0062-0A63-3C0811F0FBC6}"/>
              </a:ext>
            </a:extLst>
          </p:cNvPr>
          <p:cNvSpPr txBox="1">
            <a:spLocks/>
          </p:cNvSpPr>
          <p:nvPr/>
        </p:nvSpPr>
        <p:spPr>
          <a:xfrm>
            <a:off x="3805085" y="771321"/>
            <a:ext cx="4581830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800" b="1" dirty="0">
                <a:latin typeface="Space Mono" panose="02000509040000020004" pitchFamily="49" charset="0"/>
                <a:cs typeface="Sicret PERSONAL" pitchFamily="2" charset="0"/>
              </a:rPr>
              <a:t>man-made to nature</a:t>
            </a:r>
            <a:endParaRPr lang="en-NL" sz="18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E093650-F29B-199B-D2DC-DD20E9231FE2}"/>
              </a:ext>
            </a:extLst>
          </p:cNvPr>
          <p:cNvSpPr txBox="1">
            <a:spLocks/>
          </p:cNvSpPr>
          <p:nvPr/>
        </p:nvSpPr>
        <p:spPr>
          <a:xfrm>
            <a:off x="169495" y="6393107"/>
            <a:ext cx="11853010" cy="532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Architectural Elements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1500" dirty="0">
                <a:latin typeface="Sicret PERSONAL" pitchFamily="2" charset="0"/>
                <a:cs typeface="Sicret PERSONAL" pitchFamily="2" charset="0"/>
              </a:rPr>
              <a:t> Existing </a:t>
            </a:r>
            <a:r>
              <a:rPr lang="en-GB" sz="1500">
                <a:latin typeface="Sicret PERSONAL" pitchFamily="2" charset="0"/>
                <a:cs typeface="Sicret PERSONAL" pitchFamily="2" charset="0"/>
              </a:rPr>
              <a:t>Terrain</a:t>
            </a:r>
            <a:r>
              <a:rPr lang="en-GB" sz="1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>
                <a:latin typeface="Sicret PERSONAL" pitchFamily="2" charset="0"/>
                <a:cs typeface="Sicret PERSONAL" pitchFamily="2" charset="0"/>
              </a:rPr>
              <a:t>--</a:t>
            </a:r>
            <a:r>
              <a:rPr lang="en-GB" sz="150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GB" sz="1500" dirty="0">
                <a:latin typeface="Sicret PERSONAL" pitchFamily="2" charset="0"/>
                <a:cs typeface="Sicret PERSONAL" pitchFamily="2" charset="0"/>
              </a:rPr>
              <a:t>Surfaces angles and resolution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31685C5-A771-3374-4B05-D34CD39162E2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F38B56E-BD49-2182-1EF3-E270AD256BD0}"/>
              </a:ext>
            </a:extLst>
          </p:cNvPr>
          <p:cNvSpPr txBox="1">
            <a:spLocks/>
          </p:cNvSpPr>
          <p:nvPr/>
        </p:nvSpPr>
        <p:spPr>
          <a:xfrm>
            <a:off x="1595249" y="5990322"/>
            <a:ext cx="2104930" cy="42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Natural Terrain</a:t>
            </a:r>
            <a:endParaRPr lang="en-NL" sz="15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1919F80-BDF4-AB4D-67BB-583A8EAF04FC}"/>
              </a:ext>
            </a:extLst>
          </p:cNvPr>
          <p:cNvSpPr txBox="1">
            <a:spLocks/>
          </p:cNvSpPr>
          <p:nvPr/>
        </p:nvSpPr>
        <p:spPr>
          <a:xfrm>
            <a:off x="4922000" y="5990322"/>
            <a:ext cx="2104930" cy="42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Built Elements</a:t>
            </a:r>
            <a:endParaRPr lang="en-NL" sz="15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82EBDC9-9618-9DC9-DBEF-A1AE6D6B9352}"/>
              </a:ext>
            </a:extLst>
          </p:cNvPr>
          <p:cNvSpPr txBox="1">
            <a:spLocks/>
          </p:cNvSpPr>
          <p:nvPr/>
        </p:nvSpPr>
        <p:spPr>
          <a:xfrm>
            <a:off x="8253489" y="5990321"/>
            <a:ext cx="2104930" cy="42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Intertwined</a:t>
            </a:r>
            <a:endParaRPr lang="en-NL" sz="15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1714C1-54D7-A5E2-7829-FD068A550FAE}"/>
              </a:ext>
            </a:extLst>
          </p:cNvPr>
          <p:cNvSpPr/>
          <p:nvPr/>
        </p:nvSpPr>
        <p:spPr>
          <a:xfrm>
            <a:off x="8775700" y="3517900"/>
            <a:ext cx="2954476" cy="221570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12F37796-E896-7514-CF95-5F5283C273C7}"/>
              </a:ext>
            </a:extLst>
          </p:cNvPr>
          <p:cNvSpPr txBox="1">
            <a:spLocks/>
          </p:cNvSpPr>
          <p:nvPr/>
        </p:nvSpPr>
        <p:spPr>
          <a:xfrm>
            <a:off x="9743083" y="5072066"/>
            <a:ext cx="1963943" cy="5834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b="1" i="1" dirty="0">
                <a:latin typeface="Sicret PERSONAL" pitchFamily="2" charset="0"/>
                <a:cs typeface="Sicret PERSONAL" pitchFamily="2" charset="0"/>
              </a:rPr>
              <a:t>FIRST Stage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i="1" dirty="0">
                <a:latin typeface="Sicret PERSONAL" pitchFamily="2" charset="0"/>
                <a:cs typeface="Sicret PERSONAL" pitchFamily="2" charset="0"/>
              </a:rPr>
              <a:t>Current focused area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i="1" dirty="0">
                <a:latin typeface="Sicret PERSONAL" pitchFamily="2" charset="0"/>
                <a:cs typeface="Sicret PERSONAL" pitchFamily="2" charset="0"/>
              </a:rPr>
              <a:t>of development</a:t>
            </a:r>
          </a:p>
        </p:txBody>
      </p:sp>
    </p:spTree>
    <p:extLst>
      <p:ext uri="{BB962C8B-B14F-4D97-AF65-F5344CB8AC3E}">
        <p14:creationId xmlns:p14="http://schemas.microsoft.com/office/powerpoint/2010/main" val="80686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CAB70-7104-C0D7-CF50-D0AA0CBAA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A18A-202D-4C31-37FA-1BF5E4A7B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0155" y="143455"/>
            <a:ext cx="2811690" cy="719500"/>
          </a:xfrm>
        </p:spPr>
        <p:txBody>
          <a:bodyPr>
            <a:normAutofit/>
          </a:bodyPr>
          <a:lstStyle/>
          <a:p>
            <a:r>
              <a:rPr lang="en-GB" sz="3000" b="1" spc="-300" dirty="0">
                <a:latin typeface="Space Mono" panose="02000509040000020004" pitchFamily="49" charset="0"/>
              </a:rPr>
              <a:t>site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416D44F-E87D-FA7E-2F1B-E5DCE34F37A1}"/>
              </a:ext>
            </a:extLst>
          </p:cNvPr>
          <p:cNvSpPr txBox="1">
            <a:spLocks/>
          </p:cNvSpPr>
          <p:nvPr/>
        </p:nvSpPr>
        <p:spPr>
          <a:xfrm>
            <a:off x="-32113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57B5CA4-2CAD-31BF-DC5A-DEF289F0EC81}"/>
              </a:ext>
            </a:extLst>
          </p:cNvPr>
          <p:cNvSpPr txBox="1">
            <a:spLocks/>
          </p:cNvSpPr>
          <p:nvPr/>
        </p:nvSpPr>
        <p:spPr>
          <a:xfrm>
            <a:off x="7436662" y="5007474"/>
            <a:ext cx="2594335" cy="460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2000" dirty="0">
                <a:latin typeface="Sicret PERSONAL" pitchFamily="2" charset="0"/>
                <a:cs typeface="Sicret PERSONAL" pitchFamily="2" charset="0"/>
              </a:rPr>
              <a:t>South pole of moon</a:t>
            </a:r>
            <a:endParaRPr lang="en-NL" sz="20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22530" name="Picture 2" descr="Lunar South Pole Atlas">
            <a:extLst>
              <a:ext uri="{FF2B5EF4-FFF2-40B4-BE49-F238E27FC236}">
                <a16:creationId xmlns:a16="http://schemas.microsoft.com/office/drawing/2014/main" id="{C1390EAB-ED4D-6DB2-29E5-34C1B3A0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31" y="1737354"/>
            <a:ext cx="4988866" cy="281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6632A75-0D84-9CB9-EB7C-8AC991EFCA66}"/>
              </a:ext>
            </a:extLst>
          </p:cNvPr>
          <p:cNvSpPr txBox="1">
            <a:spLocks/>
          </p:cNvSpPr>
          <p:nvPr/>
        </p:nvSpPr>
        <p:spPr>
          <a:xfrm>
            <a:off x="7260490" y="5282172"/>
            <a:ext cx="2946678" cy="104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u="sng" dirty="0">
                <a:latin typeface="Sicret PERSONAL" pitchFamily="2" charset="0"/>
                <a:cs typeface="Sicret PERSONAL" pitchFamily="2" charset="0"/>
              </a:rPr>
              <a:t>Resources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Water (Ice) -&gt; Crater Base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Sun Power -&gt; Crater Rim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A73D95C-9C9D-418B-8BC8-30C8DC60BDA6}"/>
              </a:ext>
            </a:extLst>
          </p:cNvPr>
          <p:cNvSpPr txBox="1">
            <a:spLocks/>
          </p:cNvSpPr>
          <p:nvPr/>
        </p:nvSpPr>
        <p:spPr>
          <a:xfrm>
            <a:off x="9356529" y="4162600"/>
            <a:ext cx="1882177" cy="3905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South pole of the moon is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filled with craters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F74EA-6912-F747-6C3C-15E03255A2C1}"/>
              </a:ext>
            </a:extLst>
          </p:cNvPr>
          <p:cNvSpPr txBox="1"/>
          <p:nvPr/>
        </p:nvSpPr>
        <p:spPr>
          <a:xfrm>
            <a:off x="9335263" y="4563053"/>
            <a:ext cx="2004233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lpi.usra.edu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638F46-208C-9183-E7B3-D08ABB464868}"/>
              </a:ext>
            </a:extLst>
          </p:cNvPr>
          <p:cNvSpPr txBox="1"/>
          <p:nvPr/>
        </p:nvSpPr>
        <p:spPr>
          <a:xfrm>
            <a:off x="4027638" y="6225499"/>
            <a:ext cx="2004233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Americaspace.com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726031-586E-62A8-CFAC-E0EFD83448A7}"/>
              </a:ext>
            </a:extLst>
          </p:cNvPr>
          <p:cNvGrpSpPr/>
          <p:nvPr/>
        </p:nvGrpSpPr>
        <p:grpSpPr>
          <a:xfrm>
            <a:off x="852504" y="1145192"/>
            <a:ext cx="5080307" cy="5080307"/>
            <a:chOff x="852504" y="1282078"/>
            <a:chExt cx="5080307" cy="508030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FFE57E1-F2F5-DB0C-30E4-D00BB571E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04" y="1282078"/>
              <a:ext cx="5080307" cy="5080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DAE92E-0C8A-2986-1A5E-77C845C1596A}"/>
                </a:ext>
              </a:extLst>
            </p:cNvPr>
            <p:cNvSpPr/>
            <p:nvPr/>
          </p:nvSpPr>
          <p:spPr>
            <a:xfrm>
              <a:off x="4769644" y="6243638"/>
              <a:ext cx="1163167" cy="1187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5FBF990E-A496-7D80-0374-65C77AF8AEB7}"/>
              </a:ext>
            </a:extLst>
          </p:cNvPr>
          <p:cNvSpPr txBox="1">
            <a:spLocks/>
          </p:cNvSpPr>
          <p:nvPr/>
        </p:nvSpPr>
        <p:spPr>
          <a:xfrm>
            <a:off x="3555634" y="1263864"/>
            <a:ext cx="2269041" cy="29375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Highlighted in Blue -&gt; Ice Deposit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F81CC-7E0B-B174-281A-F0499402B7D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695700" y="1557614"/>
            <a:ext cx="994455" cy="1896425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35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573C13-B17E-E0FF-D30A-40D92DF498F1}"/>
              </a:ext>
            </a:extLst>
          </p:cNvPr>
          <p:cNvSpPr txBox="1"/>
          <p:nvPr/>
        </p:nvSpPr>
        <p:spPr>
          <a:xfrm>
            <a:off x="9229392" y="6349925"/>
            <a:ext cx="2404880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lpi.usra.edu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2B73B-C8F0-A0E0-F9DC-769AEC4B63C8}"/>
              </a:ext>
            </a:extLst>
          </p:cNvPr>
          <p:cNvSpPr txBox="1"/>
          <p:nvPr/>
        </p:nvSpPr>
        <p:spPr>
          <a:xfrm>
            <a:off x="2900866" y="6350808"/>
            <a:ext cx="2004233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Nccs.Nasa.Gov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00C7ECD-08D1-66BC-630A-72E45DA0EB17}"/>
              </a:ext>
            </a:extLst>
          </p:cNvPr>
          <p:cNvGrpSpPr/>
          <p:nvPr/>
        </p:nvGrpSpPr>
        <p:grpSpPr>
          <a:xfrm>
            <a:off x="823845" y="6106931"/>
            <a:ext cx="1492180" cy="266186"/>
            <a:chOff x="6343770" y="6107860"/>
            <a:chExt cx="1492180" cy="266186"/>
          </a:xfrm>
        </p:grpSpPr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F0095E61-FC40-85FF-C0EC-C4BB18B5AE63}"/>
                </a:ext>
              </a:extLst>
            </p:cNvPr>
            <p:cNvSpPr txBox="1">
              <a:spLocks/>
            </p:cNvSpPr>
            <p:nvPr/>
          </p:nvSpPr>
          <p:spPr>
            <a:xfrm>
              <a:off x="6492350" y="6107860"/>
              <a:ext cx="1343600" cy="26618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Approx. Site area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38D33D-2454-C1D2-D8FD-6FEE6EF53AE0}"/>
                </a:ext>
              </a:extLst>
            </p:cNvPr>
            <p:cNvSpPr/>
            <p:nvPr/>
          </p:nvSpPr>
          <p:spPr>
            <a:xfrm>
              <a:off x="6343770" y="6145302"/>
              <a:ext cx="162755" cy="16421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3F7D427-4FCC-497C-2B46-8E1F27CB29BC}"/>
              </a:ext>
            </a:extLst>
          </p:cNvPr>
          <p:cNvGrpSpPr/>
          <p:nvPr/>
        </p:nvGrpSpPr>
        <p:grpSpPr>
          <a:xfrm>
            <a:off x="5971335" y="1076484"/>
            <a:ext cx="5562601" cy="5232101"/>
            <a:chOff x="5971335" y="1333649"/>
            <a:chExt cx="5562601" cy="5232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E6E752-E932-715F-A31D-A4B38E322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175" t="20637" r="3163" b="16113"/>
            <a:stretch/>
          </p:blipFill>
          <p:spPr>
            <a:xfrm>
              <a:off x="5971335" y="1333649"/>
              <a:ext cx="5562601" cy="523210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4B2DD2B-91E9-1D74-1A39-7D80D2AF09A9}"/>
                </a:ext>
              </a:extLst>
            </p:cNvPr>
            <p:cNvSpPr/>
            <p:nvPr/>
          </p:nvSpPr>
          <p:spPr>
            <a:xfrm>
              <a:off x="8858482" y="4677286"/>
              <a:ext cx="1199861" cy="11998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3EE54510-88D5-2BE4-0956-78B5AF7292C9}"/>
                </a:ext>
              </a:extLst>
            </p:cNvPr>
            <p:cNvSpPr txBox="1">
              <a:spLocks/>
            </p:cNvSpPr>
            <p:nvPr/>
          </p:nvSpPr>
          <p:spPr>
            <a:xfrm>
              <a:off x="6063682" y="3564232"/>
              <a:ext cx="998795" cy="2844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De </a:t>
              </a:r>
              <a:r>
                <a:rPr lang="en-GB" sz="1200" dirty="0" err="1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gerlache</a:t>
              </a:r>
              <a:endParaRPr lang="en-NL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3B9969E5-E9BB-8872-839A-C627C87E02CC}"/>
                </a:ext>
              </a:extLst>
            </p:cNvPr>
            <p:cNvSpPr txBox="1">
              <a:spLocks/>
            </p:cNvSpPr>
            <p:nvPr/>
          </p:nvSpPr>
          <p:spPr>
            <a:xfrm>
              <a:off x="10579267" y="4337977"/>
              <a:ext cx="930818" cy="2844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Shackleton</a:t>
              </a:r>
              <a:endParaRPr lang="en-NL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5BB882-40C0-0EBD-0F6B-15E82B2E1B4A}"/>
              </a:ext>
            </a:extLst>
          </p:cNvPr>
          <p:cNvGrpSpPr/>
          <p:nvPr/>
        </p:nvGrpSpPr>
        <p:grpSpPr>
          <a:xfrm>
            <a:off x="2454610" y="6102832"/>
            <a:ext cx="2450501" cy="303898"/>
            <a:chOff x="2506887" y="1449733"/>
            <a:chExt cx="2450501" cy="303898"/>
          </a:xfrm>
        </p:grpSpPr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82512225-5DF2-AD6A-4B1B-AE4D71A45A69}"/>
                </a:ext>
              </a:extLst>
            </p:cNvPr>
            <p:cNvSpPr txBox="1">
              <a:spLocks/>
            </p:cNvSpPr>
            <p:nvPr/>
          </p:nvSpPr>
          <p:spPr>
            <a:xfrm>
              <a:off x="4743303" y="1464794"/>
              <a:ext cx="214085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1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C3C3B784-6A26-1268-DA5C-F1EBB832AB5F}"/>
                </a:ext>
              </a:extLst>
            </p:cNvPr>
            <p:cNvSpPr txBox="1">
              <a:spLocks/>
            </p:cNvSpPr>
            <p:nvPr/>
          </p:nvSpPr>
          <p:spPr>
            <a:xfrm>
              <a:off x="2506887" y="1457625"/>
              <a:ext cx="214085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pic>
          <p:nvPicPr>
            <p:cNvPr id="55" name="Picture 54" descr="A close-up of a satellite&#10;&#10;Description automatically generated">
              <a:extLst>
                <a:ext uri="{FF2B5EF4-FFF2-40B4-BE49-F238E27FC236}">
                  <a16:creationId xmlns:a16="http://schemas.microsoft.com/office/drawing/2014/main" id="{4960795F-B08B-942C-84E0-9DF0BBD2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0" t="6518" r="51935" b="9643"/>
            <a:stretch/>
          </p:blipFill>
          <p:spPr>
            <a:xfrm rot="5400000">
              <a:off x="3650568" y="552249"/>
              <a:ext cx="177106" cy="2045494"/>
            </a:xfrm>
            <a:prstGeom prst="rect">
              <a:avLst/>
            </a:prstGeom>
          </p:spPr>
        </p:pic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68137FB1-F977-2BBE-8EF7-C9CFFAA427C4}"/>
                </a:ext>
              </a:extLst>
            </p:cNvPr>
            <p:cNvSpPr txBox="1">
              <a:spLocks/>
            </p:cNvSpPr>
            <p:nvPr/>
          </p:nvSpPr>
          <p:spPr>
            <a:xfrm>
              <a:off x="3221840" y="1449733"/>
              <a:ext cx="1050759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Sun visibility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09F9463-99AE-3BB4-DEAB-F298840DC263}"/>
              </a:ext>
            </a:extLst>
          </p:cNvPr>
          <p:cNvGrpSpPr/>
          <p:nvPr/>
        </p:nvGrpSpPr>
        <p:grpSpPr>
          <a:xfrm>
            <a:off x="536205" y="1808567"/>
            <a:ext cx="4368894" cy="4315006"/>
            <a:chOff x="752105" y="1894928"/>
            <a:chExt cx="4368894" cy="4315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E3611D-1FD4-4D63-7939-719DDF1512B1}"/>
                </a:ext>
              </a:extLst>
            </p:cNvPr>
            <p:cNvGrpSpPr/>
            <p:nvPr/>
          </p:nvGrpSpPr>
          <p:grpSpPr>
            <a:xfrm>
              <a:off x="994812" y="1943929"/>
              <a:ext cx="4062713" cy="4038202"/>
              <a:chOff x="722226" y="1252538"/>
              <a:chExt cx="4062713" cy="4038202"/>
            </a:xfrm>
          </p:grpSpPr>
          <p:pic>
            <p:nvPicPr>
              <p:cNvPr id="14" name="Picture 13" descr="A close-up of a satellite&#10;&#10;Description automatically generated">
                <a:extLst>
                  <a:ext uri="{FF2B5EF4-FFF2-40B4-BE49-F238E27FC236}">
                    <a16:creationId xmlns:a16="http://schemas.microsoft.com/office/drawing/2014/main" id="{CC7C117D-ABED-71D4-91C4-43F7F6080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4" t="5201" r="54412" b="7269"/>
              <a:stretch/>
            </p:blipFill>
            <p:spPr>
              <a:xfrm>
                <a:off x="722226" y="1252538"/>
                <a:ext cx="4062713" cy="403820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210EE33-661B-8356-A8EB-E03DF64596EC}"/>
                  </a:ext>
                </a:extLst>
              </p:cNvPr>
              <p:cNvSpPr/>
              <p:nvPr/>
            </p:nvSpPr>
            <p:spPr>
              <a:xfrm>
                <a:off x="916339" y="2338820"/>
                <a:ext cx="652111" cy="642505"/>
              </a:xfrm>
              <a:prstGeom prst="rect">
                <a:avLst/>
              </a:prstGeom>
              <a:noFill/>
              <a:ln w="28575">
                <a:solidFill>
                  <a:srgbClr val="0C74D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E57C2A-3CE3-4F87-B4C7-0EE02F39D9AE}"/>
                  </a:ext>
                </a:extLst>
              </p:cNvPr>
              <p:cNvSpPr/>
              <p:nvPr/>
            </p:nvSpPr>
            <p:spPr>
              <a:xfrm>
                <a:off x="2313340" y="3180195"/>
                <a:ext cx="636236" cy="642505"/>
              </a:xfrm>
              <a:prstGeom prst="rect">
                <a:avLst/>
              </a:prstGeom>
              <a:noFill/>
              <a:ln w="28575">
                <a:solidFill>
                  <a:srgbClr val="1483D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9B0AC58-C896-EA1B-4262-82D6F9EF2437}"/>
                  </a:ext>
                </a:extLst>
              </p:cNvPr>
              <p:cNvSpPr/>
              <p:nvPr/>
            </p:nvSpPr>
            <p:spPr>
              <a:xfrm>
                <a:off x="1970440" y="3429000"/>
                <a:ext cx="636236" cy="642505"/>
              </a:xfrm>
              <a:prstGeom prst="rect">
                <a:avLst/>
              </a:prstGeom>
              <a:noFill/>
              <a:ln w="28575">
                <a:solidFill>
                  <a:srgbClr val="1483D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0DA82E-DEAC-DD75-3EF3-8DB7F12F3804}"/>
                  </a:ext>
                </a:extLst>
              </p:cNvPr>
              <p:cNvSpPr/>
              <p:nvPr/>
            </p:nvSpPr>
            <p:spPr>
              <a:xfrm>
                <a:off x="3632194" y="3736672"/>
                <a:ext cx="636236" cy="642505"/>
              </a:xfrm>
              <a:prstGeom prst="rect">
                <a:avLst/>
              </a:prstGeom>
              <a:noFill/>
              <a:ln w="28575">
                <a:solidFill>
                  <a:srgbClr val="1483D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22DDCF1-E06D-A754-DCB2-A6D6C5E339CD}"/>
                  </a:ext>
                </a:extLst>
              </p:cNvPr>
              <p:cNvSpPr/>
              <p:nvPr/>
            </p:nvSpPr>
            <p:spPr>
              <a:xfrm>
                <a:off x="1636447" y="2590800"/>
                <a:ext cx="163013" cy="166687"/>
              </a:xfrm>
              <a:prstGeom prst="rect">
                <a:avLst/>
              </a:prstGeom>
              <a:solidFill>
                <a:srgbClr val="046CE0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9E0F757-FCB7-A119-D75E-CF46C9CE8E5D}"/>
                  </a:ext>
                </a:extLst>
              </p:cNvPr>
              <p:cNvSpPr/>
              <p:nvPr/>
            </p:nvSpPr>
            <p:spPr>
              <a:xfrm>
                <a:off x="1761189" y="3708097"/>
                <a:ext cx="163013" cy="166687"/>
              </a:xfrm>
              <a:prstGeom prst="rect">
                <a:avLst/>
              </a:prstGeom>
              <a:solidFill>
                <a:srgbClr val="05A6C6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743FFC-6327-AA1B-2639-3F2A61CBBFE2}"/>
                  </a:ext>
                </a:extLst>
              </p:cNvPr>
              <p:cNvSpPr/>
              <p:nvPr/>
            </p:nvSpPr>
            <p:spPr>
              <a:xfrm>
                <a:off x="3015689" y="3446974"/>
                <a:ext cx="163013" cy="166687"/>
              </a:xfrm>
              <a:prstGeom prst="rect">
                <a:avLst/>
              </a:prstGeom>
              <a:solidFill>
                <a:srgbClr val="352A86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2F6E490-9774-F01F-A0C0-30E529275A4B}"/>
                  </a:ext>
                </a:extLst>
              </p:cNvPr>
              <p:cNvSpPr/>
              <p:nvPr/>
            </p:nvSpPr>
            <p:spPr>
              <a:xfrm>
                <a:off x="4325779" y="3974580"/>
                <a:ext cx="163013" cy="166687"/>
              </a:xfrm>
              <a:prstGeom prst="rect">
                <a:avLst/>
              </a:prstGeom>
              <a:solidFill>
                <a:srgbClr val="0870DE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ACFCCC-5B7E-9010-9E1C-345BEE0520AC}"/>
                </a:ext>
              </a:extLst>
            </p:cNvPr>
            <p:cNvSpPr/>
            <p:nvPr/>
          </p:nvSpPr>
          <p:spPr>
            <a:xfrm>
              <a:off x="2465998" y="4250225"/>
              <a:ext cx="484269" cy="4886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44" name="Subtitle 2">
              <a:extLst>
                <a:ext uri="{FF2B5EF4-FFF2-40B4-BE49-F238E27FC236}">
                  <a16:creationId xmlns:a16="http://schemas.microsoft.com/office/drawing/2014/main" id="{42FBC399-8E53-E622-8D8C-3EB501204930}"/>
                </a:ext>
              </a:extLst>
            </p:cNvPr>
            <p:cNvSpPr txBox="1">
              <a:spLocks/>
            </p:cNvSpPr>
            <p:nvPr/>
          </p:nvSpPr>
          <p:spPr>
            <a:xfrm>
              <a:off x="1465159" y="5921097"/>
              <a:ext cx="1050759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kilometres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4D07F86D-5210-78F8-6CD8-122FC12C1FFF}"/>
                </a:ext>
              </a:extLst>
            </p:cNvPr>
            <p:cNvSpPr txBox="1">
              <a:spLocks/>
            </p:cNvSpPr>
            <p:nvPr/>
          </p:nvSpPr>
          <p:spPr>
            <a:xfrm>
              <a:off x="855114" y="3821324"/>
              <a:ext cx="214085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6" name="Subtitle 2">
              <a:extLst>
                <a:ext uri="{FF2B5EF4-FFF2-40B4-BE49-F238E27FC236}">
                  <a16:creationId xmlns:a16="http://schemas.microsoft.com/office/drawing/2014/main" id="{A2F83BB6-30E0-392C-78DA-D8F4DC562244}"/>
                </a:ext>
              </a:extLst>
            </p:cNvPr>
            <p:cNvSpPr txBox="1">
              <a:spLocks/>
            </p:cNvSpPr>
            <p:nvPr/>
          </p:nvSpPr>
          <p:spPr>
            <a:xfrm>
              <a:off x="3213925" y="5916671"/>
              <a:ext cx="333356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10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7" name="Subtitle 2">
              <a:extLst>
                <a:ext uri="{FF2B5EF4-FFF2-40B4-BE49-F238E27FC236}">
                  <a16:creationId xmlns:a16="http://schemas.microsoft.com/office/drawing/2014/main" id="{6F4BB981-D27E-C23E-D598-CBD797DD8576}"/>
                </a:ext>
              </a:extLst>
            </p:cNvPr>
            <p:cNvSpPr txBox="1">
              <a:spLocks/>
            </p:cNvSpPr>
            <p:nvPr/>
          </p:nvSpPr>
          <p:spPr>
            <a:xfrm>
              <a:off x="3624025" y="5916671"/>
              <a:ext cx="333356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20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8" name="Subtitle 2">
              <a:extLst>
                <a:ext uri="{FF2B5EF4-FFF2-40B4-BE49-F238E27FC236}">
                  <a16:creationId xmlns:a16="http://schemas.microsoft.com/office/drawing/2014/main" id="{2DAEFDBE-119D-D30A-E171-CFB50F9E43E0}"/>
                </a:ext>
              </a:extLst>
            </p:cNvPr>
            <p:cNvSpPr txBox="1">
              <a:spLocks/>
            </p:cNvSpPr>
            <p:nvPr/>
          </p:nvSpPr>
          <p:spPr>
            <a:xfrm>
              <a:off x="4024599" y="5916671"/>
              <a:ext cx="333356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30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9" name="Subtitle 2">
              <a:extLst>
                <a:ext uri="{FF2B5EF4-FFF2-40B4-BE49-F238E27FC236}">
                  <a16:creationId xmlns:a16="http://schemas.microsoft.com/office/drawing/2014/main" id="{F8ECBF80-0D27-E85C-0349-01BF077BE36A}"/>
                </a:ext>
              </a:extLst>
            </p:cNvPr>
            <p:cNvSpPr txBox="1">
              <a:spLocks/>
            </p:cNvSpPr>
            <p:nvPr/>
          </p:nvSpPr>
          <p:spPr>
            <a:xfrm>
              <a:off x="4420410" y="5916671"/>
              <a:ext cx="333356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40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CA601607-211C-BFC7-5740-AFCFFB29BA17}"/>
                </a:ext>
              </a:extLst>
            </p:cNvPr>
            <p:cNvSpPr txBox="1">
              <a:spLocks/>
            </p:cNvSpPr>
            <p:nvPr/>
          </p:nvSpPr>
          <p:spPr>
            <a:xfrm>
              <a:off x="752105" y="1894928"/>
              <a:ext cx="333356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50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5DEBE118-8A9F-DC0A-BD7A-A91EC0C6C8B5}"/>
                </a:ext>
              </a:extLst>
            </p:cNvPr>
            <p:cNvSpPr txBox="1">
              <a:spLocks/>
            </p:cNvSpPr>
            <p:nvPr/>
          </p:nvSpPr>
          <p:spPr>
            <a:xfrm>
              <a:off x="917556" y="5918040"/>
              <a:ext cx="333356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50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2" name="Subtitle 2">
              <a:extLst>
                <a:ext uri="{FF2B5EF4-FFF2-40B4-BE49-F238E27FC236}">
                  <a16:creationId xmlns:a16="http://schemas.microsoft.com/office/drawing/2014/main" id="{143433A0-C90B-AE32-5BD9-CA3D0731D75A}"/>
                </a:ext>
              </a:extLst>
            </p:cNvPr>
            <p:cNvSpPr txBox="1">
              <a:spLocks/>
            </p:cNvSpPr>
            <p:nvPr/>
          </p:nvSpPr>
          <p:spPr>
            <a:xfrm>
              <a:off x="2867466" y="3379811"/>
              <a:ext cx="214085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3" name="Subtitle 2">
              <a:extLst>
                <a:ext uri="{FF2B5EF4-FFF2-40B4-BE49-F238E27FC236}">
                  <a16:creationId xmlns:a16="http://schemas.microsoft.com/office/drawing/2014/main" id="{82233C49-2EC1-CD1A-C931-311CE12FD151}"/>
                </a:ext>
              </a:extLst>
            </p:cNvPr>
            <p:cNvSpPr txBox="1">
              <a:spLocks/>
            </p:cNvSpPr>
            <p:nvPr/>
          </p:nvSpPr>
          <p:spPr>
            <a:xfrm>
              <a:off x="4787643" y="5916671"/>
              <a:ext cx="333356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50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4" name="Subtitle 2">
              <a:extLst>
                <a:ext uri="{FF2B5EF4-FFF2-40B4-BE49-F238E27FC236}">
                  <a16:creationId xmlns:a16="http://schemas.microsoft.com/office/drawing/2014/main" id="{EBA9DE24-C7AD-93DA-9845-D671B7BD4496}"/>
                </a:ext>
              </a:extLst>
            </p:cNvPr>
            <p:cNvSpPr txBox="1">
              <a:spLocks/>
            </p:cNvSpPr>
            <p:nvPr/>
          </p:nvSpPr>
          <p:spPr>
            <a:xfrm>
              <a:off x="2904044" y="5916671"/>
              <a:ext cx="214085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7" name="Subtitle 2">
              <a:extLst>
                <a:ext uri="{FF2B5EF4-FFF2-40B4-BE49-F238E27FC236}">
                  <a16:creationId xmlns:a16="http://schemas.microsoft.com/office/drawing/2014/main" id="{D22001F0-67B7-8DAE-A94C-41CFCA7CA8DA}"/>
                </a:ext>
              </a:extLst>
            </p:cNvPr>
            <p:cNvSpPr txBox="1">
              <a:spLocks/>
            </p:cNvSpPr>
            <p:nvPr/>
          </p:nvSpPr>
          <p:spPr>
            <a:xfrm>
              <a:off x="752105" y="5772252"/>
              <a:ext cx="333356" cy="288837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50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C3ECC2-0828-1590-7F0C-645EAE1883C2}"/>
              </a:ext>
            </a:extLst>
          </p:cNvPr>
          <p:cNvCxnSpPr>
            <a:cxnSpLocks/>
          </p:cNvCxnSpPr>
          <p:nvPr/>
        </p:nvCxnSpPr>
        <p:spPr>
          <a:xfrm>
            <a:off x="2734367" y="4163864"/>
            <a:ext cx="6123606" cy="256257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7C6F58-2BDC-18DF-79C1-5409D6A636DB}"/>
              </a:ext>
            </a:extLst>
          </p:cNvPr>
          <p:cNvCxnSpPr>
            <a:cxnSpLocks/>
          </p:cNvCxnSpPr>
          <p:nvPr/>
        </p:nvCxnSpPr>
        <p:spPr>
          <a:xfrm>
            <a:off x="2734367" y="4652467"/>
            <a:ext cx="6123606" cy="967515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685B83-1194-AF18-4739-BDC303A9FE62}"/>
              </a:ext>
            </a:extLst>
          </p:cNvPr>
          <p:cNvCxnSpPr>
            <a:cxnSpLocks/>
          </p:cNvCxnSpPr>
          <p:nvPr/>
        </p:nvCxnSpPr>
        <p:spPr>
          <a:xfrm>
            <a:off x="5971335" y="6444830"/>
            <a:ext cx="11309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Subtitle 2">
            <a:extLst>
              <a:ext uri="{FF2B5EF4-FFF2-40B4-BE49-F238E27FC236}">
                <a16:creationId xmlns:a16="http://schemas.microsoft.com/office/drawing/2014/main" id="{599115C7-4472-197D-8AC4-2B559EBD0232}"/>
              </a:ext>
            </a:extLst>
          </p:cNvPr>
          <p:cNvSpPr txBox="1">
            <a:spLocks/>
          </p:cNvSpPr>
          <p:nvPr/>
        </p:nvSpPr>
        <p:spPr>
          <a:xfrm>
            <a:off x="7048189" y="6306292"/>
            <a:ext cx="581321" cy="2671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10 km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4FB4B687-3314-F6BD-9937-E546A031CD38}"/>
              </a:ext>
            </a:extLst>
          </p:cNvPr>
          <p:cNvSpPr txBox="1">
            <a:spLocks/>
          </p:cNvSpPr>
          <p:nvPr/>
        </p:nvSpPr>
        <p:spPr>
          <a:xfrm>
            <a:off x="4690155" y="349669"/>
            <a:ext cx="2811690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site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322CAA8-0A39-7DCF-DC44-463F22FA3EC4}"/>
              </a:ext>
            </a:extLst>
          </p:cNvPr>
          <p:cNvSpPr txBox="1">
            <a:spLocks/>
          </p:cNvSpPr>
          <p:nvPr/>
        </p:nvSpPr>
        <p:spPr>
          <a:xfrm>
            <a:off x="763829" y="1458448"/>
            <a:ext cx="4062713" cy="41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Southwest Area of Shackleton Crater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BF0F6E0-665B-BD78-004B-0438E9270ABD}"/>
              </a:ext>
            </a:extLst>
          </p:cNvPr>
          <p:cNvSpPr txBox="1">
            <a:spLocks/>
          </p:cNvSpPr>
          <p:nvPr/>
        </p:nvSpPr>
        <p:spPr>
          <a:xfrm>
            <a:off x="-32113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9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CA9A6-7E36-DB1E-2EAA-41C1667C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moon&#10;&#10;AI-generated content may be incorrect.">
            <a:extLst>
              <a:ext uri="{FF2B5EF4-FFF2-40B4-BE49-F238E27FC236}">
                <a16:creationId xmlns:a16="http://schemas.microsoft.com/office/drawing/2014/main" id="{E186D790-50B5-55A8-F482-9529435D5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4903" r="12920" b="6144"/>
          <a:stretch>
            <a:fillRect/>
          </a:stretch>
        </p:blipFill>
        <p:spPr>
          <a:xfrm>
            <a:off x="2563348" y="1614358"/>
            <a:ext cx="4656770" cy="46158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0095B2-14FE-ABB2-21F8-4CB6F23DF6C2}"/>
              </a:ext>
            </a:extLst>
          </p:cNvPr>
          <p:cNvSpPr txBox="1">
            <a:spLocks/>
          </p:cNvSpPr>
          <p:nvPr/>
        </p:nvSpPr>
        <p:spPr>
          <a:xfrm>
            <a:off x="3472614" y="627775"/>
            <a:ext cx="2811690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site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C915203-48CD-9675-F0C4-CB50CCD48DEC}"/>
              </a:ext>
            </a:extLst>
          </p:cNvPr>
          <p:cNvSpPr txBox="1">
            <a:spLocks/>
          </p:cNvSpPr>
          <p:nvPr/>
        </p:nvSpPr>
        <p:spPr>
          <a:xfrm>
            <a:off x="-32113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960484-16D5-DF26-20F1-52BD522661AA}"/>
              </a:ext>
            </a:extLst>
          </p:cNvPr>
          <p:cNvGrpSpPr/>
          <p:nvPr/>
        </p:nvGrpSpPr>
        <p:grpSpPr>
          <a:xfrm>
            <a:off x="7377547" y="3741709"/>
            <a:ext cx="3595589" cy="839505"/>
            <a:chOff x="7202529" y="3014740"/>
            <a:chExt cx="3595589" cy="839505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35A92708-DF30-83BF-41A3-5CBC972C8B72}"/>
                </a:ext>
              </a:extLst>
            </p:cNvPr>
            <p:cNvSpPr txBox="1">
              <a:spLocks/>
            </p:cNvSpPr>
            <p:nvPr/>
          </p:nvSpPr>
          <p:spPr>
            <a:xfrm>
              <a:off x="7202529" y="3014740"/>
              <a:ext cx="3595589" cy="83950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Radiation (200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x &gt; </a:t>
              </a: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earth surface)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Temperature fluctuations (-133 to 121 C)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Meteorite shower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EE61A3-FE13-85DC-D600-7E411E2C7FBC}"/>
                </a:ext>
              </a:extLst>
            </p:cNvPr>
            <p:cNvSpPr txBox="1"/>
            <p:nvPr/>
          </p:nvSpPr>
          <p:spPr>
            <a:xfrm>
              <a:off x="10057548" y="3244310"/>
              <a:ext cx="418324" cy="153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NL" sz="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A6E911-2CA2-9499-FD78-F5B7B4B8A855}"/>
              </a:ext>
            </a:extLst>
          </p:cNvPr>
          <p:cNvSpPr txBox="1"/>
          <p:nvPr/>
        </p:nvSpPr>
        <p:spPr>
          <a:xfrm>
            <a:off x="8124466" y="3429000"/>
            <a:ext cx="2101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600" b="1" u="sng" dirty="0">
                <a:latin typeface="Sicret PERSONAL" pitchFamily="2" charset="0"/>
                <a:cs typeface="Sicret PERSONAL" pitchFamily="2" charset="0"/>
              </a:rPr>
              <a:t>Protection from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E1925CE-A63E-62A4-BACC-80843740E0C6}"/>
              </a:ext>
            </a:extLst>
          </p:cNvPr>
          <p:cNvSpPr txBox="1">
            <a:spLocks/>
          </p:cNvSpPr>
          <p:nvPr/>
        </p:nvSpPr>
        <p:spPr>
          <a:xfrm>
            <a:off x="4632759" y="5839701"/>
            <a:ext cx="2587359" cy="3905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A Pit found close to north pole of the moon, suspected to be a lava tube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FFB18F-EB16-1856-596D-5A8131B6397C}"/>
              </a:ext>
            </a:extLst>
          </p:cNvPr>
          <p:cNvSpPr txBox="1"/>
          <p:nvPr/>
        </p:nvSpPr>
        <p:spPr>
          <a:xfrm>
            <a:off x="5310251" y="6239401"/>
            <a:ext cx="2004233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Seti Institute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20A2293-20C8-8E04-0837-0DDF27B6797E}"/>
              </a:ext>
            </a:extLst>
          </p:cNvPr>
          <p:cNvSpPr txBox="1">
            <a:spLocks/>
          </p:cNvSpPr>
          <p:nvPr/>
        </p:nvSpPr>
        <p:spPr>
          <a:xfrm>
            <a:off x="2563348" y="1614358"/>
            <a:ext cx="4656770" cy="686163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16AB68A-ABC3-C887-2DFB-D2E4DA51E1B8}"/>
              </a:ext>
            </a:extLst>
          </p:cNvPr>
          <p:cNvSpPr txBox="1">
            <a:spLocks/>
          </p:cNvSpPr>
          <p:nvPr/>
        </p:nvSpPr>
        <p:spPr>
          <a:xfrm>
            <a:off x="2504356" y="1767315"/>
            <a:ext cx="4769500" cy="57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b="1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Lunar PIT (small scale Lava Tube)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Vertical pit with Diameter Varies from 5-25m</a:t>
            </a:r>
            <a:endParaRPr lang="en-NL" sz="16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en-NL" sz="1600" b="1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1A657A32-AA54-8982-9756-726D3D9E4844}"/>
              </a:ext>
            </a:extLst>
          </p:cNvPr>
          <p:cNvSpPr txBox="1">
            <a:spLocks/>
          </p:cNvSpPr>
          <p:nvPr/>
        </p:nvSpPr>
        <p:spPr>
          <a:xfrm>
            <a:off x="3735208" y="1103902"/>
            <a:ext cx="2259892" cy="3517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200" i="1" dirty="0">
                <a:latin typeface="Space Mono" panose="02000509040000020004" pitchFamily="49" charset="0"/>
                <a:cs typeface="Sicret PERSONAL" pitchFamily="2" charset="0"/>
              </a:rPr>
              <a:t>(zoom in to 1:1000)</a:t>
            </a:r>
            <a:endParaRPr lang="en-NL" sz="1200" i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D68C1B-2C07-96D3-A62C-F84CB18D403D}"/>
              </a:ext>
            </a:extLst>
          </p:cNvPr>
          <p:cNvGrpSpPr/>
          <p:nvPr/>
        </p:nvGrpSpPr>
        <p:grpSpPr>
          <a:xfrm>
            <a:off x="6452361" y="5520848"/>
            <a:ext cx="767757" cy="396902"/>
            <a:chOff x="11278922" y="6252789"/>
            <a:chExt cx="767757" cy="396902"/>
          </a:xfrm>
        </p:grpSpPr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15C9A0E2-03D2-79AC-CDB8-346A415BC2D4}"/>
                </a:ext>
              </a:extLst>
            </p:cNvPr>
            <p:cNvSpPr txBox="1">
              <a:spLocks/>
            </p:cNvSpPr>
            <p:nvPr/>
          </p:nvSpPr>
          <p:spPr>
            <a:xfrm>
              <a:off x="11514680" y="6252789"/>
              <a:ext cx="531999" cy="3969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25m</a:t>
              </a:r>
              <a:endParaRPr lang="en-NL" sz="11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73E112-446F-D505-5EB4-2049DB08DAD0}"/>
                </a:ext>
              </a:extLst>
            </p:cNvPr>
            <p:cNvCxnSpPr>
              <a:cxnSpLocks/>
            </p:cNvCxnSpPr>
            <p:nvPr/>
          </p:nvCxnSpPr>
          <p:spPr>
            <a:xfrm>
              <a:off x="11278922" y="6268029"/>
              <a:ext cx="60688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781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44E5745-F2C7-20F7-10EB-59515EB1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98" y="2336531"/>
            <a:ext cx="9064160" cy="415397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1F6DC9-5647-E199-F385-99FAFF17C98B}"/>
              </a:ext>
            </a:extLst>
          </p:cNvPr>
          <p:cNvSpPr txBox="1">
            <a:spLocks/>
          </p:cNvSpPr>
          <p:nvPr/>
        </p:nvSpPr>
        <p:spPr>
          <a:xfrm>
            <a:off x="3468533" y="516278"/>
            <a:ext cx="5254933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program requirements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23AC9-7B09-1331-FD22-B01FD399B769}"/>
              </a:ext>
            </a:extLst>
          </p:cNvPr>
          <p:cNvSpPr txBox="1"/>
          <p:nvPr/>
        </p:nvSpPr>
        <p:spPr>
          <a:xfrm>
            <a:off x="573922" y="1442843"/>
            <a:ext cx="2662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u="sng" dirty="0">
                <a:latin typeface="Sicret PERSONAL" pitchFamily="2" charset="0"/>
                <a:cs typeface="Sicret PERSONAL" pitchFamily="2" charset="0"/>
              </a:rPr>
              <a:t>1. Public open spaces</a:t>
            </a:r>
            <a:endParaRPr lang="en-NL" sz="1400" b="1" u="sng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254CD-FE83-7775-9B6E-98D7AB90094B}"/>
              </a:ext>
            </a:extLst>
          </p:cNvPr>
          <p:cNvSpPr txBox="1"/>
          <p:nvPr/>
        </p:nvSpPr>
        <p:spPr>
          <a:xfrm>
            <a:off x="573923" y="1658028"/>
            <a:ext cx="3344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Atrium/ playground</a:t>
            </a:r>
          </a:p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Vertical garden/ food gallery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7F50FA-B294-D140-A098-050E56A89F49}"/>
              </a:ext>
            </a:extLst>
          </p:cNvPr>
          <p:cNvGrpSpPr/>
          <p:nvPr/>
        </p:nvGrpSpPr>
        <p:grpSpPr>
          <a:xfrm>
            <a:off x="9931117" y="1450335"/>
            <a:ext cx="2662949" cy="5154471"/>
            <a:chOff x="11939321" y="1450335"/>
            <a:chExt cx="2662949" cy="51544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48BE50-ABDA-18D6-BECA-9E2F62A12AA5}"/>
                </a:ext>
              </a:extLst>
            </p:cNvPr>
            <p:cNvSpPr txBox="1"/>
            <p:nvPr/>
          </p:nvSpPr>
          <p:spPr>
            <a:xfrm>
              <a:off x="11939322" y="3613938"/>
              <a:ext cx="1566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4. Personal</a:t>
              </a:r>
            </a:p>
            <a:p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solitude spaces</a:t>
              </a:r>
              <a:endParaRPr lang="en-NL" sz="1400" b="1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4293B2-BDEE-E660-6838-B1B734A1749E}"/>
                </a:ext>
              </a:extLst>
            </p:cNvPr>
            <p:cNvSpPr txBox="1"/>
            <p:nvPr/>
          </p:nvSpPr>
          <p:spPr>
            <a:xfrm>
              <a:off x="11939324" y="4045854"/>
              <a:ext cx="233913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Bedroom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Study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Hygiene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2BF9FD-C952-CA0E-29C1-CD2DAD299E4C}"/>
                </a:ext>
              </a:extLst>
            </p:cNvPr>
            <p:cNvSpPr txBox="1"/>
            <p:nvPr/>
          </p:nvSpPr>
          <p:spPr>
            <a:xfrm>
              <a:off x="11939321" y="1450335"/>
              <a:ext cx="1566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3. Specific</a:t>
              </a:r>
            </a:p>
            <a:p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working spaces</a:t>
              </a:r>
              <a:endParaRPr lang="en-NL" sz="1400" b="1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6BDCE4-D77A-14DA-C89A-76D40AB30E2B}"/>
                </a:ext>
              </a:extLst>
            </p:cNvPr>
            <p:cNvSpPr txBox="1"/>
            <p:nvPr/>
          </p:nvSpPr>
          <p:spPr>
            <a:xfrm>
              <a:off x="11939322" y="1872457"/>
              <a:ext cx="138387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Research lab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Desk stations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Control centre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Clinic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Gym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90C2D0-DEFF-C81D-00CA-128AE3641142}"/>
                </a:ext>
              </a:extLst>
            </p:cNvPr>
            <p:cNvSpPr txBox="1"/>
            <p:nvPr/>
          </p:nvSpPr>
          <p:spPr>
            <a:xfrm>
              <a:off x="11939322" y="5407248"/>
              <a:ext cx="26629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5. Service spaces</a:t>
              </a:r>
              <a:endParaRPr lang="en-NL" sz="1400" b="1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E08B09-2192-3C71-2362-59DE845196B0}"/>
                </a:ext>
              </a:extLst>
            </p:cNvPr>
            <p:cNvSpPr txBox="1"/>
            <p:nvPr/>
          </p:nvSpPr>
          <p:spPr>
            <a:xfrm>
              <a:off x="11939321" y="5650699"/>
              <a:ext cx="259421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Life support storage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Airlock chambers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Donning &amp; doffing area</a:t>
              </a:r>
            </a:p>
            <a:p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Storage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39F63FD-E668-2097-993A-98CFCBCE2CED}"/>
              </a:ext>
            </a:extLst>
          </p:cNvPr>
          <p:cNvSpPr txBox="1"/>
          <p:nvPr/>
        </p:nvSpPr>
        <p:spPr>
          <a:xfrm>
            <a:off x="5496078" y="1447236"/>
            <a:ext cx="2662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u="sng" dirty="0">
                <a:latin typeface="Sicret PERSONAL" pitchFamily="2" charset="0"/>
                <a:cs typeface="Sicret PERSONAL" pitchFamily="2" charset="0"/>
              </a:rPr>
              <a:t>2. Circulation</a:t>
            </a:r>
            <a:endParaRPr lang="en-NL" sz="1400" b="1" u="sng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8EBDDF-7340-CF50-B8CD-16309A11C13D}"/>
              </a:ext>
            </a:extLst>
          </p:cNvPr>
          <p:cNvSpPr txBox="1"/>
          <p:nvPr/>
        </p:nvSpPr>
        <p:spPr>
          <a:xfrm>
            <a:off x="5496077" y="1676868"/>
            <a:ext cx="41032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Climbing walls for encouraged main Circulation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0A9C8-6D05-B0EC-5D6E-9A760B1B51D0}"/>
              </a:ext>
            </a:extLst>
          </p:cNvPr>
          <p:cNvSpPr txBox="1"/>
          <p:nvPr/>
        </p:nvSpPr>
        <p:spPr>
          <a:xfrm>
            <a:off x="4837398" y="897224"/>
            <a:ext cx="4863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latin typeface="Sicret PERSONAL" pitchFamily="2" charset="0"/>
                <a:cs typeface="Sicret PERSONAL" pitchFamily="2" charset="0"/>
              </a:rPr>
              <a:t>(Min. 80m3 per person)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A97FA53-DD4C-739F-205B-D5BDE91584BC}"/>
              </a:ext>
            </a:extLst>
          </p:cNvPr>
          <p:cNvSpPr txBox="1">
            <a:spLocks/>
          </p:cNvSpPr>
          <p:nvPr/>
        </p:nvSpPr>
        <p:spPr>
          <a:xfrm>
            <a:off x="-2076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Programs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6A7103-C02A-BBC2-C893-1FB9BD2C8AB3}"/>
              </a:ext>
            </a:extLst>
          </p:cNvPr>
          <p:cNvSpPr txBox="1"/>
          <p:nvPr/>
        </p:nvSpPr>
        <p:spPr>
          <a:xfrm>
            <a:off x="3236870" y="1663515"/>
            <a:ext cx="3344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Kitchen &amp; dining</a:t>
            </a:r>
          </a:p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Semi-outdoor space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911B3D-5B4E-F985-91F6-DA1800EE03F8}"/>
              </a:ext>
            </a:extLst>
          </p:cNvPr>
          <p:cNvSpPr/>
          <p:nvPr/>
        </p:nvSpPr>
        <p:spPr>
          <a:xfrm>
            <a:off x="488197" y="1358187"/>
            <a:ext cx="9064160" cy="83403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9FCCD6E-531C-1189-E8FE-724148C51A7C}"/>
              </a:ext>
            </a:extLst>
          </p:cNvPr>
          <p:cNvSpPr txBox="1">
            <a:spLocks/>
          </p:cNvSpPr>
          <p:nvPr/>
        </p:nvSpPr>
        <p:spPr>
          <a:xfrm>
            <a:off x="6626583" y="6584044"/>
            <a:ext cx="5224041" cy="394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Derived From: NASA &amp; Space Architecture Education for Engineers and Architects (Book)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82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Recording 2025-06-20 173827">
            <a:hlinkClick r:id="" action="ppaction://media"/>
            <a:extLst>
              <a:ext uri="{FF2B5EF4-FFF2-40B4-BE49-F238E27FC236}">
                <a16:creationId xmlns:a16="http://schemas.microsoft.com/office/drawing/2014/main" id="{0FC9080B-797C-CEFD-86E2-7A3912FD5B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32" end="15680.3125"/>
                </p14:media>
              </p:ext>
            </p:extLst>
          </p:nvPr>
        </p:nvPicPr>
        <p:blipFill>
          <a:blip r:embed="rId6"/>
          <a:srcRect l="11616" r="11573"/>
          <a:stretch>
            <a:fillRect/>
          </a:stretch>
        </p:blipFill>
        <p:spPr>
          <a:xfrm>
            <a:off x="5129882" y="2016725"/>
            <a:ext cx="3020638" cy="2869774"/>
          </a:xfrm>
          <a:prstGeom prst="rect">
            <a:avLst/>
          </a:prstGeom>
        </p:spPr>
      </p:pic>
      <p:pic>
        <p:nvPicPr>
          <p:cNvPr id="36" name="Recording 2025-06-20 173452">
            <a:hlinkClick r:id="" action="ppaction://media"/>
            <a:extLst>
              <a:ext uri="{FF2B5EF4-FFF2-40B4-BE49-F238E27FC236}">
                <a16:creationId xmlns:a16="http://schemas.microsoft.com/office/drawing/2014/main" id="{8F991E62-2D2C-B3CE-1D04-217A406097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563" end="2939.3125"/>
                </p14:media>
              </p:ext>
            </p:extLst>
          </p:nvPr>
        </p:nvPicPr>
        <p:blipFill>
          <a:blip r:embed="rId7"/>
          <a:srcRect l="21568" r="28121"/>
          <a:stretch>
            <a:fillRect/>
          </a:stretch>
        </p:blipFill>
        <p:spPr>
          <a:xfrm>
            <a:off x="9062839" y="1177456"/>
            <a:ext cx="2715850" cy="3730617"/>
          </a:xfrm>
          <a:prstGeom prst="rect">
            <a:avLst/>
          </a:prstGeom>
        </p:spPr>
      </p:pic>
      <p:pic>
        <p:nvPicPr>
          <p:cNvPr id="13" name="Picture 12" descr="A diagram of circles and lines&#10;&#10;AI-generated content may be incorrect.">
            <a:extLst>
              <a:ext uri="{FF2B5EF4-FFF2-40B4-BE49-F238E27FC236}">
                <a16:creationId xmlns:a16="http://schemas.microsoft.com/office/drawing/2014/main" id="{A8A7D807-42B5-F13B-65AF-B3FD2B6BB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18482" r="44250" b="9194"/>
          <a:stretch>
            <a:fillRect/>
          </a:stretch>
        </p:blipFill>
        <p:spPr>
          <a:xfrm>
            <a:off x="723475" y="1344326"/>
            <a:ext cx="3985104" cy="509998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FC01FFE-B9DE-DB16-664D-FDFFB0780D5B}"/>
              </a:ext>
            </a:extLst>
          </p:cNvPr>
          <p:cNvSpPr txBox="1">
            <a:spLocks/>
          </p:cNvSpPr>
          <p:nvPr/>
        </p:nvSpPr>
        <p:spPr>
          <a:xfrm>
            <a:off x="2542170" y="347598"/>
            <a:ext cx="7107660" cy="16463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program spatial distribution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800" b="1" dirty="0">
                <a:latin typeface="Space Mono" panose="02000509040000020004" pitchFamily="49" charset="0"/>
                <a:cs typeface="Sicret PERSONAL" pitchFamily="2" charset="0"/>
              </a:rPr>
              <a:t>2D program adjacencies to 3D connectivity</a:t>
            </a:r>
            <a:endParaRPr lang="en-NL" sz="18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6E1C7F-D5AD-1935-19DC-774E7D25131C}"/>
              </a:ext>
            </a:extLst>
          </p:cNvPr>
          <p:cNvGrpSpPr/>
          <p:nvPr/>
        </p:nvGrpSpPr>
        <p:grpSpPr>
          <a:xfrm>
            <a:off x="6197078" y="5194944"/>
            <a:ext cx="1845660" cy="1021798"/>
            <a:chOff x="6380594" y="5230205"/>
            <a:chExt cx="1845660" cy="1021798"/>
          </a:xfrm>
        </p:grpSpPr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91F11F4C-63D2-6B0C-4722-AEB3217BED70}"/>
                </a:ext>
              </a:extLst>
            </p:cNvPr>
            <p:cNvSpPr txBox="1">
              <a:spLocks/>
            </p:cNvSpPr>
            <p:nvPr/>
          </p:nvSpPr>
          <p:spPr>
            <a:xfrm>
              <a:off x="6593446" y="5230205"/>
              <a:ext cx="1632808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Playground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09522D2A-4A51-8E00-AEA0-DA2A39B0F2AF}"/>
                </a:ext>
              </a:extLst>
            </p:cNvPr>
            <p:cNvSpPr txBox="1">
              <a:spLocks/>
            </p:cNvSpPr>
            <p:nvPr/>
          </p:nvSpPr>
          <p:spPr>
            <a:xfrm>
              <a:off x="6593445" y="5547945"/>
              <a:ext cx="1632808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Kitchen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9" name="Subtitle 2">
              <a:extLst>
                <a:ext uri="{FF2B5EF4-FFF2-40B4-BE49-F238E27FC236}">
                  <a16:creationId xmlns:a16="http://schemas.microsoft.com/office/drawing/2014/main" id="{96E98191-ECC6-4121-777D-2AAEEFD5DF72}"/>
                </a:ext>
              </a:extLst>
            </p:cNvPr>
            <p:cNvSpPr txBox="1">
              <a:spLocks/>
            </p:cNvSpPr>
            <p:nvPr/>
          </p:nvSpPr>
          <p:spPr>
            <a:xfrm>
              <a:off x="6593445" y="5856390"/>
              <a:ext cx="1632808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Food Gallery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C8C92A0-E68E-77FF-2EC1-92EBCA46B592}"/>
                </a:ext>
              </a:extLst>
            </p:cNvPr>
            <p:cNvSpPr/>
            <p:nvPr/>
          </p:nvSpPr>
          <p:spPr>
            <a:xfrm>
              <a:off x="6380594" y="5244268"/>
              <a:ext cx="264555" cy="264555"/>
            </a:xfrm>
            <a:prstGeom prst="rect">
              <a:avLst/>
            </a:prstGeom>
            <a:solidFill>
              <a:srgbClr val="F537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CAD9AE-351C-D0EF-D0FE-A9BDC55F1BDE}"/>
                </a:ext>
              </a:extLst>
            </p:cNvPr>
            <p:cNvSpPr/>
            <p:nvPr/>
          </p:nvSpPr>
          <p:spPr>
            <a:xfrm>
              <a:off x="6380594" y="5557740"/>
              <a:ext cx="264555" cy="26455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47560FB-99DD-1489-6C84-1A27714F87C9}"/>
                </a:ext>
              </a:extLst>
            </p:cNvPr>
            <p:cNvSpPr/>
            <p:nvPr/>
          </p:nvSpPr>
          <p:spPr>
            <a:xfrm>
              <a:off x="6380594" y="5871212"/>
              <a:ext cx="264555" cy="264555"/>
            </a:xfrm>
            <a:prstGeom prst="rect">
              <a:avLst/>
            </a:prstGeom>
            <a:solidFill>
              <a:srgbClr val="FFA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748B3D-92E8-53A4-81D7-D80F93372535}"/>
              </a:ext>
            </a:extLst>
          </p:cNvPr>
          <p:cNvGrpSpPr/>
          <p:nvPr/>
        </p:nvGrpSpPr>
        <p:grpSpPr>
          <a:xfrm>
            <a:off x="8004473" y="5197003"/>
            <a:ext cx="1874770" cy="1030498"/>
            <a:chOff x="8437364" y="5232264"/>
            <a:chExt cx="1874770" cy="1030498"/>
          </a:xfrm>
        </p:grpSpPr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F871EFB1-20E0-58B5-D5C4-0F57E7A6F417}"/>
                </a:ext>
              </a:extLst>
            </p:cNvPr>
            <p:cNvSpPr txBox="1">
              <a:spLocks/>
            </p:cNvSpPr>
            <p:nvPr/>
          </p:nvSpPr>
          <p:spPr>
            <a:xfrm>
              <a:off x="8679326" y="5232264"/>
              <a:ext cx="1632808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Personal Quarter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16FEF8-46A3-2F40-5788-77CB15B208E8}"/>
                </a:ext>
              </a:extLst>
            </p:cNvPr>
            <p:cNvSpPr/>
            <p:nvPr/>
          </p:nvSpPr>
          <p:spPr>
            <a:xfrm>
              <a:off x="8437364" y="5237734"/>
              <a:ext cx="264555" cy="264555"/>
            </a:xfrm>
            <a:prstGeom prst="rect">
              <a:avLst/>
            </a:prstGeom>
            <a:solidFill>
              <a:srgbClr val="EC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6" name="Subtitle 2">
              <a:extLst>
                <a:ext uri="{FF2B5EF4-FFF2-40B4-BE49-F238E27FC236}">
                  <a16:creationId xmlns:a16="http://schemas.microsoft.com/office/drawing/2014/main" id="{3D0AD60B-DDC0-375A-DB63-62942B71D152}"/>
                </a:ext>
              </a:extLst>
            </p:cNvPr>
            <p:cNvSpPr txBox="1">
              <a:spLocks/>
            </p:cNvSpPr>
            <p:nvPr/>
          </p:nvSpPr>
          <p:spPr>
            <a:xfrm>
              <a:off x="8885585" y="5549324"/>
              <a:ext cx="1149970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Workstation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FDB2BB4-CB6B-6881-6FB4-3DA359165485}"/>
                </a:ext>
              </a:extLst>
            </p:cNvPr>
            <p:cNvSpPr/>
            <p:nvPr/>
          </p:nvSpPr>
          <p:spPr>
            <a:xfrm>
              <a:off x="8437364" y="5541485"/>
              <a:ext cx="264555" cy="264555"/>
            </a:xfrm>
            <a:prstGeom prst="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48" name="Subtitle 2">
              <a:extLst>
                <a:ext uri="{FF2B5EF4-FFF2-40B4-BE49-F238E27FC236}">
                  <a16:creationId xmlns:a16="http://schemas.microsoft.com/office/drawing/2014/main" id="{90BD6932-FC82-7A5A-2922-8B602B2F5AB0}"/>
                </a:ext>
              </a:extLst>
            </p:cNvPr>
            <p:cNvSpPr txBox="1">
              <a:spLocks/>
            </p:cNvSpPr>
            <p:nvPr/>
          </p:nvSpPr>
          <p:spPr>
            <a:xfrm>
              <a:off x="8892141" y="5867149"/>
              <a:ext cx="1149970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Gym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F5D8BA-235E-127A-D357-ED18970141ED}"/>
                </a:ext>
              </a:extLst>
            </p:cNvPr>
            <p:cNvSpPr/>
            <p:nvPr/>
          </p:nvSpPr>
          <p:spPr>
            <a:xfrm>
              <a:off x="8437365" y="5846748"/>
              <a:ext cx="264555" cy="264555"/>
            </a:xfrm>
            <a:prstGeom prst="rect">
              <a:avLst/>
            </a:prstGeom>
            <a:solidFill>
              <a:srgbClr val="26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71FFFB-3A00-B91B-E0A3-46FED23039B1}"/>
              </a:ext>
            </a:extLst>
          </p:cNvPr>
          <p:cNvGrpSpPr/>
          <p:nvPr/>
        </p:nvGrpSpPr>
        <p:grpSpPr>
          <a:xfrm>
            <a:off x="10012621" y="5194944"/>
            <a:ext cx="1492935" cy="1021797"/>
            <a:chOff x="10495799" y="5230205"/>
            <a:chExt cx="1492935" cy="1021797"/>
          </a:xfrm>
        </p:grpSpPr>
        <p:sp>
          <p:nvSpPr>
            <p:cNvPr id="49" name="Subtitle 2">
              <a:extLst>
                <a:ext uri="{FF2B5EF4-FFF2-40B4-BE49-F238E27FC236}">
                  <a16:creationId xmlns:a16="http://schemas.microsoft.com/office/drawing/2014/main" id="{01BC7C3F-9EC5-ADE3-46E2-665F4EBE31DB}"/>
                </a:ext>
              </a:extLst>
            </p:cNvPr>
            <p:cNvSpPr txBox="1">
              <a:spLocks/>
            </p:cNvSpPr>
            <p:nvPr/>
          </p:nvSpPr>
          <p:spPr>
            <a:xfrm>
              <a:off x="10832208" y="5241983"/>
              <a:ext cx="1149970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Clinic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9D9026E-A7F5-1EC6-9A44-094765D93414}"/>
                </a:ext>
              </a:extLst>
            </p:cNvPr>
            <p:cNvSpPr/>
            <p:nvPr/>
          </p:nvSpPr>
          <p:spPr>
            <a:xfrm>
              <a:off x="10495799" y="5230205"/>
              <a:ext cx="264555" cy="264555"/>
            </a:xfrm>
            <a:prstGeom prst="rect">
              <a:avLst/>
            </a:prstGeom>
            <a:solidFill>
              <a:srgbClr val="F537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3" name="Subtitle 2">
              <a:extLst>
                <a:ext uri="{FF2B5EF4-FFF2-40B4-BE49-F238E27FC236}">
                  <a16:creationId xmlns:a16="http://schemas.microsoft.com/office/drawing/2014/main" id="{35C0D38A-38A3-5AC0-F790-E65D08AB9526}"/>
                </a:ext>
              </a:extLst>
            </p:cNvPr>
            <p:cNvSpPr txBox="1">
              <a:spLocks/>
            </p:cNvSpPr>
            <p:nvPr/>
          </p:nvSpPr>
          <p:spPr>
            <a:xfrm>
              <a:off x="10838764" y="5856389"/>
              <a:ext cx="1149970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Airlock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4" name="Subtitle 2">
              <a:extLst>
                <a:ext uri="{FF2B5EF4-FFF2-40B4-BE49-F238E27FC236}">
                  <a16:creationId xmlns:a16="http://schemas.microsoft.com/office/drawing/2014/main" id="{6E8B32D1-60CF-DB93-4EA6-E3E39C4531E5}"/>
                </a:ext>
              </a:extLst>
            </p:cNvPr>
            <p:cNvSpPr txBox="1">
              <a:spLocks/>
            </p:cNvSpPr>
            <p:nvPr/>
          </p:nvSpPr>
          <p:spPr>
            <a:xfrm>
              <a:off x="10838136" y="5557740"/>
              <a:ext cx="1149970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Service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9B594CC-2592-478A-1797-77B97BCDE5B9}"/>
                </a:ext>
              </a:extLst>
            </p:cNvPr>
            <p:cNvSpPr/>
            <p:nvPr/>
          </p:nvSpPr>
          <p:spPr>
            <a:xfrm>
              <a:off x="10495799" y="5535813"/>
              <a:ext cx="264555" cy="264555"/>
            </a:xfrm>
            <a:prstGeom prst="rect">
              <a:avLst/>
            </a:prstGeom>
            <a:solidFill>
              <a:srgbClr val="5252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17B9498-100C-CAF8-03ED-E1F441106FB7}"/>
                </a:ext>
              </a:extLst>
            </p:cNvPr>
            <p:cNvSpPr/>
            <p:nvPr/>
          </p:nvSpPr>
          <p:spPr>
            <a:xfrm>
              <a:off x="10495799" y="5842595"/>
              <a:ext cx="264555" cy="264555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E1CB7BF-8B40-4CF1-4A35-985526F26FEC}"/>
              </a:ext>
            </a:extLst>
          </p:cNvPr>
          <p:cNvSpPr txBox="1">
            <a:spLocks/>
          </p:cNvSpPr>
          <p:nvPr/>
        </p:nvSpPr>
        <p:spPr>
          <a:xfrm>
            <a:off x="-2076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Programs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8CC353-07FB-F452-B235-E2BB7E1B89CB}"/>
              </a:ext>
            </a:extLst>
          </p:cNvPr>
          <p:cNvCxnSpPr>
            <a:cxnSpLocks/>
          </p:cNvCxnSpPr>
          <p:nvPr/>
        </p:nvCxnSpPr>
        <p:spPr>
          <a:xfrm>
            <a:off x="8325455" y="3175783"/>
            <a:ext cx="737384" cy="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ubtitle 2">
            <a:extLst>
              <a:ext uri="{FF2B5EF4-FFF2-40B4-BE49-F238E27FC236}">
                <a16:creationId xmlns:a16="http://schemas.microsoft.com/office/drawing/2014/main" id="{628EDB55-AD5C-69F9-0D96-9432198F273A}"/>
              </a:ext>
            </a:extLst>
          </p:cNvPr>
          <p:cNvSpPr txBox="1">
            <a:spLocks/>
          </p:cNvSpPr>
          <p:nvPr/>
        </p:nvSpPr>
        <p:spPr>
          <a:xfrm>
            <a:off x="6928934" y="1782052"/>
            <a:ext cx="3047520" cy="3314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USED Methodology</a:t>
            </a:r>
          </a:p>
        </p:txBody>
      </p:sp>
    </p:spTree>
    <p:extLst>
      <p:ext uri="{BB962C8B-B14F-4D97-AF65-F5344CB8AC3E}">
        <p14:creationId xmlns:p14="http://schemas.microsoft.com/office/powerpoint/2010/main" val="2083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6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CC98C-BEB0-669B-0EC8-AF0B03A7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Recording 2025-06-21 192926">
            <a:hlinkClick r:id="" action="ppaction://media"/>
            <a:extLst>
              <a:ext uri="{FF2B5EF4-FFF2-40B4-BE49-F238E27FC236}">
                <a16:creationId xmlns:a16="http://schemas.microsoft.com/office/drawing/2014/main" id="{C5F0ABAD-C286-7341-1A3D-C44AF8B8EE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23" end="3939.9791"/>
                </p14:media>
              </p:ext>
            </p:extLst>
          </p:nvPr>
        </p:nvPicPr>
        <p:blipFill>
          <a:blip r:embed="rId5"/>
          <a:srcRect l="12093" r="29389"/>
          <a:stretch>
            <a:fillRect/>
          </a:stretch>
        </p:blipFill>
        <p:spPr>
          <a:xfrm>
            <a:off x="243984" y="868456"/>
            <a:ext cx="5363098" cy="5989544"/>
          </a:xfrm>
          <a:prstGeom prst="rect">
            <a:avLst/>
          </a:prstGeom>
        </p:spPr>
      </p:pic>
      <p:pic>
        <p:nvPicPr>
          <p:cNvPr id="32" name="Picture 31" descr="A white polygonal object with a pointy face&#10;&#10;AI-generated content may be incorrect.">
            <a:extLst>
              <a:ext uri="{FF2B5EF4-FFF2-40B4-BE49-F238E27FC236}">
                <a16:creationId xmlns:a16="http://schemas.microsoft.com/office/drawing/2014/main" id="{0F044AED-4C5E-4407-D380-5BAF494B5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t="11781" r="13745" b="11192"/>
          <a:stretch>
            <a:fillRect/>
          </a:stretch>
        </p:blipFill>
        <p:spPr>
          <a:xfrm>
            <a:off x="6672996" y="1345229"/>
            <a:ext cx="4685506" cy="503937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A7003E1-15BE-11AE-FECB-23A7173CB86D}"/>
              </a:ext>
            </a:extLst>
          </p:cNvPr>
          <p:cNvSpPr txBox="1">
            <a:spLocks/>
          </p:cNvSpPr>
          <p:nvPr/>
        </p:nvSpPr>
        <p:spPr>
          <a:xfrm>
            <a:off x="2542170" y="516040"/>
            <a:ext cx="7107660" cy="7713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program massing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800" b="1" dirty="0">
                <a:latin typeface="Space Mono" panose="02000509040000020004" pitchFamily="49" charset="0"/>
                <a:cs typeface="Sicret PERSONAL" pitchFamily="2" charset="0"/>
              </a:rPr>
              <a:t>3D program adjacencies on site</a:t>
            </a:r>
            <a:endParaRPr lang="en-NL" sz="18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885CD75-7D87-1775-7C96-17FAA6615689}"/>
              </a:ext>
            </a:extLst>
          </p:cNvPr>
          <p:cNvSpPr txBox="1">
            <a:spLocks/>
          </p:cNvSpPr>
          <p:nvPr/>
        </p:nvSpPr>
        <p:spPr>
          <a:xfrm>
            <a:off x="673764" y="6096333"/>
            <a:ext cx="3047520" cy="3314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Program Massing on site ( Lunar Pit 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0088DB5-9805-687A-F67C-EF469D3A7388}"/>
              </a:ext>
            </a:extLst>
          </p:cNvPr>
          <p:cNvSpPr txBox="1">
            <a:spLocks/>
          </p:cNvSpPr>
          <p:nvPr/>
        </p:nvSpPr>
        <p:spPr>
          <a:xfrm>
            <a:off x="10065544" y="2285736"/>
            <a:ext cx="923948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Labs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D5EC53-558D-04E8-0A58-8BCE440CB65A}"/>
              </a:ext>
            </a:extLst>
          </p:cNvPr>
          <p:cNvCxnSpPr>
            <a:cxnSpLocks/>
          </p:cNvCxnSpPr>
          <p:nvPr/>
        </p:nvCxnSpPr>
        <p:spPr>
          <a:xfrm flipH="1">
            <a:off x="8790055" y="2377806"/>
            <a:ext cx="1420745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F6C8753B-1A7A-2CA2-033D-7C355B9F0B4F}"/>
              </a:ext>
            </a:extLst>
          </p:cNvPr>
          <p:cNvSpPr txBox="1">
            <a:spLocks/>
          </p:cNvSpPr>
          <p:nvPr/>
        </p:nvSpPr>
        <p:spPr>
          <a:xfrm>
            <a:off x="6125216" y="3325344"/>
            <a:ext cx="1480026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Food Gallery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496B6CF-8E6A-BD62-95DF-39905DF849BD}"/>
              </a:ext>
            </a:extLst>
          </p:cNvPr>
          <p:cNvSpPr txBox="1">
            <a:spLocks/>
          </p:cNvSpPr>
          <p:nvPr/>
        </p:nvSpPr>
        <p:spPr>
          <a:xfrm>
            <a:off x="9742094" y="3091637"/>
            <a:ext cx="1576763" cy="4470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Airlock/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Main entrance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373FF36-32F4-96E8-5937-12EC7CD6A976}"/>
              </a:ext>
            </a:extLst>
          </p:cNvPr>
          <p:cNvSpPr txBox="1">
            <a:spLocks/>
          </p:cNvSpPr>
          <p:nvPr/>
        </p:nvSpPr>
        <p:spPr>
          <a:xfrm>
            <a:off x="6125216" y="3024922"/>
            <a:ext cx="1480026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Dining &amp; Kitchen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FE2D1ED-08E1-4DE0-72BB-CF91A7CD1CA9}"/>
              </a:ext>
            </a:extLst>
          </p:cNvPr>
          <p:cNvSpPr txBox="1">
            <a:spLocks/>
          </p:cNvSpPr>
          <p:nvPr/>
        </p:nvSpPr>
        <p:spPr>
          <a:xfrm>
            <a:off x="6125216" y="3651585"/>
            <a:ext cx="1480026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Playground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3D5565-C743-58BD-CE46-C37067E889A3}"/>
              </a:ext>
            </a:extLst>
          </p:cNvPr>
          <p:cNvCxnSpPr>
            <a:cxnSpLocks/>
          </p:cNvCxnSpPr>
          <p:nvPr/>
        </p:nvCxnSpPr>
        <p:spPr>
          <a:xfrm>
            <a:off x="7418765" y="3736242"/>
            <a:ext cx="1265548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69D1E3-6A76-EF50-B7CE-0C5DE1216393}"/>
              </a:ext>
            </a:extLst>
          </p:cNvPr>
          <p:cNvCxnSpPr>
            <a:cxnSpLocks/>
          </p:cNvCxnSpPr>
          <p:nvPr/>
        </p:nvCxnSpPr>
        <p:spPr>
          <a:xfrm flipH="1">
            <a:off x="9137703" y="3170774"/>
            <a:ext cx="774406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1563E54B-F7E2-5A7E-4FA1-204D01EF3E9A}"/>
              </a:ext>
            </a:extLst>
          </p:cNvPr>
          <p:cNvSpPr txBox="1">
            <a:spLocks/>
          </p:cNvSpPr>
          <p:nvPr/>
        </p:nvSpPr>
        <p:spPr>
          <a:xfrm>
            <a:off x="10076218" y="2580410"/>
            <a:ext cx="908990" cy="2828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Service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DE7DD5-91B1-0BB0-0289-A7059353AADC}"/>
              </a:ext>
            </a:extLst>
          </p:cNvPr>
          <p:cNvCxnSpPr>
            <a:cxnSpLocks/>
          </p:cNvCxnSpPr>
          <p:nvPr/>
        </p:nvCxnSpPr>
        <p:spPr>
          <a:xfrm flipH="1">
            <a:off x="9192950" y="2729119"/>
            <a:ext cx="817825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2A66D2-6792-66B4-22D2-6679EE0B63D9}"/>
              </a:ext>
            </a:extLst>
          </p:cNvPr>
          <p:cNvCxnSpPr>
            <a:cxnSpLocks/>
          </p:cNvCxnSpPr>
          <p:nvPr/>
        </p:nvCxnSpPr>
        <p:spPr>
          <a:xfrm>
            <a:off x="7605242" y="3126342"/>
            <a:ext cx="1123240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8AC8BB0-702F-BDA9-A0B1-F8F1CB532F65}"/>
              </a:ext>
            </a:extLst>
          </p:cNvPr>
          <p:cNvCxnSpPr>
            <a:cxnSpLocks/>
          </p:cNvCxnSpPr>
          <p:nvPr/>
        </p:nvCxnSpPr>
        <p:spPr>
          <a:xfrm>
            <a:off x="7531100" y="3409950"/>
            <a:ext cx="923925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3F76C627-F802-D41C-18AE-047AC68BBA01}"/>
              </a:ext>
            </a:extLst>
          </p:cNvPr>
          <p:cNvSpPr txBox="1">
            <a:spLocks/>
          </p:cNvSpPr>
          <p:nvPr/>
        </p:nvSpPr>
        <p:spPr>
          <a:xfrm>
            <a:off x="6286592" y="4465435"/>
            <a:ext cx="1480026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Private Quarter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BBB30EF-EA75-3227-D544-73185AE295D9}"/>
              </a:ext>
            </a:extLst>
          </p:cNvPr>
          <p:cNvCxnSpPr>
            <a:cxnSpLocks/>
          </p:cNvCxnSpPr>
          <p:nvPr/>
        </p:nvCxnSpPr>
        <p:spPr>
          <a:xfrm>
            <a:off x="7694070" y="4555888"/>
            <a:ext cx="601375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FC37C991-1D2C-B8F8-AC89-B124DE0204F6}"/>
              </a:ext>
            </a:extLst>
          </p:cNvPr>
          <p:cNvSpPr txBox="1">
            <a:spLocks/>
          </p:cNvSpPr>
          <p:nvPr/>
        </p:nvSpPr>
        <p:spPr>
          <a:xfrm>
            <a:off x="9119131" y="4203173"/>
            <a:ext cx="908990" cy="2622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Airlock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F240C711-AD46-D81D-8D6E-BA8380D53947}"/>
              </a:ext>
            </a:extLst>
          </p:cNvPr>
          <p:cNvSpPr txBox="1">
            <a:spLocks/>
          </p:cNvSpPr>
          <p:nvPr/>
        </p:nvSpPr>
        <p:spPr>
          <a:xfrm>
            <a:off x="9119131" y="4544427"/>
            <a:ext cx="908990" cy="2828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Service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479E06E-59DF-CC35-36BF-2585E5287210}"/>
              </a:ext>
            </a:extLst>
          </p:cNvPr>
          <p:cNvCxnSpPr>
            <a:cxnSpLocks/>
          </p:cNvCxnSpPr>
          <p:nvPr/>
        </p:nvCxnSpPr>
        <p:spPr>
          <a:xfrm flipH="1">
            <a:off x="8654493" y="4631046"/>
            <a:ext cx="556078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Subtitle 2">
            <a:extLst>
              <a:ext uri="{FF2B5EF4-FFF2-40B4-BE49-F238E27FC236}">
                <a16:creationId xmlns:a16="http://schemas.microsoft.com/office/drawing/2014/main" id="{A2B3A787-5278-8AF6-7B45-3A29376AFAE1}"/>
              </a:ext>
            </a:extLst>
          </p:cNvPr>
          <p:cNvSpPr txBox="1">
            <a:spLocks/>
          </p:cNvSpPr>
          <p:nvPr/>
        </p:nvSpPr>
        <p:spPr>
          <a:xfrm>
            <a:off x="6310410" y="2376451"/>
            <a:ext cx="1108355" cy="355036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Main Atrium Space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3465106-7C6C-518F-13D0-580AFA58C341}"/>
              </a:ext>
            </a:extLst>
          </p:cNvPr>
          <p:cNvCxnSpPr>
            <a:cxnSpLocks/>
          </p:cNvCxnSpPr>
          <p:nvPr/>
        </p:nvCxnSpPr>
        <p:spPr>
          <a:xfrm flipH="1">
            <a:off x="8506371" y="4296840"/>
            <a:ext cx="704200" cy="0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ubtitle 2">
            <a:extLst>
              <a:ext uri="{FF2B5EF4-FFF2-40B4-BE49-F238E27FC236}">
                <a16:creationId xmlns:a16="http://schemas.microsoft.com/office/drawing/2014/main" id="{BE40EE4E-CB7B-740E-FD7A-48F69D3C176C}"/>
              </a:ext>
            </a:extLst>
          </p:cNvPr>
          <p:cNvSpPr txBox="1">
            <a:spLocks/>
          </p:cNvSpPr>
          <p:nvPr/>
        </p:nvSpPr>
        <p:spPr>
          <a:xfrm>
            <a:off x="-2076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Programs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65785-56C5-9C3C-0E82-0D4816BC8EDB}"/>
              </a:ext>
            </a:extLst>
          </p:cNvPr>
          <p:cNvSpPr txBox="1">
            <a:spLocks/>
          </p:cNvSpPr>
          <p:nvPr/>
        </p:nvSpPr>
        <p:spPr>
          <a:xfrm>
            <a:off x="9912109" y="2725137"/>
            <a:ext cx="1239520" cy="4718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000" dirty="0">
                <a:latin typeface="Sicret PERSONAL" pitchFamily="2" charset="0"/>
                <a:cs typeface="Sicret PERSONAL" pitchFamily="2" charset="0"/>
              </a:rPr>
              <a:t>(On Surface =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000" dirty="0">
                <a:latin typeface="Sicret PERSONAL" pitchFamily="2" charset="0"/>
                <a:cs typeface="Sicret PERSONAL" pitchFamily="2" charset="0"/>
              </a:rPr>
              <a:t>Climate, Energy)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000F6-7158-BD6F-28C3-55A69F9EEC94}"/>
              </a:ext>
            </a:extLst>
          </p:cNvPr>
          <p:cNvSpPr txBox="1">
            <a:spLocks/>
          </p:cNvSpPr>
          <p:nvPr/>
        </p:nvSpPr>
        <p:spPr>
          <a:xfrm>
            <a:off x="6405576" y="4628244"/>
            <a:ext cx="1239520" cy="4718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000" dirty="0">
                <a:latin typeface="Sicret PERSONAL" pitchFamily="2" charset="0"/>
                <a:cs typeface="Sicret PERSONAL" pitchFamily="2" charset="0"/>
              </a:rPr>
              <a:t>(Expandable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000" dirty="0">
                <a:latin typeface="Sicret PERSONAL" pitchFamily="2" charset="0"/>
                <a:cs typeface="Sicret PERSONAL" pitchFamily="2" charset="0"/>
              </a:rPr>
              <a:t>according to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000" dirty="0">
                <a:latin typeface="Sicret PERSONAL" pitchFamily="2" charset="0"/>
                <a:cs typeface="Sicret PERSONAL" pitchFamily="2" charset="0"/>
              </a:rPr>
              <a:t>no. of members)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3DCE4D-E64A-B55A-7729-62CD7368F620}"/>
              </a:ext>
            </a:extLst>
          </p:cNvPr>
          <p:cNvSpPr txBox="1">
            <a:spLocks/>
          </p:cNvSpPr>
          <p:nvPr/>
        </p:nvSpPr>
        <p:spPr>
          <a:xfrm>
            <a:off x="9111482" y="4702563"/>
            <a:ext cx="908990" cy="4718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000" dirty="0">
                <a:latin typeface="Sicret PERSONAL" pitchFamily="2" charset="0"/>
                <a:cs typeface="Sicret PERSONAL" pitchFamily="2" charset="0"/>
              </a:rPr>
              <a:t>(Collection &amp; Treatment)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7AB1C8-8D8B-8222-3B7A-1A7B25C19584}"/>
              </a:ext>
            </a:extLst>
          </p:cNvPr>
          <p:cNvGrpSpPr/>
          <p:nvPr/>
        </p:nvGrpSpPr>
        <p:grpSpPr>
          <a:xfrm>
            <a:off x="463241" y="4694859"/>
            <a:ext cx="1952444" cy="1477782"/>
            <a:chOff x="34350" y="2639842"/>
            <a:chExt cx="1952444" cy="1477782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848360ED-C542-A4A1-3ED2-FD35CC4FF488}"/>
                </a:ext>
              </a:extLst>
            </p:cNvPr>
            <p:cNvSpPr txBox="1">
              <a:spLocks/>
            </p:cNvSpPr>
            <p:nvPr/>
          </p:nvSpPr>
          <p:spPr>
            <a:xfrm>
              <a:off x="172957" y="3158511"/>
              <a:ext cx="1632808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Playground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1ADCA9AE-4EAD-46C3-91E1-2B438AEB55B0}"/>
                </a:ext>
              </a:extLst>
            </p:cNvPr>
            <p:cNvSpPr txBox="1">
              <a:spLocks/>
            </p:cNvSpPr>
            <p:nvPr/>
          </p:nvSpPr>
          <p:spPr>
            <a:xfrm>
              <a:off x="34350" y="2812082"/>
              <a:ext cx="1632808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Kitchen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35BBE7F8-5EAA-B02B-8C80-333B4FE75BA8}"/>
                </a:ext>
              </a:extLst>
            </p:cNvPr>
            <p:cNvSpPr txBox="1">
              <a:spLocks/>
            </p:cNvSpPr>
            <p:nvPr/>
          </p:nvSpPr>
          <p:spPr>
            <a:xfrm>
              <a:off x="226230" y="2988201"/>
              <a:ext cx="1632808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Food Gallery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58A97A-6D63-444F-F196-76F21F3DA142}"/>
                </a:ext>
              </a:extLst>
            </p:cNvPr>
            <p:cNvSpPr/>
            <p:nvPr/>
          </p:nvSpPr>
          <p:spPr>
            <a:xfrm>
              <a:off x="404607" y="3195159"/>
              <a:ext cx="158845" cy="158845"/>
            </a:xfrm>
            <a:prstGeom prst="rect">
              <a:avLst/>
            </a:prstGeom>
            <a:solidFill>
              <a:srgbClr val="F537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1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ED54B6-72DF-5B7D-C06C-D556DEE20C6E}"/>
                </a:ext>
              </a:extLst>
            </p:cNvPr>
            <p:cNvSpPr/>
            <p:nvPr/>
          </p:nvSpPr>
          <p:spPr>
            <a:xfrm>
              <a:off x="404607" y="2840151"/>
              <a:ext cx="158845" cy="15884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1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251373-9F73-3A2C-3833-8871A7806392}"/>
                </a:ext>
              </a:extLst>
            </p:cNvPr>
            <p:cNvSpPr/>
            <p:nvPr/>
          </p:nvSpPr>
          <p:spPr>
            <a:xfrm>
              <a:off x="404607" y="3017655"/>
              <a:ext cx="158845" cy="158845"/>
            </a:xfrm>
            <a:prstGeom prst="rect">
              <a:avLst/>
            </a:prstGeom>
            <a:solidFill>
              <a:srgbClr val="FFA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100"/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69CDEA4A-15B9-FA3D-5EA7-B3DE44AAA4AB}"/>
                </a:ext>
              </a:extLst>
            </p:cNvPr>
            <p:cNvSpPr txBox="1">
              <a:spLocks/>
            </p:cNvSpPr>
            <p:nvPr/>
          </p:nvSpPr>
          <p:spPr>
            <a:xfrm>
              <a:off x="353986" y="3350139"/>
              <a:ext cx="1632808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Personal Quarter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06B81F-4BD4-0E1B-64AE-05BAF789B4F9}"/>
                </a:ext>
              </a:extLst>
            </p:cNvPr>
            <p:cNvSpPr/>
            <p:nvPr/>
          </p:nvSpPr>
          <p:spPr>
            <a:xfrm>
              <a:off x="402766" y="3380254"/>
              <a:ext cx="158845" cy="158845"/>
            </a:xfrm>
            <a:prstGeom prst="rect">
              <a:avLst/>
            </a:prstGeom>
            <a:solidFill>
              <a:srgbClr val="EC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100"/>
            </a:p>
          </p:txBody>
        </p:sp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CAD828AA-ECD4-B271-B173-44CEC42C297E}"/>
                </a:ext>
              </a:extLst>
            </p:cNvPr>
            <p:cNvSpPr txBox="1">
              <a:spLocks/>
            </p:cNvSpPr>
            <p:nvPr/>
          </p:nvSpPr>
          <p:spPr>
            <a:xfrm>
              <a:off x="181636" y="2639842"/>
              <a:ext cx="1149970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Lab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D199CFC-ADEC-E4E6-70E1-48ACD9B1949E}"/>
                </a:ext>
              </a:extLst>
            </p:cNvPr>
            <p:cNvSpPr/>
            <p:nvPr/>
          </p:nvSpPr>
          <p:spPr>
            <a:xfrm>
              <a:off x="402766" y="2659957"/>
              <a:ext cx="164180" cy="164180"/>
            </a:xfrm>
            <a:prstGeom prst="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100" dirty="0"/>
            </a:p>
          </p:txBody>
        </p:sp>
        <p:sp>
          <p:nvSpPr>
            <p:cNvPr id="46" name="Subtitle 2">
              <a:extLst>
                <a:ext uri="{FF2B5EF4-FFF2-40B4-BE49-F238E27FC236}">
                  <a16:creationId xmlns:a16="http://schemas.microsoft.com/office/drawing/2014/main" id="{FC660958-9E8C-3196-DCE6-C14B5FFF56A9}"/>
                </a:ext>
              </a:extLst>
            </p:cNvPr>
            <p:cNvSpPr txBox="1">
              <a:spLocks/>
            </p:cNvSpPr>
            <p:nvPr/>
          </p:nvSpPr>
          <p:spPr>
            <a:xfrm>
              <a:off x="304210" y="3722011"/>
              <a:ext cx="1149970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Airlock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7" name="Subtitle 2">
              <a:extLst>
                <a:ext uri="{FF2B5EF4-FFF2-40B4-BE49-F238E27FC236}">
                  <a16:creationId xmlns:a16="http://schemas.microsoft.com/office/drawing/2014/main" id="{9B7B1252-9622-E882-F672-D30B95571C2B}"/>
                </a:ext>
              </a:extLst>
            </p:cNvPr>
            <p:cNvSpPr txBox="1">
              <a:spLocks/>
            </p:cNvSpPr>
            <p:nvPr/>
          </p:nvSpPr>
          <p:spPr>
            <a:xfrm>
              <a:off x="304210" y="3558341"/>
              <a:ext cx="1149970" cy="3956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Service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89CF3C2-AE51-460C-FA0F-FC3694023722}"/>
                </a:ext>
              </a:extLst>
            </p:cNvPr>
            <p:cNvSpPr/>
            <p:nvPr/>
          </p:nvSpPr>
          <p:spPr>
            <a:xfrm>
              <a:off x="402766" y="3572783"/>
              <a:ext cx="158845" cy="158845"/>
            </a:xfrm>
            <a:prstGeom prst="rect">
              <a:avLst/>
            </a:prstGeom>
            <a:solidFill>
              <a:srgbClr val="5252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1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BE669C-550F-85CA-AC28-A0822271C2A3}"/>
                </a:ext>
              </a:extLst>
            </p:cNvPr>
            <p:cNvSpPr/>
            <p:nvPr/>
          </p:nvSpPr>
          <p:spPr>
            <a:xfrm>
              <a:off x="402766" y="3751484"/>
              <a:ext cx="158845" cy="158845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100"/>
            </a:p>
          </p:txBody>
        </p:sp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56BAF8FE-E3EC-66F2-E92C-DA5BC6863DE4}"/>
              </a:ext>
            </a:extLst>
          </p:cNvPr>
          <p:cNvSpPr txBox="1">
            <a:spLocks/>
          </p:cNvSpPr>
          <p:nvPr/>
        </p:nvSpPr>
        <p:spPr>
          <a:xfrm>
            <a:off x="1519300" y="2628016"/>
            <a:ext cx="465288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u="sng" dirty="0">
                <a:latin typeface="Sicret PERSONAL" pitchFamily="2" charset="0"/>
                <a:cs typeface="Sicret PERSONAL" pitchFamily="2" charset="0"/>
              </a:rPr>
              <a:t>Top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F7699C17-3517-A961-141A-5BCBD64F85D4}"/>
              </a:ext>
            </a:extLst>
          </p:cNvPr>
          <p:cNvSpPr txBox="1">
            <a:spLocks/>
          </p:cNvSpPr>
          <p:nvPr/>
        </p:nvSpPr>
        <p:spPr>
          <a:xfrm>
            <a:off x="1343997" y="3498108"/>
            <a:ext cx="815894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u="sng" dirty="0">
                <a:latin typeface="Sicret PERSONAL" pitchFamily="2" charset="0"/>
                <a:cs typeface="Sicret PERSONAL" pitchFamily="2" charset="0"/>
              </a:rPr>
              <a:t>Middle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1E85168F-FDFE-2199-AAB2-7A3C39041463}"/>
              </a:ext>
            </a:extLst>
          </p:cNvPr>
          <p:cNvSpPr txBox="1">
            <a:spLocks/>
          </p:cNvSpPr>
          <p:nvPr/>
        </p:nvSpPr>
        <p:spPr>
          <a:xfrm>
            <a:off x="1341944" y="4510646"/>
            <a:ext cx="815894" cy="2351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u="sng" dirty="0">
                <a:latin typeface="Sicret PERSONAL" pitchFamily="2" charset="0"/>
                <a:cs typeface="Sicret PERSONAL" pitchFamily="2" charset="0"/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15173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ave&#10;&#10;Description automatically generated">
            <a:extLst>
              <a:ext uri="{FF2B5EF4-FFF2-40B4-BE49-F238E27FC236}">
                <a16:creationId xmlns:a16="http://schemas.microsoft.com/office/drawing/2014/main" id="{B6309CCB-463C-A562-5C7E-A0BD06497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0392" r="12117" b="15025"/>
          <a:stretch/>
        </p:blipFill>
        <p:spPr>
          <a:xfrm>
            <a:off x="289179" y="1047676"/>
            <a:ext cx="7829550" cy="40873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381D3B-40EC-0E0E-91B0-9484B1C342F6}"/>
              </a:ext>
            </a:extLst>
          </p:cNvPr>
          <p:cNvGrpSpPr/>
          <p:nvPr/>
        </p:nvGrpSpPr>
        <p:grpSpPr>
          <a:xfrm>
            <a:off x="6053311" y="1429852"/>
            <a:ext cx="1150627" cy="506220"/>
            <a:chOff x="10565130" y="1490631"/>
            <a:chExt cx="1150627" cy="506220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3A016DBB-8942-B394-D184-F9C451F58AF9}"/>
                </a:ext>
              </a:extLst>
            </p:cNvPr>
            <p:cNvSpPr txBox="1">
              <a:spLocks/>
            </p:cNvSpPr>
            <p:nvPr/>
          </p:nvSpPr>
          <p:spPr>
            <a:xfrm>
              <a:off x="10565130" y="1490631"/>
              <a:ext cx="827176" cy="50622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Lava Tube Entrance</a:t>
              </a:r>
              <a:endParaRPr lang="en-NL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60D18A9-F0E5-E163-7460-4D734E6E11A6}"/>
                </a:ext>
              </a:extLst>
            </p:cNvPr>
            <p:cNvCxnSpPr>
              <a:cxnSpLocks/>
            </p:cNvCxnSpPr>
            <p:nvPr/>
          </p:nvCxnSpPr>
          <p:spPr>
            <a:xfrm>
              <a:off x="11392306" y="1747976"/>
              <a:ext cx="323451" cy="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E1F4D7-20EF-225A-2667-4EE64BA26CF1}"/>
              </a:ext>
            </a:extLst>
          </p:cNvPr>
          <p:cNvSpPr txBox="1">
            <a:spLocks/>
          </p:cNvSpPr>
          <p:nvPr/>
        </p:nvSpPr>
        <p:spPr>
          <a:xfrm>
            <a:off x="2007611" y="456259"/>
            <a:ext cx="4411735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lava tube mission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AF50A44-C148-9366-5ADF-D3FC6CF22B06}"/>
              </a:ext>
            </a:extLst>
          </p:cNvPr>
          <p:cNvSpPr txBox="1">
            <a:spLocks/>
          </p:cNvSpPr>
          <p:nvPr/>
        </p:nvSpPr>
        <p:spPr>
          <a:xfrm>
            <a:off x="879944" y="5833995"/>
            <a:ext cx="1801687" cy="4675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Challenging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Lava Tube Terrain</a:t>
            </a:r>
            <a:endParaRPr lang="en-NL" sz="16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F502A18-55E9-F89C-6B03-8515D28963EE}"/>
              </a:ext>
            </a:extLst>
          </p:cNvPr>
          <p:cNvSpPr txBox="1">
            <a:spLocks/>
          </p:cNvSpPr>
          <p:nvPr/>
        </p:nvSpPr>
        <p:spPr>
          <a:xfrm>
            <a:off x="6018996" y="4896134"/>
            <a:ext cx="2099733" cy="238939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Lava Tube Immediate Interior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B23682-D61B-7FAC-89A5-718E92A2EF74}"/>
              </a:ext>
            </a:extLst>
          </p:cNvPr>
          <p:cNvGrpSpPr/>
          <p:nvPr/>
        </p:nvGrpSpPr>
        <p:grpSpPr>
          <a:xfrm>
            <a:off x="8395698" y="-1956"/>
            <a:ext cx="3796302" cy="6861911"/>
            <a:chOff x="8433698" y="-1899"/>
            <a:chExt cx="3687454" cy="6665165"/>
          </a:xfrm>
        </p:grpSpPr>
        <p:pic>
          <p:nvPicPr>
            <p:cNvPr id="10" name="Picture 9" descr="A group of people climbing a rocky path&#10;&#10;Description automatically generated">
              <a:extLst>
                <a:ext uri="{FF2B5EF4-FFF2-40B4-BE49-F238E27FC236}">
                  <a16:creationId xmlns:a16="http://schemas.microsoft.com/office/drawing/2014/main" id="{0CEDA77A-128B-62B3-E86E-921BE668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6" t="38501" r="6315" b="12568"/>
            <a:stretch/>
          </p:blipFill>
          <p:spPr>
            <a:xfrm>
              <a:off x="8433698" y="3330683"/>
              <a:ext cx="3687454" cy="3332583"/>
            </a:xfrm>
            <a:prstGeom prst="rect">
              <a:avLst/>
            </a:prstGeom>
          </p:spPr>
        </p:pic>
        <p:pic>
          <p:nvPicPr>
            <p:cNvPr id="15" name="Picture 14" descr="A person in a cave&#10;&#10;Description automatically generated">
              <a:extLst>
                <a:ext uri="{FF2B5EF4-FFF2-40B4-BE49-F238E27FC236}">
                  <a16:creationId xmlns:a16="http://schemas.microsoft.com/office/drawing/2014/main" id="{E278DEC5-3CAC-D7D8-89FA-28BF329BA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1" t="40632" r="3941" b="12133"/>
            <a:stretch/>
          </p:blipFill>
          <p:spPr>
            <a:xfrm>
              <a:off x="8433698" y="-1899"/>
              <a:ext cx="3687454" cy="3332583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F6D8A7DD-3431-2D7E-DF05-BBCBFC96C8E0}"/>
              </a:ext>
            </a:extLst>
          </p:cNvPr>
          <p:cNvSpPr txBox="1">
            <a:spLocks/>
          </p:cNvSpPr>
          <p:nvPr/>
        </p:nvSpPr>
        <p:spPr>
          <a:xfrm>
            <a:off x="-32113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5341D9F-8456-EEE4-472F-049A7AB62964}"/>
              </a:ext>
            </a:extLst>
          </p:cNvPr>
          <p:cNvSpPr txBox="1">
            <a:spLocks/>
          </p:cNvSpPr>
          <p:nvPr/>
        </p:nvSpPr>
        <p:spPr>
          <a:xfrm>
            <a:off x="126547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Empirical Observation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9A42FB7-EC10-68C1-6F80-0D7D2A9DEFB2}"/>
              </a:ext>
            </a:extLst>
          </p:cNvPr>
          <p:cNvSpPr txBox="1">
            <a:spLocks/>
          </p:cNvSpPr>
          <p:nvPr/>
        </p:nvSpPr>
        <p:spPr>
          <a:xfrm>
            <a:off x="3061826" y="5833995"/>
            <a:ext cx="1048097" cy="5804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Eyes &amp; Brain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A204DC4-C78B-DFE2-0657-DD120BEBD530}"/>
              </a:ext>
            </a:extLst>
          </p:cNvPr>
          <p:cNvSpPr txBox="1">
            <a:spLocks/>
          </p:cNvSpPr>
          <p:nvPr/>
        </p:nvSpPr>
        <p:spPr>
          <a:xfrm>
            <a:off x="4194004" y="5833995"/>
            <a:ext cx="1801687" cy="5804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Body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Dimensions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2B4DE13-3E4F-12DD-1399-B12C1E7810C3}"/>
              </a:ext>
            </a:extLst>
          </p:cNvPr>
          <p:cNvSpPr txBox="1">
            <a:spLocks/>
          </p:cNvSpPr>
          <p:nvPr/>
        </p:nvSpPr>
        <p:spPr>
          <a:xfrm>
            <a:off x="5911610" y="5833995"/>
            <a:ext cx="1801687" cy="5804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Spatial Coordination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683323-E9AE-EBA4-A5F2-6853D38A0BCB}"/>
              </a:ext>
            </a:extLst>
          </p:cNvPr>
          <p:cNvCxnSpPr>
            <a:cxnSpLocks/>
          </p:cNvCxnSpPr>
          <p:nvPr/>
        </p:nvCxnSpPr>
        <p:spPr>
          <a:xfrm>
            <a:off x="2760811" y="6005995"/>
            <a:ext cx="301015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A0EBB2-5A21-4AE7-8AD5-A7938EB92486}"/>
              </a:ext>
            </a:extLst>
          </p:cNvPr>
          <p:cNvCxnSpPr>
            <a:cxnSpLocks/>
          </p:cNvCxnSpPr>
          <p:nvPr/>
        </p:nvCxnSpPr>
        <p:spPr>
          <a:xfrm>
            <a:off x="4109923" y="6005995"/>
            <a:ext cx="301015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584C2B-BC67-F730-3F45-566FA02D4518}"/>
              </a:ext>
            </a:extLst>
          </p:cNvPr>
          <p:cNvCxnSpPr>
            <a:cxnSpLocks/>
          </p:cNvCxnSpPr>
          <p:nvPr/>
        </p:nvCxnSpPr>
        <p:spPr>
          <a:xfrm>
            <a:off x="5839882" y="6005995"/>
            <a:ext cx="301015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7632EAD4-8480-7626-30D9-B0E4E87B45AE}"/>
              </a:ext>
            </a:extLst>
          </p:cNvPr>
          <p:cNvSpPr txBox="1">
            <a:spLocks/>
          </p:cNvSpPr>
          <p:nvPr/>
        </p:nvSpPr>
        <p:spPr>
          <a:xfrm>
            <a:off x="10026869" y="6592712"/>
            <a:ext cx="2165131" cy="26724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Different Ways to Climb Down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1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9FEB8-3D39-DBD0-CEFF-733D21C689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Recording 2025-01-20 013447">
            <a:hlinkClick r:id="" action="ppaction://media"/>
            <a:extLst>
              <a:ext uri="{FF2B5EF4-FFF2-40B4-BE49-F238E27FC236}">
                <a16:creationId xmlns:a16="http://schemas.microsoft.com/office/drawing/2014/main" id="{197F016C-9D00-7550-6A3D-BC6779593E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1" end="6763.3125"/>
                </p14:media>
              </p:ext>
            </p:extLst>
          </p:nvPr>
        </p:nvPicPr>
        <p:blipFill>
          <a:blip r:embed="rId6"/>
          <a:srcRect l="1737" t="6951" r="12869" b="16675"/>
          <a:stretch/>
        </p:blipFill>
        <p:spPr>
          <a:xfrm>
            <a:off x="6187096" y="1140069"/>
            <a:ext cx="4958740" cy="24580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6AF615-720B-C8B9-FC56-821A5BC1B335}"/>
              </a:ext>
            </a:extLst>
          </p:cNvPr>
          <p:cNvSpPr txBox="1">
            <a:spLocks/>
          </p:cNvSpPr>
          <p:nvPr/>
        </p:nvSpPr>
        <p:spPr>
          <a:xfrm>
            <a:off x="3890132" y="348397"/>
            <a:ext cx="4411735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solidFill>
                  <a:schemeClr val="bg1"/>
                </a:solidFill>
                <a:latin typeface="Space Mono" panose="02000509040000020004" pitchFamily="49" charset="0"/>
              </a:rPr>
              <a:t>lava tube mission</a:t>
            </a:r>
            <a:endParaRPr lang="en-NL" sz="3000" b="1" spc="-300" dirty="0">
              <a:solidFill>
                <a:schemeClr val="bg1"/>
              </a:solidFill>
              <a:latin typeface="Space Mono" panose="02000509040000020004" pitchFamily="49" charset="0"/>
            </a:endParaRPr>
          </a:p>
        </p:txBody>
      </p:sp>
      <p:pic>
        <p:nvPicPr>
          <p:cNvPr id="7" name="Recording 2025-01-20 013044">
            <a:hlinkClick r:id="" action="ppaction://media"/>
            <a:extLst>
              <a:ext uri="{FF2B5EF4-FFF2-40B4-BE49-F238E27FC236}">
                <a16:creationId xmlns:a16="http://schemas.microsoft.com/office/drawing/2014/main" id="{D69CA4CC-1E73-2BD4-A8AB-DF18A24575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817.6458"/>
                </p14:media>
              </p:ext>
            </p:extLst>
          </p:nvPr>
        </p:nvPicPr>
        <p:blipFill>
          <a:blip r:embed="rId7"/>
          <a:srcRect l="50179" t="23475" r="16339" b="21204"/>
          <a:stretch/>
        </p:blipFill>
        <p:spPr>
          <a:xfrm>
            <a:off x="1188761" y="1140069"/>
            <a:ext cx="4715423" cy="2547365"/>
          </a:xfrm>
          <a:prstGeom prst="rect">
            <a:avLst/>
          </a:prstGeom>
        </p:spPr>
      </p:pic>
      <p:pic>
        <p:nvPicPr>
          <p:cNvPr id="2" name="Recording 2025-01-20 013044">
            <a:hlinkClick r:id="" action="ppaction://media"/>
            <a:extLst>
              <a:ext uri="{FF2B5EF4-FFF2-40B4-BE49-F238E27FC236}">
                <a16:creationId xmlns:a16="http://schemas.microsoft.com/office/drawing/2014/main" id="{B2C06570-6EB0-8DB6-7684-E4CFB02A59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817.6458"/>
                </p14:media>
              </p:ext>
            </p:extLst>
          </p:nvPr>
        </p:nvPicPr>
        <p:blipFill>
          <a:blip r:embed="rId7"/>
          <a:srcRect l="17392" t="24795" r="49821" b="21204"/>
          <a:stretch/>
        </p:blipFill>
        <p:spPr>
          <a:xfrm>
            <a:off x="1188761" y="3598108"/>
            <a:ext cx="4617545" cy="248653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E248B76-BEF6-7E32-9DB6-82EB9A8F1F15}"/>
              </a:ext>
            </a:extLst>
          </p:cNvPr>
          <p:cNvSpPr txBox="1">
            <a:spLocks/>
          </p:cNvSpPr>
          <p:nvPr/>
        </p:nvSpPr>
        <p:spPr>
          <a:xfrm>
            <a:off x="2104367" y="6084642"/>
            <a:ext cx="2884209" cy="3494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Urban &amp; architectural scales</a:t>
            </a:r>
            <a:endParaRPr lang="en-NL" sz="16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EEF5BBA-6CB4-95B4-1CD9-CDCAC71B62A7}"/>
              </a:ext>
            </a:extLst>
          </p:cNvPr>
          <p:cNvSpPr txBox="1">
            <a:spLocks/>
          </p:cNvSpPr>
          <p:nvPr/>
        </p:nvSpPr>
        <p:spPr>
          <a:xfrm>
            <a:off x="7220277" y="6084641"/>
            <a:ext cx="2884209" cy="3494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Furniture &amp; Material Scales</a:t>
            </a:r>
            <a:endParaRPr lang="en-NL" sz="16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F12DE-87CB-9C1C-24C3-DA67C6390232}"/>
              </a:ext>
            </a:extLst>
          </p:cNvPr>
          <p:cNvSpPr txBox="1">
            <a:spLocks/>
          </p:cNvSpPr>
          <p:nvPr/>
        </p:nvSpPr>
        <p:spPr>
          <a:xfrm>
            <a:off x="-32113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B8A8E32-3A13-2B02-1CFD-74E0472150EF}"/>
              </a:ext>
            </a:extLst>
          </p:cNvPr>
          <p:cNvSpPr txBox="1">
            <a:spLocks/>
          </p:cNvSpPr>
          <p:nvPr/>
        </p:nvSpPr>
        <p:spPr>
          <a:xfrm>
            <a:off x="126547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| Empirical Observation</a:t>
            </a:r>
            <a:endParaRPr lang="en-NL" sz="15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2" name="Picture 11" descr="A stone stairs in a forest&#10;&#10;Description automatically generated with medium confidence">
            <a:extLst>
              <a:ext uri="{FF2B5EF4-FFF2-40B4-BE49-F238E27FC236}">
                <a16:creationId xmlns:a16="http://schemas.microsoft.com/office/drawing/2014/main" id="{2C458806-D304-B52D-9687-12E474F79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249" r="-1" b="12664"/>
          <a:stretch/>
        </p:blipFill>
        <p:spPr>
          <a:xfrm>
            <a:off x="6187096" y="3598108"/>
            <a:ext cx="4958740" cy="23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41452</TotalTime>
  <Words>504</Words>
  <Application>Microsoft Office PowerPoint</Application>
  <PresentationFormat>Widescreen</PresentationFormat>
  <Paragraphs>181</Paragraphs>
  <Slides>13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Sicret PERSONAL</vt:lpstr>
      <vt:lpstr>Space Mono</vt:lpstr>
      <vt:lpstr>Office Theme</vt:lpstr>
      <vt:lpstr>PowerPoint Presentation</vt:lpstr>
      <vt:lpstr>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Jonathan</dc:creator>
  <cp:lastModifiedBy>Jonathan Jonathan</cp:lastModifiedBy>
  <cp:revision>9</cp:revision>
  <cp:lastPrinted>2025-06-27T16:44:04Z</cp:lastPrinted>
  <dcterms:created xsi:type="dcterms:W3CDTF">2025-01-13T18:39:23Z</dcterms:created>
  <dcterms:modified xsi:type="dcterms:W3CDTF">2025-07-03T00:00:18Z</dcterms:modified>
</cp:coreProperties>
</file>