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472" r:id="rId3"/>
    <p:sldId id="265" r:id="rId4"/>
    <p:sldId id="312" r:id="rId5"/>
    <p:sldId id="365" r:id="rId6"/>
    <p:sldId id="276" r:id="rId7"/>
    <p:sldId id="307" r:id="rId8"/>
    <p:sldId id="272" r:id="rId9"/>
    <p:sldId id="474" r:id="rId10"/>
    <p:sldId id="330" r:id="rId11"/>
    <p:sldId id="367" r:id="rId12"/>
    <p:sldId id="532" r:id="rId13"/>
    <p:sldId id="314" r:id="rId14"/>
    <p:sldId id="332" r:id="rId15"/>
    <p:sldId id="399" r:id="rId16"/>
    <p:sldId id="368" r:id="rId17"/>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E512F7-10C6-27E0-6D87-F6A78E067AAF}" name="Sophia Benfield" initials="SB" userId="Sophia Benfiel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494C8"/>
    <a:srgbClr val="2B2B2B"/>
    <a:srgbClr val="706D6E"/>
    <a:srgbClr val="908D8E"/>
    <a:srgbClr val="D1EBEB"/>
    <a:srgbClr val="CCCDCD"/>
    <a:srgbClr val="E3EFF9"/>
    <a:srgbClr val="CADAEC"/>
    <a:srgbClr val="55A9D5"/>
    <a:srgbClr val="4E95D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928FEF-66A7-4B44-BFC4-BCBE8514A4DE}" v="37" dt="2025-06-25T17:26:46.55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0" autoAdjust="0"/>
    <p:restoredTop sz="86417" autoAdjust="0"/>
  </p:normalViewPr>
  <p:slideViewPr>
    <p:cSldViewPr snapToGrid="0">
      <p:cViewPr varScale="1">
        <p:scale>
          <a:sx n="64" d="100"/>
          <a:sy n="64" d="100"/>
        </p:scale>
        <p:origin x="1243" y="278"/>
      </p:cViewPr>
      <p:guideLst>
        <p:guide orient="horz" pos="2160"/>
        <p:guide pos="3749"/>
      </p:guideLst>
    </p:cSldViewPr>
  </p:slideViewPr>
  <p:outlineViewPr>
    <p:cViewPr>
      <p:scale>
        <a:sx n="33" d="100"/>
        <a:sy n="33" d="100"/>
      </p:scale>
      <p:origin x="0" y="-4598"/>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a Benfield" userId="5e30cf816f1da6e7" providerId="LiveId" clId="{2E9C22B8-D5C3-4AC3-A8E3-451209EB66EB}"/>
    <pc:docChg chg="delSld">
      <pc:chgData name="Sophia Benfield" userId="5e30cf816f1da6e7" providerId="LiveId" clId="{2E9C22B8-D5C3-4AC3-A8E3-451209EB66EB}" dt="2025-06-25T17:30:54.455" v="0" actId="47"/>
      <pc:docMkLst>
        <pc:docMk/>
      </pc:docMkLst>
      <pc:sldChg chg="del">
        <pc:chgData name="Sophia Benfield" userId="5e30cf816f1da6e7" providerId="LiveId" clId="{2E9C22B8-D5C3-4AC3-A8E3-451209EB66EB}" dt="2025-06-25T17:30:54.455" v="0" actId="47"/>
        <pc:sldMkLst>
          <pc:docMk/>
          <pc:sldMk cId="531625967" sldId="263"/>
        </pc:sldMkLst>
      </pc:sldChg>
      <pc:sldChg chg="del">
        <pc:chgData name="Sophia Benfield" userId="5e30cf816f1da6e7" providerId="LiveId" clId="{2E9C22B8-D5C3-4AC3-A8E3-451209EB66EB}" dt="2025-06-25T17:30:54.455" v="0" actId="47"/>
        <pc:sldMkLst>
          <pc:docMk/>
          <pc:sldMk cId="1080068535" sldId="292"/>
        </pc:sldMkLst>
      </pc:sldChg>
      <pc:sldChg chg="del">
        <pc:chgData name="Sophia Benfield" userId="5e30cf816f1da6e7" providerId="LiveId" clId="{2E9C22B8-D5C3-4AC3-A8E3-451209EB66EB}" dt="2025-06-25T17:30:54.455" v="0" actId="47"/>
        <pc:sldMkLst>
          <pc:docMk/>
          <pc:sldMk cId="499987109" sldId="322"/>
        </pc:sldMkLst>
      </pc:sldChg>
      <pc:sldChg chg="del">
        <pc:chgData name="Sophia Benfield" userId="5e30cf816f1da6e7" providerId="LiveId" clId="{2E9C22B8-D5C3-4AC3-A8E3-451209EB66EB}" dt="2025-06-25T17:30:54.455" v="0" actId="47"/>
        <pc:sldMkLst>
          <pc:docMk/>
          <pc:sldMk cId="3232418408" sldId="327"/>
        </pc:sldMkLst>
      </pc:sldChg>
      <pc:sldChg chg="del">
        <pc:chgData name="Sophia Benfield" userId="5e30cf816f1da6e7" providerId="LiveId" clId="{2E9C22B8-D5C3-4AC3-A8E3-451209EB66EB}" dt="2025-06-25T17:30:54.455" v="0" actId="47"/>
        <pc:sldMkLst>
          <pc:docMk/>
          <pc:sldMk cId="2611635952" sldId="339"/>
        </pc:sldMkLst>
      </pc:sldChg>
      <pc:sldChg chg="del">
        <pc:chgData name="Sophia Benfield" userId="5e30cf816f1da6e7" providerId="LiveId" clId="{2E9C22B8-D5C3-4AC3-A8E3-451209EB66EB}" dt="2025-06-25T17:30:54.455" v="0" actId="47"/>
        <pc:sldMkLst>
          <pc:docMk/>
          <pc:sldMk cId="3228402464" sldId="343"/>
        </pc:sldMkLst>
      </pc:sldChg>
      <pc:sldChg chg="del">
        <pc:chgData name="Sophia Benfield" userId="5e30cf816f1da6e7" providerId="LiveId" clId="{2E9C22B8-D5C3-4AC3-A8E3-451209EB66EB}" dt="2025-06-25T17:30:54.455" v="0" actId="47"/>
        <pc:sldMkLst>
          <pc:docMk/>
          <pc:sldMk cId="2778840329" sldId="355"/>
        </pc:sldMkLst>
      </pc:sldChg>
      <pc:sldChg chg="del">
        <pc:chgData name="Sophia Benfield" userId="5e30cf816f1da6e7" providerId="LiveId" clId="{2E9C22B8-D5C3-4AC3-A8E3-451209EB66EB}" dt="2025-06-25T17:30:54.455" v="0" actId="47"/>
        <pc:sldMkLst>
          <pc:docMk/>
          <pc:sldMk cId="700037400" sldId="362"/>
        </pc:sldMkLst>
      </pc:sldChg>
      <pc:sldChg chg="del">
        <pc:chgData name="Sophia Benfield" userId="5e30cf816f1da6e7" providerId="LiveId" clId="{2E9C22B8-D5C3-4AC3-A8E3-451209EB66EB}" dt="2025-06-25T17:30:54.455" v="0" actId="47"/>
        <pc:sldMkLst>
          <pc:docMk/>
          <pc:sldMk cId="1133218145" sldId="371"/>
        </pc:sldMkLst>
      </pc:sldChg>
      <pc:sldChg chg="del">
        <pc:chgData name="Sophia Benfield" userId="5e30cf816f1da6e7" providerId="LiveId" clId="{2E9C22B8-D5C3-4AC3-A8E3-451209EB66EB}" dt="2025-06-25T17:30:54.455" v="0" actId="47"/>
        <pc:sldMkLst>
          <pc:docMk/>
          <pc:sldMk cId="340676716" sldId="372"/>
        </pc:sldMkLst>
      </pc:sldChg>
      <pc:sldChg chg="del">
        <pc:chgData name="Sophia Benfield" userId="5e30cf816f1da6e7" providerId="LiveId" clId="{2E9C22B8-D5C3-4AC3-A8E3-451209EB66EB}" dt="2025-06-25T17:30:54.455" v="0" actId="47"/>
        <pc:sldMkLst>
          <pc:docMk/>
          <pc:sldMk cId="1484022383" sldId="381"/>
        </pc:sldMkLst>
      </pc:sldChg>
      <pc:sldChg chg="del">
        <pc:chgData name="Sophia Benfield" userId="5e30cf816f1da6e7" providerId="LiveId" clId="{2E9C22B8-D5C3-4AC3-A8E3-451209EB66EB}" dt="2025-06-25T17:30:54.455" v="0" actId="47"/>
        <pc:sldMkLst>
          <pc:docMk/>
          <pc:sldMk cId="719293991" sldId="393"/>
        </pc:sldMkLst>
      </pc:sldChg>
      <pc:sldChg chg="del">
        <pc:chgData name="Sophia Benfield" userId="5e30cf816f1da6e7" providerId="LiveId" clId="{2E9C22B8-D5C3-4AC3-A8E3-451209EB66EB}" dt="2025-06-25T17:30:54.455" v="0" actId="47"/>
        <pc:sldMkLst>
          <pc:docMk/>
          <pc:sldMk cId="1656288263" sldId="396"/>
        </pc:sldMkLst>
      </pc:sldChg>
      <pc:sldChg chg="del">
        <pc:chgData name="Sophia Benfield" userId="5e30cf816f1da6e7" providerId="LiveId" clId="{2E9C22B8-D5C3-4AC3-A8E3-451209EB66EB}" dt="2025-06-25T17:30:54.455" v="0" actId="47"/>
        <pc:sldMkLst>
          <pc:docMk/>
          <pc:sldMk cId="591052621" sldId="397"/>
        </pc:sldMkLst>
      </pc:sldChg>
      <pc:sldChg chg="del">
        <pc:chgData name="Sophia Benfield" userId="5e30cf816f1da6e7" providerId="LiveId" clId="{2E9C22B8-D5C3-4AC3-A8E3-451209EB66EB}" dt="2025-06-25T17:30:54.455" v="0" actId="47"/>
        <pc:sldMkLst>
          <pc:docMk/>
          <pc:sldMk cId="2656636752" sldId="404"/>
        </pc:sldMkLst>
      </pc:sldChg>
      <pc:sldChg chg="del">
        <pc:chgData name="Sophia Benfield" userId="5e30cf816f1da6e7" providerId="LiveId" clId="{2E9C22B8-D5C3-4AC3-A8E3-451209EB66EB}" dt="2025-06-25T17:30:54.455" v="0" actId="47"/>
        <pc:sldMkLst>
          <pc:docMk/>
          <pc:sldMk cId="1874074856" sldId="406"/>
        </pc:sldMkLst>
      </pc:sldChg>
      <pc:sldChg chg="del">
        <pc:chgData name="Sophia Benfield" userId="5e30cf816f1da6e7" providerId="LiveId" clId="{2E9C22B8-D5C3-4AC3-A8E3-451209EB66EB}" dt="2025-06-25T17:30:54.455" v="0" actId="47"/>
        <pc:sldMkLst>
          <pc:docMk/>
          <pc:sldMk cId="658411221" sldId="407"/>
        </pc:sldMkLst>
      </pc:sldChg>
      <pc:sldChg chg="del">
        <pc:chgData name="Sophia Benfield" userId="5e30cf816f1da6e7" providerId="LiveId" clId="{2E9C22B8-D5C3-4AC3-A8E3-451209EB66EB}" dt="2025-06-25T17:30:54.455" v="0" actId="47"/>
        <pc:sldMkLst>
          <pc:docMk/>
          <pc:sldMk cId="4288579637" sldId="409"/>
        </pc:sldMkLst>
      </pc:sldChg>
      <pc:sldChg chg="del">
        <pc:chgData name="Sophia Benfield" userId="5e30cf816f1da6e7" providerId="LiveId" clId="{2E9C22B8-D5C3-4AC3-A8E3-451209EB66EB}" dt="2025-06-25T17:30:54.455" v="0" actId="47"/>
        <pc:sldMkLst>
          <pc:docMk/>
          <pc:sldMk cId="4078552068" sldId="411"/>
        </pc:sldMkLst>
      </pc:sldChg>
      <pc:sldChg chg="del">
        <pc:chgData name="Sophia Benfield" userId="5e30cf816f1da6e7" providerId="LiveId" clId="{2E9C22B8-D5C3-4AC3-A8E3-451209EB66EB}" dt="2025-06-25T17:30:54.455" v="0" actId="47"/>
        <pc:sldMkLst>
          <pc:docMk/>
          <pc:sldMk cId="2676935261" sldId="419"/>
        </pc:sldMkLst>
      </pc:sldChg>
      <pc:sldChg chg="del">
        <pc:chgData name="Sophia Benfield" userId="5e30cf816f1da6e7" providerId="LiveId" clId="{2E9C22B8-D5C3-4AC3-A8E3-451209EB66EB}" dt="2025-06-25T17:30:54.455" v="0" actId="47"/>
        <pc:sldMkLst>
          <pc:docMk/>
          <pc:sldMk cId="3293026967" sldId="443"/>
        </pc:sldMkLst>
      </pc:sldChg>
      <pc:sldChg chg="del">
        <pc:chgData name="Sophia Benfield" userId="5e30cf816f1da6e7" providerId="LiveId" clId="{2E9C22B8-D5C3-4AC3-A8E3-451209EB66EB}" dt="2025-06-25T17:30:54.455" v="0" actId="47"/>
        <pc:sldMkLst>
          <pc:docMk/>
          <pc:sldMk cId="3810293963" sldId="449"/>
        </pc:sldMkLst>
      </pc:sldChg>
      <pc:sldChg chg="del">
        <pc:chgData name="Sophia Benfield" userId="5e30cf816f1da6e7" providerId="LiveId" clId="{2E9C22B8-D5C3-4AC3-A8E3-451209EB66EB}" dt="2025-06-25T17:30:54.455" v="0" actId="47"/>
        <pc:sldMkLst>
          <pc:docMk/>
          <pc:sldMk cId="286419528" sldId="456"/>
        </pc:sldMkLst>
      </pc:sldChg>
      <pc:sldChg chg="del">
        <pc:chgData name="Sophia Benfield" userId="5e30cf816f1da6e7" providerId="LiveId" clId="{2E9C22B8-D5C3-4AC3-A8E3-451209EB66EB}" dt="2025-06-25T17:30:54.455" v="0" actId="47"/>
        <pc:sldMkLst>
          <pc:docMk/>
          <pc:sldMk cId="1926734149" sldId="463"/>
        </pc:sldMkLst>
      </pc:sldChg>
      <pc:sldChg chg="del">
        <pc:chgData name="Sophia Benfield" userId="5e30cf816f1da6e7" providerId="LiveId" clId="{2E9C22B8-D5C3-4AC3-A8E3-451209EB66EB}" dt="2025-06-25T17:30:54.455" v="0" actId="47"/>
        <pc:sldMkLst>
          <pc:docMk/>
          <pc:sldMk cId="3867184888" sldId="473"/>
        </pc:sldMkLst>
      </pc:sldChg>
      <pc:sldChg chg="del">
        <pc:chgData name="Sophia Benfield" userId="5e30cf816f1da6e7" providerId="LiveId" clId="{2E9C22B8-D5C3-4AC3-A8E3-451209EB66EB}" dt="2025-06-25T17:30:54.455" v="0" actId="47"/>
        <pc:sldMkLst>
          <pc:docMk/>
          <pc:sldMk cId="403483099" sldId="475"/>
        </pc:sldMkLst>
      </pc:sldChg>
      <pc:sldChg chg="del">
        <pc:chgData name="Sophia Benfield" userId="5e30cf816f1da6e7" providerId="LiveId" clId="{2E9C22B8-D5C3-4AC3-A8E3-451209EB66EB}" dt="2025-06-25T17:30:54.455" v="0" actId="47"/>
        <pc:sldMkLst>
          <pc:docMk/>
          <pc:sldMk cId="802702718" sldId="478"/>
        </pc:sldMkLst>
      </pc:sldChg>
      <pc:sldChg chg="del">
        <pc:chgData name="Sophia Benfield" userId="5e30cf816f1da6e7" providerId="LiveId" clId="{2E9C22B8-D5C3-4AC3-A8E3-451209EB66EB}" dt="2025-06-25T17:30:54.455" v="0" actId="47"/>
        <pc:sldMkLst>
          <pc:docMk/>
          <pc:sldMk cId="4288743998" sldId="479"/>
        </pc:sldMkLst>
      </pc:sldChg>
      <pc:sldChg chg="del">
        <pc:chgData name="Sophia Benfield" userId="5e30cf816f1da6e7" providerId="LiveId" clId="{2E9C22B8-D5C3-4AC3-A8E3-451209EB66EB}" dt="2025-06-25T17:30:54.455" v="0" actId="47"/>
        <pc:sldMkLst>
          <pc:docMk/>
          <pc:sldMk cId="1987370837" sldId="480"/>
        </pc:sldMkLst>
      </pc:sldChg>
      <pc:sldChg chg="del">
        <pc:chgData name="Sophia Benfield" userId="5e30cf816f1da6e7" providerId="LiveId" clId="{2E9C22B8-D5C3-4AC3-A8E3-451209EB66EB}" dt="2025-06-25T17:30:54.455" v="0" actId="47"/>
        <pc:sldMkLst>
          <pc:docMk/>
          <pc:sldMk cId="2963859996" sldId="483"/>
        </pc:sldMkLst>
      </pc:sldChg>
      <pc:sldChg chg="del">
        <pc:chgData name="Sophia Benfield" userId="5e30cf816f1da6e7" providerId="LiveId" clId="{2E9C22B8-D5C3-4AC3-A8E3-451209EB66EB}" dt="2025-06-25T17:30:54.455" v="0" actId="47"/>
        <pc:sldMkLst>
          <pc:docMk/>
          <pc:sldMk cId="3249176571" sldId="484"/>
        </pc:sldMkLst>
      </pc:sldChg>
      <pc:sldChg chg="del">
        <pc:chgData name="Sophia Benfield" userId="5e30cf816f1da6e7" providerId="LiveId" clId="{2E9C22B8-D5C3-4AC3-A8E3-451209EB66EB}" dt="2025-06-25T17:30:54.455" v="0" actId="47"/>
        <pc:sldMkLst>
          <pc:docMk/>
          <pc:sldMk cId="2029345531" sldId="486"/>
        </pc:sldMkLst>
      </pc:sldChg>
      <pc:sldChg chg="del">
        <pc:chgData name="Sophia Benfield" userId="5e30cf816f1da6e7" providerId="LiveId" clId="{2E9C22B8-D5C3-4AC3-A8E3-451209EB66EB}" dt="2025-06-25T17:30:54.455" v="0" actId="47"/>
        <pc:sldMkLst>
          <pc:docMk/>
          <pc:sldMk cId="2365153006" sldId="490"/>
        </pc:sldMkLst>
      </pc:sldChg>
      <pc:sldChg chg="del">
        <pc:chgData name="Sophia Benfield" userId="5e30cf816f1da6e7" providerId="LiveId" clId="{2E9C22B8-D5C3-4AC3-A8E3-451209EB66EB}" dt="2025-06-25T17:30:54.455" v="0" actId="47"/>
        <pc:sldMkLst>
          <pc:docMk/>
          <pc:sldMk cId="2320191203" sldId="491"/>
        </pc:sldMkLst>
      </pc:sldChg>
      <pc:sldChg chg="del">
        <pc:chgData name="Sophia Benfield" userId="5e30cf816f1da6e7" providerId="LiveId" clId="{2E9C22B8-D5C3-4AC3-A8E3-451209EB66EB}" dt="2025-06-25T17:30:54.455" v="0" actId="47"/>
        <pc:sldMkLst>
          <pc:docMk/>
          <pc:sldMk cId="3621154408" sldId="492"/>
        </pc:sldMkLst>
      </pc:sldChg>
      <pc:sldChg chg="del">
        <pc:chgData name="Sophia Benfield" userId="5e30cf816f1da6e7" providerId="LiveId" clId="{2E9C22B8-D5C3-4AC3-A8E3-451209EB66EB}" dt="2025-06-25T17:30:54.455" v="0" actId="47"/>
        <pc:sldMkLst>
          <pc:docMk/>
          <pc:sldMk cId="3240669345" sldId="493"/>
        </pc:sldMkLst>
      </pc:sldChg>
      <pc:sldChg chg="del">
        <pc:chgData name="Sophia Benfield" userId="5e30cf816f1da6e7" providerId="LiveId" clId="{2E9C22B8-D5C3-4AC3-A8E3-451209EB66EB}" dt="2025-06-25T17:30:54.455" v="0" actId="47"/>
        <pc:sldMkLst>
          <pc:docMk/>
          <pc:sldMk cId="4144883848" sldId="494"/>
        </pc:sldMkLst>
      </pc:sldChg>
      <pc:sldChg chg="del">
        <pc:chgData name="Sophia Benfield" userId="5e30cf816f1da6e7" providerId="LiveId" clId="{2E9C22B8-D5C3-4AC3-A8E3-451209EB66EB}" dt="2025-06-25T17:30:54.455" v="0" actId="47"/>
        <pc:sldMkLst>
          <pc:docMk/>
          <pc:sldMk cId="3210769068" sldId="497"/>
        </pc:sldMkLst>
      </pc:sldChg>
      <pc:sldChg chg="del">
        <pc:chgData name="Sophia Benfield" userId="5e30cf816f1da6e7" providerId="LiveId" clId="{2E9C22B8-D5C3-4AC3-A8E3-451209EB66EB}" dt="2025-06-25T17:30:54.455" v="0" actId="47"/>
        <pc:sldMkLst>
          <pc:docMk/>
          <pc:sldMk cId="540478875" sldId="500"/>
        </pc:sldMkLst>
      </pc:sldChg>
      <pc:sldChg chg="del">
        <pc:chgData name="Sophia Benfield" userId="5e30cf816f1da6e7" providerId="LiveId" clId="{2E9C22B8-D5C3-4AC3-A8E3-451209EB66EB}" dt="2025-06-25T17:30:54.455" v="0" actId="47"/>
        <pc:sldMkLst>
          <pc:docMk/>
          <pc:sldMk cId="574217599" sldId="501"/>
        </pc:sldMkLst>
      </pc:sldChg>
      <pc:sldChg chg="del">
        <pc:chgData name="Sophia Benfield" userId="5e30cf816f1da6e7" providerId="LiveId" clId="{2E9C22B8-D5C3-4AC3-A8E3-451209EB66EB}" dt="2025-06-25T17:30:54.455" v="0" actId="47"/>
        <pc:sldMkLst>
          <pc:docMk/>
          <pc:sldMk cId="2287997659" sldId="502"/>
        </pc:sldMkLst>
      </pc:sldChg>
      <pc:sldChg chg="del">
        <pc:chgData name="Sophia Benfield" userId="5e30cf816f1da6e7" providerId="LiveId" clId="{2E9C22B8-D5C3-4AC3-A8E3-451209EB66EB}" dt="2025-06-25T17:30:54.455" v="0" actId="47"/>
        <pc:sldMkLst>
          <pc:docMk/>
          <pc:sldMk cId="2563635899" sldId="505"/>
        </pc:sldMkLst>
      </pc:sldChg>
      <pc:sldChg chg="del">
        <pc:chgData name="Sophia Benfield" userId="5e30cf816f1da6e7" providerId="LiveId" clId="{2E9C22B8-D5C3-4AC3-A8E3-451209EB66EB}" dt="2025-06-25T17:30:54.455" v="0" actId="47"/>
        <pc:sldMkLst>
          <pc:docMk/>
          <pc:sldMk cId="3253742679" sldId="506"/>
        </pc:sldMkLst>
      </pc:sldChg>
      <pc:sldChg chg="del">
        <pc:chgData name="Sophia Benfield" userId="5e30cf816f1da6e7" providerId="LiveId" clId="{2E9C22B8-D5C3-4AC3-A8E3-451209EB66EB}" dt="2025-06-25T17:30:54.455" v="0" actId="47"/>
        <pc:sldMkLst>
          <pc:docMk/>
          <pc:sldMk cId="1444499618" sldId="507"/>
        </pc:sldMkLst>
      </pc:sldChg>
      <pc:sldChg chg="del">
        <pc:chgData name="Sophia Benfield" userId="5e30cf816f1da6e7" providerId="LiveId" clId="{2E9C22B8-D5C3-4AC3-A8E3-451209EB66EB}" dt="2025-06-25T17:30:54.455" v="0" actId="47"/>
        <pc:sldMkLst>
          <pc:docMk/>
          <pc:sldMk cId="421418075" sldId="508"/>
        </pc:sldMkLst>
      </pc:sldChg>
      <pc:sldChg chg="del">
        <pc:chgData name="Sophia Benfield" userId="5e30cf816f1da6e7" providerId="LiveId" clId="{2E9C22B8-D5C3-4AC3-A8E3-451209EB66EB}" dt="2025-06-25T17:30:54.455" v="0" actId="47"/>
        <pc:sldMkLst>
          <pc:docMk/>
          <pc:sldMk cId="598494546" sldId="509"/>
        </pc:sldMkLst>
      </pc:sldChg>
      <pc:sldChg chg="del">
        <pc:chgData name="Sophia Benfield" userId="5e30cf816f1da6e7" providerId="LiveId" clId="{2E9C22B8-D5C3-4AC3-A8E3-451209EB66EB}" dt="2025-06-25T17:30:54.455" v="0" actId="47"/>
        <pc:sldMkLst>
          <pc:docMk/>
          <pc:sldMk cId="3497024818" sldId="510"/>
        </pc:sldMkLst>
      </pc:sldChg>
      <pc:sldChg chg="del">
        <pc:chgData name="Sophia Benfield" userId="5e30cf816f1da6e7" providerId="LiveId" clId="{2E9C22B8-D5C3-4AC3-A8E3-451209EB66EB}" dt="2025-06-25T17:30:54.455" v="0" actId="47"/>
        <pc:sldMkLst>
          <pc:docMk/>
          <pc:sldMk cId="1717404114" sldId="511"/>
        </pc:sldMkLst>
      </pc:sldChg>
      <pc:sldChg chg="del">
        <pc:chgData name="Sophia Benfield" userId="5e30cf816f1da6e7" providerId="LiveId" clId="{2E9C22B8-D5C3-4AC3-A8E3-451209EB66EB}" dt="2025-06-25T17:30:54.455" v="0" actId="47"/>
        <pc:sldMkLst>
          <pc:docMk/>
          <pc:sldMk cId="1486371327" sldId="512"/>
        </pc:sldMkLst>
      </pc:sldChg>
      <pc:sldChg chg="del">
        <pc:chgData name="Sophia Benfield" userId="5e30cf816f1da6e7" providerId="LiveId" clId="{2E9C22B8-D5C3-4AC3-A8E3-451209EB66EB}" dt="2025-06-25T17:30:54.455" v="0" actId="47"/>
        <pc:sldMkLst>
          <pc:docMk/>
          <pc:sldMk cId="1782832114" sldId="517"/>
        </pc:sldMkLst>
      </pc:sldChg>
      <pc:sldChg chg="del">
        <pc:chgData name="Sophia Benfield" userId="5e30cf816f1da6e7" providerId="LiveId" clId="{2E9C22B8-D5C3-4AC3-A8E3-451209EB66EB}" dt="2025-06-25T17:30:54.455" v="0" actId="47"/>
        <pc:sldMkLst>
          <pc:docMk/>
          <pc:sldMk cId="3087796572" sldId="519"/>
        </pc:sldMkLst>
      </pc:sldChg>
      <pc:sldChg chg="del">
        <pc:chgData name="Sophia Benfield" userId="5e30cf816f1da6e7" providerId="LiveId" clId="{2E9C22B8-D5C3-4AC3-A8E3-451209EB66EB}" dt="2025-06-25T17:30:54.455" v="0" actId="47"/>
        <pc:sldMkLst>
          <pc:docMk/>
          <pc:sldMk cId="1453099860" sldId="523"/>
        </pc:sldMkLst>
      </pc:sldChg>
      <pc:sldChg chg="del">
        <pc:chgData name="Sophia Benfield" userId="5e30cf816f1da6e7" providerId="LiveId" clId="{2E9C22B8-D5C3-4AC3-A8E3-451209EB66EB}" dt="2025-06-25T17:30:54.455" v="0" actId="47"/>
        <pc:sldMkLst>
          <pc:docMk/>
          <pc:sldMk cId="3899795506" sldId="528"/>
        </pc:sldMkLst>
      </pc:sldChg>
      <pc:sldChg chg="del">
        <pc:chgData name="Sophia Benfield" userId="5e30cf816f1da6e7" providerId="LiveId" clId="{2E9C22B8-D5C3-4AC3-A8E3-451209EB66EB}" dt="2025-06-25T17:30:54.455" v="0" actId="47"/>
        <pc:sldMkLst>
          <pc:docMk/>
          <pc:sldMk cId="740461481" sldId="531"/>
        </pc:sldMkLst>
      </pc:sldChg>
      <pc:sldChg chg="del">
        <pc:chgData name="Sophia Benfield" userId="5e30cf816f1da6e7" providerId="LiveId" clId="{2E9C22B8-D5C3-4AC3-A8E3-451209EB66EB}" dt="2025-06-25T17:30:54.455" v="0" actId="47"/>
        <pc:sldMkLst>
          <pc:docMk/>
          <pc:sldMk cId="3438303378" sldId="533"/>
        </pc:sldMkLst>
      </pc:sldChg>
      <pc:sldChg chg="del">
        <pc:chgData name="Sophia Benfield" userId="5e30cf816f1da6e7" providerId="LiveId" clId="{2E9C22B8-D5C3-4AC3-A8E3-451209EB66EB}" dt="2025-06-25T17:30:54.455" v="0" actId="47"/>
        <pc:sldMkLst>
          <pc:docMk/>
          <pc:sldMk cId="3335618925" sldId="535"/>
        </pc:sldMkLst>
      </pc:sldChg>
      <pc:sldChg chg="del">
        <pc:chgData name="Sophia Benfield" userId="5e30cf816f1da6e7" providerId="LiveId" clId="{2E9C22B8-D5C3-4AC3-A8E3-451209EB66EB}" dt="2025-06-25T17:30:54.455" v="0" actId="47"/>
        <pc:sldMkLst>
          <pc:docMk/>
          <pc:sldMk cId="479821777" sldId="537"/>
        </pc:sldMkLst>
      </pc:sldChg>
      <pc:sldChg chg="del">
        <pc:chgData name="Sophia Benfield" userId="5e30cf816f1da6e7" providerId="LiveId" clId="{2E9C22B8-D5C3-4AC3-A8E3-451209EB66EB}" dt="2025-06-25T17:30:54.455" v="0" actId="47"/>
        <pc:sldMkLst>
          <pc:docMk/>
          <pc:sldMk cId="3214789270" sldId="538"/>
        </pc:sldMkLst>
      </pc:sldChg>
      <pc:sldChg chg="del">
        <pc:chgData name="Sophia Benfield" userId="5e30cf816f1da6e7" providerId="LiveId" clId="{2E9C22B8-D5C3-4AC3-A8E3-451209EB66EB}" dt="2025-06-25T17:30:54.455" v="0" actId="47"/>
        <pc:sldMkLst>
          <pc:docMk/>
          <pc:sldMk cId="2561433652" sldId="539"/>
        </pc:sldMkLst>
      </pc:sldChg>
      <pc:sldChg chg="del">
        <pc:chgData name="Sophia Benfield" userId="5e30cf816f1da6e7" providerId="LiveId" clId="{2E9C22B8-D5C3-4AC3-A8E3-451209EB66EB}" dt="2025-06-25T17:30:54.455" v="0" actId="47"/>
        <pc:sldMkLst>
          <pc:docMk/>
          <pc:sldMk cId="1363826185" sldId="540"/>
        </pc:sldMkLst>
      </pc:sldChg>
      <pc:sldChg chg="del">
        <pc:chgData name="Sophia Benfield" userId="5e30cf816f1da6e7" providerId="LiveId" clId="{2E9C22B8-D5C3-4AC3-A8E3-451209EB66EB}" dt="2025-06-25T17:30:54.455" v="0" actId="47"/>
        <pc:sldMkLst>
          <pc:docMk/>
          <pc:sldMk cId="1725188516" sldId="541"/>
        </pc:sldMkLst>
      </pc:sldChg>
      <pc:sldChg chg="del">
        <pc:chgData name="Sophia Benfield" userId="5e30cf816f1da6e7" providerId="LiveId" clId="{2E9C22B8-D5C3-4AC3-A8E3-451209EB66EB}" dt="2025-06-25T17:30:54.455" v="0" actId="47"/>
        <pc:sldMkLst>
          <pc:docMk/>
          <pc:sldMk cId="1521162155" sldId="542"/>
        </pc:sldMkLst>
      </pc:sldChg>
      <pc:sldChg chg="del">
        <pc:chgData name="Sophia Benfield" userId="5e30cf816f1da6e7" providerId="LiveId" clId="{2E9C22B8-D5C3-4AC3-A8E3-451209EB66EB}" dt="2025-06-25T17:30:54.455" v="0" actId="47"/>
        <pc:sldMkLst>
          <pc:docMk/>
          <pc:sldMk cId="918815991" sldId="543"/>
        </pc:sldMkLst>
      </pc:sldChg>
      <pc:sldChg chg="del">
        <pc:chgData name="Sophia Benfield" userId="5e30cf816f1da6e7" providerId="LiveId" clId="{2E9C22B8-D5C3-4AC3-A8E3-451209EB66EB}" dt="2025-06-25T17:30:54.455" v="0" actId="47"/>
        <pc:sldMkLst>
          <pc:docMk/>
          <pc:sldMk cId="2152751670" sldId="544"/>
        </pc:sldMkLst>
      </pc:sldChg>
      <pc:sldChg chg="del">
        <pc:chgData name="Sophia Benfield" userId="5e30cf816f1da6e7" providerId="LiveId" clId="{2E9C22B8-D5C3-4AC3-A8E3-451209EB66EB}" dt="2025-06-25T17:30:54.455" v="0" actId="47"/>
        <pc:sldMkLst>
          <pc:docMk/>
          <pc:sldMk cId="123506334" sldId="545"/>
        </pc:sldMkLst>
      </pc:sldChg>
      <pc:sldChg chg="del">
        <pc:chgData name="Sophia Benfield" userId="5e30cf816f1da6e7" providerId="LiveId" clId="{2E9C22B8-D5C3-4AC3-A8E3-451209EB66EB}" dt="2025-06-25T17:30:54.455" v="0" actId="47"/>
        <pc:sldMkLst>
          <pc:docMk/>
          <pc:sldMk cId="203259971" sldId="547"/>
        </pc:sldMkLst>
      </pc:sldChg>
      <pc:sldChg chg="del">
        <pc:chgData name="Sophia Benfield" userId="5e30cf816f1da6e7" providerId="LiveId" clId="{2E9C22B8-D5C3-4AC3-A8E3-451209EB66EB}" dt="2025-06-25T17:30:54.455" v="0" actId="47"/>
        <pc:sldMkLst>
          <pc:docMk/>
          <pc:sldMk cId="3774092533" sldId="5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C98FF-96F8-4C47-B908-F9648D9ECD68}" type="datetimeFigureOut">
              <a:rPr lang="en-GB" smtClean="0"/>
              <a:t>25/06/2025</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7E379-6E1D-48E5-83B0-DA901741A2EB}" type="slidenum">
              <a:rPr lang="en-GB" smtClean="0"/>
              <a:t>‹nr.›</a:t>
            </a:fld>
            <a:endParaRPr lang="en-GB"/>
          </a:p>
        </p:txBody>
      </p:sp>
    </p:spTree>
    <p:extLst>
      <p:ext uri="{BB962C8B-B14F-4D97-AF65-F5344CB8AC3E}">
        <p14:creationId xmlns:p14="http://schemas.microsoft.com/office/powerpoint/2010/main" val="29639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Welcome everyone, my name is Sophia and today I will tell you about my project, called </a:t>
            </a:r>
            <a:r>
              <a:rPr lang="en-GB" dirty="0" err="1"/>
              <a:t>MoonSane</a:t>
            </a:r>
            <a:r>
              <a:rPr lang="en-GB" dirty="0"/>
              <a:t>. The objective is to design Lunar Habitats that are beneficial to the mental health of its inhabitants.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a:t>
            </a:fld>
            <a:endParaRPr lang="en-GB"/>
          </a:p>
        </p:txBody>
      </p:sp>
    </p:spTree>
    <p:extLst>
      <p:ext uri="{BB962C8B-B14F-4D97-AF65-F5344CB8AC3E}">
        <p14:creationId xmlns:p14="http://schemas.microsoft.com/office/powerpoint/2010/main" val="1930722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C21C0-EC26-9159-6471-ECBF15C9F0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47DE73-6921-C979-AB43-00069F3287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F169DD4-78BA-9AD5-C9F7-A9A0CA615C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also investigated spatial geometry and how it impacts the viewer emotionally. This experiment using VR had subjects walk into differently shaped spaces and measured their reaction. </a:t>
            </a:r>
          </a:p>
          <a:p>
            <a:r>
              <a:rPr lang="en-GB" dirty="0"/>
              <a:t>The results showed asymmetric spaces piqued the viewers interest, also the more protruding the shapes were, the more mentally engaged they were.</a:t>
            </a:r>
          </a:p>
        </p:txBody>
      </p:sp>
      <p:sp>
        <p:nvSpPr>
          <p:cNvPr id="4" name="Tijdelijke aanduiding voor dianummer 3">
            <a:extLst>
              <a:ext uri="{FF2B5EF4-FFF2-40B4-BE49-F238E27FC236}">
                <a16:creationId xmlns:a16="http://schemas.microsoft.com/office/drawing/2014/main" id="{9098EAA4-CFB3-620D-3BAD-A3F5342DEB9B}"/>
              </a:ext>
            </a:extLst>
          </p:cNvPr>
          <p:cNvSpPr>
            <a:spLocks noGrp="1"/>
          </p:cNvSpPr>
          <p:nvPr>
            <p:ph type="sldNum" sz="quarter" idx="5"/>
          </p:nvPr>
        </p:nvSpPr>
        <p:spPr/>
        <p:txBody>
          <a:bodyPr/>
          <a:lstStyle/>
          <a:p>
            <a:fld id="{B8B7E379-6E1D-48E5-83B0-DA901741A2EB}" type="slidenum">
              <a:rPr lang="en-GB" smtClean="0"/>
              <a:t>10</a:t>
            </a:fld>
            <a:endParaRPr lang="en-GB"/>
          </a:p>
        </p:txBody>
      </p:sp>
    </p:spTree>
    <p:extLst>
      <p:ext uri="{BB962C8B-B14F-4D97-AF65-F5344CB8AC3E}">
        <p14:creationId xmlns:p14="http://schemas.microsoft.com/office/powerpoint/2010/main" val="2257841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1D933-7695-AC94-6ABA-6523547AB83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E3650E-7E92-8EE0-A023-BA880F75A8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D4F602-2F7F-636B-AB78-F55F3454BE8B}"/>
              </a:ext>
            </a:extLst>
          </p:cNvPr>
          <p:cNvSpPr>
            <a:spLocks noGrp="1"/>
          </p:cNvSpPr>
          <p:nvPr>
            <p:ph type="body" idx="1"/>
          </p:nvPr>
        </p:nvSpPr>
        <p:spPr/>
        <p:txBody>
          <a:bodyPr/>
          <a:lstStyle/>
          <a:p>
            <a:r>
              <a:rPr lang="en-GB" dirty="0"/>
              <a:t>Looking into geometry and psychology, I came across fractal patterns, as found in nature. They are made up of the same shape repeating in decreasing scales. They provide a path for the brain to follow, inducing a form of hypnosis that calms down the mind and body. A particular pattern that is notable is called Voronoi, a point based pattern that creates asymmetric facetted cells that fit together seamlessly. This can perhaps be used to create the asymmetric spatial geometry that is required.</a:t>
            </a:r>
          </a:p>
        </p:txBody>
      </p:sp>
      <p:sp>
        <p:nvSpPr>
          <p:cNvPr id="4" name="Tijdelijke aanduiding voor dianummer 3">
            <a:extLst>
              <a:ext uri="{FF2B5EF4-FFF2-40B4-BE49-F238E27FC236}">
                <a16:creationId xmlns:a16="http://schemas.microsoft.com/office/drawing/2014/main" id="{B3F40393-CD04-D518-5485-C7C3494BF08E}"/>
              </a:ext>
            </a:extLst>
          </p:cNvPr>
          <p:cNvSpPr>
            <a:spLocks noGrp="1"/>
          </p:cNvSpPr>
          <p:nvPr>
            <p:ph type="sldNum" sz="quarter" idx="5"/>
          </p:nvPr>
        </p:nvSpPr>
        <p:spPr/>
        <p:txBody>
          <a:bodyPr/>
          <a:lstStyle/>
          <a:p>
            <a:fld id="{B8B7E379-6E1D-48E5-83B0-DA901741A2EB}" type="slidenum">
              <a:rPr lang="en-GB" smtClean="0"/>
              <a:t>11</a:t>
            </a:fld>
            <a:endParaRPr lang="en-GB"/>
          </a:p>
        </p:txBody>
      </p:sp>
    </p:spTree>
    <p:extLst>
      <p:ext uri="{BB962C8B-B14F-4D97-AF65-F5344CB8AC3E}">
        <p14:creationId xmlns:p14="http://schemas.microsoft.com/office/powerpoint/2010/main" val="295683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EC0EB-C80A-FF70-4F13-D34307A182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67BF06-CBA5-BB1E-C983-472D115A97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FCFBA1-F74A-F545-C1CB-5C72C8ED4068}"/>
              </a:ext>
            </a:extLst>
          </p:cNvPr>
          <p:cNvSpPr>
            <a:spLocks noGrp="1"/>
          </p:cNvSpPr>
          <p:nvPr>
            <p:ph type="body" idx="1"/>
          </p:nvPr>
        </p:nvSpPr>
        <p:spPr/>
        <p:txBody>
          <a:bodyPr/>
          <a:lstStyle/>
          <a:p>
            <a:r>
              <a:rPr lang="en-GB" dirty="0"/>
              <a:t>Looking into geometry and psychology, I came across fractal patterns, as found in nature. They are made up of the same shape repeating in decreasing scales. They provide a path for the brain to follow, inducing a form of hypnosis that calms down the mind and body. A particular pattern that is notable is called Voronoi, a point based pattern that creates asymmetric facetted cells that fit together seamlessly. This can perhaps be used to create the asymmetric spatial geometry that is required.</a:t>
            </a:r>
          </a:p>
        </p:txBody>
      </p:sp>
      <p:sp>
        <p:nvSpPr>
          <p:cNvPr id="4" name="Tijdelijke aanduiding voor dianummer 3">
            <a:extLst>
              <a:ext uri="{FF2B5EF4-FFF2-40B4-BE49-F238E27FC236}">
                <a16:creationId xmlns:a16="http://schemas.microsoft.com/office/drawing/2014/main" id="{63652F20-9844-0703-89E2-26C4832393B7}"/>
              </a:ext>
            </a:extLst>
          </p:cNvPr>
          <p:cNvSpPr>
            <a:spLocks noGrp="1"/>
          </p:cNvSpPr>
          <p:nvPr>
            <p:ph type="sldNum" sz="quarter" idx="5"/>
          </p:nvPr>
        </p:nvSpPr>
        <p:spPr/>
        <p:txBody>
          <a:bodyPr/>
          <a:lstStyle/>
          <a:p>
            <a:fld id="{B8B7E379-6E1D-48E5-83B0-DA901741A2EB}" type="slidenum">
              <a:rPr lang="en-GB" smtClean="0"/>
              <a:t>12</a:t>
            </a:fld>
            <a:endParaRPr lang="en-GB"/>
          </a:p>
        </p:txBody>
      </p:sp>
    </p:spTree>
    <p:extLst>
      <p:ext uri="{BB962C8B-B14F-4D97-AF65-F5344CB8AC3E}">
        <p14:creationId xmlns:p14="http://schemas.microsoft.com/office/powerpoint/2010/main" val="112784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0971-395E-7D9F-51A3-A3F11E2433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C9F302-C56E-C5FF-1226-AB53E1F842D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4ABA0F8-C1FF-0A3C-A9E6-7AD9C065EB46}"/>
              </a:ext>
            </a:extLst>
          </p:cNvPr>
          <p:cNvSpPr>
            <a:spLocks noGrp="1"/>
          </p:cNvSpPr>
          <p:nvPr>
            <p:ph type="body" idx="1"/>
          </p:nvPr>
        </p:nvSpPr>
        <p:spPr/>
        <p:txBody>
          <a:bodyPr/>
          <a:lstStyle/>
          <a:p>
            <a:r>
              <a:rPr lang="en-GB" dirty="0"/>
              <a:t>Adding more viewports to a habitat is preferred by astronauts because it reduces feelings of confinement. Permeability, remember? The earth view is most important because it facilitates a phenomenon called the Overview effect. When astronauts view earth from space it causes an intense emotional reaction that inhibits the fight-or-flight system. </a:t>
            </a:r>
          </a:p>
        </p:txBody>
      </p:sp>
      <p:sp>
        <p:nvSpPr>
          <p:cNvPr id="4" name="Tijdelijke aanduiding voor dianummer 3">
            <a:extLst>
              <a:ext uri="{FF2B5EF4-FFF2-40B4-BE49-F238E27FC236}">
                <a16:creationId xmlns:a16="http://schemas.microsoft.com/office/drawing/2014/main" id="{8D2079EB-819F-E747-479B-77CC077586E5}"/>
              </a:ext>
            </a:extLst>
          </p:cNvPr>
          <p:cNvSpPr>
            <a:spLocks noGrp="1"/>
          </p:cNvSpPr>
          <p:nvPr>
            <p:ph type="sldNum" sz="quarter" idx="5"/>
          </p:nvPr>
        </p:nvSpPr>
        <p:spPr/>
        <p:txBody>
          <a:bodyPr/>
          <a:lstStyle/>
          <a:p>
            <a:fld id="{B8B7E379-6E1D-48E5-83B0-DA901741A2EB}" type="slidenum">
              <a:rPr lang="en-GB" smtClean="0"/>
              <a:t>13</a:t>
            </a:fld>
            <a:endParaRPr lang="en-GB"/>
          </a:p>
        </p:txBody>
      </p:sp>
    </p:spTree>
    <p:extLst>
      <p:ext uri="{BB962C8B-B14F-4D97-AF65-F5344CB8AC3E}">
        <p14:creationId xmlns:p14="http://schemas.microsoft.com/office/powerpoint/2010/main" val="3455323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00606-4FE9-36CB-158A-5282B48374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BFF9682-3312-B5D1-ECC4-4024F597614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3FF98B-691B-E12A-7B6C-02A488F5F998}"/>
              </a:ext>
            </a:extLst>
          </p:cNvPr>
          <p:cNvSpPr>
            <a:spLocks noGrp="1"/>
          </p:cNvSpPr>
          <p:nvPr>
            <p:ph type="body" idx="1"/>
          </p:nvPr>
        </p:nvSpPr>
        <p:spPr/>
        <p:txBody>
          <a:bodyPr/>
          <a:lstStyle/>
          <a:p>
            <a:r>
              <a:rPr lang="en-GB" dirty="0"/>
              <a:t>It reminded me of an art installation I visited last year, called </a:t>
            </a:r>
            <a:r>
              <a:rPr lang="en-GB" dirty="0" err="1"/>
              <a:t>skyspace</a:t>
            </a:r>
            <a:r>
              <a:rPr lang="en-GB" dirty="0"/>
              <a:t>. It is a room with a skylight where you sit in silence looking at the sky, while the mood light changes around you. I would like to introduce such a reflection space to a habitat and combine it with the view of Earth, instead of the sky.</a:t>
            </a:r>
          </a:p>
        </p:txBody>
      </p:sp>
      <p:sp>
        <p:nvSpPr>
          <p:cNvPr id="4" name="Tijdelijke aanduiding voor dianummer 3">
            <a:extLst>
              <a:ext uri="{FF2B5EF4-FFF2-40B4-BE49-F238E27FC236}">
                <a16:creationId xmlns:a16="http://schemas.microsoft.com/office/drawing/2014/main" id="{B98C284F-2CE1-FB5E-B306-BC2FB281DCAB}"/>
              </a:ext>
            </a:extLst>
          </p:cNvPr>
          <p:cNvSpPr>
            <a:spLocks noGrp="1"/>
          </p:cNvSpPr>
          <p:nvPr>
            <p:ph type="sldNum" sz="quarter" idx="5"/>
          </p:nvPr>
        </p:nvSpPr>
        <p:spPr/>
        <p:txBody>
          <a:bodyPr/>
          <a:lstStyle/>
          <a:p>
            <a:fld id="{B8B7E379-6E1D-48E5-83B0-DA901741A2EB}" type="slidenum">
              <a:rPr lang="en-GB" smtClean="0"/>
              <a:t>14</a:t>
            </a:fld>
            <a:endParaRPr lang="en-GB"/>
          </a:p>
        </p:txBody>
      </p:sp>
    </p:spTree>
    <p:extLst>
      <p:ext uri="{BB962C8B-B14F-4D97-AF65-F5344CB8AC3E}">
        <p14:creationId xmlns:p14="http://schemas.microsoft.com/office/powerpoint/2010/main" val="185502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Such a space would be even more powerful if the colours change according to the mood of the astronaut, just like this project meant to visualise emotions after the mental strain of the pandemic. Using facial recognition software, the visitor’s emotion is identified and visualised. I would like to take it a step further, with the visuals being used to transform the feeling of the astronaut for the better.</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15</a:t>
            </a:fld>
            <a:endParaRPr lang="en-GB"/>
          </a:p>
        </p:txBody>
      </p:sp>
    </p:spTree>
    <p:extLst>
      <p:ext uri="{BB962C8B-B14F-4D97-AF65-F5344CB8AC3E}">
        <p14:creationId xmlns:p14="http://schemas.microsoft.com/office/powerpoint/2010/main" val="1999501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To summarise, I propose to design a Lunar habitat that improves mental wellness by combining a dynamic lighting system with spatial geometry and both inside as outside views. I also propose to add a meditation space combining the overview effect with mood lighting, where crew members can find peace of mind.</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16</a:t>
            </a:fld>
            <a:endParaRPr lang="en-GB"/>
          </a:p>
        </p:txBody>
      </p:sp>
    </p:spTree>
    <p:extLst>
      <p:ext uri="{BB962C8B-B14F-4D97-AF65-F5344CB8AC3E}">
        <p14:creationId xmlns:p14="http://schemas.microsoft.com/office/powerpoint/2010/main" val="396634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7B9CC-E1A2-5709-42CC-3B5C33963B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34E9EB-8532-0133-8576-29572A6870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B47A9C-A3F5-0C02-3ADD-52292357CB3E}"/>
              </a:ext>
            </a:extLst>
          </p:cNvPr>
          <p:cNvSpPr>
            <a:spLocks noGrp="1"/>
          </p:cNvSpPr>
          <p:nvPr>
            <p:ph type="body" idx="1"/>
          </p:nvPr>
        </p:nvSpPr>
        <p:spPr/>
        <p:txBody>
          <a:bodyPr/>
          <a:lstStyle/>
          <a:p>
            <a:r>
              <a:rPr lang="en-GB" dirty="0"/>
              <a:t>When approaching L A there are two sides to consider. On the one hand we have a blank canvas, providing new possibilities. On the other hand we are limited by the extremely hazardous environment.</a:t>
            </a:r>
          </a:p>
        </p:txBody>
      </p:sp>
      <p:sp>
        <p:nvSpPr>
          <p:cNvPr id="4" name="Tijdelijke aanduiding voor dianummer 3">
            <a:extLst>
              <a:ext uri="{FF2B5EF4-FFF2-40B4-BE49-F238E27FC236}">
                <a16:creationId xmlns:a16="http://schemas.microsoft.com/office/drawing/2014/main" id="{9170BC90-224E-D694-128D-6C37F2140040}"/>
              </a:ext>
            </a:extLst>
          </p:cNvPr>
          <p:cNvSpPr>
            <a:spLocks noGrp="1"/>
          </p:cNvSpPr>
          <p:nvPr>
            <p:ph type="sldNum" sz="quarter" idx="5"/>
          </p:nvPr>
        </p:nvSpPr>
        <p:spPr/>
        <p:txBody>
          <a:bodyPr/>
          <a:lstStyle/>
          <a:p>
            <a:fld id="{B8B7E379-6E1D-48E5-83B0-DA901741A2EB}" type="slidenum">
              <a:rPr lang="en-GB" smtClean="0"/>
              <a:t>2</a:t>
            </a:fld>
            <a:endParaRPr lang="en-GB"/>
          </a:p>
        </p:txBody>
      </p:sp>
    </p:spTree>
    <p:extLst>
      <p:ext uri="{BB962C8B-B14F-4D97-AF65-F5344CB8AC3E}">
        <p14:creationId xmlns:p14="http://schemas.microsoft.com/office/powerpoint/2010/main" val="373115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Due to the dangerous surface conditions, astronauts will be mainly confined to the moonbase. This confinement can also cause psychological distress. Looking at logbooks of astronauts, the main concerns are of a social nature: being away from family and the small crew rotation. </a:t>
            </a:r>
          </a:p>
          <a:p>
            <a:r>
              <a:rPr lang="en-GB" dirty="0"/>
              <a:t>They also mention the importance of the habitat interior. Any negative stimuli have a great impact, increasing the feeling of isolation. </a:t>
            </a:r>
          </a:p>
          <a:p>
            <a:endParaRPr lang="en-GB" dirty="0"/>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3</a:t>
            </a:fld>
            <a:endParaRPr lang="en-GB"/>
          </a:p>
        </p:txBody>
      </p:sp>
    </p:spTree>
    <p:extLst>
      <p:ext uri="{BB962C8B-B14F-4D97-AF65-F5344CB8AC3E}">
        <p14:creationId xmlns:p14="http://schemas.microsoft.com/office/powerpoint/2010/main" val="4268244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No comfort can be found in the surface view, it’s like a black and white photograph. An alien landscape. The apollo 11 crew also remarked that the horizon is closer, because the moon is smaller that Earth, adding to the claustrophobic feeling. </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4</a:t>
            </a:fld>
            <a:endParaRPr lang="en-GB"/>
          </a:p>
        </p:txBody>
      </p:sp>
    </p:spTree>
    <p:extLst>
      <p:ext uri="{BB962C8B-B14F-4D97-AF65-F5344CB8AC3E}">
        <p14:creationId xmlns:p14="http://schemas.microsoft.com/office/powerpoint/2010/main" val="218653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only solace comes from the view of Earth in the sky, creating a connection to home and adding colour in beautiful shades of blue.</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5</a:t>
            </a:fld>
            <a:endParaRPr lang="en-GB"/>
          </a:p>
        </p:txBody>
      </p:sp>
    </p:spTree>
    <p:extLst>
      <p:ext uri="{BB962C8B-B14F-4D97-AF65-F5344CB8AC3E}">
        <p14:creationId xmlns:p14="http://schemas.microsoft.com/office/powerpoint/2010/main" val="2389241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So my aim is to design a Lunar habitat that improves the mental health of astronauts, with my research question being:</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6</a:t>
            </a:fld>
            <a:endParaRPr lang="en-GB"/>
          </a:p>
        </p:txBody>
      </p:sp>
    </p:spTree>
    <p:extLst>
      <p:ext uri="{BB962C8B-B14F-4D97-AF65-F5344CB8AC3E}">
        <p14:creationId xmlns:p14="http://schemas.microsoft.com/office/powerpoint/2010/main" val="1283085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In a scoping review of suggested space habitat improvements, the solutions given in literature can be divided in four categories. Notable ones are ….</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7</a:t>
            </a:fld>
            <a:endParaRPr lang="en-GB"/>
          </a:p>
        </p:txBody>
      </p:sp>
    </p:spTree>
    <p:extLst>
      <p:ext uri="{BB962C8B-B14F-4D97-AF65-F5344CB8AC3E}">
        <p14:creationId xmlns:p14="http://schemas.microsoft.com/office/powerpoint/2010/main" val="3348612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As a solution for the lighting this LUNARK project is a good example how to create a more varied lighting system. The participants found it very successful but this project is still stationary. It would be interesting to make it a dynamic system, with light direction changing like the sun moving across the sky for time-of-day orientation.</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8</a:t>
            </a:fld>
            <a:endParaRPr lang="en-GB"/>
          </a:p>
        </p:txBody>
      </p:sp>
    </p:spTree>
    <p:extLst>
      <p:ext uri="{BB962C8B-B14F-4D97-AF65-F5344CB8AC3E}">
        <p14:creationId xmlns:p14="http://schemas.microsoft.com/office/powerpoint/2010/main" val="963542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19CB6-47EC-5585-6198-564D06DDDAF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BEFCA4-A2D0-1F37-2B85-B2FE063910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E4D690F-F214-2C6C-79AC-E9E2D738C12B}"/>
              </a:ext>
            </a:extLst>
          </p:cNvPr>
          <p:cNvSpPr>
            <a:spLocks noGrp="1"/>
          </p:cNvSpPr>
          <p:nvPr>
            <p:ph type="body" idx="1"/>
          </p:nvPr>
        </p:nvSpPr>
        <p:spPr/>
        <p:txBody>
          <a:bodyPr/>
          <a:lstStyle/>
          <a:p>
            <a:r>
              <a:rPr lang="en-GB" dirty="0"/>
              <a:t>With respect to variations in visual stimuli I looked into characteristics of architectural spaces that affect the human psychological state. First is spatial enclosure. Research shows that more enclosed spaces increase stress and makes people want to leave. How enclosed a space is </a:t>
            </a:r>
            <a:r>
              <a:rPr lang="en-GB" dirty="0" err="1"/>
              <a:t>is</a:t>
            </a:r>
            <a:r>
              <a:rPr lang="en-GB" dirty="0"/>
              <a:t> judged by how much and how far a person can see through a space; this is called visual permeability. </a:t>
            </a:r>
          </a:p>
        </p:txBody>
      </p:sp>
      <p:sp>
        <p:nvSpPr>
          <p:cNvPr id="4" name="Tijdelijke aanduiding voor dianummer 3">
            <a:extLst>
              <a:ext uri="{FF2B5EF4-FFF2-40B4-BE49-F238E27FC236}">
                <a16:creationId xmlns:a16="http://schemas.microsoft.com/office/drawing/2014/main" id="{03F851F2-5780-5446-4E49-54414AE94657}"/>
              </a:ext>
            </a:extLst>
          </p:cNvPr>
          <p:cNvSpPr>
            <a:spLocks noGrp="1"/>
          </p:cNvSpPr>
          <p:nvPr>
            <p:ph type="sldNum" sz="quarter" idx="5"/>
          </p:nvPr>
        </p:nvSpPr>
        <p:spPr/>
        <p:txBody>
          <a:bodyPr/>
          <a:lstStyle/>
          <a:p>
            <a:fld id="{B8B7E379-6E1D-48E5-83B0-DA901741A2EB}" type="slidenum">
              <a:rPr lang="en-GB" smtClean="0"/>
              <a:t>9</a:t>
            </a:fld>
            <a:endParaRPr lang="en-GB"/>
          </a:p>
        </p:txBody>
      </p:sp>
    </p:spTree>
    <p:extLst>
      <p:ext uri="{BB962C8B-B14F-4D97-AF65-F5344CB8AC3E}">
        <p14:creationId xmlns:p14="http://schemas.microsoft.com/office/powerpoint/2010/main" val="336934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104DC-8BED-04C6-F67D-4382DEA5287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8282C847-8273-2925-37A7-4C75B095E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63572043-DAA1-4CF4-7C47-1480918052BD}"/>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E5F7E1F2-5A43-4A90-03E9-C113A621CBD0}"/>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441022A4-46B0-8C82-6164-756ABE8FFCEC}"/>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1992907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DD470-611D-238D-49E4-885F4B5A8A16}"/>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A3CB156F-F2A9-8DA7-214B-CD94D0EE614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F69C630E-493B-1ADE-4380-D46536983E6B}"/>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CCC75793-53EE-2FEE-7B66-B067C9CB5BA3}"/>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5D3471E4-331B-7286-3A0D-0A03F9F867B4}"/>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380261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EEFA994-1B96-D997-97E5-031FB85A0245}"/>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08E1502D-227A-2CFC-B068-C400C506EC4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CC1A8E8A-AAC1-D626-0727-BA060C9E0D28}"/>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E6E45285-7386-2D6B-07A5-E68AD28DDEA9}"/>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F44120F8-CEE5-128F-2027-7D08A2B020E7}"/>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57246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3AD45-B619-BD93-9A59-5E00101A052D}"/>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9DA98AAF-66E2-A824-73C1-B9FD82B1DC4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DA97C221-1FB1-0C71-F955-46ECB1B7A283}"/>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CA7F1582-BBE5-5C10-83B6-0D2D3134535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897C158-A3ED-8BBF-DAFD-0F2946BC72F1}"/>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49882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0D4CF-0F0C-F1C8-1EF6-9177B702DE8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DB75FBFF-9ECD-FF18-927B-2AD171898C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F91C57D-C942-C7F8-DF17-48FC81AD621D}"/>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0141235A-E780-E20A-07FA-21F2EA030BEA}"/>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AF7225A-D75D-54F7-3F66-4836E1F66278}"/>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294544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562F28-90E2-2A16-2628-FCC67FD24391}"/>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D4C9A76A-3EA0-C6C8-555B-A135ABD9843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59F3EB36-27BE-DF5E-BC0E-C4C1E06E8B2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2690AD65-5B28-273A-EB97-2B3A4BEE4E07}"/>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6" name="Tijdelijke aanduiding voor voettekst 5">
            <a:extLst>
              <a:ext uri="{FF2B5EF4-FFF2-40B4-BE49-F238E27FC236}">
                <a16:creationId xmlns:a16="http://schemas.microsoft.com/office/drawing/2014/main" id="{C2FCF29F-4E62-B8F5-03E5-4D9EF4D9C149}"/>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1BBB13C4-8ED5-FC3A-30EF-B10FE41FF007}"/>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2910022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82AAC-2B3E-0626-F6D2-A74F754279B1}"/>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8C11E0DD-8475-5AEA-ADB9-6D89A35FDE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3863812-04CD-109A-C114-01A6772907C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B2417B70-1082-2F49-D78E-E0351774F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F21B86F-3494-DE94-D5C1-1E854959073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CF52969A-7B4B-4D96-3675-6DBDE5CE085B}"/>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8" name="Tijdelijke aanduiding voor voettekst 7">
            <a:extLst>
              <a:ext uri="{FF2B5EF4-FFF2-40B4-BE49-F238E27FC236}">
                <a16:creationId xmlns:a16="http://schemas.microsoft.com/office/drawing/2014/main" id="{99A2F217-0FF7-2AA1-298C-9DCC95AABAED}"/>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32DBA6B2-9E4F-49E8-C363-B18AD7281EE7}"/>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8544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1C029-E0DE-F041-BC8F-A97641CEEB64}"/>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6A03FAFE-F092-3433-1E9E-CE7C23E0ABF9}"/>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4" name="Tijdelijke aanduiding voor voettekst 3">
            <a:extLst>
              <a:ext uri="{FF2B5EF4-FFF2-40B4-BE49-F238E27FC236}">
                <a16:creationId xmlns:a16="http://schemas.microsoft.com/office/drawing/2014/main" id="{A8C78CD4-339B-C022-BABA-8DFCD3F5304F}"/>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2EE1ED33-C3B0-C464-DE5C-11849A2D0746}"/>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186106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24C1513-15CC-04CD-F169-E571FEEF322C}"/>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3" name="Tijdelijke aanduiding voor voettekst 2">
            <a:extLst>
              <a:ext uri="{FF2B5EF4-FFF2-40B4-BE49-F238E27FC236}">
                <a16:creationId xmlns:a16="http://schemas.microsoft.com/office/drawing/2014/main" id="{BF54C8DA-7BFD-4130-C3E6-0E331B3CE23D}"/>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F814874A-6F7B-59C4-47B0-18C3C4885541}"/>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141386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B629C-2360-12AD-FB7C-B4DFE86456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518D9BD8-3430-5110-C7BA-4D155E80F3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52BF8171-5444-41CC-D531-7E1EB68EA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30F41F2-0040-416E-5963-C71A22AE12A7}"/>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6" name="Tijdelijke aanduiding voor voettekst 5">
            <a:extLst>
              <a:ext uri="{FF2B5EF4-FFF2-40B4-BE49-F238E27FC236}">
                <a16:creationId xmlns:a16="http://schemas.microsoft.com/office/drawing/2014/main" id="{03196473-5ACB-EF63-5DA0-033EF67C74FB}"/>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EA7C5D73-2E07-F27E-5E4A-9C10278DCBB2}"/>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1423665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7B7F1-0A82-0E3C-CFB7-85028DF1F9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C2FE4585-8512-F823-DB53-3D5A8ABDA1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F1C0575E-BEDA-CA50-731E-6C888564D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4F58429-64EC-2748-3AF5-5A5874D7CDD0}"/>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6" name="Tijdelijke aanduiding voor voettekst 5">
            <a:extLst>
              <a:ext uri="{FF2B5EF4-FFF2-40B4-BE49-F238E27FC236}">
                <a16:creationId xmlns:a16="http://schemas.microsoft.com/office/drawing/2014/main" id="{F026A318-25A7-7B55-B5B8-DF50EBF5A38A}"/>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26B63456-59C4-CA46-9A65-5BF4E2905259}"/>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2525052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0E45FC-FA4E-7F68-1514-FC6CA4F8C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DDAAB089-3129-6387-995D-5B8064C2CE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D6197C63-72E1-B41A-4A36-1A845B39FC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7569457A-13CA-48A8-CBE3-64164F42C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Tijdelijke aanduiding voor dianummer 5">
            <a:extLst>
              <a:ext uri="{FF2B5EF4-FFF2-40B4-BE49-F238E27FC236}">
                <a16:creationId xmlns:a16="http://schemas.microsoft.com/office/drawing/2014/main" id="{38C07A2B-FF99-1C6A-B5E0-E5289E6D4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6D0452-1BEA-4860-83E7-B811050F2CD6}" type="slidenum">
              <a:rPr lang="en-GB" smtClean="0"/>
              <a:t>‹nr.›</a:t>
            </a:fld>
            <a:endParaRPr lang="en-GB"/>
          </a:p>
        </p:txBody>
      </p:sp>
    </p:spTree>
    <p:extLst>
      <p:ext uri="{BB962C8B-B14F-4D97-AF65-F5344CB8AC3E}">
        <p14:creationId xmlns:p14="http://schemas.microsoft.com/office/powerpoint/2010/main" val="422471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gif"/><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83D8A370-3094-4629-BC51-229A5B5B2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4471584" cy="6869575"/>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a:extLst>
              <a:ext uri="{FF2B5EF4-FFF2-40B4-BE49-F238E27FC236}">
                <a16:creationId xmlns:a16="http://schemas.microsoft.com/office/drawing/2014/main" id="{DA78E24C-D805-3882-DAA9-546A5F18C3E7}"/>
              </a:ext>
            </a:extLst>
          </p:cNvPr>
          <p:cNvSpPr/>
          <p:nvPr/>
        </p:nvSpPr>
        <p:spPr>
          <a:xfrm>
            <a:off x="4471585" y="-11576"/>
            <a:ext cx="7720416" cy="68695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2C6365CD-1007-D6BA-915F-0DC7A62EF67A}"/>
              </a:ext>
            </a:extLst>
          </p:cNvPr>
          <p:cNvSpPr>
            <a:spLocks noGrp="1"/>
          </p:cNvSpPr>
          <p:nvPr>
            <p:ph type="title"/>
          </p:nvPr>
        </p:nvSpPr>
        <p:spPr>
          <a:xfrm>
            <a:off x="5110480" y="2664433"/>
            <a:ext cx="6489757" cy="764841"/>
          </a:xfrm>
        </p:spPr>
        <p:txBody>
          <a:bodyPr>
            <a:noAutofit/>
          </a:bodyPr>
          <a:lstStyle/>
          <a:p>
            <a:pPr algn="r"/>
            <a:r>
              <a:rPr lang="en-GB" sz="7200" dirty="0" err="1">
                <a:solidFill>
                  <a:srgbClr val="46A7F8"/>
                </a:solidFill>
                <a:latin typeface="Aharoni" panose="02010803020104030203" pitchFamily="2" charset="-79"/>
                <a:cs typeface="Aharoni" panose="02010803020104030203" pitchFamily="2" charset="-79"/>
              </a:rPr>
              <a:t>MoonSane</a:t>
            </a:r>
            <a:endParaRPr lang="en-GB" sz="4800" dirty="0">
              <a:solidFill>
                <a:srgbClr val="46A7F8"/>
              </a:solidFill>
            </a:endParaRPr>
          </a:p>
        </p:txBody>
      </p:sp>
      <p:sp>
        <p:nvSpPr>
          <p:cNvPr id="17" name="Tekstvak 16">
            <a:extLst>
              <a:ext uri="{FF2B5EF4-FFF2-40B4-BE49-F238E27FC236}">
                <a16:creationId xmlns:a16="http://schemas.microsoft.com/office/drawing/2014/main" id="{42A8C059-7221-15DF-2C96-98A21A9E20C1}"/>
              </a:ext>
            </a:extLst>
          </p:cNvPr>
          <p:cNvSpPr txBox="1"/>
          <p:nvPr/>
        </p:nvSpPr>
        <p:spPr>
          <a:xfrm>
            <a:off x="4415592" y="6504972"/>
            <a:ext cx="7916775" cy="276999"/>
          </a:xfrm>
          <a:prstGeom prst="rect">
            <a:avLst/>
          </a:prstGeom>
          <a:noFill/>
        </p:spPr>
        <p:txBody>
          <a:bodyPr wrap="square" rtlCol="0">
            <a:spAutoFit/>
          </a:bodyPr>
          <a:lstStyle/>
          <a:p>
            <a:r>
              <a:rPr lang="en-GB" sz="1200" dirty="0">
                <a:solidFill>
                  <a:srgbClr val="6494C8"/>
                </a:solidFill>
                <a:latin typeface="Quicksand" pitchFamily="2" charset="0"/>
              </a:rPr>
              <a:t>Sophia Benfield | </a:t>
            </a:r>
            <a:r>
              <a:rPr lang="en-GB" sz="1200" dirty="0" err="1">
                <a:solidFill>
                  <a:srgbClr val="6494C8"/>
                </a:solidFill>
                <a:latin typeface="Quicksand" pitchFamily="2" charset="0"/>
              </a:rPr>
              <a:t>MoonSane</a:t>
            </a:r>
            <a:r>
              <a:rPr lang="en-GB" sz="1200" dirty="0">
                <a:solidFill>
                  <a:srgbClr val="6494C8"/>
                </a:solidFill>
                <a:latin typeface="Quicksand" pitchFamily="2" charset="0"/>
              </a:rPr>
              <a:t> | Lunar Architecture | Tutors: H. Bier &amp; A. Hidding &amp; F. Adema  | 2024/25 | TU Delft  </a:t>
            </a:r>
          </a:p>
        </p:txBody>
      </p:sp>
      <p:sp>
        <p:nvSpPr>
          <p:cNvPr id="11" name="Tekstvak 10">
            <a:extLst>
              <a:ext uri="{FF2B5EF4-FFF2-40B4-BE49-F238E27FC236}">
                <a16:creationId xmlns:a16="http://schemas.microsoft.com/office/drawing/2014/main" id="{D7F28EEB-3A2A-DF84-8583-65320A73FD15}"/>
              </a:ext>
            </a:extLst>
          </p:cNvPr>
          <p:cNvSpPr txBox="1"/>
          <p:nvPr/>
        </p:nvSpPr>
        <p:spPr>
          <a:xfrm>
            <a:off x="5687117" y="3429274"/>
            <a:ext cx="5913120" cy="954107"/>
          </a:xfrm>
          <a:prstGeom prst="rect">
            <a:avLst/>
          </a:prstGeom>
          <a:noFill/>
        </p:spPr>
        <p:txBody>
          <a:bodyPr wrap="square">
            <a:spAutoFit/>
          </a:bodyPr>
          <a:lstStyle/>
          <a:p>
            <a:pPr algn="r"/>
            <a:r>
              <a:rPr lang="en-GB" sz="2800" dirty="0">
                <a:solidFill>
                  <a:schemeClr val="bg2"/>
                </a:solidFill>
                <a:latin typeface="Quicksand SemiBold" pitchFamily="2" charset="0"/>
                <a:ea typeface="MS Gothic" panose="020B0609070205080204" pitchFamily="49" charset="-128"/>
              </a:rPr>
              <a:t>Designing Lunar Habitats for Improving Mental Wellness</a:t>
            </a:r>
          </a:p>
        </p:txBody>
      </p:sp>
    </p:spTree>
    <p:extLst>
      <p:ext uri="{BB962C8B-B14F-4D97-AF65-F5344CB8AC3E}">
        <p14:creationId xmlns:p14="http://schemas.microsoft.com/office/powerpoint/2010/main" val="629318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76181-CC03-4C06-312E-830A67141784}"/>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B55F0770-6276-D227-4E9A-E7F170D845C2}"/>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C666639-AE17-D63E-A9D0-F49BFEDC9027}"/>
              </a:ext>
            </a:extLst>
          </p:cNvPr>
          <p:cNvSpPr>
            <a:spLocks noGrp="1"/>
          </p:cNvSpPr>
          <p:nvPr>
            <p:ph type="title"/>
          </p:nvPr>
        </p:nvSpPr>
        <p:spPr/>
        <p:txBody>
          <a:bodyPr/>
          <a:lstStyle/>
          <a:p>
            <a:r>
              <a:rPr lang="en-GB" dirty="0">
                <a:solidFill>
                  <a:srgbClr val="6494C8"/>
                </a:solidFill>
                <a:latin typeface="Quicksand" pitchFamily="2" charset="0"/>
              </a:rPr>
              <a:t>Spatial geometry</a:t>
            </a:r>
          </a:p>
        </p:txBody>
      </p:sp>
      <p:sp>
        <p:nvSpPr>
          <p:cNvPr id="12" name="Tekstvak 11">
            <a:extLst>
              <a:ext uri="{FF2B5EF4-FFF2-40B4-BE49-F238E27FC236}">
                <a16:creationId xmlns:a16="http://schemas.microsoft.com/office/drawing/2014/main" id="{90EA0510-17D9-0522-CB63-7FE8417AA2A5}"/>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10</a:t>
            </a:fld>
            <a:endParaRPr lang="en-GB" sz="1400" dirty="0">
              <a:latin typeface="Quicksand" pitchFamily="2" charset="0"/>
            </a:endParaRPr>
          </a:p>
        </p:txBody>
      </p:sp>
      <p:sp>
        <p:nvSpPr>
          <p:cNvPr id="4" name="Tijdelijke aanduiding voor inhoud 2">
            <a:extLst>
              <a:ext uri="{FF2B5EF4-FFF2-40B4-BE49-F238E27FC236}">
                <a16:creationId xmlns:a16="http://schemas.microsoft.com/office/drawing/2014/main" id="{D571B461-8164-2B5F-1EC1-1A3A336FD297}"/>
              </a:ext>
            </a:extLst>
          </p:cNvPr>
          <p:cNvSpPr txBox="1">
            <a:spLocks/>
          </p:cNvSpPr>
          <p:nvPr/>
        </p:nvSpPr>
        <p:spPr>
          <a:xfrm>
            <a:off x="657719" y="2099888"/>
            <a:ext cx="5968090" cy="35308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Quicksand" pitchFamily="2" charset="0"/>
              </a:rPr>
              <a:t>Study using VR</a:t>
            </a:r>
          </a:p>
          <a:p>
            <a:r>
              <a:rPr lang="en-GB" dirty="0">
                <a:latin typeface="Quicksand" pitchFamily="2" charset="0"/>
              </a:rPr>
              <a:t>EEG, eye-tracking </a:t>
            </a:r>
          </a:p>
          <a:p>
            <a:r>
              <a:rPr lang="en-GB" dirty="0">
                <a:latin typeface="Quicksand" pitchFamily="2" charset="0"/>
              </a:rPr>
              <a:t>Various rooms, different shapes</a:t>
            </a:r>
          </a:p>
          <a:p>
            <a:pPr lvl="1"/>
            <a:r>
              <a:rPr lang="en-GB" dirty="0">
                <a:latin typeface="Quicksand" pitchFamily="2" charset="0"/>
              </a:rPr>
              <a:t>Symmetric vs asymmetric</a:t>
            </a:r>
          </a:p>
          <a:p>
            <a:pPr lvl="1"/>
            <a:r>
              <a:rPr lang="en-GB" dirty="0">
                <a:latin typeface="Quicksand" pitchFamily="2" charset="0"/>
              </a:rPr>
              <a:t>Proportion</a:t>
            </a:r>
          </a:p>
          <a:p>
            <a:r>
              <a:rPr lang="en-GB" dirty="0">
                <a:latin typeface="Quicksand" pitchFamily="2" charset="0"/>
              </a:rPr>
              <a:t>Asymmetric, angular spaces</a:t>
            </a:r>
          </a:p>
          <a:p>
            <a:pPr lvl="1"/>
            <a:r>
              <a:rPr lang="en-GB" dirty="0">
                <a:latin typeface="Quicksand" pitchFamily="2" charset="0"/>
              </a:rPr>
              <a:t>High pupil dilation- positive interest</a:t>
            </a:r>
          </a:p>
          <a:p>
            <a:pPr lvl="1"/>
            <a:r>
              <a:rPr lang="en-GB" dirty="0">
                <a:latin typeface="Quicksand" pitchFamily="2" charset="0"/>
              </a:rPr>
              <a:t>The more protrusion, the better</a:t>
            </a:r>
          </a:p>
          <a:p>
            <a:pPr marL="0" indent="0">
              <a:buFont typeface="Arial" panose="020B0604020202020204" pitchFamily="34" charset="0"/>
              <a:buNone/>
            </a:pPr>
            <a:endParaRPr lang="en-GB" dirty="0">
              <a:latin typeface="Quicksand" pitchFamily="2" charset="0"/>
            </a:endParaRPr>
          </a:p>
        </p:txBody>
      </p:sp>
      <p:sp>
        <p:nvSpPr>
          <p:cNvPr id="5" name="Tekstvak 4">
            <a:extLst>
              <a:ext uri="{FF2B5EF4-FFF2-40B4-BE49-F238E27FC236}">
                <a16:creationId xmlns:a16="http://schemas.microsoft.com/office/drawing/2014/main" id="{54434AEA-0ABC-EA96-4F8D-56E8B19E80A3}"/>
              </a:ext>
            </a:extLst>
          </p:cNvPr>
          <p:cNvSpPr txBox="1"/>
          <p:nvPr/>
        </p:nvSpPr>
        <p:spPr>
          <a:xfrm>
            <a:off x="657719" y="5909261"/>
            <a:ext cx="5548304" cy="553998"/>
          </a:xfrm>
          <a:prstGeom prst="rect">
            <a:avLst/>
          </a:prstGeom>
          <a:noFill/>
        </p:spPr>
        <p:txBody>
          <a:bodyPr wrap="square">
            <a:spAutoFit/>
          </a:bodyPr>
          <a:lstStyle/>
          <a:p>
            <a:r>
              <a:rPr lang="en-GB" sz="1000" b="0" i="0" dirty="0">
                <a:solidFill>
                  <a:srgbClr val="333333"/>
                </a:solidFill>
                <a:effectLst/>
                <a:latin typeface="Quicksand" pitchFamily="2" charset="0"/>
              </a:rPr>
              <a:t>Shemesh, A., Leisman, G., Bar, M., &amp; Grobman, Y. J. (2021). A neurocognitive study of the emotional impact of geometrical criteria of architectural space. </a:t>
            </a:r>
            <a:r>
              <a:rPr lang="en-GB" sz="1000" b="0" i="1" dirty="0">
                <a:solidFill>
                  <a:srgbClr val="333333"/>
                </a:solidFill>
                <a:effectLst/>
                <a:latin typeface="Quicksand" pitchFamily="2" charset="0"/>
              </a:rPr>
              <a:t>Architectural Science Review</a:t>
            </a:r>
            <a:r>
              <a:rPr lang="en-GB" sz="1000" b="0" i="0" dirty="0">
                <a:solidFill>
                  <a:srgbClr val="333333"/>
                </a:solidFill>
                <a:effectLst/>
                <a:latin typeface="Quicksand" pitchFamily="2" charset="0"/>
              </a:rPr>
              <a:t>, </a:t>
            </a:r>
            <a:r>
              <a:rPr lang="en-GB" sz="1000" b="0" i="1" dirty="0">
                <a:solidFill>
                  <a:srgbClr val="333333"/>
                </a:solidFill>
                <a:effectLst/>
                <a:latin typeface="Quicksand" pitchFamily="2" charset="0"/>
              </a:rPr>
              <a:t>64</a:t>
            </a:r>
            <a:r>
              <a:rPr lang="en-GB" sz="1000" b="0" i="0" dirty="0">
                <a:solidFill>
                  <a:srgbClr val="333333"/>
                </a:solidFill>
                <a:effectLst/>
                <a:latin typeface="Quicksand" pitchFamily="2" charset="0"/>
              </a:rPr>
              <a:t>(4), 394–407. https://doi-org.tudelft.idm.oclc.org/10.1080/00038628.2021.1940827</a:t>
            </a:r>
            <a:endParaRPr lang="en-GB" sz="1000" dirty="0">
              <a:latin typeface="Quicksand" pitchFamily="2" charset="0"/>
            </a:endParaRPr>
          </a:p>
        </p:txBody>
      </p:sp>
      <p:sp>
        <p:nvSpPr>
          <p:cNvPr id="8" name="Tekstvak 7">
            <a:extLst>
              <a:ext uri="{FF2B5EF4-FFF2-40B4-BE49-F238E27FC236}">
                <a16:creationId xmlns:a16="http://schemas.microsoft.com/office/drawing/2014/main" id="{5593996D-7740-BD2A-6D17-9CFADA7A5F1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9" name="Afbeelding 8">
            <a:extLst>
              <a:ext uri="{FF2B5EF4-FFF2-40B4-BE49-F238E27FC236}">
                <a16:creationId xmlns:a16="http://schemas.microsoft.com/office/drawing/2014/main" id="{4B695CDC-1876-27AD-CC17-8AAFD1BB7ADF}"/>
              </a:ext>
            </a:extLst>
          </p:cNvPr>
          <p:cNvPicPr>
            <a:picLocks noChangeAspect="1"/>
          </p:cNvPicPr>
          <p:nvPr/>
        </p:nvPicPr>
        <p:blipFill>
          <a:blip r:embed="rId3"/>
          <a:srcRect r="80699" b="57526"/>
          <a:stretch/>
        </p:blipFill>
        <p:spPr>
          <a:xfrm>
            <a:off x="6694569" y="2114938"/>
            <a:ext cx="3102572" cy="2048269"/>
          </a:xfrm>
          <a:prstGeom prst="rect">
            <a:avLst/>
          </a:prstGeom>
        </p:spPr>
      </p:pic>
      <p:pic>
        <p:nvPicPr>
          <p:cNvPr id="10" name="Afbeelding 9">
            <a:extLst>
              <a:ext uri="{FF2B5EF4-FFF2-40B4-BE49-F238E27FC236}">
                <a16:creationId xmlns:a16="http://schemas.microsoft.com/office/drawing/2014/main" id="{34F6A3B1-0B72-8DA8-08FA-F07DB7097F94}"/>
              </a:ext>
            </a:extLst>
          </p:cNvPr>
          <p:cNvPicPr>
            <a:picLocks noChangeAspect="1"/>
          </p:cNvPicPr>
          <p:nvPr/>
        </p:nvPicPr>
        <p:blipFill>
          <a:blip r:embed="rId4"/>
          <a:srcRect l="18005" r="50502" b="7754"/>
          <a:stretch/>
        </p:blipFill>
        <p:spPr>
          <a:xfrm>
            <a:off x="9685421" y="2136133"/>
            <a:ext cx="2411319" cy="4054148"/>
          </a:xfrm>
          <a:prstGeom prst="rect">
            <a:avLst/>
          </a:prstGeom>
        </p:spPr>
      </p:pic>
      <p:pic>
        <p:nvPicPr>
          <p:cNvPr id="13" name="Afbeelding 12">
            <a:extLst>
              <a:ext uri="{FF2B5EF4-FFF2-40B4-BE49-F238E27FC236}">
                <a16:creationId xmlns:a16="http://schemas.microsoft.com/office/drawing/2014/main" id="{0C7D4AA4-885F-B989-7142-027A28156403}"/>
              </a:ext>
            </a:extLst>
          </p:cNvPr>
          <p:cNvPicPr>
            <a:picLocks noChangeAspect="1"/>
          </p:cNvPicPr>
          <p:nvPr/>
        </p:nvPicPr>
        <p:blipFill>
          <a:blip r:embed="rId3"/>
          <a:srcRect l="289" t="52180" r="89777" b="9863"/>
          <a:stretch/>
        </p:blipFill>
        <p:spPr>
          <a:xfrm>
            <a:off x="7395199" y="4240028"/>
            <a:ext cx="1701312" cy="1950253"/>
          </a:xfrm>
          <a:prstGeom prst="rect">
            <a:avLst/>
          </a:prstGeom>
        </p:spPr>
      </p:pic>
    </p:spTree>
    <p:extLst>
      <p:ext uri="{BB962C8B-B14F-4D97-AF65-F5344CB8AC3E}">
        <p14:creationId xmlns:p14="http://schemas.microsoft.com/office/powerpoint/2010/main" val="3933741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5BAD4-3B52-7BA1-90C6-C57A58814F0D}"/>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7250B312-7C9C-F441-64B3-B8E069DA9FA7}"/>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0AEB3CBA-583A-54DD-38CC-F100BF716A46}"/>
              </a:ext>
            </a:extLst>
          </p:cNvPr>
          <p:cNvSpPr>
            <a:spLocks noGrp="1"/>
          </p:cNvSpPr>
          <p:nvPr>
            <p:ph type="title"/>
          </p:nvPr>
        </p:nvSpPr>
        <p:spPr/>
        <p:txBody>
          <a:bodyPr/>
          <a:lstStyle/>
          <a:p>
            <a:r>
              <a:rPr lang="en-GB" dirty="0">
                <a:solidFill>
                  <a:srgbClr val="6494C8"/>
                </a:solidFill>
                <a:latin typeface="Quicksand" pitchFamily="2" charset="0"/>
              </a:rPr>
              <a:t>Natural geometry: fractal patterns</a:t>
            </a:r>
          </a:p>
        </p:txBody>
      </p:sp>
      <p:sp>
        <p:nvSpPr>
          <p:cNvPr id="12" name="Tekstvak 11">
            <a:extLst>
              <a:ext uri="{FF2B5EF4-FFF2-40B4-BE49-F238E27FC236}">
                <a16:creationId xmlns:a16="http://schemas.microsoft.com/office/drawing/2014/main" id="{AA110A47-0AAD-0FA4-2F6D-54EF9FCF39B2}"/>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11</a:t>
            </a:fld>
            <a:endParaRPr lang="en-GB" sz="1400" dirty="0">
              <a:latin typeface="Quicksand" pitchFamily="2" charset="0"/>
            </a:endParaRPr>
          </a:p>
        </p:txBody>
      </p:sp>
      <p:sp>
        <p:nvSpPr>
          <p:cNvPr id="4" name="Tijdelijke aanduiding voor inhoud 2">
            <a:extLst>
              <a:ext uri="{FF2B5EF4-FFF2-40B4-BE49-F238E27FC236}">
                <a16:creationId xmlns:a16="http://schemas.microsoft.com/office/drawing/2014/main" id="{F7FF3F90-FFCB-7E0F-C5DB-D513936C1569}"/>
              </a:ext>
            </a:extLst>
          </p:cNvPr>
          <p:cNvSpPr txBox="1">
            <a:spLocks/>
          </p:cNvSpPr>
          <p:nvPr/>
        </p:nvSpPr>
        <p:spPr>
          <a:xfrm>
            <a:off x="667401" y="2324911"/>
            <a:ext cx="5153693"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dirty="0">
                <a:latin typeface="Quicksand" pitchFamily="2" charset="0"/>
              </a:rPr>
              <a:t>Repeating shapes </a:t>
            </a:r>
          </a:p>
          <a:p>
            <a:pPr lvl="1">
              <a:lnSpc>
                <a:spcPct val="150000"/>
              </a:lnSpc>
            </a:pPr>
            <a:r>
              <a:rPr lang="en-GB" dirty="0">
                <a:latin typeface="Quicksand" pitchFamily="2" charset="0"/>
              </a:rPr>
              <a:t>Calming effect</a:t>
            </a:r>
          </a:p>
          <a:p>
            <a:pPr lvl="1">
              <a:lnSpc>
                <a:spcPct val="150000"/>
              </a:lnSpc>
            </a:pPr>
            <a:r>
              <a:rPr lang="en-GB" dirty="0">
                <a:latin typeface="Quicksand" pitchFamily="2" charset="0"/>
              </a:rPr>
              <a:t>Hidden in nature: biophilia</a:t>
            </a:r>
          </a:p>
          <a:p>
            <a:pPr lvl="1">
              <a:lnSpc>
                <a:spcPct val="150000"/>
              </a:lnSpc>
            </a:pPr>
            <a:r>
              <a:rPr lang="en-GB" dirty="0">
                <a:latin typeface="Quicksand" pitchFamily="2" charset="0"/>
              </a:rPr>
              <a:t>Dynamic: light shimmer</a:t>
            </a:r>
          </a:p>
          <a:p>
            <a:pPr>
              <a:lnSpc>
                <a:spcPct val="150000"/>
              </a:lnSpc>
            </a:pPr>
            <a:r>
              <a:rPr lang="en-GB" dirty="0">
                <a:latin typeface="Quicksand" pitchFamily="2" charset="0"/>
              </a:rPr>
              <a:t>Voronoi</a:t>
            </a:r>
          </a:p>
        </p:txBody>
      </p:sp>
      <p:pic>
        <p:nvPicPr>
          <p:cNvPr id="7" name="Picture 2" descr="Fractal Architecture: 14 Intricate Ceilings of Historic Iran - WebUrbanist">
            <a:extLst>
              <a:ext uri="{FF2B5EF4-FFF2-40B4-BE49-F238E27FC236}">
                <a16:creationId xmlns:a16="http://schemas.microsoft.com/office/drawing/2014/main" id="{2BF9D552-0BF5-3C51-6C40-90F7C2A597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281337" y="1690688"/>
            <a:ext cx="2910663" cy="230096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4E1354F-9D89-53E4-066E-227747ED89BF}"/>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1028" name="Picture 4" descr="Voronoi pattern in nature">
            <a:extLst>
              <a:ext uri="{FF2B5EF4-FFF2-40B4-BE49-F238E27FC236}">
                <a16:creationId xmlns:a16="http://schemas.microsoft.com/office/drawing/2014/main" id="{E0F79576-0C59-CFE0-09A6-B8251CD36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414" y="4098649"/>
            <a:ext cx="3261005" cy="24013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3 ideeën over Voronoi | boom fotografie, organische patronen, foto boom">
            <a:extLst>
              <a:ext uri="{FF2B5EF4-FFF2-40B4-BE49-F238E27FC236}">
                <a16:creationId xmlns:a16="http://schemas.microsoft.com/office/drawing/2014/main" id="{813D282E-0679-4CB7-EE5B-A5ADE36A92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281337" y="4098649"/>
            <a:ext cx="2910663" cy="2401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91400E7-FC6C-46BA-8430-72E41FBF86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941415" y="1698148"/>
            <a:ext cx="3261004" cy="23009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ys into Islamic art | Online Course | Culture, history &amp; humanities | City Lit">
            <a:extLst>
              <a:ext uri="{FF2B5EF4-FFF2-40B4-BE49-F238E27FC236}">
                <a16:creationId xmlns:a16="http://schemas.microsoft.com/office/drawing/2014/main" id="{4AC2576F-CC35-E846-B270-36B1597411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a:fillRect/>
          </a:stretch>
        </p:blipFill>
        <p:spPr bwMode="auto">
          <a:xfrm>
            <a:off x="9281337" y="1698148"/>
            <a:ext cx="2910663" cy="2293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3 weken rondreizen in Iran: de ideale route &amp; tips voor vervoer en budget">
            <a:extLst>
              <a:ext uri="{FF2B5EF4-FFF2-40B4-BE49-F238E27FC236}">
                <a16:creationId xmlns:a16="http://schemas.microsoft.com/office/drawing/2014/main" id="{1D4AD31C-A0D9-D081-70CC-31833CD7A0E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9281337" y="1690687"/>
            <a:ext cx="2910663" cy="230096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591D184A-EF0F-DEF8-5385-40B9758F5503}"/>
              </a:ext>
            </a:extLst>
          </p:cNvPr>
          <p:cNvSpPr txBox="1"/>
          <p:nvPr/>
        </p:nvSpPr>
        <p:spPr>
          <a:xfrm>
            <a:off x="657719" y="5909261"/>
            <a:ext cx="5057281" cy="553998"/>
          </a:xfrm>
          <a:prstGeom prst="rect">
            <a:avLst/>
          </a:prstGeom>
          <a:noFill/>
        </p:spPr>
        <p:txBody>
          <a:bodyPr wrap="square">
            <a:spAutoFit/>
          </a:bodyPr>
          <a:lstStyle/>
          <a:p>
            <a:r>
              <a:rPr lang="en-GB" sz="1000" b="0" i="0" dirty="0">
                <a:solidFill>
                  <a:srgbClr val="222222"/>
                </a:solidFill>
                <a:effectLst/>
                <a:latin typeface="Quicksand" pitchFamily="2" charset="0"/>
              </a:rPr>
              <a:t>Abboushi, B., </a:t>
            </a:r>
            <a:r>
              <a:rPr lang="en-GB" sz="1000" b="0" i="0" dirty="0" err="1">
                <a:solidFill>
                  <a:srgbClr val="222222"/>
                </a:solidFill>
                <a:effectLst/>
                <a:latin typeface="Quicksand" pitchFamily="2" charset="0"/>
              </a:rPr>
              <a:t>Elzeyadi</a:t>
            </a:r>
            <a:r>
              <a:rPr lang="en-GB" sz="1000" b="0" i="0" dirty="0">
                <a:solidFill>
                  <a:srgbClr val="222222"/>
                </a:solidFill>
                <a:effectLst/>
                <a:latin typeface="Quicksand" pitchFamily="2" charset="0"/>
              </a:rPr>
              <a:t>, I., Taylor, R., &amp; Sereno, M. (2019). Fractals in architecture: The visual interest, preference, and mood response to projected fractal light patterns in interior spaces. </a:t>
            </a:r>
            <a:r>
              <a:rPr lang="en-GB" sz="1000" b="0" i="1" dirty="0">
                <a:solidFill>
                  <a:srgbClr val="222222"/>
                </a:solidFill>
                <a:effectLst/>
                <a:latin typeface="Quicksand" pitchFamily="2" charset="0"/>
              </a:rPr>
              <a:t>Journal of Environmental Psychology</a:t>
            </a:r>
            <a:r>
              <a:rPr lang="en-GB" sz="1000" b="0" i="0" dirty="0">
                <a:solidFill>
                  <a:srgbClr val="222222"/>
                </a:solidFill>
                <a:effectLst/>
                <a:latin typeface="Quicksand" pitchFamily="2" charset="0"/>
              </a:rPr>
              <a:t>, </a:t>
            </a:r>
            <a:r>
              <a:rPr lang="en-GB" sz="1000" b="0" i="1" dirty="0">
                <a:solidFill>
                  <a:srgbClr val="222222"/>
                </a:solidFill>
                <a:effectLst/>
                <a:latin typeface="Quicksand" pitchFamily="2" charset="0"/>
              </a:rPr>
              <a:t>61</a:t>
            </a:r>
            <a:r>
              <a:rPr lang="en-GB" sz="1000" b="0" i="0" dirty="0">
                <a:solidFill>
                  <a:srgbClr val="222222"/>
                </a:solidFill>
                <a:effectLst/>
                <a:latin typeface="Quicksand" pitchFamily="2" charset="0"/>
              </a:rPr>
              <a:t>, 57-70.</a:t>
            </a:r>
            <a:endParaRPr lang="en-GB" sz="1000" dirty="0">
              <a:latin typeface="Quicksand" pitchFamily="2" charset="0"/>
            </a:endParaRPr>
          </a:p>
        </p:txBody>
      </p:sp>
    </p:spTree>
    <p:extLst>
      <p:ext uri="{BB962C8B-B14F-4D97-AF65-F5344CB8AC3E}">
        <p14:creationId xmlns:p14="http://schemas.microsoft.com/office/powerpoint/2010/main" val="396286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BF0D8-1BF6-85AC-9CB0-25BBD2541DDB}"/>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1ADC8E3A-A465-E8E5-7C29-0EA3C036A27F}"/>
              </a:ext>
            </a:extLst>
          </p:cNvPr>
          <p:cNvPicPr>
            <a:picLocks noChangeAspect="1"/>
          </p:cNvPicPr>
          <p:nvPr/>
        </p:nvPicPr>
        <p:blipFill>
          <a:blip r:embed="rId3">
            <a:duotone>
              <a:schemeClr val="accent1">
                <a:shade val="45000"/>
                <a:satMod val="135000"/>
              </a:schemeClr>
              <a:prstClr val="white"/>
            </a:duotone>
          </a:blip>
          <a:srcRect l="8436" t="5049" r="7905" b="40110"/>
          <a:stretch>
            <a:fillRect/>
          </a:stretch>
        </p:blipFill>
        <p:spPr>
          <a:xfrm>
            <a:off x="5920712" y="1696559"/>
            <a:ext cx="3261006" cy="2300961"/>
          </a:xfrm>
          <a:prstGeom prst="rect">
            <a:avLst/>
          </a:prstGeom>
          <a:ln>
            <a:solidFill>
              <a:schemeClr val="bg2">
                <a:lumMod val="75000"/>
              </a:schemeClr>
            </a:solidFill>
          </a:ln>
        </p:spPr>
      </p:pic>
      <p:sp>
        <p:nvSpPr>
          <p:cNvPr id="11" name="Rechthoek 10">
            <a:extLst>
              <a:ext uri="{FF2B5EF4-FFF2-40B4-BE49-F238E27FC236}">
                <a16:creationId xmlns:a16="http://schemas.microsoft.com/office/drawing/2014/main" id="{EC23294B-A79D-6ACB-97CA-1F7CDFFA667C}"/>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205BEAF7-A612-9313-487F-89D227BC7299}"/>
              </a:ext>
            </a:extLst>
          </p:cNvPr>
          <p:cNvSpPr>
            <a:spLocks noGrp="1"/>
          </p:cNvSpPr>
          <p:nvPr>
            <p:ph type="title"/>
          </p:nvPr>
        </p:nvSpPr>
        <p:spPr/>
        <p:txBody>
          <a:bodyPr/>
          <a:lstStyle/>
          <a:p>
            <a:r>
              <a:rPr lang="en-GB" dirty="0">
                <a:solidFill>
                  <a:srgbClr val="6494C8"/>
                </a:solidFill>
                <a:latin typeface="Quicksand" pitchFamily="2" charset="0"/>
              </a:rPr>
              <a:t>Natural geometry: Voronoi</a:t>
            </a:r>
          </a:p>
        </p:txBody>
      </p:sp>
      <p:sp>
        <p:nvSpPr>
          <p:cNvPr id="12" name="Tekstvak 11">
            <a:extLst>
              <a:ext uri="{FF2B5EF4-FFF2-40B4-BE49-F238E27FC236}">
                <a16:creationId xmlns:a16="http://schemas.microsoft.com/office/drawing/2014/main" id="{292735E6-D808-2C32-43F5-465A00DBD688}"/>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12</a:t>
            </a:fld>
            <a:endParaRPr lang="en-GB" sz="1400" dirty="0">
              <a:latin typeface="Quicksand" pitchFamily="2" charset="0"/>
            </a:endParaRPr>
          </a:p>
        </p:txBody>
      </p:sp>
      <p:sp>
        <p:nvSpPr>
          <p:cNvPr id="4" name="Tijdelijke aanduiding voor inhoud 2">
            <a:extLst>
              <a:ext uri="{FF2B5EF4-FFF2-40B4-BE49-F238E27FC236}">
                <a16:creationId xmlns:a16="http://schemas.microsoft.com/office/drawing/2014/main" id="{75379CAF-CF00-4130-8433-E66731A3A673}"/>
              </a:ext>
            </a:extLst>
          </p:cNvPr>
          <p:cNvSpPr txBox="1">
            <a:spLocks/>
          </p:cNvSpPr>
          <p:nvPr/>
        </p:nvSpPr>
        <p:spPr>
          <a:xfrm>
            <a:off x="667401" y="2324911"/>
            <a:ext cx="5153693"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Quicksand" pitchFamily="2" charset="0"/>
              </a:rPr>
              <a:t>Voronoi</a:t>
            </a:r>
          </a:p>
          <a:p>
            <a:pPr lvl="1"/>
            <a:r>
              <a:rPr lang="en-GB" dirty="0">
                <a:latin typeface="Quicksand" pitchFamily="2" charset="0"/>
              </a:rPr>
              <a:t>Point based pattern found in nature</a:t>
            </a:r>
          </a:p>
          <a:p>
            <a:pPr lvl="1"/>
            <a:r>
              <a:rPr lang="en-GB" dirty="0">
                <a:latin typeface="Quicksand" pitchFamily="2" charset="0"/>
              </a:rPr>
              <a:t>Scalable cells 2D or 3D</a:t>
            </a:r>
          </a:p>
          <a:p>
            <a:pPr lvl="1"/>
            <a:r>
              <a:rPr lang="en-GB" dirty="0">
                <a:latin typeface="Quicksand" pitchFamily="2" charset="0"/>
              </a:rPr>
              <a:t>Facetted geometry</a:t>
            </a:r>
          </a:p>
          <a:p>
            <a:r>
              <a:rPr lang="en-GB" sz="2400" dirty="0">
                <a:latin typeface="Quicksand" pitchFamily="2" charset="0"/>
              </a:rPr>
              <a:t>Seamless fit</a:t>
            </a:r>
          </a:p>
          <a:p>
            <a:r>
              <a:rPr lang="en-GB" sz="2400" dirty="0">
                <a:latin typeface="Quicksand" pitchFamily="2" charset="0"/>
              </a:rPr>
              <a:t>Adjustable density and scale</a:t>
            </a:r>
            <a:endParaRPr lang="en-GB" sz="2000" dirty="0">
              <a:latin typeface="Quicksand" pitchFamily="2" charset="0"/>
            </a:endParaRPr>
          </a:p>
          <a:p>
            <a:r>
              <a:rPr lang="en-GB" sz="2400" dirty="0">
                <a:latin typeface="Quicksand" pitchFamily="2" charset="0"/>
              </a:rPr>
              <a:t>Extra-terrestrial form language</a:t>
            </a:r>
          </a:p>
          <a:p>
            <a:pPr marL="0" indent="0">
              <a:buFont typeface="Arial" panose="020B0604020202020204" pitchFamily="34" charset="0"/>
              <a:buNone/>
            </a:pPr>
            <a:endParaRPr lang="en-GB" dirty="0">
              <a:latin typeface="Quicksand" pitchFamily="2" charset="0"/>
            </a:endParaRPr>
          </a:p>
        </p:txBody>
      </p:sp>
      <p:sp>
        <p:nvSpPr>
          <p:cNvPr id="8" name="Tekstvak 7">
            <a:extLst>
              <a:ext uri="{FF2B5EF4-FFF2-40B4-BE49-F238E27FC236}">
                <a16:creationId xmlns:a16="http://schemas.microsoft.com/office/drawing/2014/main" id="{D80652D0-B60E-2746-CF26-4B2A6DF9B5ED}"/>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1032" name="Picture 8" descr="13 ideeën over Voronoi | boom fotografie, organische patronen, foto boom">
            <a:extLst>
              <a:ext uri="{FF2B5EF4-FFF2-40B4-BE49-F238E27FC236}">
                <a16:creationId xmlns:a16="http://schemas.microsoft.com/office/drawing/2014/main" id="{534EE8A0-7132-32A0-F0F1-98E0BE65796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9281337" y="1708474"/>
            <a:ext cx="2910663" cy="22890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D version of the built-in VoronoiDiagram - Online Technical Discussion  Groups—Wolfram Community">
            <a:extLst>
              <a:ext uri="{FF2B5EF4-FFF2-40B4-BE49-F238E27FC236}">
                <a16:creationId xmlns:a16="http://schemas.microsoft.com/office/drawing/2014/main" id="{48B0DCD8-DB69-9A83-D53B-A6EA585513E2}"/>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0712" y="4098778"/>
            <a:ext cx="2146328" cy="239367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schets, origami&#10;&#10;Door AI gegenereerde inhoud is mogelijk onjuist.">
            <a:extLst>
              <a:ext uri="{FF2B5EF4-FFF2-40B4-BE49-F238E27FC236}">
                <a16:creationId xmlns:a16="http://schemas.microsoft.com/office/drawing/2014/main" id="{38412F3E-5F17-C51A-A259-15B234F79BC6}"/>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166657" y="4129430"/>
            <a:ext cx="1637613" cy="2159611"/>
          </a:xfrm>
          <a:prstGeom prst="rect">
            <a:avLst/>
          </a:prstGeom>
        </p:spPr>
      </p:pic>
      <p:pic>
        <p:nvPicPr>
          <p:cNvPr id="15" name="Afbeelding 14" descr="Afbeelding met schets, origami&#10;&#10;Door AI gegenereerde inhoud is mogelijk onjuist.">
            <a:extLst>
              <a:ext uri="{FF2B5EF4-FFF2-40B4-BE49-F238E27FC236}">
                <a16:creationId xmlns:a16="http://schemas.microsoft.com/office/drawing/2014/main" id="{DC9C9B9A-5D25-AF34-DE53-7E9284883087}"/>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804270" y="4165854"/>
            <a:ext cx="2274139" cy="2159611"/>
          </a:xfrm>
          <a:prstGeom prst="rect">
            <a:avLst/>
          </a:prstGeom>
        </p:spPr>
      </p:pic>
    </p:spTree>
    <p:extLst>
      <p:ext uri="{BB962C8B-B14F-4D97-AF65-F5344CB8AC3E}">
        <p14:creationId xmlns:p14="http://schemas.microsoft.com/office/powerpoint/2010/main" val="150236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56811-FCA8-1544-1EE5-4CF3943B0639}"/>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56EDFF42-AF95-7BFC-B7CD-1FCDC96AADFD}"/>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59E10249-3658-071D-EB2B-E9CF4FF660D5}"/>
              </a:ext>
            </a:extLst>
          </p:cNvPr>
          <p:cNvSpPr>
            <a:spLocks noGrp="1"/>
          </p:cNvSpPr>
          <p:nvPr>
            <p:ph type="title"/>
          </p:nvPr>
        </p:nvSpPr>
        <p:spPr/>
        <p:txBody>
          <a:bodyPr/>
          <a:lstStyle/>
          <a:p>
            <a:r>
              <a:rPr lang="en-GB" dirty="0">
                <a:solidFill>
                  <a:srgbClr val="6494C8"/>
                </a:solidFill>
                <a:latin typeface="Quicksand" pitchFamily="2" charset="0"/>
              </a:rPr>
              <a:t>The Overview Effect</a:t>
            </a:r>
          </a:p>
        </p:txBody>
      </p:sp>
      <p:sp>
        <p:nvSpPr>
          <p:cNvPr id="12" name="Tekstvak 11">
            <a:extLst>
              <a:ext uri="{FF2B5EF4-FFF2-40B4-BE49-F238E27FC236}">
                <a16:creationId xmlns:a16="http://schemas.microsoft.com/office/drawing/2014/main" id="{9E0B4BB4-404D-03DB-683E-63CDA26D95E3}"/>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13</a:t>
            </a:fld>
            <a:endParaRPr lang="en-GB" sz="1400" dirty="0">
              <a:latin typeface="Quicksand" pitchFamily="2" charset="0"/>
            </a:endParaRPr>
          </a:p>
        </p:txBody>
      </p:sp>
      <p:sp>
        <p:nvSpPr>
          <p:cNvPr id="4" name="Tijdelijke aanduiding voor inhoud 2">
            <a:extLst>
              <a:ext uri="{FF2B5EF4-FFF2-40B4-BE49-F238E27FC236}">
                <a16:creationId xmlns:a16="http://schemas.microsoft.com/office/drawing/2014/main" id="{2E254E36-FD95-FA23-E200-9470BB57F809}"/>
              </a:ext>
            </a:extLst>
          </p:cNvPr>
          <p:cNvSpPr txBox="1">
            <a:spLocks/>
          </p:cNvSpPr>
          <p:nvPr/>
        </p:nvSpPr>
        <p:spPr>
          <a:xfrm>
            <a:off x="1156022" y="2324911"/>
            <a:ext cx="4583298"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Quicksand" pitchFamily="2" charset="0"/>
            </a:endParaRPr>
          </a:p>
          <a:p>
            <a:pPr marL="0" indent="0">
              <a:buFont typeface="Arial" panose="020B0604020202020204" pitchFamily="34" charset="0"/>
              <a:buNone/>
            </a:pPr>
            <a:endParaRPr lang="en-GB" sz="3200" dirty="0">
              <a:latin typeface="Quicksand" pitchFamily="2" charset="0"/>
            </a:endParaRPr>
          </a:p>
        </p:txBody>
      </p:sp>
      <p:sp>
        <p:nvSpPr>
          <p:cNvPr id="3" name="Tijdelijke aanduiding voor inhoud 2">
            <a:extLst>
              <a:ext uri="{FF2B5EF4-FFF2-40B4-BE49-F238E27FC236}">
                <a16:creationId xmlns:a16="http://schemas.microsoft.com/office/drawing/2014/main" id="{309E09C2-5471-10F6-05F4-649CDC130A30}"/>
              </a:ext>
            </a:extLst>
          </p:cNvPr>
          <p:cNvSpPr txBox="1">
            <a:spLocks/>
          </p:cNvSpPr>
          <p:nvPr/>
        </p:nvSpPr>
        <p:spPr>
          <a:xfrm>
            <a:off x="601884" y="2323181"/>
            <a:ext cx="5016596" cy="40369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latin typeface="Quicksand" pitchFamily="2" charset="0"/>
              </a:rPr>
              <a:t>Phenomenon of astronauts who view Earth from space</a:t>
            </a:r>
          </a:p>
          <a:p>
            <a:pPr>
              <a:lnSpc>
                <a:spcPct val="110000"/>
              </a:lnSpc>
            </a:pPr>
            <a:r>
              <a:rPr lang="en-GB" dirty="0">
                <a:latin typeface="Quicksand" pitchFamily="2" charset="0"/>
              </a:rPr>
              <a:t>Awe-inducing</a:t>
            </a:r>
          </a:p>
          <a:p>
            <a:pPr lvl="1">
              <a:lnSpc>
                <a:spcPct val="110000"/>
              </a:lnSpc>
            </a:pPr>
            <a:r>
              <a:rPr lang="en-GB" dirty="0">
                <a:latin typeface="Quicksand" pitchFamily="2" charset="0"/>
              </a:rPr>
              <a:t>Increased empathy and sense of purpose</a:t>
            </a:r>
          </a:p>
          <a:p>
            <a:pPr lvl="1">
              <a:lnSpc>
                <a:spcPct val="110000"/>
              </a:lnSpc>
            </a:pPr>
            <a:r>
              <a:rPr lang="en-GB" dirty="0">
                <a:latin typeface="Quicksand" pitchFamily="2" charset="0"/>
              </a:rPr>
              <a:t>Decrease in stress hormones</a:t>
            </a:r>
          </a:p>
          <a:p>
            <a:pPr marL="0" indent="0">
              <a:lnSpc>
                <a:spcPct val="110000"/>
              </a:lnSpc>
              <a:buFont typeface="Arial" panose="020B0604020202020204" pitchFamily="34" charset="0"/>
              <a:buNone/>
            </a:pPr>
            <a:endParaRPr lang="en-GB" dirty="0">
              <a:latin typeface="Quicksand" pitchFamily="2" charset="0"/>
            </a:endParaRPr>
          </a:p>
        </p:txBody>
      </p:sp>
      <p:sp>
        <p:nvSpPr>
          <p:cNvPr id="5" name="Tekstvak 4">
            <a:extLst>
              <a:ext uri="{FF2B5EF4-FFF2-40B4-BE49-F238E27FC236}">
                <a16:creationId xmlns:a16="http://schemas.microsoft.com/office/drawing/2014/main" id="{36632C3A-F7F4-BAB0-1C6F-E5E69E1F4AE1}"/>
              </a:ext>
            </a:extLst>
          </p:cNvPr>
          <p:cNvSpPr txBox="1"/>
          <p:nvPr/>
        </p:nvSpPr>
        <p:spPr>
          <a:xfrm>
            <a:off x="10520680" y="6231265"/>
            <a:ext cx="1554588" cy="261610"/>
          </a:xfrm>
          <a:prstGeom prst="rect">
            <a:avLst/>
          </a:prstGeom>
          <a:noFill/>
        </p:spPr>
        <p:txBody>
          <a:bodyPr wrap="square">
            <a:spAutoFit/>
          </a:bodyPr>
          <a:lstStyle/>
          <a:p>
            <a:pPr algn="r"/>
            <a:r>
              <a:rPr lang="en-GB" sz="1100" dirty="0">
                <a:solidFill>
                  <a:schemeClr val="bg1"/>
                </a:solidFill>
                <a:latin typeface="Quicksand" pitchFamily="2" charset="0"/>
              </a:rPr>
              <a:t>NASA</a:t>
            </a:r>
          </a:p>
        </p:txBody>
      </p:sp>
      <p:pic>
        <p:nvPicPr>
          <p:cNvPr id="1026" name="Picture 2">
            <a:extLst>
              <a:ext uri="{FF2B5EF4-FFF2-40B4-BE49-F238E27FC236}">
                <a16:creationId xmlns:a16="http://schemas.microsoft.com/office/drawing/2014/main" id="{FD769840-8B66-D7DF-608B-15EB7C34529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39320" y="1704476"/>
            <a:ext cx="6477334" cy="4797964"/>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D200C9FC-0550-AD2F-6C27-BD823D9BEF73}"/>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7" name="Tekstvak 6">
            <a:extLst>
              <a:ext uri="{FF2B5EF4-FFF2-40B4-BE49-F238E27FC236}">
                <a16:creationId xmlns:a16="http://schemas.microsoft.com/office/drawing/2014/main" id="{2A45746D-DA85-0510-A44D-D883755B3379}"/>
              </a:ext>
            </a:extLst>
          </p:cNvPr>
          <p:cNvSpPr txBox="1"/>
          <p:nvPr/>
        </p:nvSpPr>
        <p:spPr>
          <a:xfrm>
            <a:off x="722724" y="5754958"/>
            <a:ext cx="5016596" cy="553998"/>
          </a:xfrm>
          <a:prstGeom prst="rect">
            <a:avLst/>
          </a:prstGeom>
          <a:noFill/>
        </p:spPr>
        <p:txBody>
          <a:bodyPr wrap="square">
            <a:spAutoFit/>
          </a:bodyPr>
          <a:lstStyle/>
          <a:p>
            <a:r>
              <a:rPr lang="en-GB" sz="1000" b="0" i="0" dirty="0">
                <a:solidFill>
                  <a:srgbClr val="222222"/>
                </a:solidFill>
                <a:effectLst/>
                <a:latin typeface="Quicksand" pitchFamily="2" charset="0"/>
              </a:rPr>
              <a:t>Nezami, A., Persaud, L. M., &amp; White, F. (2021). The overview effect and well-being. In </a:t>
            </a:r>
            <a:r>
              <a:rPr lang="en-GB" sz="1000" b="0" i="1" dirty="0">
                <a:solidFill>
                  <a:srgbClr val="222222"/>
                </a:solidFill>
                <a:effectLst/>
                <a:latin typeface="Quicksand" pitchFamily="2" charset="0"/>
              </a:rPr>
              <a:t>Expanding worldviews: astrobiology, Big history and cosmic perspectives</a:t>
            </a:r>
            <a:r>
              <a:rPr lang="en-GB" sz="1000" b="0" i="0" dirty="0">
                <a:solidFill>
                  <a:srgbClr val="222222"/>
                </a:solidFill>
                <a:effectLst/>
                <a:latin typeface="Quicksand" pitchFamily="2" charset="0"/>
              </a:rPr>
              <a:t> (pp. 163-197). Cham: Springer International Publishing.</a:t>
            </a:r>
            <a:endParaRPr lang="en-GB" sz="1000" dirty="0">
              <a:latin typeface="Quicksand" pitchFamily="2" charset="0"/>
            </a:endParaRPr>
          </a:p>
        </p:txBody>
      </p:sp>
    </p:spTree>
    <p:extLst>
      <p:ext uri="{BB962C8B-B14F-4D97-AF65-F5344CB8AC3E}">
        <p14:creationId xmlns:p14="http://schemas.microsoft.com/office/powerpoint/2010/main" val="61070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16B45-F719-073B-85D4-02B362E29592}"/>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459F1489-A758-97D6-559B-199F2142658A}"/>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4EE80AD-2784-361F-CA46-3781C0FBA640}"/>
              </a:ext>
            </a:extLst>
          </p:cNvPr>
          <p:cNvSpPr>
            <a:spLocks noGrp="1"/>
          </p:cNvSpPr>
          <p:nvPr>
            <p:ph type="title"/>
          </p:nvPr>
        </p:nvSpPr>
        <p:spPr/>
        <p:txBody>
          <a:bodyPr/>
          <a:lstStyle/>
          <a:p>
            <a:r>
              <a:rPr lang="en-GB" dirty="0">
                <a:solidFill>
                  <a:srgbClr val="6494C8"/>
                </a:solidFill>
                <a:latin typeface="Quicksand" pitchFamily="2" charset="0"/>
              </a:rPr>
              <a:t>Earth gazing &amp; “</a:t>
            </a:r>
            <a:r>
              <a:rPr lang="en-GB" dirty="0" err="1">
                <a:solidFill>
                  <a:srgbClr val="6494C8"/>
                </a:solidFill>
                <a:latin typeface="Quicksand" pitchFamily="2" charset="0"/>
              </a:rPr>
              <a:t>Skyspace</a:t>
            </a:r>
            <a:r>
              <a:rPr lang="en-GB" dirty="0">
                <a:solidFill>
                  <a:srgbClr val="6494C8"/>
                </a:solidFill>
                <a:latin typeface="Quicksand" pitchFamily="2" charset="0"/>
              </a:rPr>
              <a:t>”</a:t>
            </a:r>
          </a:p>
        </p:txBody>
      </p:sp>
      <p:sp>
        <p:nvSpPr>
          <p:cNvPr id="12" name="Tekstvak 11">
            <a:extLst>
              <a:ext uri="{FF2B5EF4-FFF2-40B4-BE49-F238E27FC236}">
                <a16:creationId xmlns:a16="http://schemas.microsoft.com/office/drawing/2014/main" id="{7465E620-F802-57F3-8000-6DAA72375A8E}"/>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14</a:t>
            </a:fld>
            <a:endParaRPr lang="en-GB" sz="1400" dirty="0">
              <a:latin typeface="Quicksand" pitchFamily="2" charset="0"/>
            </a:endParaRPr>
          </a:p>
        </p:txBody>
      </p:sp>
      <p:sp>
        <p:nvSpPr>
          <p:cNvPr id="4" name="Tijdelijke aanduiding voor inhoud 2">
            <a:extLst>
              <a:ext uri="{FF2B5EF4-FFF2-40B4-BE49-F238E27FC236}">
                <a16:creationId xmlns:a16="http://schemas.microsoft.com/office/drawing/2014/main" id="{A348021F-9543-C40C-84B7-8565CB840F0F}"/>
              </a:ext>
            </a:extLst>
          </p:cNvPr>
          <p:cNvSpPr txBox="1">
            <a:spLocks/>
          </p:cNvSpPr>
          <p:nvPr/>
        </p:nvSpPr>
        <p:spPr>
          <a:xfrm>
            <a:off x="1156022" y="2324911"/>
            <a:ext cx="4583298"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Quicksand" pitchFamily="2" charset="0"/>
            </a:endParaRPr>
          </a:p>
          <a:p>
            <a:pPr marL="0" indent="0">
              <a:buFont typeface="Arial" panose="020B0604020202020204" pitchFamily="34" charset="0"/>
              <a:buNone/>
            </a:pPr>
            <a:endParaRPr lang="en-GB" sz="3200" dirty="0">
              <a:latin typeface="Quicksand" pitchFamily="2" charset="0"/>
            </a:endParaRPr>
          </a:p>
        </p:txBody>
      </p:sp>
      <p:pic>
        <p:nvPicPr>
          <p:cNvPr id="5" name="Picture 2" descr="James Turrell - Skyspace - Highlights - Voorlinden">
            <a:extLst>
              <a:ext uri="{FF2B5EF4-FFF2-40B4-BE49-F238E27FC236}">
                <a16:creationId xmlns:a16="http://schemas.microsoft.com/office/drawing/2014/main" id="{14C83DFD-BC67-128B-B836-99D489A29A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702007"/>
            <a:ext cx="3360420" cy="4797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ames Turrell Skyspace | ArchDaily">
            <a:extLst>
              <a:ext uri="{FF2B5EF4-FFF2-40B4-BE49-F238E27FC236}">
                <a16:creationId xmlns:a16="http://schemas.microsoft.com/office/drawing/2014/main" id="{331078B2-BE78-4F6A-6698-DD3ACE735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32" y="1702118"/>
            <a:ext cx="3289286" cy="479786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4E3379C8-9AE6-9086-5ECC-6DD68721EFD6}"/>
              </a:ext>
            </a:extLst>
          </p:cNvPr>
          <p:cNvSpPr txBox="1"/>
          <p:nvPr/>
        </p:nvSpPr>
        <p:spPr>
          <a:xfrm>
            <a:off x="6755130" y="1957934"/>
            <a:ext cx="5345430"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Quicksand" pitchFamily="2" charset="0"/>
              </a:rPr>
              <a:t>James Turrell – “</a:t>
            </a:r>
            <a:r>
              <a:rPr kumimoji="0" lang="en-GB" sz="2800" b="1" i="0" u="none" strike="noStrike" kern="1200" cap="none" spc="0" normalizeH="0" baseline="0" noProof="0" dirty="0" err="1">
                <a:ln>
                  <a:noFill/>
                </a:ln>
                <a:solidFill>
                  <a:prstClr val="black"/>
                </a:solidFill>
                <a:effectLst/>
                <a:uLnTx/>
                <a:uFillTx/>
                <a:latin typeface="Quicksand" pitchFamily="2" charset="0"/>
              </a:rPr>
              <a:t>Skyspace</a:t>
            </a:r>
            <a:r>
              <a:rPr kumimoji="0" lang="en-GB" sz="2800" b="1" i="0" u="none" strike="noStrike" kern="1200" cap="none" spc="0" normalizeH="0" baseline="0" noProof="0" dirty="0">
                <a:ln>
                  <a:noFill/>
                </a:ln>
                <a:solidFill>
                  <a:prstClr val="black"/>
                </a:solidFill>
                <a:effectLst/>
                <a:uLnTx/>
                <a:uFillTx/>
                <a:latin typeface="Quicksand" pitchFamily="2"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Quicksand" pitchFamily="2"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Quicksand" pitchFamily="2" charset="0"/>
              </a:rPr>
              <a:t>looking upwards – positive effect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Quicksand" pitchFamily="2"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Quicksand" pitchFamily="2" charset="0"/>
              </a:rPr>
              <a:t>Earth view incorporated?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Quicksand" pitchFamily="2"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Quicksand" pitchFamily="2" charset="0"/>
              </a:rPr>
              <a:t>Mood lighting </a:t>
            </a:r>
            <a:r>
              <a:rPr lang="en-GB" sz="2400" dirty="0">
                <a:solidFill>
                  <a:prstClr val="black"/>
                </a:solidFill>
                <a:latin typeface="Quicksand" pitchFamily="2" charset="0"/>
              </a:rPr>
              <a:t>added to increase experience (based on mood of astronaut?)</a:t>
            </a:r>
            <a:endParaRPr kumimoji="0" lang="en-GB" sz="2400" b="0" i="0" u="none" strike="noStrike" kern="1200" cap="none" spc="0" normalizeH="0" baseline="0" noProof="0" dirty="0">
              <a:ln>
                <a:noFill/>
              </a:ln>
              <a:solidFill>
                <a:prstClr val="black"/>
              </a:solidFill>
              <a:effectLst/>
              <a:uLnTx/>
              <a:uFillTx/>
              <a:latin typeface="Quicksand"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Quicksand" pitchFamily="2" charset="0"/>
            </a:endParaRPr>
          </a:p>
        </p:txBody>
      </p:sp>
      <p:sp>
        <p:nvSpPr>
          <p:cNvPr id="9" name="Tekstvak 8">
            <a:extLst>
              <a:ext uri="{FF2B5EF4-FFF2-40B4-BE49-F238E27FC236}">
                <a16:creationId xmlns:a16="http://schemas.microsoft.com/office/drawing/2014/main" id="{72523A27-92AC-E491-CC39-72359633BED8}"/>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Tree>
    <p:extLst>
      <p:ext uri="{BB962C8B-B14F-4D97-AF65-F5344CB8AC3E}">
        <p14:creationId xmlns:p14="http://schemas.microsoft.com/office/powerpoint/2010/main" val="1760483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BEC88-12BB-0882-0B64-FEC30EC38F56}"/>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32F5B7E2-722E-F911-B381-01A23DBB3597}"/>
              </a:ext>
            </a:extLst>
          </p:cNvPr>
          <p:cNvSpPr/>
          <p:nvPr/>
        </p:nvSpPr>
        <p:spPr>
          <a:xfrm>
            <a:off x="0" y="0"/>
            <a:ext cx="12192000" cy="6857999"/>
          </a:xfrm>
          <a:prstGeom prst="rect">
            <a:avLst/>
          </a:prstGeom>
          <a:solidFill>
            <a:srgbClr val="0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Tijdelijke aanduiding voor inhoud 2">
            <a:extLst>
              <a:ext uri="{FF2B5EF4-FFF2-40B4-BE49-F238E27FC236}">
                <a16:creationId xmlns:a16="http://schemas.microsoft.com/office/drawing/2014/main" id="{1592A9EF-9342-3D62-4063-2F26DF49E241}"/>
              </a:ext>
            </a:extLst>
          </p:cNvPr>
          <p:cNvSpPr>
            <a:spLocks noGrp="1"/>
          </p:cNvSpPr>
          <p:nvPr>
            <p:ph idx="1"/>
          </p:nvPr>
        </p:nvSpPr>
        <p:spPr>
          <a:xfrm>
            <a:off x="361544" y="1991042"/>
            <a:ext cx="4390929" cy="4306888"/>
          </a:xfrm>
        </p:spPr>
        <p:txBody>
          <a:bodyPr>
            <a:normAutofit/>
          </a:bodyPr>
          <a:lstStyle/>
          <a:p>
            <a:pPr marL="0" indent="0">
              <a:buNone/>
            </a:pPr>
            <a:r>
              <a:rPr lang="en-GB" dirty="0">
                <a:solidFill>
                  <a:schemeClr val="bg1"/>
                </a:solidFill>
                <a:latin typeface="Quicksand" pitchFamily="2" charset="0"/>
              </a:rPr>
              <a:t>“EMO”- </a:t>
            </a:r>
            <a:r>
              <a:rPr lang="en-GB" sz="2400" dirty="0" err="1">
                <a:solidFill>
                  <a:schemeClr val="bg1"/>
                </a:solidFill>
                <a:latin typeface="Quicksand" pitchFamily="2" charset="0"/>
              </a:rPr>
              <a:t>Xiying</a:t>
            </a:r>
            <a:r>
              <a:rPr lang="en-GB" sz="2400" dirty="0">
                <a:solidFill>
                  <a:schemeClr val="bg1"/>
                </a:solidFill>
                <a:latin typeface="Quicksand" pitchFamily="2" charset="0"/>
              </a:rPr>
              <a:t> Bao</a:t>
            </a:r>
          </a:p>
          <a:p>
            <a:r>
              <a:rPr lang="en-GB" sz="2400" dirty="0">
                <a:solidFill>
                  <a:schemeClr val="bg1"/>
                </a:solidFill>
                <a:latin typeface="Quicksand" pitchFamily="2" charset="0"/>
              </a:rPr>
              <a:t>AI technology: facial recognition</a:t>
            </a:r>
          </a:p>
          <a:p>
            <a:r>
              <a:rPr lang="en-GB" sz="2400" dirty="0">
                <a:solidFill>
                  <a:schemeClr val="bg1"/>
                </a:solidFill>
                <a:latin typeface="Quicksand" pitchFamily="2" charset="0"/>
              </a:rPr>
              <a:t>Changes colours and shapes based on perceived emotion</a:t>
            </a:r>
          </a:p>
          <a:p>
            <a:r>
              <a:rPr lang="en-GB" sz="2400" dirty="0">
                <a:solidFill>
                  <a:schemeClr val="bg1"/>
                </a:solidFill>
                <a:latin typeface="Quicksand" pitchFamily="2" charset="0"/>
              </a:rPr>
              <a:t>Adaptive system monitors wellbeing of crew members</a:t>
            </a:r>
          </a:p>
          <a:p>
            <a:pPr lvl="1"/>
            <a:r>
              <a:rPr lang="en-GB" b="1" dirty="0">
                <a:solidFill>
                  <a:schemeClr val="bg1"/>
                </a:solidFill>
                <a:latin typeface="Quicksand" pitchFamily="2" charset="0"/>
              </a:rPr>
              <a:t>influence/transform emotions as well?</a:t>
            </a:r>
          </a:p>
          <a:p>
            <a:endParaRPr lang="en-GB" sz="2400" dirty="0">
              <a:solidFill>
                <a:schemeClr val="bg1"/>
              </a:solidFill>
              <a:latin typeface="Quicksand" pitchFamily="2" charset="0"/>
            </a:endParaRPr>
          </a:p>
          <a:p>
            <a:endParaRPr lang="en-GB" sz="2400" dirty="0">
              <a:solidFill>
                <a:schemeClr val="bg1"/>
              </a:solidFill>
              <a:latin typeface="Quicksand" pitchFamily="2" charset="0"/>
            </a:endParaRPr>
          </a:p>
          <a:p>
            <a:endParaRPr lang="en-GB" sz="2400" dirty="0">
              <a:solidFill>
                <a:schemeClr val="bg1"/>
              </a:solidFill>
              <a:latin typeface="Quicksand" pitchFamily="2" charset="0"/>
            </a:endParaRPr>
          </a:p>
          <a:p>
            <a:endParaRPr lang="en-GB" sz="2400" dirty="0">
              <a:solidFill>
                <a:schemeClr val="bg1"/>
              </a:solidFill>
              <a:latin typeface="Quicksand" pitchFamily="2" charset="0"/>
            </a:endParaRPr>
          </a:p>
        </p:txBody>
      </p:sp>
      <p:sp>
        <p:nvSpPr>
          <p:cNvPr id="7" name="Titel 1">
            <a:extLst>
              <a:ext uri="{FF2B5EF4-FFF2-40B4-BE49-F238E27FC236}">
                <a16:creationId xmlns:a16="http://schemas.microsoft.com/office/drawing/2014/main" id="{6BE23F62-6FEE-FE9A-AF6B-B45A49123CA4}"/>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Colour projection</a:t>
            </a:r>
          </a:p>
        </p:txBody>
      </p:sp>
      <p:sp>
        <p:nvSpPr>
          <p:cNvPr id="10" name="Tekstvak 9">
            <a:extLst>
              <a:ext uri="{FF2B5EF4-FFF2-40B4-BE49-F238E27FC236}">
                <a16:creationId xmlns:a16="http://schemas.microsoft.com/office/drawing/2014/main" id="{EBF26E9C-6225-D8E1-85EB-C0A297D475ED}"/>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solidFill>
                  <a:srgbClr val="6494C8"/>
                </a:solidFill>
                <a:latin typeface="Quicksand" pitchFamily="2" charset="0"/>
              </a:rPr>
              <a:t>15</a:t>
            </a:fld>
            <a:endParaRPr lang="en-GB" sz="1400" dirty="0">
              <a:solidFill>
                <a:srgbClr val="6494C8"/>
              </a:solidFill>
              <a:latin typeface="Quicksand" pitchFamily="2" charset="0"/>
            </a:endParaRPr>
          </a:p>
        </p:txBody>
      </p:sp>
      <p:sp>
        <p:nvSpPr>
          <p:cNvPr id="13" name="Tekstvak 12">
            <a:extLst>
              <a:ext uri="{FF2B5EF4-FFF2-40B4-BE49-F238E27FC236}">
                <a16:creationId xmlns:a16="http://schemas.microsoft.com/office/drawing/2014/main" id="{CF348B7C-5041-0D15-35CC-E2EF9CA6EA74}"/>
              </a:ext>
            </a:extLst>
          </p:cNvPr>
          <p:cNvSpPr txBox="1"/>
          <p:nvPr/>
        </p:nvSpPr>
        <p:spPr>
          <a:xfrm>
            <a:off x="-2179378" y="6250393"/>
            <a:ext cx="6370321" cy="261610"/>
          </a:xfrm>
          <a:prstGeom prst="rect">
            <a:avLst/>
          </a:prstGeom>
          <a:noFill/>
        </p:spPr>
        <p:txBody>
          <a:bodyPr wrap="square" rtlCol="0">
            <a:spAutoFit/>
          </a:bodyPr>
          <a:lstStyle/>
          <a:p>
            <a:pPr algn="r"/>
            <a:r>
              <a:rPr lang="en-GB" sz="1050" dirty="0">
                <a:latin typeface="Quicksand" pitchFamily="2" charset="0"/>
              </a:rPr>
              <a:t>https://studentawards.mediaarchitecture.org/mab/project/11</a:t>
            </a:r>
          </a:p>
        </p:txBody>
      </p:sp>
      <p:pic>
        <p:nvPicPr>
          <p:cNvPr id="5" name="EMO">
            <a:hlinkClick r:id="" action="ppaction://media"/>
            <a:extLst>
              <a:ext uri="{FF2B5EF4-FFF2-40B4-BE49-F238E27FC236}">
                <a16:creationId xmlns:a16="http://schemas.microsoft.com/office/drawing/2014/main" id="{878E7CA8-5FC1-E8F5-031C-74C1505D199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047" r="8470"/>
          <a:stretch/>
        </p:blipFill>
        <p:spPr>
          <a:xfrm>
            <a:off x="4552488" y="1690688"/>
            <a:ext cx="7639512" cy="4802187"/>
          </a:xfrm>
          <a:prstGeom prst="rect">
            <a:avLst/>
          </a:prstGeom>
        </p:spPr>
      </p:pic>
      <p:sp>
        <p:nvSpPr>
          <p:cNvPr id="8" name="Tekstvak 7">
            <a:extLst>
              <a:ext uri="{FF2B5EF4-FFF2-40B4-BE49-F238E27FC236}">
                <a16:creationId xmlns:a16="http://schemas.microsoft.com/office/drawing/2014/main" id="{240EE04F-CD24-F6B1-C997-CA3CFD60CF07}"/>
              </a:ext>
            </a:extLst>
          </p:cNvPr>
          <p:cNvSpPr txBox="1"/>
          <p:nvPr/>
        </p:nvSpPr>
        <p:spPr>
          <a:xfrm>
            <a:off x="4944980" y="6528919"/>
            <a:ext cx="7916775" cy="261610"/>
          </a:xfrm>
          <a:prstGeom prst="rect">
            <a:avLst/>
          </a:prstGeom>
          <a:noFill/>
        </p:spPr>
        <p:txBody>
          <a:bodyPr wrap="square" rtlCol="0">
            <a:spAutoFit/>
          </a:bodyPr>
          <a:lstStyle/>
          <a:p>
            <a:r>
              <a:rPr lang="en-GB" sz="1100" dirty="0">
                <a:solidFill>
                  <a:srgbClr val="6494C8"/>
                </a:solidFill>
                <a:latin typeface="Quicksand" pitchFamily="2" charset="0"/>
              </a:rPr>
              <a:t>Sophia Benfield | </a:t>
            </a:r>
            <a:r>
              <a:rPr lang="en-GB" sz="1100" dirty="0" err="1">
                <a:solidFill>
                  <a:srgbClr val="6494C8"/>
                </a:solidFill>
                <a:latin typeface="Quicksand" pitchFamily="2" charset="0"/>
              </a:rPr>
              <a:t>MoonSane</a:t>
            </a:r>
            <a:r>
              <a:rPr lang="en-GB" sz="1100" dirty="0">
                <a:solidFill>
                  <a:srgbClr val="6494C8"/>
                </a:solidFill>
                <a:latin typeface="Quicksand" pitchFamily="2" charset="0"/>
              </a:rPr>
              <a:t> | Lunar Architecture | Tutors: H. Bier &amp; A. Hidding &amp; F. Adema  | 2024/25 | TU Delft  </a:t>
            </a:r>
          </a:p>
        </p:txBody>
      </p:sp>
      <p:sp>
        <p:nvSpPr>
          <p:cNvPr id="11" name="Tekstvak 10">
            <a:extLst>
              <a:ext uri="{FF2B5EF4-FFF2-40B4-BE49-F238E27FC236}">
                <a16:creationId xmlns:a16="http://schemas.microsoft.com/office/drawing/2014/main" id="{AFDECE2A-2E48-CC91-0AB2-FA83731FAFFC}"/>
              </a:ext>
            </a:extLst>
          </p:cNvPr>
          <p:cNvSpPr txBox="1"/>
          <p:nvPr/>
        </p:nvSpPr>
        <p:spPr>
          <a:xfrm>
            <a:off x="481323" y="6204226"/>
            <a:ext cx="4271150" cy="246221"/>
          </a:xfrm>
          <a:prstGeom prst="rect">
            <a:avLst/>
          </a:prstGeom>
          <a:noFill/>
        </p:spPr>
        <p:txBody>
          <a:bodyPr wrap="square">
            <a:spAutoFit/>
          </a:bodyPr>
          <a:lstStyle/>
          <a:p>
            <a:r>
              <a:rPr lang="en-GB" sz="1000" dirty="0">
                <a:solidFill>
                  <a:schemeClr val="bg2"/>
                </a:solidFill>
                <a:latin typeface="Quicksand" pitchFamily="2" charset="0"/>
              </a:rPr>
              <a:t>https://designawards.core77.com/Interaction/104584/Emo.html</a:t>
            </a:r>
          </a:p>
        </p:txBody>
      </p:sp>
    </p:spTree>
    <p:extLst>
      <p:ext uri="{BB962C8B-B14F-4D97-AF65-F5344CB8AC3E}">
        <p14:creationId xmlns:p14="http://schemas.microsoft.com/office/powerpoint/2010/main" val="7447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8826-43DB-5616-663D-3F695EE00337}"/>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7A88D680-7F9C-2F53-FEDA-1E9E1C03253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B301EAF4-0FD5-4641-F3FA-B678CC047939}"/>
              </a:ext>
            </a:extLst>
          </p:cNvPr>
          <p:cNvSpPr>
            <a:spLocks noGrp="1"/>
          </p:cNvSpPr>
          <p:nvPr>
            <p:ph type="title"/>
          </p:nvPr>
        </p:nvSpPr>
        <p:spPr/>
        <p:txBody>
          <a:bodyPr/>
          <a:lstStyle/>
          <a:p>
            <a:r>
              <a:rPr lang="en-GB" dirty="0"/>
              <a:t>Concept</a:t>
            </a:r>
          </a:p>
        </p:txBody>
      </p:sp>
      <p:sp>
        <p:nvSpPr>
          <p:cNvPr id="3" name="Tijdelijke aanduiding voor inhoud 2">
            <a:extLst>
              <a:ext uri="{FF2B5EF4-FFF2-40B4-BE49-F238E27FC236}">
                <a16:creationId xmlns:a16="http://schemas.microsoft.com/office/drawing/2014/main" id="{7ECFD353-6489-E77A-2480-3487FFED8C17}"/>
              </a:ext>
            </a:extLst>
          </p:cNvPr>
          <p:cNvSpPr>
            <a:spLocks noGrp="1"/>
          </p:cNvSpPr>
          <p:nvPr>
            <p:ph idx="1"/>
          </p:nvPr>
        </p:nvSpPr>
        <p:spPr>
          <a:xfrm>
            <a:off x="718820" y="2324164"/>
            <a:ext cx="10754360" cy="570689"/>
          </a:xfrm>
        </p:spPr>
        <p:txBody>
          <a:bodyPr>
            <a:normAutofit fontScale="77500" lnSpcReduction="20000"/>
          </a:bodyPr>
          <a:lstStyle/>
          <a:p>
            <a:pPr marL="0" indent="0" algn="ctr">
              <a:buNone/>
            </a:pPr>
            <a:r>
              <a:rPr lang="en-GB" sz="3200" dirty="0">
                <a:latin typeface="Quicksand" pitchFamily="2" charset="0"/>
              </a:rPr>
              <a:t>Designing a Lunar habitat that promotes mental wellness of the crew</a:t>
            </a:r>
          </a:p>
        </p:txBody>
      </p:sp>
      <p:sp>
        <p:nvSpPr>
          <p:cNvPr id="5" name="Titel 1">
            <a:extLst>
              <a:ext uri="{FF2B5EF4-FFF2-40B4-BE49-F238E27FC236}">
                <a16:creationId xmlns:a16="http://schemas.microsoft.com/office/drawing/2014/main" id="{981719B1-C0F8-F471-F146-90915971ECF0}"/>
              </a:ext>
            </a:extLst>
          </p:cNvPr>
          <p:cNvSpPr txBox="1">
            <a:spLocks/>
          </p:cNvSpPr>
          <p:nvPr/>
        </p:nvSpPr>
        <p:spPr>
          <a:xfrm>
            <a:off x="849775" y="339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6494C8"/>
                </a:solidFill>
                <a:latin typeface="Quicksand" pitchFamily="2" charset="0"/>
              </a:rPr>
              <a:t>Concept</a:t>
            </a:r>
          </a:p>
        </p:txBody>
      </p:sp>
      <p:sp>
        <p:nvSpPr>
          <p:cNvPr id="6" name="Tekstvak 5">
            <a:extLst>
              <a:ext uri="{FF2B5EF4-FFF2-40B4-BE49-F238E27FC236}">
                <a16:creationId xmlns:a16="http://schemas.microsoft.com/office/drawing/2014/main" id="{7CCB400E-CD9B-2CCF-7E7D-67B70873EE0B}"/>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16</a:t>
            </a:fld>
            <a:endParaRPr lang="en-GB" sz="1400" dirty="0">
              <a:latin typeface="Quicksand" pitchFamily="2" charset="0"/>
            </a:endParaRPr>
          </a:p>
        </p:txBody>
      </p:sp>
      <p:pic>
        <p:nvPicPr>
          <p:cNvPr id="9" name="Picture 2">
            <a:extLst>
              <a:ext uri="{FF2B5EF4-FFF2-40B4-BE49-F238E27FC236}">
                <a16:creationId xmlns:a16="http://schemas.microsoft.com/office/drawing/2014/main" id="{523C5AEA-98A1-686C-BE84-6DBD50AA1E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64475" y="3397659"/>
            <a:ext cx="1907882" cy="22255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CDF07805-5EC9-A285-AEE1-A489C23868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52"/>
          <a:stretch/>
        </p:blipFill>
        <p:spPr bwMode="auto">
          <a:xfrm>
            <a:off x="9137653" y="3397659"/>
            <a:ext cx="1907882" cy="2225539"/>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6F9C6E36-62AA-1FA2-29DA-2118C4F5F43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12" name="Afbeelding 11">
            <a:extLst>
              <a:ext uri="{FF2B5EF4-FFF2-40B4-BE49-F238E27FC236}">
                <a16:creationId xmlns:a16="http://schemas.microsoft.com/office/drawing/2014/main" id="{08537E33-F0E9-7C21-855C-444918DF30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57931" y="3386934"/>
            <a:ext cx="908710" cy="2225541"/>
          </a:xfrm>
          <a:prstGeom prst="rect">
            <a:avLst/>
          </a:prstGeom>
        </p:spPr>
      </p:pic>
      <p:pic>
        <p:nvPicPr>
          <p:cNvPr id="13" name="Afbeelding 12">
            <a:extLst>
              <a:ext uri="{FF2B5EF4-FFF2-40B4-BE49-F238E27FC236}">
                <a16:creationId xmlns:a16="http://schemas.microsoft.com/office/drawing/2014/main" id="{971FE38F-883B-DB93-021F-AD9681C9021D}"/>
              </a:ext>
            </a:extLst>
          </p:cNvPr>
          <p:cNvPicPr>
            <a:picLocks noChangeAspect="1"/>
          </p:cNvPicPr>
          <p:nvPr/>
        </p:nvPicPr>
        <p:blipFill>
          <a:blip r:embed="rId6" cstate="print">
            <a:extLst>
              <a:ext uri="{28A0092B-C50C-407E-A947-70E740481C1C}">
                <a14:useLocalDpi xmlns:a14="http://schemas.microsoft.com/office/drawing/2010/main" val="0"/>
              </a:ext>
            </a:extLst>
          </a:blip>
          <a:srcRect r="-1958"/>
          <a:stretch/>
        </p:blipFill>
        <p:spPr>
          <a:xfrm>
            <a:off x="1058779" y="3386934"/>
            <a:ext cx="1002664" cy="2225540"/>
          </a:xfrm>
          <a:prstGeom prst="rect">
            <a:avLst/>
          </a:prstGeom>
        </p:spPr>
      </p:pic>
      <p:pic>
        <p:nvPicPr>
          <p:cNvPr id="4" name="Picture 8" descr="13 ideeën over Voronoi | boom fotografie, organische patronen, foto boom">
            <a:extLst>
              <a:ext uri="{FF2B5EF4-FFF2-40B4-BE49-F238E27FC236}">
                <a16:creationId xmlns:a16="http://schemas.microsoft.com/office/drawing/2014/main" id="{B64EB516-1825-44BA-8237-490EFDA2899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831937" y="3386934"/>
            <a:ext cx="1915909" cy="2236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13 ideeën over Voronoi | boom fotografie, organische patronen, foto boom">
            <a:extLst>
              <a:ext uri="{FF2B5EF4-FFF2-40B4-BE49-F238E27FC236}">
                <a16:creationId xmlns:a16="http://schemas.microsoft.com/office/drawing/2014/main" id="{54D58BAA-9587-2899-5373-3DBDECACB93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823917" y="3386934"/>
            <a:ext cx="1923929" cy="2225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24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754C2-2E8D-7C87-09D5-EAB5AB2B34D4}"/>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15BC1DE4-2414-D174-9801-5A5A9AF2ABF1}"/>
              </a:ext>
            </a:extLst>
          </p:cNvPr>
          <p:cNvSpPr/>
          <p:nvPr/>
        </p:nvSpPr>
        <p:spPr>
          <a:xfrm>
            <a:off x="0" y="0"/>
            <a:ext cx="12192000" cy="6858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DAB1E2D8-22E9-C03A-8589-6B9C13059728}"/>
              </a:ext>
            </a:extLst>
          </p:cNvPr>
          <p:cNvSpPr>
            <a:spLocks noGrp="1"/>
          </p:cNvSpPr>
          <p:nvPr>
            <p:ph type="title"/>
          </p:nvPr>
        </p:nvSpPr>
        <p:spPr/>
        <p:txBody>
          <a:bodyPr/>
          <a:lstStyle/>
          <a:p>
            <a:pPr algn="ctr"/>
            <a:r>
              <a:rPr lang="en-GB" sz="2800" dirty="0">
                <a:solidFill>
                  <a:srgbClr val="6494C8"/>
                </a:solidFill>
                <a:latin typeface="Quicksand" pitchFamily="2" charset="0"/>
              </a:rPr>
              <a:t>Approaching</a:t>
            </a:r>
            <a:r>
              <a:rPr lang="en-GB" dirty="0">
                <a:solidFill>
                  <a:srgbClr val="6494C8"/>
                </a:solidFill>
                <a:latin typeface="Quicksand" pitchFamily="2" charset="0"/>
              </a:rPr>
              <a:t> Lunar Architecture</a:t>
            </a:r>
          </a:p>
        </p:txBody>
      </p:sp>
      <p:sp>
        <p:nvSpPr>
          <p:cNvPr id="3" name="Tijdelijke aanduiding voor inhoud 2">
            <a:extLst>
              <a:ext uri="{FF2B5EF4-FFF2-40B4-BE49-F238E27FC236}">
                <a16:creationId xmlns:a16="http://schemas.microsoft.com/office/drawing/2014/main" id="{439F64FA-C97B-F073-D163-A6E5180D678B}"/>
              </a:ext>
            </a:extLst>
          </p:cNvPr>
          <p:cNvSpPr>
            <a:spLocks noGrp="1"/>
          </p:cNvSpPr>
          <p:nvPr>
            <p:ph idx="1"/>
          </p:nvPr>
        </p:nvSpPr>
        <p:spPr/>
        <p:txBody>
          <a:bodyPr/>
          <a:lstStyle/>
          <a:p>
            <a:pPr marL="0" lvl="0" indent="0">
              <a:buNone/>
            </a:pPr>
            <a:endParaRPr lang="en-GB" sz="1600" dirty="0"/>
          </a:p>
          <a:p>
            <a:endParaRPr lang="en-GB" dirty="0"/>
          </a:p>
        </p:txBody>
      </p:sp>
      <p:sp>
        <p:nvSpPr>
          <p:cNvPr id="5" name="Titel 1">
            <a:extLst>
              <a:ext uri="{FF2B5EF4-FFF2-40B4-BE49-F238E27FC236}">
                <a16:creationId xmlns:a16="http://schemas.microsoft.com/office/drawing/2014/main" id="{B9A4EA8C-97F6-650F-3FE3-F8A813A1DCE2}"/>
              </a:ext>
            </a:extLst>
          </p:cNvPr>
          <p:cNvSpPr txBox="1">
            <a:spLocks/>
          </p:cNvSpPr>
          <p:nvPr/>
        </p:nvSpPr>
        <p:spPr>
          <a:xfrm>
            <a:off x="8700175" y="3155335"/>
            <a:ext cx="3338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solidFill>
                  <a:schemeClr val="bg2"/>
                </a:solidFill>
                <a:latin typeface="Quicksand" pitchFamily="2" charset="0"/>
              </a:rPr>
              <a:t>Extreme Environment</a:t>
            </a:r>
          </a:p>
        </p:txBody>
      </p:sp>
      <p:sp>
        <p:nvSpPr>
          <p:cNvPr id="9" name="Titel 1">
            <a:extLst>
              <a:ext uri="{FF2B5EF4-FFF2-40B4-BE49-F238E27FC236}">
                <a16:creationId xmlns:a16="http://schemas.microsoft.com/office/drawing/2014/main" id="{4C079454-2E90-3CA4-47A2-611DA295672F}"/>
              </a:ext>
            </a:extLst>
          </p:cNvPr>
          <p:cNvSpPr txBox="1">
            <a:spLocks/>
          </p:cNvSpPr>
          <p:nvPr/>
        </p:nvSpPr>
        <p:spPr>
          <a:xfrm>
            <a:off x="328077" y="3266046"/>
            <a:ext cx="2899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solidFill>
                  <a:schemeClr val="bg2"/>
                </a:solidFill>
                <a:latin typeface="Quicksand" pitchFamily="2" charset="0"/>
              </a:rPr>
              <a:t>Blank Canvas</a:t>
            </a:r>
          </a:p>
        </p:txBody>
      </p:sp>
      <p:pic>
        <p:nvPicPr>
          <p:cNvPr id="1028" name="Picture 4" descr="Moon at Last Quarter phase">
            <a:extLst>
              <a:ext uri="{FF2B5EF4-FFF2-40B4-BE49-F238E27FC236}">
                <a16:creationId xmlns:a16="http://schemas.microsoft.com/office/drawing/2014/main" id="{A95F62F0-5D8B-DA83-9250-DA100233FE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88987" y="1429966"/>
            <a:ext cx="5057573" cy="499028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019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6AF50-1396-0460-0CC7-33D821243DDD}"/>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7F440B20-3555-97ED-CFD5-5DF8885A3514}"/>
              </a:ext>
            </a:extLst>
          </p:cNvPr>
          <p:cNvSpPr/>
          <p:nvPr/>
        </p:nvSpPr>
        <p:spPr>
          <a:xfrm>
            <a:off x="0" y="1"/>
            <a:ext cx="12192000" cy="31252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76249F91-374A-386C-9849-33252D9678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711200"/>
            <a:ext cx="121920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31BDE5F-6AE0-7D33-0589-7D393518FBAB}"/>
              </a:ext>
            </a:extLst>
          </p:cNvPr>
          <p:cNvSpPr>
            <a:spLocks noGrp="1"/>
          </p:cNvSpPr>
          <p:nvPr>
            <p:ph type="title"/>
          </p:nvPr>
        </p:nvSpPr>
        <p:spPr/>
        <p:txBody>
          <a:bodyPr/>
          <a:lstStyle/>
          <a:p>
            <a:r>
              <a:rPr lang="en-GB" dirty="0">
                <a:solidFill>
                  <a:srgbClr val="6494C8"/>
                </a:solidFill>
                <a:latin typeface="Quicksand" pitchFamily="2" charset="0"/>
              </a:rPr>
              <a:t>Habitat conditions</a:t>
            </a:r>
          </a:p>
        </p:txBody>
      </p:sp>
      <p:sp>
        <p:nvSpPr>
          <p:cNvPr id="3" name="Tekstvak 2">
            <a:extLst>
              <a:ext uri="{FF2B5EF4-FFF2-40B4-BE49-F238E27FC236}">
                <a16:creationId xmlns:a16="http://schemas.microsoft.com/office/drawing/2014/main" id="{46F2A006-70C8-E15A-3A09-9F4406BF9CBF}"/>
              </a:ext>
            </a:extLst>
          </p:cNvPr>
          <p:cNvSpPr txBox="1"/>
          <p:nvPr/>
        </p:nvSpPr>
        <p:spPr>
          <a:xfrm>
            <a:off x="8983980" y="6597025"/>
            <a:ext cx="3328670" cy="261610"/>
          </a:xfrm>
          <a:prstGeom prst="rect">
            <a:avLst/>
          </a:prstGeom>
          <a:noFill/>
        </p:spPr>
        <p:txBody>
          <a:bodyPr wrap="square">
            <a:spAutoFit/>
          </a:bodyPr>
          <a:lstStyle/>
          <a:p>
            <a:r>
              <a:rPr lang="en-GB" sz="1100" b="0" i="0" dirty="0">
                <a:solidFill>
                  <a:schemeClr val="bg1"/>
                </a:solidFill>
                <a:effectLst/>
                <a:latin typeface="Quicksand" pitchFamily="2" charset="0"/>
              </a:rPr>
              <a:t>141:01:23 20871, 20890, and 20891 Source: NASA</a:t>
            </a:r>
            <a:endParaRPr lang="en-GB" sz="1100" dirty="0">
              <a:solidFill>
                <a:schemeClr val="bg1"/>
              </a:solidFill>
              <a:latin typeface="Quicksand" pitchFamily="2" charset="0"/>
            </a:endParaRPr>
          </a:p>
        </p:txBody>
      </p:sp>
      <p:sp>
        <p:nvSpPr>
          <p:cNvPr id="4" name="Tijdelijke aanduiding voor inhoud 2">
            <a:extLst>
              <a:ext uri="{FF2B5EF4-FFF2-40B4-BE49-F238E27FC236}">
                <a16:creationId xmlns:a16="http://schemas.microsoft.com/office/drawing/2014/main" id="{614306F7-2227-FE70-DC02-37CC7DB37BD3}"/>
              </a:ext>
            </a:extLst>
          </p:cNvPr>
          <p:cNvSpPr txBox="1">
            <a:spLocks/>
          </p:cNvSpPr>
          <p:nvPr/>
        </p:nvSpPr>
        <p:spPr>
          <a:xfrm>
            <a:off x="838200" y="1896648"/>
            <a:ext cx="4939979"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solidFill>
                  <a:schemeClr val="bg1"/>
                </a:solidFill>
                <a:latin typeface="Quicksand" pitchFamily="2" charset="0"/>
              </a:rPr>
              <a:t>Far away from home and family</a:t>
            </a:r>
          </a:p>
          <a:p>
            <a:pPr>
              <a:lnSpc>
                <a:spcPct val="100000"/>
              </a:lnSpc>
            </a:pPr>
            <a:r>
              <a:rPr lang="en-GB" dirty="0">
                <a:solidFill>
                  <a:schemeClr val="bg1"/>
                </a:solidFill>
                <a:latin typeface="Quicksand" pitchFamily="2" charset="0"/>
              </a:rPr>
              <a:t>Limited social circle</a:t>
            </a:r>
          </a:p>
          <a:p>
            <a:pPr>
              <a:lnSpc>
                <a:spcPct val="100000"/>
              </a:lnSpc>
            </a:pPr>
            <a:r>
              <a:rPr lang="en-GB" b="1" dirty="0">
                <a:solidFill>
                  <a:schemeClr val="bg1"/>
                </a:solidFill>
                <a:latin typeface="Quicksand" pitchFamily="2" charset="0"/>
              </a:rPr>
              <a:t>Habitat is main stimulus 	</a:t>
            </a:r>
          </a:p>
          <a:p>
            <a:pPr marL="0" indent="0">
              <a:lnSpc>
                <a:spcPct val="100000"/>
              </a:lnSpc>
              <a:buFont typeface="Arial" panose="020B0604020202020204" pitchFamily="34" charset="0"/>
              <a:buNone/>
            </a:pPr>
            <a:endParaRPr lang="en-GB" sz="3200" dirty="0">
              <a:solidFill>
                <a:schemeClr val="bg1"/>
              </a:solidFill>
              <a:latin typeface="Quicksand" pitchFamily="2" charset="0"/>
            </a:endParaRPr>
          </a:p>
          <a:p>
            <a:pPr marL="0" indent="0">
              <a:lnSpc>
                <a:spcPct val="100000"/>
              </a:lnSpc>
              <a:buFont typeface="Arial" panose="020B0604020202020204" pitchFamily="34" charset="0"/>
              <a:buNone/>
            </a:pPr>
            <a:endParaRPr lang="en-GB" sz="3200" dirty="0">
              <a:solidFill>
                <a:schemeClr val="bg1"/>
              </a:solidFill>
              <a:latin typeface="Quicksand" pitchFamily="2" charset="0"/>
            </a:endParaRPr>
          </a:p>
        </p:txBody>
      </p:sp>
    </p:spTree>
    <p:extLst>
      <p:ext uri="{BB962C8B-B14F-4D97-AF65-F5344CB8AC3E}">
        <p14:creationId xmlns:p14="http://schemas.microsoft.com/office/powerpoint/2010/main" val="220625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5EFE-781C-4033-0777-DD99801618A9}"/>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DE8A970D-28BD-C9DE-10AC-E86108F87150}"/>
              </a:ext>
            </a:extLst>
          </p:cNvPr>
          <p:cNvSpPr/>
          <p:nvPr/>
        </p:nvSpPr>
        <p:spPr>
          <a:xfrm>
            <a:off x="0" y="1"/>
            <a:ext cx="12192000" cy="31252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E42517D1-9660-A259-92A8-3DCE1F9373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446506"/>
            <a:ext cx="12191999" cy="541149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6D703D0-E413-6420-40C5-D2C561F98431}"/>
              </a:ext>
            </a:extLst>
          </p:cNvPr>
          <p:cNvSpPr>
            <a:spLocks noGrp="1"/>
          </p:cNvSpPr>
          <p:nvPr>
            <p:ph type="title"/>
          </p:nvPr>
        </p:nvSpPr>
        <p:spPr/>
        <p:txBody>
          <a:bodyPr/>
          <a:lstStyle/>
          <a:p>
            <a:r>
              <a:rPr lang="en-GB" dirty="0">
                <a:solidFill>
                  <a:srgbClr val="6494C8"/>
                </a:solidFill>
                <a:latin typeface="Quicksand" pitchFamily="2" charset="0"/>
              </a:rPr>
              <a:t>Views</a:t>
            </a:r>
          </a:p>
        </p:txBody>
      </p:sp>
      <p:sp>
        <p:nvSpPr>
          <p:cNvPr id="4" name="Tijdelijke aanduiding voor inhoud 2">
            <a:extLst>
              <a:ext uri="{FF2B5EF4-FFF2-40B4-BE49-F238E27FC236}">
                <a16:creationId xmlns:a16="http://schemas.microsoft.com/office/drawing/2014/main" id="{A6EE3B10-A769-0A57-B737-77E3BE6C4E0C}"/>
              </a:ext>
            </a:extLst>
          </p:cNvPr>
          <p:cNvSpPr txBox="1">
            <a:spLocks/>
          </p:cNvSpPr>
          <p:nvPr/>
        </p:nvSpPr>
        <p:spPr>
          <a:xfrm>
            <a:off x="1156021" y="2324911"/>
            <a:ext cx="9879957"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Quicksand" pitchFamily="2" charset="0"/>
            </a:endParaRPr>
          </a:p>
          <a:p>
            <a:pPr marL="0" indent="0">
              <a:buFont typeface="Arial" panose="020B0604020202020204" pitchFamily="34" charset="0"/>
              <a:buNone/>
            </a:pPr>
            <a:endParaRPr lang="en-GB" sz="3200" dirty="0">
              <a:latin typeface="Quicksand" pitchFamily="2" charset="0"/>
            </a:endParaRPr>
          </a:p>
        </p:txBody>
      </p:sp>
      <p:sp>
        <p:nvSpPr>
          <p:cNvPr id="8" name="Tekstvak 7">
            <a:extLst>
              <a:ext uri="{FF2B5EF4-FFF2-40B4-BE49-F238E27FC236}">
                <a16:creationId xmlns:a16="http://schemas.microsoft.com/office/drawing/2014/main" id="{A759440C-DD62-86FE-B291-856DFE07A0BF}"/>
              </a:ext>
            </a:extLst>
          </p:cNvPr>
          <p:cNvSpPr txBox="1"/>
          <p:nvPr/>
        </p:nvSpPr>
        <p:spPr>
          <a:xfrm>
            <a:off x="9601200" y="6561891"/>
            <a:ext cx="2708514" cy="261610"/>
          </a:xfrm>
          <a:prstGeom prst="rect">
            <a:avLst/>
          </a:prstGeom>
          <a:noFill/>
        </p:spPr>
        <p:txBody>
          <a:bodyPr wrap="square">
            <a:spAutoFit/>
          </a:bodyPr>
          <a:lstStyle/>
          <a:p>
            <a:r>
              <a:rPr lang="en-GB" sz="1100" b="0" i="0" dirty="0">
                <a:solidFill>
                  <a:schemeClr val="bg1"/>
                </a:solidFill>
                <a:effectLst/>
                <a:latin typeface="Quicksand" pitchFamily="2" charset="0"/>
              </a:rPr>
              <a:t>AS17-136-</a:t>
            </a:r>
            <a:r>
              <a:rPr lang="en-NL" sz="1100" b="0" i="0" dirty="0">
                <a:solidFill>
                  <a:schemeClr val="bg2"/>
                </a:solidFill>
                <a:effectLst/>
                <a:latin typeface="Quicksand" pitchFamily="2" charset="0"/>
              </a:rPr>
              <a:t>20411-</a:t>
            </a:r>
            <a:r>
              <a:rPr lang="nl-NL" sz="1100" b="0" i="0" dirty="0">
                <a:solidFill>
                  <a:schemeClr val="bg2"/>
                </a:solidFill>
                <a:effectLst/>
                <a:latin typeface="Quicksand" pitchFamily="2" charset="0"/>
              </a:rPr>
              <a:t>204</a:t>
            </a:r>
            <a:r>
              <a:rPr lang="en-NL" sz="1100" b="0" i="0" dirty="0">
                <a:solidFill>
                  <a:schemeClr val="bg2"/>
                </a:solidFill>
                <a:effectLst/>
                <a:latin typeface="Quicksand" pitchFamily="2" charset="0"/>
              </a:rPr>
              <a:t>25</a:t>
            </a:r>
            <a:r>
              <a:rPr lang="en-GB" sz="1100" b="0" i="0" dirty="0">
                <a:solidFill>
                  <a:schemeClr val="bg1"/>
                </a:solidFill>
                <a:effectLst/>
                <a:latin typeface="Quicksand" pitchFamily="2" charset="0"/>
              </a:rPr>
              <a:t> Source: NASA</a:t>
            </a:r>
            <a:endParaRPr lang="en-GB" sz="1100" dirty="0">
              <a:solidFill>
                <a:schemeClr val="bg1"/>
              </a:solidFill>
              <a:latin typeface="Quicksand" pitchFamily="2" charset="0"/>
            </a:endParaRPr>
          </a:p>
        </p:txBody>
      </p:sp>
      <p:sp>
        <p:nvSpPr>
          <p:cNvPr id="12" name="Tekstvak 11">
            <a:extLst>
              <a:ext uri="{FF2B5EF4-FFF2-40B4-BE49-F238E27FC236}">
                <a16:creationId xmlns:a16="http://schemas.microsoft.com/office/drawing/2014/main" id="{96FFCEAC-2023-D175-6262-F4E3FF921579}"/>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solidFill>
                  <a:schemeClr val="bg1"/>
                </a:solidFill>
                <a:latin typeface="Quicksand" pitchFamily="2" charset="0"/>
              </a:rPr>
              <a:t>4</a:t>
            </a:fld>
            <a:endParaRPr lang="en-GB" sz="1400" dirty="0">
              <a:solidFill>
                <a:schemeClr val="bg1"/>
              </a:solidFill>
              <a:latin typeface="Quicksand" pitchFamily="2" charset="0"/>
            </a:endParaRPr>
          </a:p>
        </p:txBody>
      </p:sp>
    </p:spTree>
    <p:extLst>
      <p:ext uri="{BB962C8B-B14F-4D97-AF65-F5344CB8AC3E}">
        <p14:creationId xmlns:p14="http://schemas.microsoft.com/office/powerpoint/2010/main" val="1251604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A40B-956D-6022-2C00-65030FECE40B}"/>
            </a:ext>
          </a:extLst>
        </p:cNvPr>
        <p:cNvGrpSpPr/>
        <p:nvPr/>
      </p:nvGrpSpPr>
      <p:grpSpPr>
        <a:xfrm>
          <a:off x="0" y="0"/>
          <a:ext cx="0" cy="0"/>
          <a:chOff x="0" y="0"/>
          <a:chExt cx="0" cy="0"/>
        </a:xfrm>
      </p:grpSpPr>
      <p:pic>
        <p:nvPicPr>
          <p:cNvPr id="2" name="Afbeelding 1" descr="Afbeelding met maan, planeet, bol, Hemellichaam&#10;&#10;Automatisch gegenereerde beschrijving">
            <a:extLst>
              <a:ext uri="{FF2B5EF4-FFF2-40B4-BE49-F238E27FC236}">
                <a16:creationId xmlns:a16="http://schemas.microsoft.com/office/drawing/2014/main" id="{450EF308-6D66-901F-EE28-304E23A3DB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6" name="Tekstvak 5">
            <a:extLst>
              <a:ext uri="{FF2B5EF4-FFF2-40B4-BE49-F238E27FC236}">
                <a16:creationId xmlns:a16="http://schemas.microsoft.com/office/drawing/2014/main" id="{BEE9B9E0-4078-220F-6146-2A7E07048521}"/>
              </a:ext>
            </a:extLst>
          </p:cNvPr>
          <p:cNvSpPr txBox="1"/>
          <p:nvPr/>
        </p:nvSpPr>
        <p:spPr>
          <a:xfrm>
            <a:off x="9519920" y="6573520"/>
            <a:ext cx="2712720" cy="261610"/>
          </a:xfrm>
          <a:prstGeom prst="rect">
            <a:avLst/>
          </a:prstGeom>
          <a:noFill/>
        </p:spPr>
        <p:txBody>
          <a:bodyPr wrap="square">
            <a:spAutoFit/>
          </a:bodyPr>
          <a:lstStyle/>
          <a:p>
            <a:r>
              <a:rPr lang="en-GB" sz="1100" b="0" i="0" dirty="0">
                <a:solidFill>
                  <a:schemeClr val="bg1"/>
                </a:solidFill>
                <a:effectLst/>
                <a:latin typeface="Quicksand" pitchFamily="2" charset="0"/>
              </a:rPr>
              <a:t>AS17-138-21063 (OF300) Source: NASA</a:t>
            </a:r>
            <a:endParaRPr lang="en-GB" sz="1100" dirty="0">
              <a:solidFill>
                <a:schemeClr val="bg1"/>
              </a:solidFill>
              <a:latin typeface="Quicksand" pitchFamily="2" charset="0"/>
            </a:endParaRPr>
          </a:p>
        </p:txBody>
      </p:sp>
      <p:sp>
        <p:nvSpPr>
          <p:cNvPr id="12" name="Tekstvak 11">
            <a:extLst>
              <a:ext uri="{FF2B5EF4-FFF2-40B4-BE49-F238E27FC236}">
                <a16:creationId xmlns:a16="http://schemas.microsoft.com/office/drawing/2014/main" id="{2582BEC0-1C4F-773D-BE4C-530B85E95AD6}"/>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solidFill>
                  <a:schemeClr val="bg2"/>
                </a:solidFill>
                <a:latin typeface="Quicksand" pitchFamily="2" charset="0"/>
              </a:rPr>
              <a:t>5</a:t>
            </a:fld>
            <a:endParaRPr lang="en-GB" sz="1400" dirty="0">
              <a:solidFill>
                <a:schemeClr val="bg2"/>
              </a:solidFill>
              <a:latin typeface="Quicksand" pitchFamily="2" charset="0"/>
            </a:endParaRPr>
          </a:p>
        </p:txBody>
      </p:sp>
    </p:spTree>
    <p:extLst>
      <p:ext uri="{BB962C8B-B14F-4D97-AF65-F5344CB8AC3E}">
        <p14:creationId xmlns:p14="http://schemas.microsoft.com/office/powerpoint/2010/main" val="42561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6788C-2BD6-3403-D5F6-63E9EDA5EC30}"/>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097892F5-619D-D0FF-8AAC-F3888E093C9B}"/>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90F6E59-23A3-C295-CC1C-93AE5804F87A}"/>
              </a:ext>
            </a:extLst>
          </p:cNvPr>
          <p:cNvSpPr>
            <a:spLocks noGrp="1"/>
          </p:cNvSpPr>
          <p:nvPr>
            <p:ph type="title"/>
          </p:nvPr>
        </p:nvSpPr>
        <p:spPr/>
        <p:txBody>
          <a:bodyPr/>
          <a:lstStyle/>
          <a:p>
            <a:r>
              <a:rPr lang="en-GB" dirty="0">
                <a:solidFill>
                  <a:srgbClr val="6494C8"/>
                </a:solidFill>
                <a:latin typeface="Quicksand" pitchFamily="2" charset="0"/>
              </a:rPr>
              <a:t>Research question</a:t>
            </a:r>
          </a:p>
        </p:txBody>
      </p:sp>
      <p:sp>
        <p:nvSpPr>
          <p:cNvPr id="3" name="Tijdelijke aanduiding voor inhoud 2">
            <a:extLst>
              <a:ext uri="{FF2B5EF4-FFF2-40B4-BE49-F238E27FC236}">
                <a16:creationId xmlns:a16="http://schemas.microsoft.com/office/drawing/2014/main" id="{A153F5F1-B7BA-EB54-2AEF-51458B96B9FC}"/>
              </a:ext>
            </a:extLst>
          </p:cNvPr>
          <p:cNvSpPr>
            <a:spLocks noGrp="1"/>
          </p:cNvSpPr>
          <p:nvPr>
            <p:ph idx="1"/>
          </p:nvPr>
        </p:nvSpPr>
        <p:spPr>
          <a:xfrm>
            <a:off x="1156021" y="2869499"/>
            <a:ext cx="9879957" cy="3781004"/>
          </a:xfrm>
        </p:spPr>
        <p:txBody>
          <a:bodyPr>
            <a:normAutofit/>
          </a:bodyPr>
          <a:lstStyle/>
          <a:p>
            <a:pPr marL="0" indent="0">
              <a:buNone/>
            </a:pPr>
            <a:r>
              <a:rPr lang="en-GB" sz="3200" dirty="0">
                <a:latin typeface="Quicksand" pitchFamily="2" charset="0"/>
              </a:rPr>
              <a:t>How can human spatial perception be used in the design of Lunar habitats, to mitigate the negative mental health effects of living long-term on the moon?</a:t>
            </a:r>
          </a:p>
          <a:p>
            <a:endParaRPr lang="en-GB" sz="3200" dirty="0"/>
          </a:p>
        </p:txBody>
      </p:sp>
      <p:sp>
        <p:nvSpPr>
          <p:cNvPr id="12" name="Tekstvak 11">
            <a:extLst>
              <a:ext uri="{FF2B5EF4-FFF2-40B4-BE49-F238E27FC236}">
                <a16:creationId xmlns:a16="http://schemas.microsoft.com/office/drawing/2014/main" id="{F6E696F4-8ADA-4295-E220-E4C49EF24992}"/>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6</a:t>
            </a:fld>
            <a:endParaRPr lang="en-GB" sz="1400" dirty="0">
              <a:latin typeface="Quicksand" pitchFamily="2" charset="0"/>
            </a:endParaRPr>
          </a:p>
        </p:txBody>
      </p:sp>
      <p:sp>
        <p:nvSpPr>
          <p:cNvPr id="6" name="Tekstvak 5">
            <a:extLst>
              <a:ext uri="{FF2B5EF4-FFF2-40B4-BE49-F238E27FC236}">
                <a16:creationId xmlns:a16="http://schemas.microsoft.com/office/drawing/2014/main" id="{0D0DE0A2-74A4-6947-1F98-D3CB47441125}"/>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Tree>
    <p:extLst>
      <p:ext uri="{BB962C8B-B14F-4D97-AF65-F5344CB8AC3E}">
        <p14:creationId xmlns:p14="http://schemas.microsoft.com/office/powerpoint/2010/main" val="687147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74856-D422-294E-8D48-C1DD6601967E}"/>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78482B23-D0DD-7506-E2DB-33BD52A17437}"/>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5F6C9CB6-02C9-366E-5983-41838D669467}"/>
              </a:ext>
            </a:extLst>
          </p:cNvPr>
          <p:cNvSpPr>
            <a:spLocks noGrp="1"/>
          </p:cNvSpPr>
          <p:nvPr>
            <p:ph type="title"/>
          </p:nvPr>
        </p:nvSpPr>
        <p:spPr/>
        <p:txBody>
          <a:bodyPr/>
          <a:lstStyle/>
          <a:p>
            <a:r>
              <a:rPr lang="en-GB" dirty="0">
                <a:solidFill>
                  <a:srgbClr val="6494C8"/>
                </a:solidFill>
                <a:latin typeface="Quicksand" pitchFamily="2" charset="0"/>
              </a:rPr>
              <a:t>Scope of habitat solutions</a:t>
            </a:r>
          </a:p>
        </p:txBody>
      </p:sp>
      <p:sp>
        <p:nvSpPr>
          <p:cNvPr id="12" name="Tekstvak 11">
            <a:extLst>
              <a:ext uri="{FF2B5EF4-FFF2-40B4-BE49-F238E27FC236}">
                <a16:creationId xmlns:a16="http://schemas.microsoft.com/office/drawing/2014/main" id="{391E9C5E-1A9A-2FE3-EA1F-05F9654E929F}"/>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7</a:t>
            </a:fld>
            <a:endParaRPr lang="en-GB" sz="1400" dirty="0">
              <a:latin typeface="Quicksand" pitchFamily="2" charset="0"/>
            </a:endParaRPr>
          </a:p>
        </p:txBody>
      </p:sp>
      <p:sp>
        <p:nvSpPr>
          <p:cNvPr id="4" name="Tijdelijke aanduiding voor inhoud 2">
            <a:extLst>
              <a:ext uri="{FF2B5EF4-FFF2-40B4-BE49-F238E27FC236}">
                <a16:creationId xmlns:a16="http://schemas.microsoft.com/office/drawing/2014/main" id="{EACEB23D-0970-636E-0ACE-2C76B3B9D04E}"/>
              </a:ext>
            </a:extLst>
          </p:cNvPr>
          <p:cNvSpPr txBox="1">
            <a:spLocks/>
          </p:cNvSpPr>
          <p:nvPr/>
        </p:nvSpPr>
        <p:spPr>
          <a:xfrm>
            <a:off x="1156021" y="2324911"/>
            <a:ext cx="9879957"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Quicksand" pitchFamily="2" charset="0"/>
            </a:endParaRPr>
          </a:p>
          <a:p>
            <a:pPr marL="0" indent="0">
              <a:buFont typeface="Arial" panose="020B0604020202020204" pitchFamily="34" charset="0"/>
              <a:buNone/>
            </a:pPr>
            <a:endParaRPr lang="en-GB" sz="3200" dirty="0">
              <a:latin typeface="Quicksand" pitchFamily="2" charset="0"/>
            </a:endParaRPr>
          </a:p>
        </p:txBody>
      </p:sp>
      <p:sp>
        <p:nvSpPr>
          <p:cNvPr id="7" name="Tekstvak 6">
            <a:extLst>
              <a:ext uri="{FF2B5EF4-FFF2-40B4-BE49-F238E27FC236}">
                <a16:creationId xmlns:a16="http://schemas.microsoft.com/office/drawing/2014/main" id="{75B6A502-C900-4AD5-16B1-C5DF809D0E1E}"/>
              </a:ext>
            </a:extLst>
          </p:cNvPr>
          <p:cNvSpPr txBox="1"/>
          <p:nvPr/>
        </p:nvSpPr>
        <p:spPr>
          <a:xfrm>
            <a:off x="695657" y="2015649"/>
            <a:ext cx="4895814" cy="4585871"/>
          </a:xfrm>
          <a:prstGeom prst="rect">
            <a:avLst/>
          </a:prstGeom>
          <a:noFill/>
        </p:spPr>
        <p:txBody>
          <a:bodyPr wrap="square">
            <a:spAutoFit/>
          </a:bodyPr>
          <a:lstStyle/>
          <a:p>
            <a:r>
              <a:rPr lang="en-GB" sz="2400" b="1" dirty="0">
                <a:latin typeface="Quicksand" pitchFamily="2" charset="0"/>
              </a:rPr>
              <a:t>Lighting: </a:t>
            </a:r>
          </a:p>
          <a:p>
            <a:pPr marL="285750" indent="-285750">
              <a:buFont typeface="Arial" panose="020B0604020202020204" pitchFamily="34" charset="0"/>
              <a:buChar char="•"/>
            </a:pPr>
            <a:r>
              <a:rPr lang="en-GB" sz="2000" b="1" dirty="0">
                <a:solidFill>
                  <a:srgbClr val="0070C0"/>
                </a:solidFill>
                <a:latin typeface="Quicksand" pitchFamily="2" charset="0"/>
              </a:rPr>
              <a:t>Allowing the passage of sunlight*</a:t>
            </a:r>
          </a:p>
          <a:p>
            <a:pPr marL="285750" indent="-285750">
              <a:buFont typeface="Arial" panose="020B0604020202020204" pitchFamily="34" charset="0"/>
              <a:buChar char="•"/>
            </a:pPr>
            <a:r>
              <a:rPr lang="en-GB" sz="2000" dirty="0">
                <a:latin typeface="Quicksand" pitchFamily="2" charset="0"/>
              </a:rPr>
              <a:t>Habitat day/night cycles</a:t>
            </a:r>
          </a:p>
          <a:p>
            <a:pPr marL="285750" indent="-285750">
              <a:buFont typeface="Arial" panose="020B0604020202020204" pitchFamily="34" charset="0"/>
              <a:buChar char="•"/>
            </a:pPr>
            <a:r>
              <a:rPr lang="en-GB" sz="2000" dirty="0">
                <a:latin typeface="Quicksand" pitchFamily="2" charset="0"/>
              </a:rPr>
              <a:t>Improved environmental lighting</a:t>
            </a:r>
          </a:p>
          <a:p>
            <a:pPr marL="285750" indent="-285750">
              <a:buFont typeface="Arial" panose="020B0604020202020204" pitchFamily="34" charset="0"/>
              <a:buChar char="•"/>
            </a:pPr>
            <a:endParaRPr lang="en-GB" sz="2400" dirty="0">
              <a:latin typeface="Quicksand" pitchFamily="2" charset="0"/>
            </a:endParaRPr>
          </a:p>
          <a:p>
            <a:r>
              <a:rPr lang="en-GB" sz="2400" b="1" dirty="0">
                <a:latin typeface="Quicksand" pitchFamily="2" charset="0"/>
              </a:rPr>
              <a:t>Stimulating senses:</a:t>
            </a:r>
            <a:endParaRPr lang="en-GB" sz="2400" b="1" dirty="0">
              <a:solidFill>
                <a:srgbClr val="6494C8"/>
              </a:solidFill>
              <a:latin typeface="Quicksand" pitchFamily="2" charset="0"/>
            </a:endParaRPr>
          </a:p>
          <a:p>
            <a:pPr marL="285750" indent="-285750">
              <a:buFont typeface="Arial" panose="020B0604020202020204" pitchFamily="34" charset="0"/>
              <a:buChar char="•"/>
            </a:pPr>
            <a:r>
              <a:rPr lang="en-GB" sz="2000" dirty="0">
                <a:latin typeface="Quicksand" pitchFamily="2" charset="0"/>
              </a:rPr>
              <a:t>Improved colours of environment</a:t>
            </a:r>
          </a:p>
          <a:p>
            <a:pPr marL="285750" indent="-285750">
              <a:buFont typeface="Arial" panose="020B0604020202020204" pitchFamily="34" charset="0"/>
              <a:buChar char="•"/>
            </a:pPr>
            <a:r>
              <a:rPr lang="en-GB" sz="2000" dirty="0">
                <a:latin typeface="Quicksand" pitchFamily="2" charset="0"/>
              </a:rPr>
              <a:t>Reduced noise levels </a:t>
            </a:r>
          </a:p>
          <a:p>
            <a:pPr marL="285750" indent="-285750">
              <a:buFont typeface="Arial" panose="020B0604020202020204" pitchFamily="34" charset="0"/>
              <a:buChar char="•"/>
            </a:pPr>
            <a:r>
              <a:rPr lang="en-GB" sz="2000" b="1" dirty="0">
                <a:solidFill>
                  <a:srgbClr val="0070C0"/>
                </a:solidFill>
                <a:latin typeface="Quicksand" pitchFamily="2" charset="0"/>
              </a:rPr>
              <a:t>Variations in habitat environmental factors</a:t>
            </a:r>
          </a:p>
          <a:p>
            <a:pPr marL="285750" indent="-285750">
              <a:buFont typeface="Arial" panose="020B0604020202020204" pitchFamily="34" charset="0"/>
              <a:buChar char="•"/>
            </a:pPr>
            <a:r>
              <a:rPr lang="en-GB" sz="2000" dirty="0">
                <a:latin typeface="Quicksand" pitchFamily="2" charset="0"/>
              </a:rPr>
              <a:t>Comfortable air temp/ humidity </a:t>
            </a:r>
          </a:p>
          <a:p>
            <a:pPr marL="285750" indent="-285750">
              <a:buFont typeface="Arial" panose="020B0604020202020204" pitchFamily="34" charset="0"/>
              <a:buChar char="•"/>
            </a:pPr>
            <a:r>
              <a:rPr lang="en-GB" sz="2000" dirty="0">
                <a:latin typeface="Quicksand" pitchFamily="2" charset="0"/>
              </a:rPr>
              <a:t>Nature/plants included on station</a:t>
            </a:r>
          </a:p>
          <a:p>
            <a:endParaRPr lang="en-GB" sz="2000" dirty="0">
              <a:latin typeface="Quicksand" pitchFamily="2" charset="0"/>
            </a:endParaRPr>
          </a:p>
          <a:p>
            <a:endParaRPr lang="en-GB" sz="2000" dirty="0">
              <a:latin typeface="Quicksand" pitchFamily="2" charset="0"/>
            </a:endParaRPr>
          </a:p>
        </p:txBody>
      </p:sp>
      <p:sp>
        <p:nvSpPr>
          <p:cNvPr id="14" name="Tekstvak 13">
            <a:extLst>
              <a:ext uri="{FF2B5EF4-FFF2-40B4-BE49-F238E27FC236}">
                <a16:creationId xmlns:a16="http://schemas.microsoft.com/office/drawing/2014/main" id="{37A71788-F49A-5037-3239-6B6F17CBC41B}"/>
              </a:ext>
            </a:extLst>
          </p:cNvPr>
          <p:cNvSpPr txBox="1"/>
          <p:nvPr/>
        </p:nvSpPr>
        <p:spPr>
          <a:xfrm>
            <a:off x="6364134" y="5346730"/>
            <a:ext cx="4975860" cy="553998"/>
          </a:xfrm>
          <a:prstGeom prst="rect">
            <a:avLst/>
          </a:prstGeom>
          <a:noFill/>
        </p:spPr>
        <p:txBody>
          <a:bodyPr wrap="square">
            <a:spAutoFit/>
          </a:bodyPr>
          <a:lstStyle/>
          <a:p>
            <a:pPr algn="just"/>
            <a:r>
              <a:rPr lang="en-GB" sz="1000" dirty="0">
                <a:latin typeface="Quicksand" pitchFamily="2" charset="0"/>
              </a:rPr>
              <a:t>Logan M. Smith, “The psychology and mental health of the spaceflight environment: A scoping review.” </a:t>
            </a:r>
            <a:r>
              <a:rPr lang="en-GB" sz="1000" i="1" dirty="0">
                <a:latin typeface="Quicksand" pitchFamily="2" charset="0"/>
              </a:rPr>
              <a:t>Acta </a:t>
            </a:r>
            <a:r>
              <a:rPr lang="en-GB" sz="1000" i="1" dirty="0" err="1">
                <a:latin typeface="Quicksand" pitchFamily="2" charset="0"/>
              </a:rPr>
              <a:t>Astronautica</a:t>
            </a:r>
            <a:r>
              <a:rPr lang="en-GB" sz="1000" i="1" dirty="0">
                <a:latin typeface="Quicksand" pitchFamily="2" charset="0"/>
              </a:rPr>
              <a:t> 201</a:t>
            </a:r>
            <a:r>
              <a:rPr lang="en-GB" sz="1000" dirty="0">
                <a:latin typeface="Quicksand" pitchFamily="2" charset="0"/>
              </a:rPr>
              <a:t>, 2022, 496-512, ISSN 0094-5765, https://doi.org/10.1016/j.actaastro.2022.09.054.</a:t>
            </a:r>
          </a:p>
        </p:txBody>
      </p:sp>
      <p:sp>
        <p:nvSpPr>
          <p:cNvPr id="15" name="Tekstvak 14">
            <a:extLst>
              <a:ext uri="{FF2B5EF4-FFF2-40B4-BE49-F238E27FC236}">
                <a16:creationId xmlns:a16="http://schemas.microsoft.com/office/drawing/2014/main" id="{B74CF9EB-D21A-3C09-FC2E-ACC79F274B15}"/>
              </a:ext>
            </a:extLst>
          </p:cNvPr>
          <p:cNvSpPr txBox="1"/>
          <p:nvPr/>
        </p:nvSpPr>
        <p:spPr>
          <a:xfrm>
            <a:off x="6272349" y="2004074"/>
            <a:ext cx="5371660" cy="29854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Quicksand" pitchFamily="2" charset="0"/>
                <a:ea typeface="+mn-ea"/>
                <a:cs typeface="+mn-cs"/>
              </a:rPr>
              <a:t>Crew </a:t>
            </a:r>
            <a:r>
              <a:rPr lang="en-GB" sz="2400" b="1" dirty="0">
                <a:solidFill>
                  <a:prstClr val="black"/>
                </a:solidFill>
                <a:latin typeface="Quicksand" pitchFamily="2" charset="0"/>
              </a:rPr>
              <a:t>interaction</a:t>
            </a:r>
            <a:r>
              <a:rPr kumimoji="0" lang="en-GB" sz="2400" b="1" i="0" u="none" strike="noStrike" kern="1200" cap="none" spc="0" normalizeH="0" baseline="0" noProof="0" dirty="0">
                <a:ln>
                  <a:noFill/>
                </a:ln>
                <a:solidFill>
                  <a:prstClr val="black"/>
                </a:solidFill>
                <a:effectLst/>
                <a:uLnTx/>
                <a:uFillTx/>
                <a:latin typeface="Quicksand" pitchFamily="2" charset="0"/>
                <a:ea typeface="+mn-ea"/>
                <a:cs typeface="+mn-cs"/>
              </a:rPr>
              <a:t>: </a:t>
            </a:r>
            <a:endParaRPr kumimoji="0" lang="en-GB" sz="2400" b="1" i="0" u="none" strike="noStrike" kern="1200" cap="none" spc="0" normalizeH="0" baseline="0" noProof="0" dirty="0">
              <a:ln>
                <a:noFill/>
              </a:ln>
              <a:solidFill>
                <a:srgbClr val="6494C8"/>
              </a:solidFill>
              <a:effectLst/>
              <a:uLnTx/>
              <a:uFillTx/>
              <a:latin typeface="Quicksand"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Quicksand" pitchFamily="2" charset="0"/>
                <a:ea typeface="+mn-ea"/>
                <a:cs typeface="+mn-cs"/>
              </a:rPr>
              <a:t>Private quarters</a:t>
            </a:r>
            <a:endParaRPr lang="en-GB" sz="2400" b="1" dirty="0">
              <a:latin typeface="Quicksand" pitchFamily="2" charset="0"/>
            </a:endParaRPr>
          </a:p>
          <a:p>
            <a:endParaRPr lang="en-GB" sz="2400" b="1" dirty="0">
              <a:latin typeface="Quicksand" pitchFamily="2" charset="0"/>
            </a:endParaRPr>
          </a:p>
          <a:p>
            <a:r>
              <a:rPr lang="en-GB" sz="2400" b="1" dirty="0">
                <a:latin typeface="Quicksand" pitchFamily="2" charset="0"/>
              </a:rPr>
              <a:t>Views: </a:t>
            </a:r>
            <a:endParaRPr lang="en-GB" sz="2400" b="1" dirty="0">
              <a:solidFill>
                <a:srgbClr val="6494C8"/>
              </a:solidFill>
              <a:latin typeface="Quicksand" pitchFamily="2" charset="0"/>
            </a:endParaRPr>
          </a:p>
          <a:p>
            <a:pPr marL="285750" indent="-285750">
              <a:buFont typeface="Arial" panose="020B0604020202020204" pitchFamily="34" charset="0"/>
              <a:buChar char="•"/>
            </a:pPr>
            <a:r>
              <a:rPr lang="en-GB" sz="2000" dirty="0">
                <a:latin typeface="Quicksand" pitchFamily="2" charset="0"/>
              </a:rPr>
              <a:t>Views of the habitat from the windows    </a:t>
            </a:r>
          </a:p>
          <a:p>
            <a:pPr marL="285750" indent="-285750">
              <a:buFont typeface="Arial" panose="020B0604020202020204" pitchFamily="34" charset="0"/>
              <a:buChar char="•"/>
            </a:pPr>
            <a:r>
              <a:rPr lang="en-GB" sz="2000" b="1" dirty="0">
                <a:solidFill>
                  <a:srgbClr val="0070C0"/>
                </a:solidFill>
                <a:latin typeface="Quicksand" pitchFamily="2" charset="0"/>
              </a:rPr>
              <a:t>More observation windows  </a:t>
            </a:r>
          </a:p>
          <a:p>
            <a:pPr marL="285750" indent="-285750">
              <a:buFont typeface="Arial" panose="020B0604020202020204" pitchFamily="34" charset="0"/>
              <a:buChar char="•"/>
            </a:pPr>
            <a:r>
              <a:rPr lang="en-GB" sz="2000" b="1" dirty="0">
                <a:solidFill>
                  <a:srgbClr val="0070C0"/>
                </a:solidFill>
                <a:latin typeface="Quicksand" pitchFamily="2" charset="0"/>
              </a:rPr>
              <a:t>Direct views of earth  </a:t>
            </a:r>
          </a:p>
          <a:p>
            <a:endParaRPr lang="en-GB" dirty="0">
              <a:solidFill>
                <a:srgbClr val="C00000"/>
              </a:solidFill>
              <a:latin typeface="Quicksand" pitchFamily="2" charset="0"/>
            </a:endParaRPr>
          </a:p>
          <a:p>
            <a:endParaRPr lang="en-GB" dirty="0">
              <a:solidFill>
                <a:srgbClr val="C00000"/>
              </a:solidFill>
              <a:latin typeface="Quicksand" pitchFamily="2" charset="0"/>
            </a:endParaRPr>
          </a:p>
        </p:txBody>
      </p:sp>
      <p:sp>
        <p:nvSpPr>
          <p:cNvPr id="8" name="Tekstvak 7">
            <a:extLst>
              <a:ext uri="{FF2B5EF4-FFF2-40B4-BE49-F238E27FC236}">
                <a16:creationId xmlns:a16="http://schemas.microsoft.com/office/drawing/2014/main" id="{7977BE25-8BE4-29B6-2A00-C508A66DB3D2}"/>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Tree>
    <p:extLst>
      <p:ext uri="{BB962C8B-B14F-4D97-AF65-F5344CB8AC3E}">
        <p14:creationId xmlns:p14="http://schemas.microsoft.com/office/powerpoint/2010/main" val="101879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E0D3CEB-FE94-1359-2A2A-BC5AD546FB39}"/>
              </a:ext>
            </a:extLst>
          </p:cNvPr>
          <p:cNvSpPr>
            <a:spLocks noGrp="1"/>
          </p:cNvSpPr>
          <p:nvPr>
            <p:ph idx="1"/>
          </p:nvPr>
        </p:nvSpPr>
        <p:spPr>
          <a:xfrm>
            <a:off x="451687" y="1904630"/>
            <a:ext cx="11353800" cy="1353210"/>
          </a:xfrm>
          <a:ln>
            <a:noFill/>
          </a:ln>
        </p:spPr>
        <p:txBody>
          <a:bodyPr>
            <a:normAutofit fontScale="85000" lnSpcReduction="10000"/>
          </a:bodyPr>
          <a:lstStyle/>
          <a:p>
            <a:pPr>
              <a:lnSpc>
                <a:spcPct val="120000"/>
              </a:lnSpc>
            </a:pPr>
            <a:r>
              <a:rPr lang="en-GB" dirty="0">
                <a:latin typeface="Quicksand" pitchFamily="2" charset="0"/>
              </a:rPr>
              <a:t>Experiment: circadian rhythm lamps in the LUNARK module</a:t>
            </a:r>
          </a:p>
          <a:p>
            <a:pPr lvl="1">
              <a:lnSpc>
                <a:spcPct val="120000"/>
              </a:lnSpc>
            </a:pPr>
            <a:r>
              <a:rPr lang="en-GB" dirty="0">
                <a:latin typeface="Quicksand" pitchFamily="2" charset="0"/>
              </a:rPr>
              <a:t>“Waking up to a sunrise inside our sleeping pods was an incredible natural feeling”</a:t>
            </a:r>
          </a:p>
          <a:p>
            <a:pPr lvl="1">
              <a:lnSpc>
                <a:spcPct val="120000"/>
              </a:lnSpc>
            </a:pPr>
            <a:r>
              <a:rPr lang="en-GB" dirty="0">
                <a:latin typeface="Quicksand" pitchFamily="2" charset="0"/>
              </a:rPr>
              <a:t>Stationary</a:t>
            </a:r>
          </a:p>
          <a:p>
            <a:pPr marL="457200" lvl="1" indent="0">
              <a:lnSpc>
                <a:spcPct val="120000"/>
              </a:lnSpc>
              <a:buNone/>
            </a:pPr>
            <a:endParaRPr lang="en-GB" sz="1400" b="0" i="0" dirty="0">
              <a:effectLst/>
              <a:latin typeface="Quicksand" pitchFamily="2" charset="0"/>
            </a:endParaRPr>
          </a:p>
          <a:p>
            <a:pPr marL="457200" lvl="1" indent="0">
              <a:lnSpc>
                <a:spcPct val="120000"/>
              </a:lnSpc>
              <a:buNone/>
            </a:pPr>
            <a:endParaRPr lang="en-GB" sz="1400" b="0" i="0" dirty="0">
              <a:effectLst/>
              <a:latin typeface="Quicksand" pitchFamily="2" charset="0"/>
            </a:endParaRPr>
          </a:p>
        </p:txBody>
      </p:sp>
      <p:pic>
        <p:nvPicPr>
          <p:cNvPr id="4" name="Afbeelding 3">
            <a:extLst>
              <a:ext uri="{FF2B5EF4-FFF2-40B4-BE49-F238E27FC236}">
                <a16:creationId xmlns:a16="http://schemas.microsoft.com/office/drawing/2014/main" id="{49BA8498-F5C1-A05A-66E5-4333341D1DE9}"/>
              </a:ext>
            </a:extLst>
          </p:cNvPr>
          <p:cNvPicPr>
            <a:picLocks noChangeAspect="1"/>
          </p:cNvPicPr>
          <p:nvPr/>
        </p:nvPicPr>
        <p:blipFill>
          <a:blip r:embed="rId3" cstate="print">
            <a:extLst>
              <a:ext uri="{28A0092B-C50C-407E-A947-70E740481C1C}">
                <a14:useLocalDpi xmlns:a14="http://schemas.microsoft.com/office/drawing/2010/main" val="0"/>
              </a:ext>
            </a:extLst>
          </a:blip>
          <a:srcRect t="4141" b="5844"/>
          <a:stretch/>
        </p:blipFill>
        <p:spPr>
          <a:xfrm>
            <a:off x="8035371" y="3383544"/>
            <a:ext cx="1824646" cy="2916821"/>
          </a:xfrm>
          <a:prstGeom prst="rect">
            <a:avLst/>
          </a:prstGeom>
        </p:spPr>
      </p:pic>
      <p:pic>
        <p:nvPicPr>
          <p:cNvPr id="6" name="Afbeelding 5">
            <a:extLst>
              <a:ext uri="{FF2B5EF4-FFF2-40B4-BE49-F238E27FC236}">
                <a16:creationId xmlns:a16="http://schemas.microsoft.com/office/drawing/2014/main" id="{0CFB60EE-E478-A97D-0571-E06CB1D5B8CA}"/>
              </a:ext>
            </a:extLst>
          </p:cNvPr>
          <p:cNvPicPr>
            <a:picLocks noChangeAspect="1"/>
          </p:cNvPicPr>
          <p:nvPr/>
        </p:nvPicPr>
        <p:blipFill>
          <a:blip r:embed="rId4" cstate="print">
            <a:extLst>
              <a:ext uri="{28A0092B-C50C-407E-A947-70E740481C1C}">
                <a14:useLocalDpi xmlns:a14="http://schemas.microsoft.com/office/drawing/2010/main" val="0"/>
              </a:ext>
            </a:extLst>
          </a:blip>
          <a:srcRect t="4393" b="5829"/>
          <a:stretch/>
        </p:blipFill>
        <p:spPr>
          <a:xfrm>
            <a:off x="428538" y="3383544"/>
            <a:ext cx="1819707" cy="2916820"/>
          </a:xfrm>
          <a:prstGeom prst="rect">
            <a:avLst/>
          </a:prstGeom>
        </p:spPr>
      </p:pic>
      <p:pic>
        <p:nvPicPr>
          <p:cNvPr id="9" name="Afbeelding 8">
            <a:extLst>
              <a:ext uri="{FF2B5EF4-FFF2-40B4-BE49-F238E27FC236}">
                <a16:creationId xmlns:a16="http://schemas.microsoft.com/office/drawing/2014/main" id="{E63C2659-296B-1639-69C1-5A03D199A90D}"/>
              </a:ext>
            </a:extLst>
          </p:cNvPr>
          <p:cNvPicPr>
            <a:picLocks noChangeAspect="1"/>
          </p:cNvPicPr>
          <p:nvPr/>
        </p:nvPicPr>
        <p:blipFill>
          <a:blip r:embed="rId5" cstate="print">
            <a:extLst>
              <a:ext uri="{28A0092B-C50C-407E-A947-70E740481C1C}">
                <a14:useLocalDpi xmlns:a14="http://schemas.microsoft.com/office/drawing/2010/main" val="0"/>
              </a:ext>
            </a:extLst>
          </a:blip>
          <a:srcRect t="4141" b="5844"/>
          <a:stretch/>
        </p:blipFill>
        <p:spPr>
          <a:xfrm>
            <a:off x="6156069" y="3383544"/>
            <a:ext cx="1787402" cy="2916820"/>
          </a:xfrm>
          <a:prstGeom prst="rect">
            <a:avLst/>
          </a:prstGeom>
        </p:spPr>
      </p:pic>
      <p:sp>
        <p:nvSpPr>
          <p:cNvPr id="5" name="Rechthoek 4">
            <a:extLst>
              <a:ext uri="{FF2B5EF4-FFF2-40B4-BE49-F238E27FC236}">
                <a16:creationId xmlns:a16="http://schemas.microsoft.com/office/drawing/2014/main" id="{F82A9AA7-BAF1-FEFD-17D7-52A7D53662E7}"/>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el 1">
            <a:extLst>
              <a:ext uri="{FF2B5EF4-FFF2-40B4-BE49-F238E27FC236}">
                <a16:creationId xmlns:a16="http://schemas.microsoft.com/office/drawing/2014/main" id="{7C57D090-D027-3D8E-F279-39B809E6B9F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6494C8"/>
                </a:solidFill>
                <a:latin typeface="Quicksand" pitchFamily="2" charset="0"/>
              </a:rPr>
              <a:t>Light</a:t>
            </a:r>
          </a:p>
        </p:txBody>
      </p:sp>
      <p:sp>
        <p:nvSpPr>
          <p:cNvPr id="13" name="Tekstvak 12">
            <a:extLst>
              <a:ext uri="{FF2B5EF4-FFF2-40B4-BE49-F238E27FC236}">
                <a16:creationId xmlns:a16="http://schemas.microsoft.com/office/drawing/2014/main" id="{0CFE6504-61EF-1BF1-3763-FD4C81BD806F}"/>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8</a:t>
            </a:fld>
            <a:endParaRPr lang="en-GB" sz="1400" dirty="0">
              <a:latin typeface="Quicksand" pitchFamily="2" charset="0"/>
            </a:endParaRPr>
          </a:p>
        </p:txBody>
      </p:sp>
      <p:pic>
        <p:nvPicPr>
          <p:cNvPr id="11" name="Afbeelding 10">
            <a:extLst>
              <a:ext uri="{FF2B5EF4-FFF2-40B4-BE49-F238E27FC236}">
                <a16:creationId xmlns:a16="http://schemas.microsoft.com/office/drawing/2014/main" id="{BD4D3927-C296-7ABB-41FC-3F072E5CF00E}"/>
              </a:ext>
            </a:extLst>
          </p:cNvPr>
          <p:cNvPicPr>
            <a:picLocks noChangeAspect="1"/>
          </p:cNvPicPr>
          <p:nvPr/>
        </p:nvPicPr>
        <p:blipFill>
          <a:blip r:embed="rId6"/>
          <a:srcRect t="4141" b="5844"/>
          <a:stretch/>
        </p:blipFill>
        <p:spPr>
          <a:xfrm>
            <a:off x="2338568" y="3383544"/>
            <a:ext cx="1807957" cy="2916820"/>
          </a:xfrm>
          <a:prstGeom prst="rect">
            <a:avLst/>
          </a:prstGeom>
        </p:spPr>
      </p:pic>
      <p:pic>
        <p:nvPicPr>
          <p:cNvPr id="15" name="Afbeelding 14">
            <a:extLst>
              <a:ext uri="{FF2B5EF4-FFF2-40B4-BE49-F238E27FC236}">
                <a16:creationId xmlns:a16="http://schemas.microsoft.com/office/drawing/2014/main" id="{9362D460-FB9A-E7EA-AD1E-B3C6E950E809}"/>
              </a:ext>
            </a:extLst>
          </p:cNvPr>
          <p:cNvPicPr>
            <a:picLocks noChangeAspect="1"/>
          </p:cNvPicPr>
          <p:nvPr/>
        </p:nvPicPr>
        <p:blipFill>
          <a:blip r:embed="rId7"/>
          <a:srcRect t="4141" b="5844"/>
          <a:stretch/>
        </p:blipFill>
        <p:spPr>
          <a:xfrm>
            <a:off x="4252052" y="3383545"/>
            <a:ext cx="1812615" cy="2916820"/>
          </a:xfrm>
          <a:prstGeom prst="rect">
            <a:avLst/>
          </a:prstGeom>
        </p:spPr>
      </p:pic>
      <p:pic>
        <p:nvPicPr>
          <p:cNvPr id="16" name="Afbeelding 15">
            <a:extLst>
              <a:ext uri="{FF2B5EF4-FFF2-40B4-BE49-F238E27FC236}">
                <a16:creationId xmlns:a16="http://schemas.microsoft.com/office/drawing/2014/main" id="{1C3ABD14-EB63-AFDB-C47E-09284D6BE7B0}"/>
              </a:ext>
            </a:extLst>
          </p:cNvPr>
          <p:cNvPicPr>
            <a:picLocks noChangeAspect="1"/>
          </p:cNvPicPr>
          <p:nvPr/>
        </p:nvPicPr>
        <p:blipFill>
          <a:blip r:embed="rId4" cstate="print">
            <a:extLst>
              <a:ext uri="{28A0092B-C50C-407E-A947-70E740481C1C}">
                <a14:useLocalDpi xmlns:a14="http://schemas.microsoft.com/office/drawing/2010/main" val="0"/>
              </a:ext>
            </a:extLst>
          </a:blip>
          <a:srcRect t="4141" b="5844"/>
          <a:stretch/>
        </p:blipFill>
        <p:spPr>
          <a:xfrm>
            <a:off x="9962631" y="3383545"/>
            <a:ext cx="1819707" cy="2916820"/>
          </a:xfrm>
          <a:prstGeom prst="rect">
            <a:avLst/>
          </a:prstGeom>
        </p:spPr>
      </p:pic>
      <p:sp>
        <p:nvSpPr>
          <p:cNvPr id="10" name="Tekstvak 9">
            <a:extLst>
              <a:ext uri="{FF2B5EF4-FFF2-40B4-BE49-F238E27FC236}">
                <a16:creationId xmlns:a16="http://schemas.microsoft.com/office/drawing/2014/main" id="{67BC837D-1130-2260-C12B-D269EA4BDC6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4" name="Tekstvak 13">
            <a:extLst>
              <a:ext uri="{FF2B5EF4-FFF2-40B4-BE49-F238E27FC236}">
                <a16:creationId xmlns:a16="http://schemas.microsoft.com/office/drawing/2014/main" id="{64E5A1FC-1718-B9A3-BF3F-EDCF471F099D}"/>
              </a:ext>
            </a:extLst>
          </p:cNvPr>
          <p:cNvSpPr txBox="1"/>
          <p:nvPr/>
        </p:nvSpPr>
        <p:spPr>
          <a:xfrm>
            <a:off x="332282" y="6333036"/>
            <a:ext cx="6436894" cy="246221"/>
          </a:xfrm>
          <a:prstGeom prst="rect">
            <a:avLst/>
          </a:prstGeom>
          <a:noFill/>
        </p:spPr>
        <p:txBody>
          <a:bodyPr wrap="square">
            <a:spAutoFit/>
          </a:bodyPr>
          <a:lstStyle/>
          <a:p>
            <a:r>
              <a:rPr lang="en-GB" sz="1000" dirty="0">
                <a:latin typeface="Quicksand" pitchFamily="2" charset="0"/>
              </a:rPr>
              <a:t>https://www.saga.dk/projects/lunark/circadian</a:t>
            </a:r>
          </a:p>
        </p:txBody>
      </p:sp>
    </p:spTree>
    <p:extLst>
      <p:ext uri="{BB962C8B-B14F-4D97-AF65-F5344CB8AC3E}">
        <p14:creationId xmlns:p14="http://schemas.microsoft.com/office/powerpoint/2010/main" val="260149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25879-3C71-1EC3-8BED-06B94FA6EB1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9BCA79D7-669C-9BB2-722A-DEC7B74E2E0B}"/>
              </a:ext>
            </a:extLst>
          </p:cNvPr>
          <p:cNvPicPr>
            <a:picLocks noChangeAspect="1"/>
          </p:cNvPicPr>
          <p:nvPr/>
        </p:nvPicPr>
        <p:blipFill>
          <a:blip r:embed="rId3"/>
          <a:srcRect t="12224"/>
          <a:stretch/>
        </p:blipFill>
        <p:spPr>
          <a:xfrm>
            <a:off x="5369085" y="1962423"/>
            <a:ext cx="2699528" cy="1633342"/>
          </a:xfrm>
          <a:prstGeom prst="rect">
            <a:avLst/>
          </a:prstGeom>
        </p:spPr>
      </p:pic>
      <p:sp>
        <p:nvSpPr>
          <p:cNvPr id="11" name="Rechthoek 10">
            <a:extLst>
              <a:ext uri="{FF2B5EF4-FFF2-40B4-BE49-F238E27FC236}">
                <a16:creationId xmlns:a16="http://schemas.microsoft.com/office/drawing/2014/main" id="{DA2F8047-DAFE-39F4-F376-32B7656F620E}"/>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41FF17A4-E01A-346D-E207-075E77FFA99B}"/>
              </a:ext>
            </a:extLst>
          </p:cNvPr>
          <p:cNvSpPr>
            <a:spLocks noGrp="1"/>
          </p:cNvSpPr>
          <p:nvPr>
            <p:ph type="title"/>
          </p:nvPr>
        </p:nvSpPr>
        <p:spPr/>
        <p:txBody>
          <a:bodyPr/>
          <a:lstStyle/>
          <a:p>
            <a:r>
              <a:rPr lang="en-GB" dirty="0">
                <a:solidFill>
                  <a:srgbClr val="6494C8"/>
                </a:solidFill>
                <a:latin typeface="Quicksand" pitchFamily="2" charset="0"/>
              </a:rPr>
              <a:t>Spatial enclosure</a:t>
            </a:r>
          </a:p>
        </p:txBody>
      </p:sp>
      <p:sp>
        <p:nvSpPr>
          <p:cNvPr id="12" name="Tekstvak 11">
            <a:extLst>
              <a:ext uri="{FF2B5EF4-FFF2-40B4-BE49-F238E27FC236}">
                <a16:creationId xmlns:a16="http://schemas.microsoft.com/office/drawing/2014/main" id="{ABFE6A4C-EFBF-FC70-7F40-C7EC98BE1E03}"/>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9</a:t>
            </a:fld>
            <a:endParaRPr lang="en-GB" sz="1400" dirty="0">
              <a:latin typeface="Quicksand" pitchFamily="2" charset="0"/>
            </a:endParaRPr>
          </a:p>
        </p:txBody>
      </p:sp>
      <p:sp>
        <p:nvSpPr>
          <p:cNvPr id="4" name="Tijdelijke aanduiding voor inhoud 2">
            <a:extLst>
              <a:ext uri="{FF2B5EF4-FFF2-40B4-BE49-F238E27FC236}">
                <a16:creationId xmlns:a16="http://schemas.microsoft.com/office/drawing/2014/main" id="{B5875C3A-8440-C687-F6F6-6BBAEF39FF0B}"/>
              </a:ext>
            </a:extLst>
          </p:cNvPr>
          <p:cNvSpPr txBox="1">
            <a:spLocks/>
          </p:cNvSpPr>
          <p:nvPr/>
        </p:nvSpPr>
        <p:spPr>
          <a:xfrm>
            <a:off x="601884" y="2091315"/>
            <a:ext cx="4419600"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Quicksand" pitchFamily="2" charset="0"/>
              </a:rPr>
              <a:t>Enclosed spaces</a:t>
            </a:r>
          </a:p>
          <a:p>
            <a:pPr lvl="1"/>
            <a:r>
              <a:rPr lang="en-GB" dirty="0">
                <a:latin typeface="Quicksand" pitchFamily="2" charset="0"/>
              </a:rPr>
              <a:t>increase stress</a:t>
            </a:r>
          </a:p>
          <a:p>
            <a:pPr lvl="1"/>
            <a:r>
              <a:rPr lang="en-GB" dirty="0">
                <a:latin typeface="Quicksand" pitchFamily="2" charset="0"/>
              </a:rPr>
              <a:t>trigger avoidance</a:t>
            </a:r>
          </a:p>
          <a:p>
            <a:pPr lvl="1"/>
            <a:r>
              <a:rPr lang="en-GB" dirty="0">
                <a:latin typeface="Quicksand" pitchFamily="2" charset="0"/>
              </a:rPr>
              <a:t>Locomotive vs visual permeability</a:t>
            </a:r>
          </a:p>
          <a:p>
            <a:r>
              <a:rPr lang="en-GB" dirty="0">
                <a:latin typeface="Quicksand" pitchFamily="2" charset="0"/>
              </a:rPr>
              <a:t>Enclosure is judged by </a:t>
            </a:r>
            <a:r>
              <a:rPr lang="en-GB" u="sng" dirty="0">
                <a:latin typeface="Quicksand" pitchFamily="2" charset="0"/>
              </a:rPr>
              <a:t>visual</a:t>
            </a:r>
            <a:r>
              <a:rPr lang="en-GB" dirty="0">
                <a:latin typeface="Quicksand" pitchFamily="2" charset="0"/>
              </a:rPr>
              <a:t> permeability</a:t>
            </a:r>
          </a:p>
          <a:p>
            <a:endParaRPr lang="en-GB" dirty="0">
              <a:latin typeface="Quicksand" pitchFamily="2" charset="0"/>
            </a:endParaRPr>
          </a:p>
          <a:p>
            <a:pPr marL="0" indent="0">
              <a:buFont typeface="Arial" panose="020B0604020202020204" pitchFamily="34" charset="0"/>
              <a:buNone/>
            </a:pPr>
            <a:endParaRPr lang="en-GB" dirty="0">
              <a:latin typeface="Quicksand" pitchFamily="2" charset="0"/>
            </a:endParaRPr>
          </a:p>
        </p:txBody>
      </p:sp>
      <p:sp>
        <p:nvSpPr>
          <p:cNvPr id="5" name="Tekstvak 4">
            <a:extLst>
              <a:ext uri="{FF2B5EF4-FFF2-40B4-BE49-F238E27FC236}">
                <a16:creationId xmlns:a16="http://schemas.microsoft.com/office/drawing/2014/main" id="{944AC780-1005-240A-6EE6-98EEFA2C3A98}"/>
              </a:ext>
            </a:extLst>
          </p:cNvPr>
          <p:cNvSpPr txBox="1"/>
          <p:nvPr/>
        </p:nvSpPr>
        <p:spPr>
          <a:xfrm>
            <a:off x="597754" y="5792093"/>
            <a:ext cx="4771331" cy="707886"/>
          </a:xfrm>
          <a:prstGeom prst="rect">
            <a:avLst/>
          </a:prstGeom>
          <a:noFill/>
        </p:spPr>
        <p:txBody>
          <a:bodyPr wrap="square">
            <a:spAutoFit/>
          </a:bodyPr>
          <a:lstStyle/>
          <a:p>
            <a:r>
              <a:rPr lang="en-GB" sz="1000" b="0" i="0" dirty="0">
                <a:solidFill>
                  <a:srgbClr val="333333"/>
                </a:solidFill>
                <a:effectLst/>
                <a:latin typeface="Quicksand" pitchFamily="2" charset="0"/>
              </a:rPr>
              <a:t>Vartanian, O., Navarrete, G., Chatterjee, A., Fich, L. B., Gonzalez-Mora, J. L., Leder, H., ... &amp; Skov, M. (2015). Architectural design and the brain: Effects of ceiling height and perceived enclosure on beauty judgments and approach-avoidance decisions</a:t>
            </a:r>
            <a:r>
              <a:rPr lang="en-GB" sz="1000" b="0" i="1" dirty="0">
                <a:solidFill>
                  <a:srgbClr val="333333"/>
                </a:solidFill>
                <a:effectLst/>
                <a:latin typeface="Quicksand" pitchFamily="2" charset="0"/>
              </a:rPr>
              <a:t>. Journal of environmental psychology, 41</a:t>
            </a:r>
            <a:r>
              <a:rPr lang="en-GB" sz="1000" b="0" i="0" dirty="0">
                <a:solidFill>
                  <a:srgbClr val="333333"/>
                </a:solidFill>
                <a:effectLst/>
                <a:latin typeface="Quicksand" pitchFamily="2" charset="0"/>
              </a:rPr>
              <a:t>, 10-18.</a:t>
            </a:r>
            <a:endParaRPr lang="en-GB" sz="1000" dirty="0">
              <a:latin typeface="Quicksand" pitchFamily="2" charset="0"/>
            </a:endParaRPr>
          </a:p>
        </p:txBody>
      </p:sp>
      <p:sp>
        <p:nvSpPr>
          <p:cNvPr id="8" name="Tekstvak 7">
            <a:extLst>
              <a:ext uri="{FF2B5EF4-FFF2-40B4-BE49-F238E27FC236}">
                <a16:creationId xmlns:a16="http://schemas.microsoft.com/office/drawing/2014/main" id="{F0AF4D32-A651-1F44-05BF-5FF938E92A31}"/>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3" name="Afbeelding 2">
            <a:extLst>
              <a:ext uri="{FF2B5EF4-FFF2-40B4-BE49-F238E27FC236}">
                <a16:creationId xmlns:a16="http://schemas.microsoft.com/office/drawing/2014/main" id="{D55ADE23-D1D3-613E-B02D-B348F5EDF313}"/>
              </a:ext>
            </a:extLst>
          </p:cNvPr>
          <p:cNvPicPr>
            <a:picLocks noChangeAspect="1"/>
          </p:cNvPicPr>
          <p:nvPr/>
        </p:nvPicPr>
        <p:blipFill>
          <a:blip r:embed="rId4"/>
          <a:srcRect t="14705"/>
          <a:stretch/>
        </p:blipFill>
        <p:spPr>
          <a:xfrm>
            <a:off x="9307278" y="4734643"/>
            <a:ext cx="2585780" cy="1669161"/>
          </a:xfrm>
          <a:prstGeom prst="rect">
            <a:avLst/>
          </a:prstGeom>
        </p:spPr>
      </p:pic>
      <p:pic>
        <p:nvPicPr>
          <p:cNvPr id="6" name="Afbeelding 5">
            <a:extLst>
              <a:ext uri="{FF2B5EF4-FFF2-40B4-BE49-F238E27FC236}">
                <a16:creationId xmlns:a16="http://schemas.microsoft.com/office/drawing/2014/main" id="{EAE90499-2570-903A-DE93-24D4BC6564C3}"/>
              </a:ext>
            </a:extLst>
          </p:cNvPr>
          <p:cNvPicPr>
            <a:picLocks noChangeAspect="1"/>
          </p:cNvPicPr>
          <p:nvPr/>
        </p:nvPicPr>
        <p:blipFill>
          <a:blip r:embed="rId5"/>
          <a:srcRect t="16900"/>
          <a:stretch/>
        </p:blipFill>
        <p:spPr>
          <a:xfrm>
            <a:off x="7356136" y="3354093"/>
            <a:ext cx="2585780" cy="1633342"/>
          </a:xfrm>
          <a:prstGeom prst="rect">
            <a:avLst/>
          </a:prstGeom>
        </p:spPr>
      </p:pic>
    </p:spTree>
    <p:extLst>
      <p:ext uri="{BB962C8B-B14F-4D97-AF65-F5344CB8AC3E}">
        <p14:creationId xmlns:p14="http://schemas.microsoft.com/office/powerpoint/2010/main" val="31950246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TM04033925[[fn=Druppel]]</Template>
  <TotalTime>26028</TotalTime>
  <Words>1918</Words>
  <Application>Microsoft Office PowerPoint</Application>
  <PresentationFormat>Breedbeeld</PresentationFormat>
  <Paragraphs>159</Paragraphs>
  <Slides>16</Slides>
  <Notes>16</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16</vt:i4>
      </vt:variant>
    </vt:vector>
  </HeadingPairs>
  <TitlesOfParts>
    <vt:vector size="23" baseType="lpstr">
      <vt:lpstr>Aharoni</vt:lpstr>
      <vt:lpstr>Aptos</vt:lpstr>
      <vt:lpstr>Aptos Display</vt:lpstr>
      <vt:lpstr>Arial</vt:lpstr>
      <vt:lpstr>Quicksand</vt:lpstr>
      <vt:lpstr>Quicksand SemiBold</vt:lpstr>
      <vt:lpstr>Kantoorthema</vt:lpstr>
      <vt:lpstr>MoonSane</vt:lpstr>
      <vt:lpstr>Approaching Lunar Architecture</vt:lpstr>
      <vt:lpstr>Habitat conditions</vt:lpstr>
      <vt:lpstr>Views</vt:lpstr>
      <vt:lpstr>PowerPoint-presentatie</vt:lpstr>
      <vt:lpstr>Research question</vt:lpstr>
      <vt:lpstr>Scope of habitat solutions</vt:lpstr>
      <vt:lpstr>PowerPoint-presentatie</vt:lpstr>
      <vt:lpstr>Spatial enclosure</vt:lpstr>
      <vt:lpstr>Spatial geometry</vt:lpstr>
      <vt:lpstr>Natural geometry: fractal patterns</vt:lpstr>
      <vt:lpstr>Natural geometry: Voronoi</vt:lpstr>
      <vt:lpstr>The Overview Effect</vt:lpstr>
      <vt:lpstr>Earth gazing &amp; “Skyspace”</vt:lpstr>
      <vt:lpstr>Colour projection</vt:lpstr>
      <vt:lpstr>Concept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Sophia Benfield</dc:creator>
  <cp:lastModifiedBy>Sophia Benfield</cp:lastModifiedBy>
  <cp:revision>16</cp:revision>
  <dcterms:created xsi:type="dcterms:W3CDTF">2024-10-23T12:13:34Z</dcterms:created>
  <dcterms:modified xsi:type="dcterms:W3CDTF">2025-06-25T17:31:03Z</dcterms:modified>
</cp:coreProperties>
</file>