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570" r:id="rId2"/>
    <p:sldId id="524" r:id="rId3"/>
    <p:sldId id="939" r:id="rId4"/>
    <p:sldId id="636" r:id="rId5"/>
    <p:sldId id="933" r:id="rId6"/>
    <p:sldId id="843" r:id="rId7"/>
    <p:sldId id="941" r:id="rId8"/>
    <p:sldId id="721" r:id="rId9"/>
    <p:sldId id="745" r:id="rId10"/>
    <p:sldId id="830" r:id="rId11"/>
    <p:sldId id="827" r:id="rId12"/>
    <p:sldId id="829" r:id="rId13"/>
    <p:sldId id="831" r:id="rId14"/>
    <p:sldId id="961" r:id="rId15"/>
    <p:sldId id="943" r:id="rId16"/>
    <p:sldId id="942" r:id="rId17"/>
    <p:sldId id="834" r:id="rId18"/>
    <p:sldId id="945" r:id="rId19"/>
    <p:sldId id="846" r:id="rId20"/>
    <p:sldId id="847" r:id="rId21"/>
    <p:sldId id="913" r:id="rId22"/>
    <p:sldId id="914" r:id="rId23"/>
    <p:sldId id="91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40"/>
    <a:srgbClr val="4DCAF0"/>
    <a:srgbClr val="DBDBF3"/>
    <a:srgbClr val="468A66"/>
    <a:srgbClr val="F25E2E"/>
    <a:srgbClr val="000000"/>
    <a:srgbClr val="D2232A"/>
    <a:srgbClr val="479696"/>
    <a:srgbClr val="5D95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7910" autoAdjust="0"/>
  </p:normalViewPr>
  <p:slideViewPr>
    <p:cSldViewPr snapToGrid="0">
      <p:cViewPr varScale="1">
        <p:scale>
          <a:sx n="84" d="100"/>
          <a:sy n="84" d="100"/>
        </p:scale>
        <p:origin x="81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981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Regina Tania Tan" userId="e02d076f-526b-456a-9cfd-11458c1f17c3" providerId="ADAL" clId="{596993E8-8F15-427B-8FD5-F95DDBC05EAA}"/>
    <pc:docChg chg="delSld">
      <pc:chgData name="Regina Regina Tania Tan" userId="e02d076f-526b-456a-9cfd-11458c1f17c3" providerId="ADAL" clId="{596993E8-8F15-427B-8FD5-F95DDBC05EAA}" dt="2025-08-31T22:31:09.082" v="1" actId="47"/>
      <pc:docMkLst>
        <pc:docMk/>
      </pc:docMkLst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232641031" sldId="322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967322144" sldId="449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297096766" sldId="454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730010336" sldId="473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154691070" sldId="475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812422097" sldId="491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82224171" sldId="505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17269989" sldId="508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998488636" sldId="547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417982217" sldId="564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784336583" sldId="565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378257301" sldId="575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727937101" sldId="579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492117792" sldId="586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704862210" sldId="587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554989244" sldId="589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925034846" sldId="590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71153136" sldId="591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294028157" sldId="592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476514729" sldId="602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00832401" sldId="617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4138198001" sldId="618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516299085" sldId="631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556957921" sldId="635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687538806" sldId="672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1296908852" sldId="731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2046475822" sldId="775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933816523" sldId="795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305789830" sldId="811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060819708" sldId="833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3907694622" sldId="854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814708135" sldId="884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853299116" sldId="886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001678240" sldId="888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834535619" sldId="904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784573880" sldId="924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887842895" sldId="925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947932026" sldId="926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3544350385" sldId="927"/>
        </pc:sldMkLst>
      </pc:sldChg>
      <pc:sldChg chg="del">
        <pc:chgData name="Regina Regina Tania Tan" userId="e02d076f-526b-456a-9cfd-11458c1f17c3" providerId="ADAL" clId="{596993E8-8F15-427B-8FD5-F95DDBC05EAA}" dt="2025-08-31T22:31:02.125" v="0" actId="47"/>
        <pc:sldMkLst>
          <pc:docMk/>
          <pc:sldMk cId="2570407387" sldId="936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418710596" sldId="940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215393394" sldId="946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2986452714" sldId="947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2236939101" sldId="951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2955729301" sldId="954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754539860" sldId="955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1168944723" sldId="957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2111171844" sldId="959"/>
        </pc:sldMkLst>
      </pc:sldChg>
      <pc:sldChg chg="del">
        <pc:chgData name="Regina Regina Tania Tan" userId="e02d076f-526b-456a-9cfd-11458c1f17c3" providerId="ADAL" clId="{596993E8-8F15-427B-8FD5-F95DDBC05EAA}" dt="2025-08-31T22:31:09.082" v="1" actId="47"/>
        <pc:sldMkLst>
          <pc:docMk/>
          <pc:sldMk cId="3097593266" sldId="9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F4D82C-ABDD-C120-76E4-5EDADDA36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D438C-4706-2932-DF4A-0CDDE457D5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5BBDD-DF3A-4189-BEF1-FB6E3810D023}" type="datetimeFigureOut">
              <a:rPr lang="LID4096" smtClean="0"/>
              <a:t>09/01/2025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5B6EE-50DC-35B6-4B3F-244BD384F9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AD5DE-C672-38C1-D572-FAA61805E0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5331E-4273-451C-8775-434CD37D5FF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2284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08:02:34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3T08:02:35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661D-BE6B-4A4C-A0C3-537E98E34FED}" type="datetimeFigureOut">
              <a:rPr lang="LID4096" smtClean="0"/>
              <a:t>09/01/2025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C1895-C015-4A5A-B88F-CB91AF24BE4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459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6728B-63C7-B1E1-4BB0-2C483E256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77FBA-363D-113E-750A-965AACCD9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74DC7-BB64-CFB7-2A99-5ABF23558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A0DAD-E94B-3ADF-DA58-FCA8A1084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381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Atrium as the in-between / Degrees of privacy, fast corridor and slow corridor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0257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Section of calm area – atrium as transition</a:t>
            </a:r>
          </a:p>
          <a:p>
            <a:r>
              <a:rPr lang="en-GB" dirty="0"/>
              <a:t>Social space</a:t>
            </a:r>
          </a:p>
          <a:p>
            <a:r>
              <a:rPr lang="en-GB" dirty="0"/>
              <a:t>Private quarters (couple &amp; single)</a:t>
            </a:r>
          </a:p>
          <a:p>
            <a:r>
              <a:rPr lang="en-GB" dirty="0"/>
              <a:t>Transition space</a:t>
            </a:r>
          </a:p>
          <a:p>
            <a:r>
              <a:rPr lang="en-GB" dirty="0"/>
              <a:t>Make it consistent &amp; relate back</a:t>
            </a:r>
          </a:p>
          <a:p>
            <a:r>
              <a:rPr lang="en-GB" dirty="0"/>
              <a:t>Calm area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160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Transition from work to non-work function you have route options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652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155DF-ADCB-6897-5865-E9E1555AD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0BDC7-F034-9CFB-5FF3-DC0341040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FF5EE-9C45-830C-0AE3-927FC1773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adjacencies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33EEB-C4B4-2F20-F6BE-19E8A3645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313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Utilize Voronoi-based system to conceptualize the building: component based therefore scalable, geometry is inherently structural, complexity provide inspiration</a:t>
            </a:r>
          </a:p>
          <a:p>
            <a:endParaRPr lang="en-GB" dirty="0"/>
          </a:p>
          <a:p>
            <a:r>
              <a:rPr lang="en-GB" dirty="0"/>
              <a:t>https://youtu.be/oiQ0B0b-MYM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945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4892D-2793-07F3-FC07-9F1C2768F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13FEA-FFB5-87C5-92B7-7C3E50848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7223F-BAD0-31A4-A671-7BC0FF250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200" b="0" dirty="0">
                <a:latin typeface="+mj-lt"/>
              </a:rPr>
              <a:t>When talking about qualities for variety in social spaces, continuous atrium is ideal for social connectivity, while iteration 3&amp;4 is good because it has intermediary spaces before each function. Keeping this in mind, I proceed from macro scale of whole building into </a:t>
            </a:r>
            <a:r>
              <a:rPr lang="en-GB" sz="1200" b="0" dirty="0" err="1">
                <a:latin typeface="+mj-lt"/>
              </a:rPr>
              <a:t>meso</a:t>
            </a:r>
            <a:r>
              <a:rPr lang="en-GB" sz="1200" b="0" dirty="0">
                <a:latin typeface="+mj-lt"/>
              </a:rPr>
              <a:t> scale, the atrium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b="1" dirty="0">
                <a:latin typeface="+mj-lt"/>
              </a:rPr>
              <a:t>Iteration 1 </a:t>
            </a:r>
            <a:r>
              <a:rPr lang="en-GB" sz="1200" dirty="0">
                <a:latin typeface="+mj-lt"/>
              </a:rPr>
              <a:t>Personal at bottom to protect from radiation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b="1" dirty="0">
                <a:latin typeface="+mj-lt"/>
              </a:rPr>
              <a:t>Iteration 2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Moving up social area  better integration of social &amp; work area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b="1" dirty="0">
                <a:latin typeface="+mj-lt"/>
              </a:rPr>
              <a:t>Iteration 3 </a:t>
            </a:r>
            <a:r>
              <a:rPr lang="en-GB" sz="1200" dirty="0">
                <a:latin typeface="+mj-lt"/>
              </a:rPr>
              <a:t>Living room at bottom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 gathering point, open up to large atrium</a:t>
            </a:r>
          </a:p>
          <a:p>
            <a:pPr>
              <a:spcBef>
                <a:spcPts val="0"/>
              </a:spcBef>
            </a:pPr>
            <a:r>
              <a:rPr lang="en-GB" sz="1200" dirty="0">
                <a:latin typeface="+mj-lt"/>
                <a:sym typeface="Wingdings" panose="05000000000000000000" pitchFamily="2" charset="2"/>
              </a:rPr>
              <a:t>Smaller atrium branch for personal area  privatize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b="1" dirty="0">
                <a:latin typeface="+mj-lt"/>
              </a:rPr>
              <a:t>Iteration 4</a:t>
            </a:r>
          </a:p>
          <a:p>
            <a:pPr>
              <a:spcBef>
                <a:spcPts val="0"/>
              </a:spcBef>
            </a:pPr>
            <a:r>
              <a:rPr lang="en-GB" sz="1200" dirty="0">
                <a:latin typeface="+mj-lt"/>
              </a:rPr>
              <a:t>Living room at middle branch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 more unified circulation with entrance &amp; work area</a:t>
            </a:r>
            <a:endParaRPr lang="en-GB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GB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LID4096" sz="1200" dirty="0">
              <a:latin typeface="+mj-lt"/>
            </a:endParaRPr>
          </a:p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19B96-BCCB-719E-9497-DF842A485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4892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Atrium very important for this project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2209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Gentle topography a place of gathering / steep area solitary movement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067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Goal: optimize atrium form</a:t>
            </a:r>
          </a:p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Circulation becomes a strategy to subdivide continuous atrium</a:t>
            </a:r>
          </a:p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Balancing view &amp; access options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Helvetica" pitchFamily="2" charset="0"/>
              <a:sym typeface="Wingdings" panose="05000000000000000000" pitchFamily="2" charset="2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Ramp is ideal for comfort, but need strategic placement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Iteration 4 potential: variety in experience (access, view framing, atrium size subdivision) 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Helvetica" pitchFamily="2" charset="0"/>
              <a:sym typeface="Wingdings" panose="05000000000000000000" pitchFamily="2" charset="2"/>
            </a:endParaRPr>
          </a:p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Variety in ease of access &amp; view framing</a:t>
            </a:r>
          </a:p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Circulation as strategy to subdivide continuous atrium</a:t>
            </a:r>
          </a:p>
          <a:p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Inform form development  atrium needs to be wider</a:t>
            </a:r>
            <a:r>
              <a:rPr lang="nl-NL" sz="1200" dirty="0">
                <a:cs typeface="Helvetica" pitchFamily="2" charset="0"/>
                <a:sym typeface="Wingdings" panose="05000000000000000000" pitchFamily="2" charset="2"/>
              </a:rPr>
              <a:t> </a:t>
            </a:r>
            <a:r>
              <a:rPr lang="nl-NL" sz="1200" dirty="0" err="1">
                <a:cs typeface="Helvetica" pitchFamily="2" charset="0"/>
                <a:sym typeface="Wingdings" panose="05000000000000000000" pitchFamily="2" charset="2"/>
              </a:rPr>
              <a:t>to</a:t>
            </a:r>
            <a:r>
              <a:rPr lang="nl-NL" sz="1200" dirty="0">
                <a:cs typeface="Helvetica" pitchFamily="2" charset="0"/>
                <a:sym typeface="Wingdings" panose="05000000000000000000" pitchFamily="2" charset="2"/>
              </a:rPr>
              <a:t> </a:t>
            </a:r>
            <a:r>
              <a:rPr lang="en-GB" sz="1200" dirty="0">
                <a:cs typeface="Helvetica" pitchFamily="2" charset="0"/>
                <a:sym typeface="Wingdings" panose="05000000000000000000" pitchFamily="2" charset="2"/>
              </a:rPr>
              <a:t>optimize for ramps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Helvetica" pitchFamily="2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Study to inform atrium form development: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Ease of access gradient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View framing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Helvetica" pitchFamily="2" charset="0"/>
                <a:sym typeface="Wingdings" panose="05000000000000000000" pitchFamily="2" charset="2"/>
              </a:rPr>
              <a:t>Atrium subdivision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Helvetica" pitchFamily="2" charset="0"/>
              <a:sym typeface="Wingdings" panose="05000000000000000000" pitchFamily="2" charset="2"/>
            </a:endParaRP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Helvetica" pitchFamily="2" charset="0"/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605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schedule of the users, I map their routes to the habitat to direct and indirect paths. The direct paths in thin red </a:t>
            </a:r>
            <a:r>
              <a:rPr lang="en-GB" dirty="0" err="1"/>
              <a:t>color</a:t>
            </a:r>
            <a:r>
              <a:rPr lang="en-GB" dirty="0"/>
              <a:t> are functions where ideally you can access quickly, such as from workspace to communication control, or EVA to medical. So it’s mostly work functions. Whereas the orange </a:t>
            </a:r>
            <a:r>
              <a:rPr lang="en-GB" dirty="0" err="1"/>
              <a:t>colored</a:t>
            </a:r>
            <a:r>
              <a:rPr lang="en-GB" dirty="0"/>
              <a:t> path are indirect, which means having alternative paths is preferred, such as from private quarters to work. This means users can take their time, meandering through the habitat. </a:t>
            </a:r>
          </a:p>
          <a:p>
            <a:endParaRPr lang="en-GB" dirty="0"/>
          </a:p>
          <a:p>
            <a:r>
              <a:rPr lang="en-GB" dirty="0"/>
              <a:t>From these paths, I extract a general path as the main circulation. This forms as the guideline to create ramps in the computation script.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62577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B8D0-1F16-D902-2E86-D8012C172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F7A7C-448A-AF80-4953-AA7817DDF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DD0FD-0C3D-B9D8-C65A-53C223207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Atrium as the in-between / Degrees of privacy, fast corridor and slow corridor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A91E3-8F6C-203C-FFE5-B48A638C2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2854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6F89-D8C0-4AE5-AE24-B06E7486E476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023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BDEA-C39B-465C-BF96-0E0219541385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145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ADBF-C761-4380-B0A7-A0F2CE729B73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160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1818-9402-4866-B955-6C0C805FF0E4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028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6BC6-0E47-426B-AB9F-93C1F445EF5C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518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8DE7-9C58-4A95-B8BD-7701C9B18AA0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256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EABB-2185-4175-B49A-F69CD2D9FEAA}" type="datetime1">
              <a:rPr lang="LID4096" smtClean="0"/>
              <a:t>09/01/2025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59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19C2-F5E2-4991-851B-54D23B686974}" type="datetime1">
              <a:rPr lang="LID4096" smtClean="0"/>
              <a:t>09/01/2025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314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8D7-08D1-4C35-858C-3EAAEC244765}" type="datetime1">
              <a:rPr lang="LID4096" smtClean="0"/>
              <a:t>09/01/2025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561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FB98-7BD9-4E09-82DB-E27700462985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635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9D81-A826-48EF-A0F2-E06676689DA8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17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7538-25DF-4C4C-A56A-D3E465F370C8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385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ustomXml" Target="../ink/ink1.xml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040.png"/><Relationship Id="rId10" Type="http://schemas.openxmlformats.org/officeDocument/2006/relationships/image" Target="../media/image22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oiQ0B0b-MY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D6924-D3D4-7947-3473-447D57713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pollo 11 Was a Voyage of Discovery About Our Solar System — Here's What We  Learned | Space">
            <a:extLst>
              <a:ext uri="{FF2B5EF4-FFF2-40B4-BE49-F238E27FC236}">
                <a16:creationId xmlns:a16="http://schemas.microsoft.com/office/drawing/2014/main" id="{B6F1F260-46A4-0708-9E01-88D2FCC8B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3F0981-BA59-3068-E990-4C903C441C7B}"/>
              </a:ext>
            </a:extLst>
          </p:cNvPr>
          <p:cNvSpPr txBox="1">
            <a:spLocks/>
          </p:cNvSpPr>
          <p:nvPr/>
        </p:nvSpPr>
        <p:spPr>
          <a:xfrm>
            <a:off x="886089" y="2569735"/>
            <a:ext cx="7020334" cy="726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740843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11CAEE-25A1-F1A3-0E5B-DBB507FF5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49D6315-5FC9-DE2C-EDE0-B568B4FEB27E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Global Openness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85CE25B-9058-6416-2217-46C232067209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Establishing spaces of transitions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1C902A-DAF6-6019-FE9C-758354CD7EA8}"/>
                  </a:ext>
                </a:extLst>
              </p14:cNvPr>
              <p14:cNvContentPartPr/>
              <p14:nvPr/>
            </p14:nvContentPartPr>
            <p14:xfrm>
              <a:off x="-1419255" y="13527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1C902A-DAF6-6019-FE9C-758354CD7E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427895" y="13437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F56CCF6-ABDE-222B-F67D-34CDD0158605}"/>
                  </a:ext>
                </a:extLst>
              </p14:cNvPr>
              <p14:cNvContentPartPr/>
              <p14:nvPr/>
            </p14:nvContentPartPr>
            <p14:xfrm>
              <a:off x="5543145" y="45433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F56CCF6-ABDE-222B-F67D-34CDD01586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4505" y="453474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A different shapes of rocks&#10;&#10;AI-generated content may be incorrect.">
            <a:extLst>
              <a:ext uri="{FF2B5EF4-FFF2-40B4-BE49-F238E27FC236}">
                <a16:creationId xmlns:a16="http://schemas.microsoft.com/office/drawing/2014/main" id="{31D91200-4F88-7232-A165-023BE9C01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187" y="2410419"/>
            <a:ext cx="5109066" cy="3553372"/>
          </a:xfrm>
          <a:prstGeom prst="rect">
            <a:avLst/>
          </a:prstGeom>
        </p:spPr>
      </p:pic>
      <p:pic>
        <p:nvPicPr>
          <p:cNvPr id="10" name="Picture 9" descr="A different shapes of rocks&#10;&#10;AI-generated content may be incorrect.">
            <a:extLst>
              <a:ext uri="{FF2B5EF4-FFF2-40B4-BE49-F238E27FC236}">
                <a16:creationId xmlns:a16="http://schemas.microsoft.com/office/drawing/2014/main" id="{A770FE8E-1710-B538-1507-239FD9383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3144" y="2411308"/>
            <a:ext cx="636511" cy="355140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A20312C-1537-F679-A851-BBF07F74C9C6}"/>
              </a:ext>
            </a:extLst>
          </p:cNvPr>
          <p:cNvSpPr txBox="1">
            <a:spLocks/>
          </p:cNvSpPr>
          <p:nvPr/>
        </p:nvSpPr>
        <p:spPr>
          <a:xfrm>
            <a:off x="6339187" y="5962711"/>
            <a:ext cx="2215514" cy="419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ESTABLISH ZONES</a:t>
            </a:r>
            <a:endParaRPr lang="LID4096" sz="1200" b="1" dirty="0">
              <a:latin typeface="+mj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8D83930-784B-72E3-2219-CDE4F03179A9}"/>
              </a:ext>
            </a:extLst>
          </p:cNvPr>
          <p:cNvSpPr txBox="1">
            <a:spLocks/>
          </p:cNvSpPr>
          <p:nvPr/>
        </p:nvSpPr>
        <p:spPr>
          <a:xfrm>
            <a:off x="8961883" y="5952698"/>
            <a:ext cx="2215514" cy="419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CARVE OUT VOIDS</a:t>
            </a:r>
            <a:endParaRPr lang="LID4096" sz="1200" b="1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F66B5D-84F0-0B06-E1DF-D24E52ADA5EB}"/>
              </a:ext>
            </a:extLst>
          </p:cNvPr>
          <p:cNvGrpSpPr/>
          <p:nvPr/>
        </p:nvGrpSpPr>
        <p:grpSpPr>
          <a:xfrm>
            <a:off x="5439000" y="1555546"/>
            <a:ext cx="2832557" cy="893866"/>
            <a:chOff x="5039914" y="1527353"/>
            <a:chExt cx="2132411" cy="672922"/>
          </a:xfrm>
        </p:grpSpPr>
        <p:pic>
          <p:nvPicPr>
            <p:cNvPr id="11" name="Picture 10" descr="A different shapes of rocks&#10;&#10;AI-generated content may be incorrect.">
              <a:extLst>
                <a:ext uri="{FF2B5EF4-FFF2-40B4-BE49-F238E27FC236}">
                  <a16:creationId xmlns:a16="http://schemas.microsoft.com/office/drawing/2014/main" id="{B6DB771C-BA30-8B6F-3D80-0B0CC1163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9914" y="1527353"/>
              <a:ext cx="2094311" cy="630307"/>
            </a:xfrm>
            <a:prstGeom prst="rect">
              <a:avLst/>
            </a:prstGeom>
          </p:spPr>
        </p:pic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0863D6DA-AF46-2C57-79B7-F10FBDE6047D}"/>
                </a:ext>
              </a:extLst>
            </p:cNvPr>
            <p:cNvSpPr/>
            <p:nvPr/>
          </p:nvSpPr>
          <p:spPr>
            <a:xfrm>
              <a:off x="6886575" y="1905000"/>
              <a:ext cx="285750" cy="295275"/>
            </a:xfrm>
            <a:custGeom>
              <a:avLst/>
              <a:gdLst>
                <a:gd name="connsiteX0" fmla="*/ 0 w 285750"/>
                <a:gd name="connsiteY0" fmla="*/ 247650 h 295275"/>
                <a:gd name="connsiteX1" fmla="*/ 285750 w 285750"/>
                <a:gd name="connsiteY1" fmla="*/ 0 h 295275"/>
                <a:gd name="connsiteX2" fmla="*/ 285750 w 285750"/>
                <a:gd name="connsiteY2" fmla="*/ 295275 h 295275"/>
                <a:gd name="connsiteX3" fmla="*/ 0 w 285750"/>
                <a:gd name="connsiteY3" fmla="*/ 2476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95275">
                  <a:moveTo>
                    <a:pt x="0" y="247650"/>
                  </a:moveTo>
                  <a:lnTo>
                    <a:pt x="285750" y="0"/>
                  </a:lnTo>
                  <a:lnTo>
                    <a:pt x="285750" y="295275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23" name="Picture 22" descr="A different shapes of rocks&#10;&#10;AI-generated content may be incorrect.">
            <a:extLst>
              <a:ext uri="{FF2B5EF4-FFF2-40B4-BE49-F238E27FC236}">
                <a16:creationId xmlns:a16="http://schemas.microsoft.com/office/drawing/2014/main" id="{5180C69F-A8C2-EF69-3518-565325B8C8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187"/>
            <a:ext cx="4876801" cy="48001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7143F1-E134-B0C7-E224-9021BE76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10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F702B-9085-2FAB-C86D-09729A987B16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</p:spTree>
    <p:extLst>
      <p:ext uri="{BB962C8B-B14F-4D97-AF65-F5344CB8AC3E}">
        <p14:creationId xmlns:p14="http://schemas.microsoft.com/office/powerpoint/2010/main" val="246044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9EAD34F-0B5B-469A-6A84-EC3DCD5E0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4229840-2A5A-46DC-B443-FF0222CFD7B7}"/>
              </a:ext>
            </a:extLst>
          </p:cNvPr>
          <p:cNvGrpSpPr/>
          <p:nvPr/>
        </p:nvGrpSpPr>
        <p:grpSpPr>
          <a:xfrm>
            <a:off x="636450" y="1200150"/>
            <a:ext cx="11930019" cy="5789177"/>
            <a:chOff x="391322" y="743113"/>
            <a:chExt cx="12695198" cy="6160489"/>
          </a:xfrm>
        </p:grpSpPr>
        <p:pic>
          <p:nvPicPr>
            <p:cNvPr id="3" name="Picture 2" descr="A collection of white objects&#10;&#10;AI-generated content may be incorrect.">
              <a:extLst>
                <a:ext uri="{FF2B5EF4-FFF2-40B4-BE49-F238E27FC236}">
                  <a16:creationId xmlns:a16="http://schemas.microsoft.com/office/drawing/2014/main" id="{17DBD1B1-E562-5799-8DDA-7E2261BD8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981" y="743113"/>
              <a:ext cx="10525539" cy="5787372"/>
            </a:xfrm>
            <a:prstGeom prst="rect">
              <a:avLst/>
            </a:prstGeom>
          </p:spPr>
        </p:pic>
        <p:pic>
          <p:nvPicPr>
            <p:cNvPr id="5" name="Picture 4" descr="A white and yellow object&#10;&#10;AI-generated content may be incorrect.">
              <a:extLst>
                <a:ext uri="{FF2B5EF4-FFF2-40B4-BE49-F238E27FC236}">
                  <a16:creationId xmlns:a16="http://schemas.microsoft.com/office/drawing/2014/main" id="{F0CC665C-CFF2-866F-86DD-98DE7E82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322" y="2020278"/>
              <a:ext cx="3081132" cy="3233041"/>
            </a:xfrm>
            <a:prstGeom prst="rect">
              <a:avLst/>
            </a:prstGeom>
          </p:spPr>
        </p:pic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82310B5F-11A9-F384-E9EA-AF3333B8ADEF}"/>
                </a:ext>
              </a:extLst>
            </p:cNvPr>
            <p:cNvSpPr/>
            <p:nvPr/>
          </p:nvSpPr>
          <p:spPr>
            <a:xfrm>
              <a:off x="2314545" y="2462302"/>
              <a:ext cx="1472264" cy="391915"/>
            </a:xfrm>
            <a:custGeom>
              <a:avLst/>
              <a:gdLst>
                <a:gd name="connsiteX0" fmla="*/ 0 w 2315818"/>
                <a:gd name="connsiteY0" fmla="*/ 1331843 h 1331843"/>
                <a:gd name="connsiteX1" fmla="*/ 725557 w 2315818"/>
                <a:gd name="connsiteY1" fmla="*/ 0 h 1331843"/>
                <a:gd name="connsiteX2" fmla="*/ 2315818 w 2315818"/>
                <a:gd name="connsiteY2" fmla="*/ 0 h 133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8" h="1331843">
                  <a:moveTo>
                    <a:pt x="0" y="1331843"/>
                  </a:moveTo>
                  <a:lnTo>
                    <a:pt x="725557" y="0"/>
                  </a:lnTo>
                  <a:lnTo>
                    <a:pt x="23158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36C78E-9A32-07F3-BE01-3DC5D198FA69}"/>
                </a:ext>
              </a:extLst>
            </p:cNvPr>
            <p:cNvSpPr/>
            <p:nvPr/>
          </p:nvSpPr>
          <p:spPr>
            <a:xfrm flipV="1">
              <a:off x="2157367" y="3739468"/>
              <a:ext cx="1629441" cy="1232064"/>
            </a:xfrm>
            <a:custGeom>
              <a:avLst/>
              <a:gdLst>
                <a:gd name="connsiteX0" fmla="*/ 0 w 2315818"/>
                <a:gd name="connsiteY0" fmla="*/ 1331843 h 1331843"/>
                <a:gd name="connsiteX1" fmla="*/ 725557 w 2315818"/>
                <a:gd name="connsiteY1" fmla="*/ 0 h 1331843"/>
                <a:gd name="connsiteX2" fmla="*/ 2315818 w 2315818"/>
                <a:gd name="connsiteY2" fmla="*/ 0 h 133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8" h="1331843">
                  <a:moveTo>
                    <a:pt x="0" y="1331843"/>
                  </a:moveTo>
                  <a:lnTo>
                    <a:pt x="725557" y="0"/>
                  </a:lnTo>
                  <a:lnTo>
                    <a:pt x="23158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E07F1769-5102-11A0-0B45-C90EC6368E04}"/>
                </a:ext>
              </a:extLst>
            </p:cNvPr>
            <p:cNvSpPr/>
            <p:nvPr/>
          </p:nvSpPr>
          <p:spPr>
            <a:xfrm>
              <a:off x="2463631" y="1085303"/>
              <a:ext cx="5040411" cy="1964871"/>
            </a:xfrm>
            <a:custGeom>
              <a:avLst/>
              <a:gdLst>
                <a:gd name="connsiteX0" fmla="*/ 0 w 2315818"/>
                <a:gd name="connsiteY0" fmla="*/ 1331843 h 1331843"/>
                <a:gd name="connsiteX1" fmla="*/ 725557 w 2315818"/>
                <a:gd name="connsiteY1" fmla="*/ 0 h 1331843"/>
                <a:gd name="connsiteX2" fmla="*/ 2315818 w 2315818"/>
                <a:gd name="connsiteY2" fmla="*/ 0 h 133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8" h="1331843">
                  <a:moveTo>
                    <a:pt x="0" y="1331843"/>
                  </a:moveTo>
                  <a:lnTo>
                    <a:pt x="725557" y="0"/>
                  </a:lnTo>
                  <a:lnTo>
                    <a:pt x="23158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BA924429-E4D7-0100-CA99-7105BF8035B6}"/>
                </a:ext>
              </a:extLst>
            </p:cNvPr>
            <p:cNvSpPr/>
            <p:nvPr/>
          </p:nvSpPr>
          <p:spPr>
            <a:xfrm>
              <a:off x="1578412" y="1628364"/>
              <a:ext cx="2446935" cy="1472521"/>
            </a:xfrm>
            <a:custGeom>
              <a:avLst/>
              <a:gdLst>
                <a:gd name="connsiteX0" fmla="*/ 0 w 2315818"/>
                <a:gd name="connsiteY0" fmla="*/ 1331843 h 1331843"/>
                <a:gd name="connsiteX1" fmla="*/ 725557 w 2315818"/>
                <a:gd name="connsiteY1" fmla="*/ 0 h 1331843"/>
                <a:gd name="connsiteX2" fmla="*/ 2315818 w 2315818"/>
                <a:gd name="connsiteY2" fmla="*/ 0 h 133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5818" h="1331843">
                  <a:moveTo>
                    <a:pt x="0" y="1331843"/>
                  </a:moveTo>
                  <a:lnTo>
                    <a:pt x="725557" y="0"/>
                  </a:lnTo>
                  <a:lnTo>
                    <a:pt x="23158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75EB8C61-B57F-7045-1098-C945D0DB761D}"/>
                </a:ext>
              </a:extLst>
            </p:cNvPr>
            <p:cNvSpPr txBox="1">
              <a:spLocks/>
            </p:cNvSpPr>
            <p:nvPr/>
          </p:nvSpPr>
          <p:spPr>
            <a:xfrm>
              <a:off x="3700285" y="6114887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dirty="0">
                  <a:latin typeface="+mj-lt"/>
                </a:rPr>
                <a:t>Room for 6 people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763E9087-D3C1-1CBA-40D4-D6C46B451503}"/>
                </a:ext>
              </a:extLst>
            </p:cNvPr>
            <p:cNvSpPr txBox="1">
              <a:spLocks/>
            </p:cNvSpPr>
            <p:nvPr/>
          </p:nvSpPr>
          <p:spPr>
            <a:xfrm>
              <a:off x="3650334" y="3884112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dirty="0">
                  <a:latin typeface="+mj-lt"/>
                </a:rPr>
                <a:t>Room for 3 people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16" name="Content Placeholder 3">
              <a:extLst>
                <a:ext uri="{FF2B5EF4-FFF2-40B4-BE49-F238E27FC236}">
                  <a16:creationId xmlns:a16="http://schemas.microsoft.com/office/drawing/2014/main" id="{9E4D3952-F24C-5037-CA2A-FAE2006C0F8C}"/>
                </a:ext>
              </a:extLst>
            </p:cNvPr>
            <p:cNvSpPr txBox="1">
              <a:spLocks/>
            </p:cNvSpPr>
            <p:nvPr/>
          </p:nvSpPr>
          <p:spPr>
            <a:xfrm>
              <a:off x="3650335" y="2001481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dirty="0">
                  <a:latin typeface="+mj-lt"/>
                </a:rPr>
                <a:t>Room for 1 person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17" name="Content Placeholder 3">
              <a:extLst>
                <a:ext uri="{FF2B5EF4-FFF2-40B4-BE49-F238E27FC236}">
                  <a16:creationId xmlns:a16="http://schemas.microsoft.com/office/drawing/2014/main" id="{416CBA6A-C72E-08A9-FBE3-9978EA8C9190}"/>
                </a:ext>
              </a:extLst>
            </p:cNvPr>
            <p:cNvSpPr txBox="1">
              <a:spLocks/>
            </p:cNvSpPr>
            <p:nvPr/>
          </p:nvSpPr>
          <p:spPr>
            <a:xfrm>
              <a:off x="6824233" y="2001480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dirty="0">
                  <a:latin typeface="+mj-lt"/>
                </a:rPr>
                <a:t>Room for 2 people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18" name="Content Placeholder 3">
              <a:extLst>
                <a:ext uri="{FF2B5EF4-FFF2-40B4-BE49-F238E27FC236}">
                  <a16:creationId xmlns:a16="http://schemas.microsoft.com/office/drawing/2014/main" id="{B9490E6D-6609-D813-BB3D-09E27052557C}"/>
                </a:ext>
              </a:extLst>
            </p:cNvPr>
            <p:cNvSpPr txBox="1">
              <a:spLocks/>
            </p:cNvSpPr>
            <p:nvPr/>
          </p:nvSpPr>
          <p:spPr>
            <a:xfrm>
              <a:off x="10144789" y="6457288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i="1" dirty="0">
                  <a:latin typeface="+mj-lt"/>
                </a:rPr>
                <a:t>Open</a:t>
              </a:r>
              <a:endParaRPr lang="LID4096" sz="1200" b="1" i="1"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90D427-E5BB-4207-1BB4-AE482FD27752}"/>
                </a:ext>
              </a:extLst>
            </p:cNvPr>
            <p:cNvCxnSpPr>
              <a:cxnSpLocks/>
            </p:cNvCxnSpPr>
            <p:nvPr/>
          </p:nvCxnSpPr>
          <p:spPr>
            <a:xfrm>
              <a:off x="4154557" y="6431194"/>
              <a:ext cx="74841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3">
              <a:extLst>
                <a:ext uri="{FF2B5EF4-FFF2-40B4-BE49-F238E27FC236}">
                  <a16:creationId xmlns:a16="http://schemas.microsoft.com/office/drawing/2014/main" id="{170E9CCF-D9ED-63B8-5E3C-80AC43030063}"/>
                </a:ext>
              </a:extLst>
            </p:cNvPr>
            <p:cNvSpPr txBox="1">
              <a:spLocks/>
            </p:cNvSpPr>
            <p:nvPr/>
          </p:nvSpPr>
          <p:spPr>
            <a:xfrm>
              <a:off x="3245377" y="6457289"/>
              <a:ext cx="2357615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i="1" dirty="0">
                  <a:latin typeface="+mj-lt"/>
                </a:rPr>
                <a:t>Enclosed</a:t>
              </a:r>
              <a:endParaRPr lang="LID4096" sz="1200" b="1" i="1" dirty="0">
                <a:latin typeface="+mj-lt"/>
              </a:endParaRPr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A23F01BE-8371-D720-46AC-3F145348360C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Local Openness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AB9A4C61-F201-F49E-C03C-0878D8D0A9F9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Enclosure</a:t>
            </a:r>
          </a:p>
        </p:txBody>
      </p:sp>
      <p:sp>
        <p:nvSpPr>
          <p:cNvPr id="28" name="Free-form: Shape 27">
            <a:extLst>
              <a:ext uri="{FF2B5EF4-FFF2-40B4-BE49-F238E27FC236}">
                <a16:creationId xmlns:a16="http://schemas.microsoft.com/office/drawing/2014/main" id="{00392214-57BA-4424-A126-E6C0072782A4}"/>
              </a:ext>
            </a:extLst>
          </p:cNvPr>
          <p:cNvSpPr/>
          <p:nvPr/>
        </p:nvSpPr>
        <p:spPr>
          <a:xfrm>
            <a:off x="6091981" y="1657978"/>
            <a:ext cx="241161" cy="266281"/>
          </a:xfrm>
          <a:custGeom>
            <a:avLst/>
            <a:gdLst>
              <a:gd name="connsiteX0" fmla="*/ 0 w 241161"/>
              <a:gd name="connsiteY0" fmla="*/ 221064 h 266281"/>
              <a:gd name="connsiteX1" fmla="*/ 241161 w 241161"/>
              <a:gd name="connsiteY1" fmla="*/ 266281 h 266281"/>
              <a:gd name="connsiteX2" fmla="*/ 165798 w 241161"/>
              <a:gd name="connsiteY2" fmla="*/ 10048 h 266281"/>
              <a:gd name="connsiteX3" fmla="*/ 50242 w 241161"/>
              <a:gd name="connsiteY3" fmla="*/ 0 h 266281"/>
              <a:gd name="connsiteX4" fmla="*/ 0 w 241161"/>
              <a:gd name="connsiteY4" fmla="*/ 221064 h 26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61" h="266281">
                <a:moveTo>
                  <a:pt x="0" y="221064"/>
                </a:moveTo>
                <a:lnTo>
                  <a:pt x="241161" y="266281"/>
                </a:lnTo>
                <a:lnTo>
                  <a:pt x="165798" y="10048"/>
                </a:lnTo>
                <a:lnTo>
                  <a:pt x="50242" y="0"/>
                </a:lnTo>
                <a:lnTo>
                  <a:pt x="0" y="2210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5398-0747-BCCF-E2AD-EE713E73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11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A314F9-5EC8-0869-DC27-D9AD17F8D606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</p:spTree>
    <p:extLst>
      <p:ext uri="{BB962C8B-B14F-4D97-AF65-F5344CB8AC3E}">
        <p14:creationId xmlns:p14="http://schemas.microsoft.com/office/powerpoint/2010/main" val="39885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01450185-84A7-CF68-F325-6E5D6A289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pic>
        <p:nvPicPr>
          <p:cNvPr id="12" name="Picture 11" descr="A group of people inside a box&#10;&#10;AI-generated content may be incorrect.">
            <a:extLst>
              <a:ext uri="{FF2B5EF4-FFF2-40B4-BE49-F238E27FC236}">
                <a16:creationId xmlns:a16="http://schemas.microsoft.com/office/drawing/2014/main" id="{06BE1C46-9CC3-9412-267E-D569C3721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9" b="16492"/>
          <a:stretch/>
        </p:blipFill>
        <p:spPr>
          <a:xfrm>
            <a:off x="0" y="1670130"/>
            <a:ext cx="12192000" cy="464157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846E4DC2-164E-7E80-45E5-F51ABE761A7C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Local Openness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1D75DDE-9839-A862-1E62-F39BFA1A4D7C}"/>
              </a:ext>
            </a:extLst>
          </p:cNvPr>
          <p:cNvSpPr txBox="1">
            <a:spLocks/>
          </p:cNvSpPr>
          <p:nvPr/>
        </p:nvSpPr>
        <p:spPr>
          <a:xfrm>
            <a:off x="306117" y="5596159"/>
            <a:ext cx="514161" cy="2348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A</a:t>
            </a:r>
            <a:endParaRPr lang="LID4096" sz="1200" b="1" dirty="0">
              <a:latin typeface="+mj-lt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BFD0590-C80E-B741-978D-2A88B7A4C823}"/>
              </a:ext>
            </a:extLst>
          </p:cNvPr>
          <p:cNvSpPr txBox="1">
            <a:spLocks/>
          </p:cNvSpPr>
          <p:nvPr/>
        </p:nvSpPr>
        <p:spPr>
          <a:xfrm>
            <a:off x="2365427" y="5596159"/>
            <a:ext cx="514161" cy="2348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B</a:t>
            </a:r>
            <a:endParaRPr lang="LID4096" sz="1200" b="1" dirty="0">
              <a:latin typeface="+mj-lt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60B0A21-09EA-B6D9-AC6D-FD5A2EBAE675}"/>
              </a:ext>
            </a:extLst>
          </p:cNvPr>
          <p:cNvSpPr txBox="1">
            <a:spLocks/>
          </p:cNvSpPr>
          <p:nvPr/>
        </p:nvSpPr>
        <p:spPr>
          <a:xfrm>
            <a:off x="4832265" y="5596159"/>
            <a:ext cx="514161" cy="2348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C</a:t>
            </a:r>
            <a:endParaRPr lang="LID4096" sz="1200" b="1" dirty="0">
              <a:latin typeface="+mj-lt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FFB281F-F7DF-3DE1-D82A-7276CFFF2C6F}"/>
              </a:ext>
            </a:extLst>
          </p:cNvPr>
          <p:cNvSpPr txBox="1">
            <a:spLocks/>
          </p:cNvSpPr>
          <p:nvPr/>
        </p:nvSpPr>
        <p:spPr>
          <a:xfrm>
            <a:off x="7615203" y="5596159"/>
            <a:ext cx="514161" cy="2348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D</a:t>
            </a:r>
            <a:endParaRPr lang="LID4096" sz="1200" b="1" dirty="0">
              <a:latin typeface="+mj-lt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7F19D4-AC47-4083-1254-AAE0A7962A3E}"/>
              </a:ext>
            </a:extLst>
          </p:cNvPr>
          <p:cNvGrpSpPr/>
          <p:nvPr/>
        </p:nvGrpSpPr>
        <p:grpSpPr>
          <a:xfrm>
            <a:off x="291360" y="1463451"/>
            <a:ext cx="1935005" cy="2030407"/>
            <a:chOff x="291360" y="939929"/>
            <a:chExt cx="1935005" cy="2030407"/>
          </a:xfrm>
        </p:grpSpPr>
        <p:pic>
          <p:nvPicPr>
            <p:cNvPr id="10" name="Picture 9" descr="A white and yellow object&#10;&#10;AI-generated content may be incorrect.">
              <a:extLst>
                <a:ext uri="{FF2B5EF4-FFF2-40B4-BE49-F238E27FC236}">
                  <a16:creationId xmlns:a16="http://schemas.microsoft.com/office/drawing/2014/main" id="{91112ED5-E6E2-4DA0-29D5-974A88DE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360" y="939929"/>
              <a:ext cx="1935005" cy="2030407"/>
            </a:xfrm>
            <a:prstGeom prst="rect">
              <a:avLst/>
            </a:prstGeom>
          </p:spPr>
        </p:pic>
        <p:sp>
          <p:nvSpPr>
            <p:cNvPr id="13" name="Content Placeholder 3">
              <a:extLst>
                <a:ext uri="{FF2B5EF4-FFF2-40B4-BE49-F238E27FC236}">
                  <a16:creationId xmlns:a16="http://schemas.microsoft.com/office/drawing/2014/main" id="{BB2F3DAD-ECB7-6FBF-9DC7-EEDE39BFB042}"/>
                </a:ext>
              </a:extLst>
            </p:cNvPr>
            <p:cNvSpPr txBox="1">
              <a:spLocks/>
            </p:cNvSpPr>
            <p:nvPr/>
          </p:nvSpPr>
          <p:spPr>
            <a:xfrm>
              <a:off x="1298568" y="1534489"/>
              <a:ext cx="514161" cy="23482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>
                  <a:latin typeface="+mj-lt"/>
                </a:rPr>
                <a:t>A</a:t>
              </a:r>
              <a:endParaRPr lang="LID4096" sz="1200" b="1" dirty="0">
                <a:latin typeface="+mj-lt"/>
              </a:endParaRPr>
            </a:p>
          </p:txBody>
        </p:sp>
        <p:sp>
          <p:nvSpPr>
            <p:cNvPr id="17" name="Content Placeholder 3">
              <a:extLst>
                <a:ext uri="{FF2B5EF4-FFF2-40B4-BE49-F238E27FC236}">
                  <a16:creationId xmlns:a16="http://schemas.microsoft.com/office/drawing/2014/main" id="{60AF378F-A4A1-3258-1606-64CA8050DCBE}"/>
                </a:ext>
              </a:extLst>
            </p:cNvPr>
            <p:cNvSpPr txBox="1">
              <a:spLocks/>
            </p:cNvSpPr>
            <p:nvPr/>
          </p:nvSpPr>
          <p:spPr>
            <a:xfrm>
              <a:off x="758625" y="1493568"/>
              <a:ext cx="514161" cy="23482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>
                  <a:latin typeface="+mj-lt"/>
                </a:rPr>
                <a:t>B</a:t>
              </a:r>
              <a:endParaRPr lang="LID4096" sz="1200" b="1" dirty="0">
                <a:latin typeface="+mj-lt"/>
              </a:endParaRPr>
            </a:p>
          </p:txBody>
        </p:sp>
        <p:sp>
          <p:nvSpPr>
            <p:cNvPr id="18" name="Content Placeholder 3">
              <a:extLst>
                <a:ext uri="{FF2B5EF4-FFF2-40B4-BE49-F238E27FC236}">
                  <a16:creationId xmlns:a16="http://schemas.microsoft.com/office/drawing/2014/main" id="{60F52DB0-09AE-4E43-146F-70BB4166ED59}"/>
                </a:ext>
              </a:extLst>
            </p:cNvPr>
            <p:cNvSpPr txBox="1">
              <a:spLocks/>
            </p:cNvSpPr>
            <p:nvPr/>
          </p:nvSpPr>
          <p:spPr>
            <a:xfrm>
              <a:off x="1210243" y="1346037"/>
              <a:ext cx="514161" cy="23482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>
                  <a:latin typeface="+mj-lt"/>
                </a:rPr>
                <a:t>C</a:t>
              </a:r>
              <a:endParaRPr lang="LID4096" sz="1200" b="1" dirty="0">
                <a:latin typeface="+mj-lt"/>
              </a:endParaRPr>
            </a:p>
          </p:txBody>
        </p:sp>
        <p:sp>
          <p:nvSpPr>
            <p:cNvPr id="21" name="Content Placeholder 3">
              <a:extLst>
                <a:ext uri="{FF2B5EF4-FFF2-40B4-BE49-F238E27FC236}">
                  <a16:creationId xmlns:a16="http://schemas.microsoft.com/office/drawing/2014/main" id="{6F597E6E-34B1-D7BE-7742-DAC12F5F40EB}"/>
                </a:ext>
              </a:extLst>
            </p:cNvPr>
            <p:cNvSpPr txBox="1">
              <a:spLocks/>
            </p:cNvSpPr>
            <p:nvPr/>
          </p:nvSpPr>
          <p:spPr>
            <a:xfrm>
              <a:off x="1149358" y="1913248"/>
              <a:ext cx="514161" cy="23482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>
                  <a:latin typeface="+mj-lt"/>
                </a:rPr>
                <a:t>D</a:t>
              </a:r>
              <a:endParaRPr lang="LID4096" sz="1200" b="1" dirty="0">
                <a:latin typeface="+mj-lt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853612A-C791-B103-CBF2-2C6C35F1D4D7}"/>
              </a:ext>
            </a:extLst>
          </p:cNvPr>
          <p:cNvGrpSpPr/>
          <p:nvPr/>
        </p:nvGrpSpPr>
        <p:grpSpPr>
          <a:xfrm>
            <a:off x="623114" y="5595534"/>
            <a:ext cx="1004535" cy="672770"/>
            <a:chOff x="623114" y="6076255"/>
            <a:chExt cx="1004535" cy="672770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C141C783-37C8-6B60-D7C9-B23131B75076}"/>
                </a:ext>
              </a:extLst>
            </p:cNvPr>
            <p:cNvSpPr txBox="1">
              <a:spLocks/>
            </p:cNvSpPr>
            <p:nvPr/>
          </p:nvSpPr>
          <p:spPr>
            <a:xfrm>
              <a:off x="623114" y="6076255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Access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AA4D032F-77C6-BACC-1A4C-8D9ACBF6A0F8}"/>
                </a:ext>
              </a:extLst>
            </p:cNvPr>
            <p:cNvSpPr txBox="1">
              <a:spLocks/>
            </p:cNvSpPr>
            <p:nvPr/>
          </p:nvSpPr>
          <p:spPr>
            <a:xfrm>
              <a:off x="623114" y="6294916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Size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EBF9F774-7F65-AC80-6F96-CF1C0F613312}"/>
                </a:ext>
              </a:extLst>
            </p:cNvPr>
            <p:cNvSpPr txBox="1">
              <a:spLocks/>
            </p:cNvSpPr>
            <p:nvPr/>
          </p:nvSpPr>
          <p:spPr>
            <a:xfrm>
              <a:off x="623114" y="6513577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Open</a:t>
              </a:r>
              <a:endParaRPr lang="LID4096" sz="1200" dirty="0">
                <a:latin typeface="+mj-lt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654A29-55C8-D407-1FC4-E774659EB6CE}"/>
                </a:ext>
              </a:extLst>
            </p:cNvPr>
            <p:cNvGrpSpPr/>
            <p:nvPr/>
          </p:nvGrpSpPr>
          <p:grpSpPr>
            <a:xfrm>
              <a:off x="1334439" y="6157979"/>
              <a:ext cx="293210" cy="72000"/>
              <a:chOff x="1012702" y="6037514"/>
              <a:chExt cx="293210" cy="72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7EF4610-3557-532C-0D03-FD4981328864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A9F42D1-F5FC-99B8-08E5-A1DB124A4E14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787FDF-48A8-7A63-1FD1-C87DF511B0C0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42837E2-9E98-78F6-E65A-6DDB49EBC5BB}"/>
                </a:ext>
              </a:extLst>
            </p:cNvPr>
            <p:cNvGrpSpPr/>
            <p:nvPr/>
          </p:nvGrpSpPr>
          <p:grpSpPr>
            <a:xfrm>
              <a:off x="1334439" y="6376640"/>
              <a:ext cx="293210" cy="72000"/>
              <a:chOff x="1012702" y="6037514"/>
              <a:chExt cx="293210" cy="72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B5BE77A-BE77-A668-DD0F-0F6875F61699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D10EED1-7708-7F41-FB30-419E24CE5F1C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CAE718E-83D9-826A-BE4A-4E7AB4C3A49A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415470E-5CDB-5D86-5BAE-B08E24420D68}"/>
                </a:ext>
              </a:extLst>
            </p:cNvPr>
            <p:cNvGrpSpPr/>
            <p:nvPr/>
          </p:nvGrpSpPr>
          <p:grpSpPr>
            <a:xfrm>
              <a:off x="1334439" y="6603694"/>
              <a:ext cx="293210" cy="72000"/>
              <a:chOff x="1012702" y="6037514"/>
              <a:chExt cx="293210" cy="72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254C28E-D588-C4E6-5635-88552480145A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81D22CB-50EB-5987-0B00-4DF7942E3D25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5A4040-2128-C016-0126-8FC4697A6326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038E3C4-47F2-2D34-B4DC-DA41CE8DBA3D}"/>
              </a:ext>
            </a:extLst>
          </p:cNvPr>
          <p:cNvGrpSpPr/>
          <p:nvPr/>
        </p:nvGrpSpPr>
        <p:grpSpPr>
          <a:xfrm>
            <a:off x="2680800" y="5595534"/>
            <a:ext cx="1004535" cy="672770"/>
            <a:chOff x="2355573" y="6059468"/>
            <a:chExt cx="1004535" cy="672770"/>
          </a:xfrm>
        </p:grpSpPr>
        <p:sp>
          <p:nvSpPr>
            <p:cNvPr id="40" name="Content Placeholder 3">
              <a:extLst>
                <a:ext uri="{FF2B5EF4-FFF2-40B4-BE49-F238E27FC236}">
                  <a16:creationId xmlns:a16="http://schemas.microsoft.com/office/drawing/2014/main" id="{42873F2D-526C-4F6B-514D-B921CA82E680}"/>
                </a:ext>
              </a:extLst>
            </p:cNvPr>
            <p:cNvSpPr txBox="1">
              <a:spLocks/>
            </p:cNvSpPr>
            <p:nvPr/>
          </p:nvSpPr>
          <p:spPr>
            <a:xfrm>
              <a:off x="2355573" y="6059468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Access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41" name="Content Placeholder 3">
              <a:extLst>
                <a:ext uri="{FF2B5EF4-FFF2-40B4-BE49-F238E27FC236}">
                  <a16:creationId xmlns:a16="http://schemas.microsoft.com/office/drawing/2014/main" id="{6202E789-3551-A57C-7F20-402277A2EAD3}"/>
                </a:ext>
              </a:extLst>
            </p:cNvPr>
            <p:cNvSpPr txBox="1">
              <a:spLocks/>
            </p:cNvSpPr>
            <p:nvPr/>
          </p:nvSpPr>
          <p:spPr>
            <a:xfrm>
              <a:off x="2355573" y="6278129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Size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42" name="Content Placeholder 3">
              <a:extLst>
                <a:ext uri="{FF2B5EF4-FFF2-40B4-BE49-F238E27FC236}">
                  <a16:creationId xmlns:a16="http://schemas.microsoft.com/office/drawing/2014/main" id="{7DFB311F-C2BE-5663-23D0-2DF6A97628F2}"/>
                </a:ext>
              </a:extLst>
            </p:cNvPr>
            <p:cNvSpPr txBox="1">
              <a:spLocks/>
            </p:cNvSpPr>
            <p:nvPr/>
          </p:nvSpPr>
          <p:spPr>
            <a:xfrm>
              <a:off x="2355573" y="6496790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Open</a:t>
              </a:r>
              <a:endParaRPr lang="LID4096" sz="1200" dirty="0">
                <a:latin typeface="+mj-lt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8DE4F5-3F4C-FF8C-676F-959DBB580B95}"/>
                </a:ext>
              </a:extLst>
            </p:cNvPr>
            <p:cNvGrpSpPr/>
            <p:nvPr/>
          </p:nvGrpSpPr>
          <p:grpSpPr>
            <a:xfrm>
              <a:off x="3066898" y="6141192"/>
              <a:ext cx="293210" cy="72000"/>
              <a:chOff x="1012702" y="6037514"/>
              <a:chExt cx="293210" cy="72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448F4DF-DBF8-37A5-0780-D924CA363FC3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84447AE-ACEA-56EF-23FB-F277EFA30BE4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8C641EF-CE99-2D1B-2872-E93D2FC46435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463D49C-5E58-0427-BB79-639A6DD5E664}"/>
                </a:ext>
              </a:extLst>
            </p:cNvPr>
            <p:cNvGrpSpPr/>
            <p:nvPr/>
          </p:nvGrpSpPr>
          <p:grpSpPr>
            <a:xfrm>
              <a:off x="3066898" y="6359853"/>
              <a:ext cx="293210" cy="72000"/>
              <a:chOff x="1012702" y="6037514"/>
              <a:chExt cx="293210" cy="72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FD534EE-1FC7-11A4-B337-72C25891FBD5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EA187B6-4FF2-F8A6-0102-E83813483C6B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0F8A1AD-DA5C-AC55-0BC3-DD18D491CCDE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D149ABB-B030-D2F2-73BA-95BDFEFE81FF}"/>
                </a:ext>
              </a:extLst>
            </p:cNvPr>
            <p:cNvGrpSpPr/>
            <p:nvPr/>
          </p:nvGrpSpPr>
          <p:grpSpPr>
            <a:xfrm>
              <a:off x="3066898" y="6586907"/>
              <a:ext cx="293210" cy="72000"/>
              <a:chOff x="1012702" y="6037514"/>
              <a:chExt cx="293210" cy="72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2FF2F55-8784-68D2-DECD-11AEDB7AC149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B6283A3-67E0-BA96-C42A-C1BC17056A94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FCEFBFE-868C-84A1-AD90-45AF59D75051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DA9AFE-A986-4EC1-FEA4-7EF504B08AF2}"/>
              </a:ext>
            </a:extLst>
          </p:cNvPr>
          <p:cNvGrpSpPr/>
          <p:nvPr/>
        </p:nvGrpSpPr>
        <p:grpSpPr>
          <a:xfrm>
            <a:off x="5200354" y="5595534"/>
            <a:ext cx="1004535" cy="672770"/>
            <a:chOff x="4718910" y="6006385"/>
            <a:chExt cx="1004535" cy="672770"/>
          </a:xfrm>
        </p:grpSpPr>
        <p:sp>
          <p:nvSpPr>
            <p:cNvPr id="55" name="Content Placeholder 3">
              <a:extLst>
                <a:ext uri="{FF2B5EF4-FFF2-40B4-BE49-F238E27FC236}">
                  <a16:creationId xmlns:a16="http://schemas.microsoft.com/office/drawing/2014/main" id="{482622AB-318E-BA9B-49B8-E265948D1429}"/>
                </a:ext>
              </a:extLst>
            </p:cNvPr>
            <p:cNvSpPr txBox="1">
              <a:spLocks/>
            </p:cNvSpPr>
            <p:nvPr/>
          </p:nvSpPr>
          <p:spPr>
            <a:xfrm>
              <a:off x="4718910" y="6006385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Access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56" name="Content Placeholder 3">
              <a:extLst>
                <a:ext uri="{FF2B5EF4-FFF2-40B4-BE49-F238E27FC236}">
                  <a16:creationId xmlns:a16="http://schemas.microsoft.com/office/drawing/2014/main" id="{AA4ACDC6-ADEC-59C1-8971-D4836335A984}"/>
                </a:ext>
              </a:extLst>
            </p:cNvPr>
            <p:cNvSpPr txBox="1">
              <a:spLocks/>
            </p:cNvSpPr>
            <p:nvPr/>
          </p:nvSpPr>
          <p:spPr>
            <a:xfrm>
              <a:off x="4718910" y="6225046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Size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57" name="Content Placeholder 3">
              <a:extLst>
                <a:ext uri="{FF2B5EF4-FFF2-40B4-BE49-F238E27FC236}">
                  <a16:creationId xmlns:a16="http://schemas.microsoft.com/office/drawing/2014/main" id="{3FD60E57-68B5-96FE-6BFB-C89B72D0802F}"/>
                </a:ext>
              </a:extLst>
            </p:cNvPr>
            <p:cNvSpPr txBox="1">
              <a:spLocks/>
            </p:cNvSpPr>
            <p:nvPr/>
          </p:nvSpPr>
          <p:spPr>
            <a:xfrm>
              <a:off x="4718910" y="6443707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Open</a:t>
              </a:r>
              <a:endParaRPr lang="LID4096" sz="1200" dirty="0">
                <a:latin typeface="+mj-lt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4B9AA00-3A6F-1C70-A923-5461BE9DE828}"/>
                </a:ext>
              </a:extLst>
            </p:cNvPr>
            <p:cNvGrpSpPr/>
            <p:nvPr/>
          </p:nvGrpSpPr>
          <p:grpSpPr>
            <a:xfrm>
              <a:off x="5430235" y="6088109"/>
              <a:ext cx="293210" cy="72000"/>
              <a:chOff x="1012702" y="6037514"/>
              <a:chExt cx="293210" cy="72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4B99CE-5B0A-215C-EF18-71C845DC4D6F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E5C9B83-63F7-45BB-D705-6F8AECA4DAFD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ECC16B7-65F7-0BA3-47A7-6393D666B778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E066499-CBE0-D950-39C2-BC11D5878BE2}"/>
                </a:ext>
              </a:extLst>
            </p:cNvPr>
            <p:cNvGrpSpPr/>
            <p:nvPr/>
          </p:nvGrpSpPr>
          <p:grpSpPr>
            <a:xfrm>
              <a:off x="5430235" y="6306770"/>
              <a:ext cx="293210" cy="72000"/>
              <a:chOff x="1012702" y="6037514"/>
              <a:chExt cx="293210" cy="72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66B23B4-1B6C-54DA-1781-D2C9B32E8932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7699552-B3C7-BEDB-72A0-98D53135657C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07924C0-FEED-07A1-80B1-BBCFD804510E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6A72B04-1F17-552C-C1AE-ECC8491F1C35}"/>
                </a:ext>
              </a:extLst>
            </p:cNvPr>
            <p:cNvGrpSpPr/>
            <p:nvPr/>
          </p:nvGrpSpPr>
          <p:grpSpPr>
            <a:xfrm>
              <a:off x="5430235" y="6533824"/>
              <a:ext cx="293210" cy="72000"/>
              <a:chOff x="1012702" y="6037514"/>
              <a:chExt cx="293210" cy="72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037305F-61B6-A70E-7969-6C97C132A201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94C980C-4FA4-EDE3-674E-7B8A09233910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C75F42-F5F2-256F-2E3E-82128DF7A382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6FD564F-52A5-52BF-9880-99824C630DA8}"/>
              </a:ext>
            </a:extLst>
          </p:cNvPr>
          <p:cNvGrpSpPr/>
          <p:nvPr/>
        </p:nvGrpSpPr>
        <p:grpSpPr>
          <a:xfrm>
            <a:off x="8021242" y="5595534"/>
            <a:ext cx="1004535" cy="672770"/>
            <a:chOff x="7421167" y="5941744"/>
            <a:chExt cx="1004535" cy="672770"/>
          </a:xfrm>
        </p:grpSpPr>
        <p:sp>
          <p:nvSpPr>
            <p:cNvPr id="70" name="Content Placeholder 3">
              <a:extLst>
                <a:ext uri="{FF2B5EF4-FFF2-40B4-BE49-F238E27FC236}">
                  <a16:creationId xmlns:a16="http://schemas.microsoft.com/office/drawing/2014/main" id="{5B811AD3-FB7C-8A01-F6AE-654783B69E80}"/>
                </a:ext>
              </a:extLst>
            </p:cNvPr>
            <p:cNvSpPr txBox="1">
              <a:spLocks/>
            </p:cNvSpPr>
            <p:nvPr/>
          </p:nvSpPr>
          <p:spPr>
            <a:xfrm>
              <a:off x="7421167" y="5941744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Access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71" name="Content Placeholder 3">
              <a:extLst>
                <a:ext uri="{FF2B5EF4-FFF2-40B4-BE49-F238E27FC236}">
                  <a16:creationId xmlns:a16="http://schemas.microsoft.com/office/drawing/2014/main" id="{BF978B6B-EE44-AD12-9DEA-091CDE42AE60}"/>
                </a:ext>
              </a:extLst>
            </p:cNvPr>
            <p:cNvSpPr txBox="1">
              <a:spLocks/>
            </p:cNvSpPr>
            <p:nvPr/>
          </p:nvSpPr>
          <p:spPr>
            <a:xfrm>
              <a:off x="7421167" y="6160405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Size</a:t>
              </a:r>
              <a:endParaRPr lang="LID4096" sz="1200" dirty="0">
                <a:latin typeface="+mj-lt"/>
              </a:endParaRPr>
            </a:p>
          </p:txBody>
        </p:sp>
        <p:sp>
          <p:nvSpPr>
            <p:cNvPr id="72" name="Content Placeholder 3">
              <a:extLst>
                <a:ext uri="{FF2B5EF4-FFF2-40B4-BE49-F238E27FC236}">
                  <a16:creationId xmlns:a16="http://schemas.microsoft.com/office/drawing/2014/main" id="{88561F34-B5DB-BA9E-0575-4990BAE72502}"/>
                </a:ext>
              </a:extLst>
            </p:cNvPr>
            <p:cNvSpPr txBox="1">
              <a:spLocks/>
            </p:cNvSpPr>
            <p:nvPr/>
          </p:nvSpPr>
          <p:spPr>
            <a:xfrm>
              <a:off x="7421167" y="6379066"/>
              <a:ext cx="718669" cy="235448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Open</a:t>
              </a:r>
              <a:endParaRPr lang="LID4096" sz="1200" dirty="0">
                <a:latin typeface="+mj-lt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37F8AC-378C-92E6-FD85-3C7FEE88112F}"/>
                </a:ext>
              </a:extLst>
            </p:cNvPr>
            <p:cNvGrpSpPr/>
            <p:nvPr/>
          </p:nvGrpSpPr>
          <p:grpSpPr>
            <a:xfrm>
              <a:off x="8132492" y="6023468"/>
              <a:ext cx="293210" cy="72000"/>
              <a:chOff x="1012702" y="6037514"/>
              <a:chExt cx="293210" cy="72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237D916-E320-50F9-6129-E10F952AFDDB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B80F89F-9586-1042-D23E-D9DB0BDAE9D5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DE512AB-7475-D0E6-82EA-17EFF4CFD580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F37BD68-72D7-C04A-4347-2ED8BC519CB1}"/>
                </a:ext>
              </a:extLst>
            </p:cNvPr>
            <p:cNvGrpSpPr/>
            <p:nvPr/>
          </p:nvGrpSpPr>
          <p:grpSpPr>
            <a:xfrm>
              <a:off x="8132492" y="6242129"/>
              <a:ext cx="293210" cy="72000"/>
              <a:chOff x="1012702" y="6037514"/>
              <a:chExt cx="293210" cy="72000"/>
            </a:xfrm>
            <a:solidFill>
              <a:schemeClr val="tx1"/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96421D2-D587-197B-6CFD-121CFCC408D1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84BCAA5-125C-AB0C-EA3D-D647ED08992C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08F6E12-44B0-80A1-34B8-81112A8886A7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7F5649D-AEB2-B2F6-F168-8F14712E2757}"/>
                </a:ext>
              </a:extLst>
            </p:cNvPr>
            <p:cNvGrpSpPr/>
            <p:nvPr/>
          </p:nvGrpSpPr>
          <p:grpSpPr>
            <a:xfrm>
              <a:off x="8132492" y="6469183"/>
              <a:ext cx="293210" cy="72000"/>
              <a:chOff x="1012702" y="6037514"/>
              <a:chExt cx="293210" cy="72000"/>
            </a:xfrm>
            <a:solidFill>
              <a:schemeClr val="tx1"/>
            </a:solidFill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CE21651-80B7-775B-B84E-9DFECE08EA45}"/>
                  </a:ext>
                </a:extLst>
              </p:cNvPr>
              <p:cNvSpPr/>
              <p:nvPr/>
            </p:nvSpPr>
            <p:spPr>
              <a:xfrm>
                <a:off x="1012702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F5032DE-E554-5A67-2D62-30E6D13DB63E}"/>
                  </a:ext>
                </a:extLst>
              </p:cNvPr>
              <p:cNvSpPr/>
              <p:nvPr/>
            </p:nvSpPr>
            <p:spPr>
              <a:xfrm>
                <a:off x="1120824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3FA8574-FD32-F5F0-A653-6DFE1CAC72CC}"/>
                  </a:ext>
                </a:extLst>
              </p:cNvPr>
              <p:cNvSpPr/>
              <p:nvPr/>
            </p:nvSpPr>
            <p:spPr>
              <a:xfrm>
                <a:off x="1233912" y="6037514"/>
                <a:ext cx="72000" cy="72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sp>
        <p:nvSpPr>
          <p:cNvPr id="91" name="Tijdelijke aanduiding voor inhoud 2">
            <a:extLst>
              <a:ext uri="{FF2B5EF4-FFF2-40B4-BE49-F238E27FC236}">
                <a16:creationId xmlns:a16="http://schemas.microsoft.com/office/drawing/2014/main" id="{A7BEE5E5-4852-7ED1-7CBF-336D77E0632E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Enclosure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3A99E-346A-96F5-14ED-4E67C754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12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55F2AA-7FD0-794B-9B14-9AAA68A73E13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</p:spTree>
    <p:extLst>
      <p:ext uri="{BB962C8B-B14F-4D97-AF65-F5344CB8AC3E}">
        <p14:creationId xmlns:p14="http://schemas.microsoft.com/office/powerpoint/2010/main" val="106033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objects&#10;&#10;AI-generated content may be incorrect.">
            <a:extLst>
              <a:ext uri="{FF2B5EF4-FFF2-40B4-BE49-F238E27FC236}">
                <a16:creationId xmlns:a16="http://schemas.microsoft.com/office/drawing/2014/main" id="{42A0B716-F8F9-F5F9-D458-4AE0143B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66"/>
            <a:ext cx="12192000" cy="6856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1BF4F-3470-FC1D-AB4C-466AE064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A3ECC83-C747-39F0-7F38-C47D4B01AD2F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Local Openness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9732F00-F958-4B94-DB68-05E64C6DEACA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Global application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82D2896-3B38-F544-BC05-26EDAAB38D37}"/>
              </a:ext>
            </a:extLst>
          </p:cNvPr>
          <p:cNvSpPr txBox="1">
            <a:spLocks/>
          </p:cNvSpPr>
          <p:nvPr/>
        </p:nvSpPr>
        <p:spPr>
          <a:xfrm>
            <a:off x="1123603" y="6032760"/>
            <a:ext cx="2215514" cy="419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VOLUME</a:t>
            </a:r>
            <a:endParaRPr lang="LID4096" sz="1200" b="1" dirty="0">
              <a:latin typeface="+mj-lt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68B970D-506A-6022-630E-0C707F2C6D74}"/>
              </a:ext>
            </a:extLst>
          </p:cNvPr>
          <p:cNvSpPr txBox="1">
            <a:spLocks/>
          </p:cNvSpPr>
          <p:nvPr/>
        </p:nvSpPr>
        <p:spPr>
          <a:xfrm>
            <a:off x="4950143" y="6032760"/>
            <a:ext cx="2215514" cy="419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REMOVE SURFACES</a:t>
            </a:r>
            <a:endParaRPr lang="LID4096" sz="1200" b="1" dirty="0">
              <a:latin typeface="+mj-lt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63172E-577D-4ABA-5A41-10F1A88EE425}"/>
              </a:ext>
            </a:extLst>
          </p:cNvPr>
          <p:cNvSpPr txBox="1">
            <a:spLocks/>
          </p:cNvSpPr>
          <p:nvPr/>
        </p:nvSpPr>
        <p:spPr>
          <a:xfrm>
            <a:off x="8776683" y="6032760"/>
            <a:ext cx="2533997" cy="419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</a:rPr>
              <a:t>OPEN &amp; ENCLOSED SPACES</a:t>
            </a:r>
            <a:endParaRPr lang="LID4096" sz="1200" b="1" dirty="0">
              <a:latin typeface="+mj-l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0604E7-4932-35B0-9506-B0CB3F5D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13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8CBDA-BC88-82ED-1ED3-70F9C60387AB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</p:spTree>
    <p:extLst>
      <p:ext uri="{BB962C8B-B14F-4D97-AF65-F5344CB8AC3E}">
        <p14:creationId xmlns:p14="http://schemas.microsoft.com/office/powerpoint/2010/main" val="2428965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EE71-6BB2-4249-866A-277C15067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structure with black lines&#10;&#10;AI-generated content may be incorrect.">
            <a:extLst>
              <a:ext uri="{FF2B5EF4-FFF2-40B4-BE49-F238E27FC236}">
                <a16:creationId xmlns:a16="http://schemas.microsoft.com/office/drawing/2014/main" id="{48244C8C-C4D7-778B-6497-91E2E0E7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pic>
        <p:nvPicPr>
          <p:cNvPr id="17" name="Picture 16" descr="A white object with hexagons&#10;&#10;AI-generated content may be incorrect.">
            <a:extLst>
              <a:ext uri="{FF2B5EF4-FFF2-40B4-BE49-F238E27FC236}">
                <a16:creationId xmlns:a16="http://schemas.microsoft.com/office/drawing/2014/main" id="{57013618-AE10-668B-BF04-E5E9D4E2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12" y="3505842"/>
            <a:ext cx="1601234" cy="12757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5345B-1111-0C85-E7A8-55BF73DA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14</a:t>
            </a:fld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0A8D90-CBC4-E8DD-B0F3-5999F292E29B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DD8D76-11F2-A2A1-0D79-30F13B9EE85C}"/>
              </a:ext>
            </a:extLst>
          </p:cNvPr>
          <p:cNvSpPr/>
          <p:nvPr/>
        </p:nvSpPr>
        <p:spPr>
          <a:xfrm>
            <a:off x="744512" y="3505200"/>
            <a:ext cx="1601234" cy="127634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C42675B-250F-6B23-CBDA-C5BE3BCD536A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Section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80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black room with many objects&#10;&#10;AI-generated content may be incorrect.">
            <a:extLst>
              <a:ext uri="{FF2B5EF4-FFF2-40B4-BE49-F238E27FC236}">
                <a16:creationId xmlns:a16="http://schemas.microsoft.com/office/drawing/2014/main" id="{05466E19-ADC0-A8E9-A944-B1A728F91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A056B-22E5-B0F4-7E6D-2D933965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15</a:t>
            </a:fld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4C5960-D8E8-1A0C-528A-0E9759D2CBDF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964587B-769A-F41B-BC0D-0FEAF6D05E3C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Section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9C50AB7-4148-D3CA-FEDD-6127B0FA5481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Atrium of activities</a:t>
            </a:r>
          </a:p>
        </p:txBody>
      </p:sp>
    </p:spTree>
    <p:extLst>
      <p:ext uri="{BB962C8B-B14F-4D97-AF65-F5344CB8AC3E}">
        <p14:creationId xmlns:p14="http://schemas.microsoft.com/office/powerpoint/2010/main" val="214344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rock structure&#10;&#10;AI-generated content may be incorrect.">
            <a:extLst>
              <a:ext uri="{FF2B5EF4-FFF2-40B4-BE49-F238E27FC236}">
                <a16:creationId xmlns:a16="http://schemas.microsoft.com/office/drawing/2014/main" id="{9F1893FA-2903-6CEA-E5FA-A794C80D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F1B74-72F9-FD2A-4269-68040783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16</a:t>
            </a:fld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6669E-B0EE-83CB-8D93-907F4D25ECB6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72679BD-6802-5D4B-DE42-88E68EC887E1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Atrium of refuge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C7C131-ACF4-0CA3-B0D6-C0011716EF9A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Section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2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y and white background with a white outline&#10;&#10;AI-generated content may be incorrect.">
            <a:extLst>
              <a:ext uri="{FF2B5EF4-FFF2-40B4-BE49-F238E27FC236}">
                <a16:creationId xmlns:a16="http://schemas.microsoft.com/office/drawing/2014/main" id="{1EDAC343-F3AE-57E5-AB8B-C6F559256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9A06D8E-B88A-6EF5-39F9-A61C9BC27CF2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59991-CCF7-28F8-58DA-1A9B2733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17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3A5BBB-2B0D-465D-5ED6-88B284AE90F2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2092228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56AC-559B-080F-387E-A93B8B455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rawing of a structure&#10;&#10;AI-generated content may be incorrect.">
            <a:extLst>
              <a:ext uri="{FF2B5EF4-FFF2-40B4-BE49-F238E27FC236}">
                <a16:creationId xmlns:a16="http://schemas.microsoft.com/office/drawing/2014/main" id="{5A9F8728-33DB-4A23-2DE9-492299852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C99F84D-2894-C6A7-9B35-7E043ABFB68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40E8FCA-9A88-6F12-1F51-2629C6D6B317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Meandering pathways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5ADA7-884C-8809-9B26-BC4AF628C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18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FB7DE-06AA-658A-B137-FEA7388E769C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57450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diagram&#10;&#10;AI-generated content may be incorrect.">
            <a:extLst>
              <a:ext uri="{FF2B5EF4-FFF2-40B4-BE49-F238E27FC236}">
                <a16:creationId xmlns:a16="http://schemas.microsoft.com/office/drawing/2014/main" id="{94733DF8-3C3D-BE95-1F22-F1545AA1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B3980A8-C115-7677-A7E6-DA5F1DBC0F45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D9F2514-27FE-A0D9-4DEF-16213D7F535D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791447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Activated atrium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7BC33-6E10-B4E2-B306-E6E93A73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19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3217AE-715F-E078-37CA-C40F0F2D24F6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22692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59639-4F27-E24E-EE67-4B2EF2FD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9A58E-A511-EC99-5137-4CBD2FC2C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500"/>
            <a:ext cx="12192000" cy="4499000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3B32B3A8-3060-240F-4BC1-81D9A6AA20A6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5704678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Baseline program </a:t>
            </a:r>
            <a:r>
              <a:rPr lang="nl-NL" sz="2400" b="1" dirty="0" err="1"/>
              <a:t>requirements</a:t>
            </a:r>
            <a:endParaRPr lang="nl-NL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A22578-1ACC-805C-B8A8-23CCC9103BC4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Baseline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2595B-A19D-74A6-F07D-923FA394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6421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generated image of a hexagon shape&#10;&#10;AI-generated content may be incorrect.">
            <a:extLst>
              <a:ext uri="{FF2B5EF4-FFF2-40B4-BE49-F238E27FC236}">
                <a16:creationId xmlns:a16="http://schemas.microsoft.com/office/drawing/2014/main" id="{52F03398-E62C-5CF7-6208-82C99CAED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E895EA3-52BB-4430-18F2-22CA8BED0BE9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82DDE6C-BB2A-C240-B50C-600E80E3E1A5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Personalised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 pathways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29451-5B8C-6371-931B-6B1181E2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20</a:t>
            </a:fld>
            <a:endParaRPr lang="LID4096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E8510-B970-8D51-6B8E-519B6A0D511B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42546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0AB5E-3C53-B516-A64F-3BA761D1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21</a:t>
            </a:fld>
            <a:endParaRPr lang="LID4096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B12ED43-53CC-7CA8-8B63-551F3CDC2956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Day in </a:t>
            </a:r>
            <a:r>
              <a:rPr lang="nl-NL" sz="2400" b="1" dirty="0" err="1"/>
              <a:t>the</a:t>
            </a:r>
            <a:r>
              <a:rPr lang="nl-NL" sz="2400" b="1" dirty="0"/>
              <a:t> life: </a:t>
            </a:r>
            <a:r>
              <a:rPr lang="nl-NL" sz="2400" b="1" dirty="0" err="1"/>
              <a:t>Lunar</a:t>
            </a:r>
            <a:r>
              <a:rPr lang="nl-NL" sz="2400" b="1" dirty="0"/>
              <a:t> </a:t>
            </a:r>
            <a:r>
              <a:rPr lang="nl-NL" sz="2400" b="1" dirty="0" err="1"/>
              <a:t>Restday</a:t>
            </a:r>
            <a:endParaRPr lang="nl-NL" sz="2400" b="1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D618A00-75C0-C335-0254-B06FAA38F4EF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j-lt"/>
                <a:cs typeface="Helvetica" pitchFamily="2" charset="0"/>
                <a:sym typeface="Wingdings" panose="05000000000000000000" pitchFamily="2" charset="2"/>
              </a:rPr>
              <a:t>The Extroverted Commander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E20A2CC-65DF-9D8E-F2BA-0413AFB87CF4}"/>
              </a:ext>
            </a:extLst>
          </p:cNvPr>
          <p:cNvSpPr txBox="1">
            <a:spLocks/>
          </p:cNvSpPr>
          <p:nvPr/>
        </p:nvSpPr>
        <p:spPr>
          <a:xfrm>
            <a:off x="0" y="5483142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View from room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91D1A02-8A41-95F7-F136-654161269888}"/>
              </a:ext>
            </a:extLst>
          </p:cNvPr>
          <p:cNvSpPr txBox="1">
            <a:spLocks/>
          </p:cNvSpPr>
          <p:nvPr/>
        </p:nvSpPr>
        <p:spPr>
          <a:xfrm>
            <a:off x="4005060" y="5483141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Social Route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FDBAB5BD-C0FC-A1F7-1DE1-7F599695D162}"/>
              </a:ext>
            </a:extLst>
          </p:cNvPr>
          <p:cNvSpPr txBox="1">
            <a:spLocks/>
          </p:cNvSpPr>
          <p:nvPr/>
        </p:nvSpPr>
        <p:spPr>
          <a:xfrm>
            <a:off x="8186939" y="5483140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Chat with crew</a:t>
            </a:r>
          </a:p>
        </p:txBody>
      </p:sp>
      <p:pic>
        <p:nvPicPr>
          <p:cNvPr id="17" name="Picture 16" descr="A white and black object with a black background&#10;&#10;AI-generated content may be incorrect.">
            <a:extLst>
              <a:ext uri="{FF2B5EF4-FFF2-40B4-BE49-F238E27FC236}">
                <a16:creationId xmlns:a16="http://schemas.microsoft.com/office/drawing/2014/main" id="{2690A801-FA37-56BE-1763-2BB75C1C0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6500" y="252674"/>
            <a:ext cx="1827255" cy="16451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1809A6-5733-B8F3-4B4C-BDC52F652846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AD495A-F3DA-828C-9671-28937B213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734"/>
            <a:ext cx="4005060" cy="30037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786447-D29C-8D35-FE19-32C50F681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70" y="2391732"/>
            <a:ext cx="4005060" cy="30037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597E18-15B6-A6B5-777F-466533B87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39" y="2391731"/>
            <a:ext cx="4005061" cy="30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9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2794-D8BC-7680-AE19-F8EE183B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ECE0EF0-83EA-AF3D-79AF-6C2401B8B862}"/>
              </a:ext>
            </a:extLst>
          </p:cNvPr>
          <p:cNvGrpSpPr/>
          <p:nvPr/>
        </p:nvGrpSpPr>
        <p:grpSpPr>
          <a:xfrm>
            <a:off x="0" y="2383598"/>
            <a:ext cx="4005060" cy="3003796"/>
            <a:chOff x="6057900" y="4519405"/>
            <a:chExt cx="2631291" cy="1973469"/>
          </a:xfrm>
        </p:grpSpPr>
        <p:pic>
          <p:nvPicPr>
            <p:cNvPr id="4" name="Picture 3" descr="A black and white photo of a room with a triangular window&#10;&#10;AI-generated content may be incorrect.">
              <a:extLst>
                <a:ext uri="{FF2B5EF4-FFF2-40B4-BE49-F238E27FC236}">
                  <a16:creationId xmlns:a16="http://schemas.microsoft.com/office/drawing/2014/main" id="{F901CC8D-AF0E-8083-BD7A-4FDEEDD41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900" y="4519405"/>
              <a:ext cx="2631291" cy="1973469"/>
            </a:xfrm>
            <a:prstGeom prst="rect">
              <a:avLst/>
            </a:prstGeom>
          </p:spPr>
        </p:pic>
        <p:pic>
          <p:nvPicPr>
            <p:cNvPr id="15" name="Picture 14" descr="A dark room with low poly shapes&#10;&#10;AI-generated content may be incorrect.">
              <a:extLst>
                <a:ext uri="{FF2B5EF4-FFF2-40B4-BE49-F238E27FC236}">
                  <a16:creationId xmlns:a16="http://schemas.microsoft.com/office/drawing/2014/main" id="{7625B0D1-887C-64CE-4706-740E9CBD0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900" y="4519405"/>
              <a:ext cx="2631291" cy="1973469"/>
            </a:xfrm>
            <a:prstGeom prst="rect">
              <a:avLst/>
            </a:prstGeom>
          </p:spPr>
        </p:pic>
      </p:grpSp>
      <p:pic>
        <p:nvPicPr>
          <p:cNvPr id="16" name="Picture 15" descr="A person standing in a room&#10;&#10;AI-generated content may be incorrect.">
            <a:extLst>
              <a:ext uri="{FF2B5EF4-FFF2-40B4-BE49-F238E27FC236}">
                <a16:creationId xmlns:a16="http://schemas.microsoft.com/office/drawing/2014/main" id="{326BE8F6-D667-6827-8DCB-A1A7D403F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3468" y="2383598"/>
            <a:ext cx="4005062" cy="30037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CDB78-C145-EB66-DF85-B765E87F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22</a:t>
            </a:fld>
            <a:endParaRPr lang="LID4096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3F4F7F9-FBE4-5B5B-BC78-CDF02219D74E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Day in </a:t>
            </a:r>
            <a:r>
              <a:rPr lang="nl-NL" sz="2400" b="1" dirty="0" err="1"/>
              <a:t>the</a:t>
            </a:r>
            <a:r>
              <a:rPr lang="nl-NL" sz="2400" b="1" dirty="0"/>
              <a:t> life: </a:t>
            </a:r>
            <a:r>
              <a:rPr lang="nl-NL" sz="2400" b="1" dirty="0" err="1"/>
              <a:t>Lunar</a:t>
            </a:r>
            <a:r>
              <a:rPr lang="nl-NL" sz="2400" b="1" dirty="0"/>
              <a:t> </a:t>
            </a:r>
            <a:r>
              <a:rPr lang="nl-NL" sz="2400" b="1" dirty="0" err="1"/>
              <a:t>Restday</a:t>
            </a:r>
            <a:endParaRPr lang="nl-NL" sz="2400" b="1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C4ADB74-460C-401B-AFBA-416F1726B1E9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j-lt"/>
                <a:cs typeface="Helvetica" pitchFamily="2" charset="0"/>
                <a:sym typeface="Wingdings" panose="05000000000000000000" pitchFamily="2" charset="2"/>
              </a:rPr>
              <a:t>The Introverted Medic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0AF9940-137F-B9B2-31C6-6647A38D1FAC}"/>
              </a:ext>
            </a:extLst>
          </p:cNvPr>
          <p:cNvSpPr txBox="1">
            <a:spLocks/>
          </p:cNvSpPr>
          <p:nvPr/>
        </p:nvSpPr>
        <p:spPr>
          <a:xfrm>
            <a:off x="0" y="5483142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View from room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C1753DA8-10AE-4F35-48D5-E29BCD5F3BBC}"/>
              </a:ext>
            </a:extLst>
          </p:cNvPr>
          <p:cNvSpPr txBox="1">
            <a:spLocks/>
          </p:cNvSpPr>
          <p:nvPr/>
        </p:nvSpPr>
        <p:spPr>
          <a:xfrm>
            <a:off x="4005060" y="5483141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Private Route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35BC2AD3-6D53-CD18-8581-863A89A456A9}"/>
              </a:ext>
            </a:extLst>
          </p:cNvPr>
          <p:cNvSpPr txBox="1">
            <a:spLocks/>
          </p:cNvSpPr>
          <p:nvPr/>
        </p:nvSpPr>
        <p:spPr>
          <a:xfrm>
            <a:off x="8186939" y="5483140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Hidden Garden</a:t>
            </a:r>
          </a:p>
        </p:txBody>
      </p:sp>
      <p:pic>
        <p:nvPicPr>
          <p:cNvPr id="21" name="Picture 20" descr="A white and green geometrical wall&#10;&#10;AI-generated content may be incorrect.">
            <a:extLst>
              <a:ext uri="{FF2B5EF4-FFF2-40B4-BE49-F238E27FC236}">
                <a16:creationId xmlns:a16="http://schemas.microsoft.com/office/drawing/2014/main" id="{4035C97B-6C26-29E1-DFE2-D8EBDBC4C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38" y="2383598"/>
            <a:ext cx="4005061" cy="30037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94736A-1622-0F2E-B3A0-A143DC946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4204" y="248413"/>
            <a:ext cx="1928078" cy="17153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C2E285-219D-91CE-EBDA-DE57ADAB1054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1379310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5120-230D-68C4-27EB-44680BCD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65F1D-6B28-AE1E-2BFA-96519870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23</a:t>
            </a:fld>
            <a:endParaRPr lang="LID4096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60E6317-57B5-47B3-1E36-6916AA78468B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Day in </a:t>
            </a:r>
            <a:r>
              <a:rPr lang="nl-NL" sz="2400" b="1" dirty="0" err="1"/>
              <a:t>the</a:t>
            </a:r>
            <a:r>
              <a:rPr lang="nl-NL" sz="2400" b="1" dirty="0"/>
              <a:t> life: </a:t>
            </a:r>
            <a:r>
              <a:rPr lang="nl-NL" sz="2400" b="1" dirty="0" err="1"/>
              <a:t>Lunar</a:t>
            </a:r>
            <a:r>
              <a:rPr lang="nl-NL" sz="2400" b="1" dirty="0"/>
              <a:t> </a:t>
            </a:r>
            <a:r>
              <a:rPr lang="nl-NL" sz="2400" b="1" dirty="0" err="1"/>
              <a:t>Restday</a:t>
            </a:r>
            <a:endParaRPr lang="nl-NL" sz="2400" b="1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825E6E35-B53D-2664-FB8B-F67CE988884F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j-lt"/>
                <a:cs typeface="Helvetica" pitchFamily="2" charset="0"/>
                <a:sym typeface="Wingdings" panose="05000000000000000000" pitchFamily="2" charset="2"/>
              </a:rPr>
              <a:t>The Active Robot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1F0E6979-B890-44B9-2769-6C04409EB82C}"/>
              </a:ext>
            </a:extLst>
          </p:cNvPr>
          <p:cNvSpPr txBox="1">
            <a:spLocks/>
          </p:cNvSpPr>
          <p:nvPr/>
        </p:nvSpPr>
        <p:spPr>
          <a:xfrm>
            <a:off x="0" y="5483142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Robot looking down the atrium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F71319A6-85C9-F67B-141F-59C31F78B87E}"/>
              </a:ext>
            </a:extLst>
          </p:cNvPr>
          <p:cNvSpPr txBox="1">
            <a:spLocks/>
          </p:cNvSpPr>
          <p:nvPr/>
        </p:nvSpPr>
        <p:spPr>
          <a:xfrm>
            <a:off x="4005060" y="5483141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Overview of main routes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C648940-9921-F512-EAA3-E3BC095828D0}"/>
              </a:ext>
            </a:extLst>
          </p:cNvPr>
          <p:cNvSpPr txBox="1">
            <a:spLocks/>
          </p:cNvSpPr>
          <p:nvPr/>
        </p:nvSpPr>
        <p:spPr>
          <a:xfrm>
            <a:off x="8186939" y="5483140"/>
            <a:ext cx="4005060" cy="299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Overview of habitat from above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2AF41F-6B0A-37AE-C487-A162F6F2A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>
            <a:fillRect/>
          </a:stretch>
        </p:blipFill>
        <p:spPr>
          <a:xfrm>
            <a:off x="0" y="2397892"/>
            <a:ext cx="3970753" cy="29847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DBDE96-69F3-0E8A-9F85-F54FB626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29" y="2397891"/>
            <a:ext cx="3980871" cy="29847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0A1154-5919-CDB7-3A17-684F710D8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05" y="2397011"/>
            <a:ext cx="3980872" cy="29856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3E537A-0C99-AF2F-6F63-A06EC2902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95286" y="253741"/>
            <a:ext cx="1984340" cy="171533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E452F7E-E97F-77FD-DC30-3684BDBAC588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Application</a:t>
            </a:r>
          </a:p>
        </p:txBody>
      </p:sp>
    </p:spTree>
    <p:extLst>
      <p:ext uri="{BB962C8B-B14F-4D97-AF65-F5344CB8AC3E}">
        <p14:creationId xmlns:p14="http://schemas.microsoft.com/office/powerpoint/2010/main" val="302319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1C46D-77E6-77B6-F85B-BD715954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oup of colorful spheres&#10;&#10;AI-generated content may be incorrect.">
            <a:extLst>
              <a:ext uri="{FF2B5EF4-FFF2-40B4-BE49-F238E27FC236}">
                <a16:creationId xmlns:a16="http://schemas.microsoft.com/office/drawing/2014/main" id="{6009F7C8-FF7D-2FAE-3FBA-D45D9A906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" y="1752325"/>
            <a:ext cx="5257143" cy="3809524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85CEAE20-2C93-BB15-F583-399E0B5E2B5B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j-lt"/>
                <a:cs typeface="Helvetica" pitchFamily="2" charset="0"/>
                <a:sym typeface="Wingdings" panose="05000000000000000000" pitchFamily="2" charset="2"/>
              </a:rPr>
              <a:t>Functional connection and basic proportion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4D55322-2427-C104-27D3-AA67E213BBD4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Program Distribution</a:t>
            </a:r>
            <a:endParaRPr lang="nl-NL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059A6-4124-B388-3CCD-E3252327CAF1}"/>
              </a:ext>
            </a:extLst>
          </p:cNvPr>
          <p:cNvSpPr txBox="1"/>
          <p:nvPr/>
        </p:nvSpPr>
        <p:spPr>
          <a:xfrm>
            <a:off x="2731890" y="2620667"/>
            <a:ext cx="125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Atrium /</a:t>
            </a:r>
          </a:p>
          <a:p>
            <a:r>
              <a:rPr lang="en-GB" sz="900" dirty="0"/>
              <a:t>Greenhouse 49%</a:t>
            </a:r>
            <a:endParaRPr lang="LID4096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C60153-6D01-4412-1FAB-CA6780E17EFE}"/>
              </a:ext>
            </a:extLst>
          </p:cNvPr>
          <p:cNvSpPr txBox="1"/>
          <p:nvPr/>
        </p:nvSpPr>
        <p:spPr>
          <a:xfrm>
            <a:off x="1206185" y="2159364"/>
            <a:ext cx="9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Entrance chamber 3.5%</a:t>
            </a:r>
            <a:endParaRPr lang="LID4096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AA604-5FC7-AF5C-AC3E-A80DC5AE4543}"/>
              </a:ext>
            </a:extLst>
          </p:cNvPr>
          <p:cNvSpPr txBox="1"/>
          <p:nvPr/>
        </p:nvSpPr>
        <p:spPr>
          <a:xfrm>
            <a:off x="792756" y="3797329"/>
            <a:ext cx="967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Medical 2.3%</a:t>
            </a:r>
            <a:endParaRPr lang="LID4096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60113-1785-1E69-CD03-95E85D303AD8}"/>
              </a:ext>
            </a:extLst>
          </p:cNvPr>
          <p:cNvSpPr txBox="1"/>
          <p:nvPr/>
        </p:nvSpPr>
        <p:spPr>
          <a:xfrm>
            <a:off x="4419087" y="4460431"/>
            <a:ext cx="7225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Life support</a:t>
            </a:r>
          </a:p>
          <a:p>
            <a:r>
              <a:rPr lang="en-GB" sz="900" dirty="0"/>
              <a:t>1.4%</a:t>
            </a:r>
            <a:endParaRPr lang="LID4096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7E8040-6887-F2D2-1F2C-E9D733100C66}"/>
              </a:ext>
            </a:extLst>
          </p:cNvPr>
          <p:cNvSpPr txBox="1"/>
          <p:nvPr/>
        </p:nvSpPr>
        <p:spPr>
          <a:xfrm>
            <a:off x="3940120" y="4975247"/>
            <a:ext cx="100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Private</a:t>
            </a:r>
          </a:p>
          <a:p>
            <a:r>
              <a:rPr lang="en-GB" sz="900" dirty="0"/>
              <a:t>quarters 9.6%</a:t>
            </a:r>
            <a:endParaRPr lang="LID4096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477CD8-544E-254B-4C9C-3A24B47B48BD}"/>
              </a:ext>
            </a:extLst>
          </p:cNvPr>
          <p:cNvSpPr txBox="1"/>
          <p:nvPr/>
        </p:nvSpPr>
        <p:spPr>
          <a:xfrm>
            <a:off x="1824872" y="4202025"/>
            <a:ext cx="96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Living room 10.7%</a:t>
            </a:r>
            <a:endParaRPr lang="LID4096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5DFFDC-5B7D-1137-D341-C757DBEB0364}"/>
              </a:ext>
            </a:extLst>
          </p:cNvPr>
          <p:cNvSpPr txBox="1"/>
          <p:nvPr/>
        </p:nvSpPr>
        <p:spPr>
          <a:xfrm>
            <a:off x="652179" y="2941752"/>
            <a:ext cx="110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Lab &amp; Research 12.2%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E5070-06C2-EAF1-A813-936E0E31ED6A}"/>
              </a:ext>
            </a:extLst>
          </p:cNvPr>
          <p:cNvSpPr txBox="1"/>
          <p:nvPr/>
        </p:nvSpPr>
        <p:spPr>
          <a:xfrm>
            <a:off x="3268732" y="3300237"/>
            <a:ext cx="72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Acoustic1.4%</a:t>
            </a:r>
            <a:endParaRPr lang="LID4096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D6AAA-E05B-E3B5-4411-762E9AF05FEF}"/>
              </a:ext>
            </a:extLst>
          </p:cNvPr>
          <p:cNvSpPr txBox="1"/>
          <p:nvPr/>
        </p:nvSpPr>
        <p:spPr>
          <a:xfrm>
            <a:off x="3513631" y="4514932"/>
            <a:ext cx="72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Kitchen 2.3%</a:t>
            </a:r>
            <a:endParaRPr lang="LID4096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DCA86E-50E3-630B-2F4C-105A5A1CCB3F}"/>
              </a:ext>
            </a:extLst>
          </p:cNvPr>
          <p:cNvSpPr txBox="1"/>
          <p:nvPr/>
        </p:nvSpPr>
        <p:spPr>
          <a:xfrm>
            <a:off x="5064907" y="3894429"/>
            <a:ext cx="67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Hygiene 2.9%</a:t>
            </a:r>
            <a:endParaRPr lang="LID4096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63309-BB5C-78C0-2873-DCB17647E6CD}"/>
              </a:ext>
            </a:extLst>
          </p:cNvPr>
          <p:cNvSpPr txBox="1"/>
          <p:nvPr/>
        </p:nvSpPr>
        <p:spPr>
          <a:xfrm>
            <a:off x="4302944" y="3601921"/>
            <a:ext cx="7225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Energy &amp; services 2.8%</a:t>
            </a:r>
            <a:endParaRPr lang="LID4096" sz="9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392A13-A937-1336-23A5-3F90C8B73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8576" y="0"/>
            <a:ext cx="1708484" cy="764509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C6D4560-3141-16F6-2533-7D21C677D0BC}"/>
              </a:ext>
            </a:extLst>
          </p:cNvPr>
          <p:cNvSpPr txBox="1">
            <a:spLocks/>
          </p:cNvSpPr>
          <p:nvPr/>
        </p:nvSpPr>
        <p:spPr>
          <a:xfrm>
            <a:off x="914023" y="5809969"/>
            <a:ext cx="4709417" cy="8983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Greenhouse as atrium,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connecting 3 functional clusters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8F640D2-14A9-1A39-4D6F-58088F3724D4}"/>
              </a:ext>
            </a:extLst>
          </p:cNvPr>
          <p:cNvSpPr txBox="1">
            <a:spLocks/>
          </p:cNvSpPr>
          <p:nvPr/>
        </p:nvSpPr>
        <p:spPr>
          <a:xfrm>
            <a:off x="76722" y="2224956"/>
            <a:ext cx="966477" cy="24815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WORK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B942C54-D7DA-398F-23D7-7AD00C82FFB8}"/>
              </a:ext>
            </a:extLst>
          </p:cNvPr>
          <p:cNvSpPr txBox="1">
            <a:spLocks/>
          </p:cNvSpPr>
          <p:nvPr/>
        </p:nvSpPr>
        <p:spPr>
          <a:xfrm>
            <a:off x="4044303" y="5420146"/>
            <a:ext cx="1186837" cy="2834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PERSONAL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EE4A32F8-26A2-41E1-9AFF-ABB0F99F6D2C}"/>
              </a:ext>
            </a:extLst>
          </p:cNvPr>
          <p:cNvSpPr txBox="1">
            <a:spLocks/>
          </p:cNvSpPr>
          <p:nvPr/>
        </p:nvSpPr>
        <p:spPr>
          <a:xfrm>
            <a:off x="1598995" y="5216354"/>
            <a:ext cx="1030086" cy="2834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b="1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EDB4F6-736E-5B8F-946C-22BCCB370152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Baseline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2CBF4-313C-E6AF-747F-90695EE2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3</a:t>
            </a:fld>
            <a:endParaRPr lang="LID4096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D438F8-F8E4-99B8-3CBD-A34AA0555CAB}"/>
              </a:ext>
            </a:extLst>
          </p:cNvPr>
          <p:cNvSpPr txBox="1"/>
          <p:nvPr/>
        </p:nvSpPr>
        <p:spPr>
          <a:xfrm>
            <a:off x="2089638" y="2036253"/>
            <a:ext cx="119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Communications 1.4%</a:t>
            </a:r>
            <a:endParaRPr lang="LID4096" sz="900" dirty="0"/>
          </a:p>
        </p:txBody>
      </p:sp>
      <p:pic>
        <p:nvPicPr>
          <p:cNvPr id="9" name="Picture 8" descr="A diagram of a diagram&#10;&#10;AI-generated content may be incorrect.">
            <a:extLst>
              <a:ext uri="{FF2B5EF4-FFF2-40B4-BE49-F238E27FC236}">
                <a16:creationId xmlns:a16="http://schemas.microsoft.com/office/drawing/2014/main" id="{747307FA-713E-A20A-C45C-027F3B846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69" y="1243742"/>
            <a:ext cx="5054927" cy="51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olorful spheres&#10;&#10;Description automatically generated">
            <a:extLst>
              <a:ext uri="{FF2B5EF4-FFF2-40B4-BE49-F238E27FC236}">
                <a16:creationId xmlns:a16="http://schemas.microsoft.com/office/drawing/2014/main" id="{75BA03BF-D2A7-7576-216D-8551F74CC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22" y="2585724"/>
            <a:ext cx="2850142" cy="2487779"/>
          </a:xfrm>
          <a:prstGeom prst="rect">
            <a:avLst/>
          </a:prstGeom>
        </p:spPr>
      </p:pic>
      <p:pic>
        <p:nvPicPr>
          <p:cNvPr id="4" name="0129">
            <a:hlinkClick r:id="" action="ppaction://media"/>
            <a:extLst>
              <a:ext uri="{FF2B5EF4-FFF2-40B4-BE49-F238E27FC236}">
                <a16:creationId xmlns:a16="http://schemas.microsoft.com/office/drawing/2014/main" id="{E1D9E4BB-1352-B89E-D233-069AD683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9232"/>
          <a:stretch/>
        </p:blipFill>
        <p:spPr>
          <a:xfrm>
            <a:off x="3449159" y="1488342"/>
            <a:ext cx="8401050" cy="4885745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7CBEF24-6B9A-84E5-BF1C-81BBAD672906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+mj-lt"/>
                <a:cs typeface="Helvetica" pitchFamily="2" charset="0"/>
                <a:sym typeface="Wingdings" panose="05000000000000000000" pitchFamily="2" charset="2"/>
              </a:rPr>
              <a:t>Translating bubble diagram into Voronoi-based system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0ABD61-F67B-B70E-3C4B-1CE8B0AFD5B2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/>
              <a:t>Form </a:t>
            </a:r>
            <a:r>
              <a:rPr lang="nl-NL" sz="2400" b="1" dirty="0" err="1"/>
              <a:t>Optimisation</a:t>
            </a:r>
            <a:r>
              <a:rPr lang="nl-NL" sz="2400" b="1" dirty="0"/>
              <a:t> </a:t>
            </a:r>
            <a:r>
              <a:rPr lang="nl-NL" sz="2400" b="1" dirty="0" err="1"/>
              <a:t>Process</a:t>
            </a:r>
            <a:endParaRPr lang="nl-NL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B01F8-55A8-6671-4D4C-F4D0B9F153F4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 | Parametric Computation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CFD58C5-CD39-B6F4-BC81-606D94DF3DB6}"/>
              </a:ext>
            </a:extLst>
          </p:cNvPr>
          <p:cNvSpPr txBox="1">
            <a:spLocks/>
          </p:cNvSpPr>
          <p:nvPr/>
        </p:nvSpPr>
        <p:spPr>
          <a:xfrm>
            <a:off x="605788" y="5261482"/>
            <a:ext cx="2264249" cy="338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j-lt"/>
                <a:cs typeface="Helvetica" pitchFamily="2" charset="0"/>
                <a:sym typeface="Wingdings" panose="05000000000000000000" pitchFamily="2" charset="2"/>
              </a:rPr>
              <a:t>Bubble Diagram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4237D788-256D-ACAC-0534-118E41BD0348}"/>
              </a:ext>
            </a:extLst>
          </p:cNvPr>
          <p:cNvSpPr txBox="1">
            <a:spLocks/>
          </p:cNvSpPr>
          <p:nvPr/>
        </p:nvSpPr>
        <p:spPr>
          <a:xfrm>
            <a:off x="9585960" y="6418692"/>
            <a:ext cx="2264249" cy="338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dirty="0">
                <a:hlinkClick r:id="rId7"/>
              </a:rPr>
              <a:t>https://youtu.be/oiQ0B0b-MYM</a:t>
            </a:r>
            <a:endParaRPr lang="LID4096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267F9-B4D8-D2B1-B945-36DEA3C2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4</a:t>
            </a:fld>
            <a:endParaRPr lang="LID4096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9B36139-032D-EF98-606B-8581317BC81E}"/>
              </a:ext>
            </a:extLst>
          </p:cNvPr>
          <p:cNvSpPr txBox="1">
            <a:spLocks/>
          </p:cNvSpPr>
          <p:nvPr/>
        </p:nvSpPr>
        <p:spPr>
          <a:xfrm>
            <a:off x="3449159" y="6418692"/>
            <a:ext cx="3980341" cy="338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Grasshopper Galapagos to control size and connection </a:t>
            </a:r>
          </a:p>
        </p:txBody>
      </p:sp>
    </p:spTree>
    <p:extLst>
      <p:ext uri="{BB962C8B-B14F-4D97-AF65-F5344CB8AC3E}">
        <p14:creationId xmlns:p14="http://schemas.microsoft.com/office/powerpoint/2010/main" val="28656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031AC-ECA8-3DA7-CA68-395C8D95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DB32A-C8D5-ED02-0A36-143720C4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-42853"/>
            <a:ext cx="11077575" cy="622988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EA5489F-45D6-2252-E2ED-93C93CFECC7F}"/>
              </a:ext>
            </a:extLst>
          </p:cNvPr>
          <p:cNvSpPr txBox="1">
            <a:spLocks/>
          </p:cNvSpPr>
          <p:nvPr/>
        </p:nvSpPr>
        <p:spPr>
          <a:xfrm>
            <a:off x="0" y="6092777"/>
            <a:ext cx="12192000" cy="7652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2542A-9B55-4E38-0225-710ABB9B67B7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 | Iterations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561A98A-97A4-33E2-C850-6F17C1CC3042}"/>
              </a:ext>
            </a:extLst>
          </p:cNvPr>
          <p:cNvSpPr txBox="1">
            <a:spLocks/>
          </p:cNvSpPr>
          <p:nvPr/>
        </p:nvSpPr>
        <p:spPr>
          <a:xfrm>
            <a:off x="2242458" y="6092778"/>
            <a:ext cx="4822372" cy="67782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latin typeface="+mj-lt"/>
              </a:rPr>
              <a:t>Iteration 1 &amp; 2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+mj-lt"/>
              </a:rPr>
              <a:t>Continuous atrium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+mj-lt"/>
              </a:rPr>
              <a:t>Clustered and vertically distributed function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AA17FA-57AD-8CCB-5D3E-3DAF75FE558D}"/>
              </a:ext>
            </a:extLst>
          </p:cNvPr>
          <p:cNvSpPr txBox="1">
            <a:spLocks/>
          </p:cNvSpPr>
          <p:nvPr/>
        </p:nvSpPr>
        <p:spPr>
          <a:xfrm>
            <a:off x="7064829" y="6092778"/>
            <a:ext cx="5127171" cy="67782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b="1" dirty="0">
                <a:latin typeface="+mj-lt"/>
              </a:rPr>
              <a:t>Iteration 3 &amp; 4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+mj-lt"/>
              </a:rPr>
              <a:t>Branching atrium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+mj-lt"/>
              </a:rPr>
              <a:t>Dispersed function, opposing sides to activate circulation</a:t>
            </a:r>
          </a:p>
          <a:p>
            <a:pPr>
              <a:spcBef>
                <a:spcPts val="0"/>
              </a:spcBef>
            </a:pPr>
            <a:endParaRPr lang="en-GB" sz="14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GB" sz="1400" dirty="0">
              <a:latin typeface="+mj-lt"/>
            </a:endParaRPr>
          </a:p>
          <a:p>
            <a:pPr>
              <a:spcBef>
                <a:spcPts val="0"/>
              </a:spcBef>
            </a:pPr>
            <a:endParaRPr lang="LID4096" sz="1400" dirty="0">
              <a:latin typeface="+mj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06B123-AA62-6F2A-E20B-33FBEEC6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2227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0C6AF-90BB-3FD9-A01A-2D45954C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C2BD09C-D3C4-56F0-A384-E5F615ADBB4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Atrium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6480A-15D8-3563-6DD5-88A4BC1E9B94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FFE1CA4-932A-C828-D312-9C2F3FB35E19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Establish strategy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B6C0AD-228A-B83E-03DF-3E9635690233}"/>
              </a:ext>
            </a:extLst>
          </p:cNvPr>
          <p:cNvSpPr txBox="1">
            <a:spLocks/>
          </p:cNvSpPr>
          <p:nvPr/>
        </p:nvSpPr>
        <p:spPr>
          <a:xfrm>
            <a:off x="391321" y="2235200"/>
            <a:ext cx="5383837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en-GB" sz="2800" dirty="0"/>
            </a:br>
            <a:r>
              <a:rPr lang="en-GB" sz="2800" dirty="0"/>
              <a:t>1. Connect functional rooms</a:t>
            </a:r>
            <a:br>
              <a:rPr lang="en-GB" sz="2800" dirty="0"/>
            </a:br>
            <a:r>
              <a:rPr lang="en-GB" sz="2800" dirty="0"/>
              <a:t>2. Atrium as</a:t>
            </a:r>
            <a:r>
              <a:rPr lang="en-GB" sz="2800" dirty="0">
                <a:sym typeface="Wingdings" panose="05000000000000000000" pitchFamily="2" charset="2"/>
              </a:rPr>
              <a:t> the in-between</a:t>
            </a:r>
            <a:endParaRPr lang="LID4096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1E4A95-2DFE-F07E-491A-F7323B3F2602}"/>
              </a:ext>
            </a:extLst>
          </p:cNvPr>
          <p:cNvSpPr txBox="1">
            <a:spLocks/>
          </p:cNvSpPr>
          <p:nvPr/>
        </p:nvSpPr>
        <p:spPr>
          <a:xfrm>
            <a:off x="6808163" y="2827077"/>
            <a:ext cx="5383837" cy="1795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800" i="1" dirty="0"/>
              <a:t>Main circulation</a:t>
            </a:r>
          </a:p>
          <a:p>
            <a:pPr>
              <a:lnSpc>
                <a:spcPct val="150000"/>
              </a:lnSpc>
            </a:pPr>
            <a:r>
              <a:rPr lang="en-GB" sz="2800" i="1" dirty="0"/>
              <a:t>Spaces of transitions</a:t>
            </a:r>
            <a:endParaRPr lang="LID4096" sz="2800" i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DF670F-70FE-5C19-D051-07ED4942D908}"/>
              </a:ext>
            </a:extLst>
          </p:cNvPr>
          <p:cNvCxnSpPr>
            <a:cxnSpLocks/>
          </p:cNvCxnSpPr>
          <p:nvPr/>
        </p:nvCxnSpPr>
        <p:spPr>
          <a:xfrm>
            <a:off x="5402179" y="3288344"/>
            <a:ext cx="922421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8737D2-571B-40E2-8B24-DD5F5F1C3318}"/>
              </a:ext>
            </a:extLst>
          </p:cNvPr>
          <p:cNvCxnSpPr>
            <a:cxnSpLocks/>
          </p:cNvCxnSpPr>
          <p:nvPr/>
        </p:nvCxnSpPr>
        <p:spPr>
          <a:xfrm>
            <a:off x="5402179" y="3946070"/>
            <a:ext cx="922421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3BA32-B596-79EF-BE75-39DBE575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430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B5DF1-988D-ED4A-9822-A625545B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cky cliff with trees and plants&#10;&#10;AI-generated content may be incorrect.">
            <a:extLst>
              <a:ext uri="{FF2B5EF4-FFF2-40B4-BE49-F238E27FC236}">
                <a16:creationId xmlns:a16="http://schemas.microsoft.com/office/drawing/2014/main" id="{FE0101C0-0916-1E18-C572-C6722AF06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309466"/>
            <a:ext cx="6063540" cy="3170149"/>
          </a:xfrm>
          <a:prstGeom prst="rect">
            <a:avLst/>
          </a:prstGeom>
        </p:spPr>
      </p:pic>
      <p:pic>
        <p:nvPicPr>
          <p:cNvPr id="16" name="Picture 15" descr="A group of people in a cave&#10;&#10;AI-generated content may be incorrect.">
            <a:extLst>
              <a:ext uri="{FF2B5EF4-FFF2-40B4-BE49-F238E27FC236}">
                <a16:creationId xmlns:a16="http://schemas.microsoft.com/office/drawing/2014/main" id="{DB2729F3-4F70-A408-6397-2EB32934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8461" y="2309467"/>
            <a:ext cx="6063539" cy="3170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8F63B-3CDA-E81A-8282-82C4E2B0D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E44D400-5F38-3714-2153-108D3D6ADF94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Atrium Circulation Study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12ADD-3616-5F1A-4802-5456D171BA6F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144F2-2254-B495-1851-92A57BB492E9}"/>
              </a:ext>
            </a:extLst>
          </p:cNvPr>
          <p:cNvSpPr txBox="1"/>
          <p:nvPr/>
        </p:nvSpPr>
        <p:spPr>
          <a:xfrm>
            <a:off x="1070571" y="5560764"/>
            <a:ext cx="39223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+mj-lt"/>
                <a:sym typeface="Wingdings" panose="05000000000000000000" pitchFamily="2" charset="2"/>
              </a:rPr>
              <a:t>Integration of stairs to terrain</a:t>
            </a:r>
            <a:endParaRPr lang="LID4096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3A33C-A9E6-7FE9-425A-8C963259DCEB}"/>
              </a:ext>
            </a:extLst>
          </p:cNvPr>
          <p:cNvSpPr txBox="1"/>
          <p:nvPr/>
        </p:nvSpPr>
        <p:spPr>
          <a:xfrm>
            <a:off x="7388101" y="5560764"/>
            <a:ext cx="4121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+mj-lt"/>
                <a:sym typeface="Wingdings" panose="05000000000000000000" pitchFamily="2" charset="2"/>
              </a:rPr>
              <a:t>Shift from gentle to steep terrain</a:t>
            </a:r>
            <a:endParaRPr lang="LID4096" sz="1400" b="1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FD474B-33C6-39E2-18D6-EE21CDF5E2F1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Inspiration from Lava Tube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6BDB6B-0578-CD03-718A-CEBF960807B3}"/>
              </a:ext>
            </a:extLst>
          </p:cNvPr>
          <p:cNvSpPr txBox="1"/>
          <p:nvPr/>
        </p:nvSpPr>
        <p:spPr>
          <a:xfrm>
            <a:off x="9239252" y="5233394"/>
            <a:ext cx="29527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Lava Tube Interior, Grotto Catanese</a:t>
            </a:r>
            <a:endParaRPr lang="LID4096" sz="1000" i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461B5-637F-E079-CE69-886EED90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7</a:t>
            </a:fld>
            <a:endParaRPr lang="LID4096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681909-468B-BFF3-F382-795F3971A373}"/>
              </a:ext>
            </a:extLst>
          </p:cNvPr>
          <p:cNvSpPr txBox="1"/>
          <p:nvPr/>
        </p:nvSpPr>
        <p:spPr>
          <a:xfrm>
            <a:off x="3105152" y="5233393"/>
            <a:ext cx="29527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Lava Tube Exterior, Grotto </a:t>
            </a:r>
            <a:r>
              <a:rPr lang="en-GB" sz="1000" i="1" dirty="0" err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Intraleo</a:t>
            </a:r>
            <a:endParaRPr lang="LID4096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7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E2ACA5A4-5D1D-0925-4ADA-90B84C726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2479DC-4DA4-6D3C-8F09-DD19D346A9AB}"/>
              </a:ext>
            </a:extLst>
          </p:cNvPr>
          <p:cNvGrpSpPr/>
          <p:nvPr/>
        </p:nvGrpSpPr>
        <p:grpSpPr>
          <a:xfrm>
            <a:off x="8964520" y="1634408"/>
            <a:ext cx="2652233" cy="977774"/>
            <a:chOff x="7750044" y="1785071"/>
            <a:chExt cx="4165937" cy="9777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CF1BF3-292B-4E3B-8F47-3392AC9DB8A7}"/>
                </a:ext>
              </a:extLst>
            </p:cNvPr>
            <p:cNvSpPr txBox="1"/>
            <p:nvPr/>
          </p:nvSpPr>
          <p:spPr>
            <a:xfrm>
              <a:off x="7750046" y="1785071"/>
              <a:ext cx="4165935" cy="246221"/>
            </a:xfrm>
            <a:prstGeom prst="rect">
              <a:avLst/>
            </a:prstGeom>
            <a:solidFill>
              <a:srgbClr val="FFB5C5"/>
            </a:solidFill>
          </p:spPr>
          <p:txBody>
            <a:bodyPr wrap="square">
              <a:spAutoFit/>
            </a:bodyPr>
            <a:lstStyle/>
            <a:p>
              <a:r>
                <a:rPr lang="en-GB" sz="1000" dirty="0">
                  <a:effectLst/>
                  <a:latin typeface="+mj-lt"/>
                  <a:sym typeface="Wingdings" panose="05000000000000000000" pitchFamily="2" charset="2"/>
                </a:rPr>
                <a:t>0-10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Platform / gentle ramp (walking)</a:t>
              </a:r>
              <a:endParaRPr lang="LID4096" sz="1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FEA54-80EE-1065-EEB3-469D961060EE}"/>
                </a:ext>
              </a:extLst>
            </p:cNvPr>
            <p:cNvSpPr txBox="1"/>
            <p:nvPr/>
          </p:nvSpPr>
          <p:spPr>
            <a:xfrm>
              <a:off x="7750046" y="2275557"/>
              <a:ext cx="4165935" cy="246221"/>
            </a:xfrm>
            <a:prstGeom prst="rect">
              <a:avLst/>
            </a:prstGeom>
            <a:solidFill>
              <a:srgbClr val="BF3F3F"/>
            </a:solidFill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j-lt"/>
                  <a:sym typeface="Wingdings" panose="05000000000000000000" pitchFamily="2" charset="2"/>
                </a:rPr>
                <a:t>20-40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Stairs</a:t>
              </a:r>
              <a:endParaRPr lang="LID4096" sz="1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6518EC-027A-F5EA-9988-C26C97D04617}"/>
                </a:ext>
              </a:extLst>
            </p:cNvPr>
            <p:cNvSpPr txBox="1"/>
            <p:nvPr/>
          </p:nvSpPr>
          <p:spPr>
            <a:xfrm>
              <a:off x="7750046" y="2031292"/>
              <a:ext cx="4165935" cy="246221"/>
            </a:xfrm>
            <a:prstGeom prst="rect">
              <a:avLst/>
            </a:prstGeom>
            <a:solidFill>
              <a:srgbClr val="EE8262"/>
            </a:solidFill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j-lt"/>
                  <a:sym typeface="Wingdings" panose="05000000000000000000" pitchFamily="2" charset="2"/>
                </a:rPr>
                <a:t>10-20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Ramp (reasonable)</a:t>
              </a:r>
              <a:endParaRPr lang="LID4096" sz="1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C4375D-69D1-1A93-43EA-5FEEAFF6BD12}"/>
                </a:ext>
              </a:extLst>
            </p:cNvPr>
            <p:cNvSpPr txBox="1"/>
            <p:nvPr/>
          </p:nvSpPr>
          <p:spPr>
            <a:xfrm>
              <a:off x="7750044" y="2516624"/>
              <a:ext cx="4165935" cy="246221"/>
            </a:xfrm>
            <a:prstGeom prst="rect">
              <a:avLst/>
            </a:prstGeom>
            <a:solidFill>
              <a:srgbClr val="8B4513"/>
            </a:solidFill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+mj-lt"/>
                  <a:sym typeface="Wingdings" panose="05000000000000000000" pitchFamily="2" charset="2"/>
                </a:rPr>
                <a:t>&gt;40</a:t>
              </a:r>
              <a:r>
                <a:rPr lang="en-NL" sz="1000" dirty="0">
                  <a:solidFill>
                    <a:schemeClr val="bg1"/>
                  </a:solidFill>
                  <a:effectLst/>
                  <a:latin typeface="+mj-lt"/>
                </a:rPr>
                <a:t>°</a:t>
              </a:r>
              <a:r>
                <a:rPr lang="en-GB" sz="1000" dirty="0">
                  <a:solidFill>
                    <a:schemeClr val="bg1"/>
                  </a:solidFill>
                  <a:latin typeface="+mj-lt"/>
                </a:rPr>
                <a:t> Steep stairs / ladder</a:t>
              </a:r>
              <a:endParaRPr lang="LID4096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4DD203F4-0045-3AB3-E091-3337F41597D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Atrium Circulation Study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BB8D0FC-3A86-70E0-729E-BCC216FC398C}"/>
              </a:ext>
            </a:extLst>
          </p:cNvPr>
          <p:cNvGrpSpPr/>
          <p:nvPr/>
        </p:nvGrpSpPr>
        <p:grpSpPr>
          <a:xfrm>
            <a:off x="-171450" y="3171243"/>
            <a:ext cx="12260532" cy="3429721"/>
            <a:chOff x="-171450" y="1575671"/>
            <a:chExt cx="12260532" cy="3429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20E329-C0B5-1941-97DE-63D789F18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1450" y="1575671"/>
              <a:ext cx="2532807" cy="29092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FF2FFA-8B41-4118-4552-26975D5DA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7206" y="1575671"/>
              <a:ext cx="2532807" cy="29092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85E551-1679-DAE6-C5B5-1EF10E98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5862" y="1575671"/>
              <a:ext cx="2532807" cy="29092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85E890-741B-87AF-B80E-080279483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4518" y="1575671"/>
              <a:ext cx="2532807" cy="29092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09755E-93E0-13D1-9BE3-B21D4D0D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3174" y="1575671"/>
              <a:ext cx="2532807" cy="2909204"/>
            </a:xfrm>
            <a:prstGeom prst="rect">
              <a:avLst/>
            </a:prstGeom>
          </p:spPr>
        </p:pic>
        <p:sp>
          <p:nvSpPr>
            <p:cNvPr id="22" name="Content Placeholder 3">
              <a:extLst>
                <a:ext uri="{FF2B5EF4-FFF2-40B4-BE49-F238E27FC236}">
                  <a16:creationId xmlns:a16="http://schemas.microsoft.com/office/drawing/2014/main" id="{7F8F4E05-87E4-99EE-26AA-40C6C6625CE1}"/>
                </a:ext>
              </a:extLst>
            </p:cNvPr>
            <p:cNvSpPr txBox="1">
              <a:spLocks/>
            </p:cNvSpPr>
            <p:nvPr/>
          </p:nvSpPr>
          <p:spPr>
            <a:xfrm>
              <a:off x="219871" y="4559079"/>
              <a:ext cx="2532807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dirty="0">
                  <a:latin typeface="+mj-lt"/>
                </a:rPr>
                <a:t>Iteration 1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b="1" dirty="0">
                  <a:latin typeface="+mj-lt"/>
                </a:rPr>
                <a:t>Shortest distance / steep</a:t>
              </a:r>
              <a:endParaRPr lang="LID4096" sz="1050" b="1" dirty="0">
                <a:latin typeface="+mj-lt"/>
              </a:endParaRPr>
            </a:p>
          </p:txBody>
        </p:sp>
        <p:sp>
          <p:nvSpPr>
            <p:cNvPr id="45" name="Content Placeholder 3">
              <a:extLst>
                <a:ext uri="{FF2B5EF4-FFF2-40B4-BE49-F238E27FC236}">
                  <a16:creationId xmlns:a16="http://schemas.microsoft.com/office/drawing/2014/main" id="{374E7163-ED2A-751C-AEAB-6B58E5F26B8F}"/>
                </a:ext>
              </a:extLst>
            </p:cNvPr>
            <p:cNvSpPr txBox="1">
              <a:spLocks/>
            </p:cNvSpPr>
            <p:nvPr/>
          </p:nvSpPr>
          <p:spPr>
            <a:xfrm>
              <a:off x="2768260" y="4559079"/>
              <a:ext cx="2532807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dirty="0">
                  <a:latin typeface="+mj-lt"/>
                </a:rPr>
                <a:t>Iteration 2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b="1" dirty="0">
                  <a:latin typeface="+mj-lt"/>
                </a:rPr>
                <a:t>Stairs</a:t>
              </a:r>
              <a:endParaRPr lang="LID4096" sz="1050" b="1" dirty="0">
                <a:latin typeface="+mj-lt"/>
              </a:endParaRPr>
            </a:p>
          </p:txBody>
        </p:sp>
        <p:sp>
          <p:nvSpPr>
            <p:cNvPr id="46" name="Content Placeholder 3">
              <a:extLst>
                <a:ext uri="{FF2B5EF4-FFF2-40B4-BE49-F238E27FC236}">
                  <a16:creationId xmlns:a16="http://schemas.microsoft.com/office/drawing/2014/main" id="{85C31889-DFB4-6F26-9C81-78A3FB75FDEB}"/>
                </a:ext>
              </a:extLst>
            </p:cNvPr>
            <p:cNvSpPr txBox="1">
              <a:spLocks/>
            </p:cNvSpPr>
            <p:nvPr/>
          </p:nvSpPr>
          <p:spPr>
            <a:xfrm>
              <a:off x="5080604" y="4559079"/>
              <a:ext cx="2532807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dirty="0">
                  <a:latin typeface="+mj-lt"/>
                </a:rPr>
                <a:t>Iteration 3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b="1" dirty="0">
                  <a:latin typeface="+mj-lt"/>
                </a:rPr>
                <a:t>Ramp</a:t>
              </a:r>
              <a:endParaRPr lang="LID4096" sz="1050" b="1" dirty="0">
                <a:latin typeface="+mj-lt"/>
              </a:endParaRPr>
            </a:p>
          </p:txBody>
        </p:sp>
        <p:sp>
          <p:nvSpPr>
            <p:cNvPr id="47" name="Content Placeholder 3">
              <a:extLst>
                <a:ext uri="{FF2B5EF4-FFF2-40B4-BE49-F238E27FC236}">
                  <a16:creationId xmlns:a16="http://schemas.microsoft.com/office/drawing/2014/main" id="{AC9F63F6-B4BA-7516-FABD-A455BA626F75}"/>
                </a:ext>
              </a:extLst>
            </p:cNvPr>
            <p:cNvSpPr txBox="1">
              <a:spLocks/>
            </p:cNvSpPr>
            <p:nvPr/>
          </p:nvSpPr>
          <p:spPr>
            <a:xfrm>
              <a:off x="7392948" y="4559079"/>
              <a:ext cx="2532807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dirty="0">
                  <a:latin typeface="+mj-lt"/>
                </a:rPr>
                <a:t>Iteration 4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b="1" dirty="0">
                  <a:latin typeface="+mj-lt"/>
                </a:rPr>
                <a:t>Ramp (work) + Stairs (living)</a:t>
              </a:r>
              <a:endParaRPr lang="LID4096" sz="1050" b="1" dirty="0">
                <a:latin typeface="+mj-lt"/>
              </a:endParaRPr>
            </a:p>
          </p:txBody>
        </p:sp>
        <p:sp>
          <p:nvSpPr>
            <p:cNvPr id="48" name="Content Placeholder 3">
              <a:extLst>
                <a:ext uri="{FF2B5EF4-FFF2-40B4-BE49-F238E27FC236}">
                  <a16:creationId xmlns:a16="http://schemas.microsoft.com/office/drawing/2014/main" id="{0D67ED5A-3C16-270D-18B2-A6FFFDFF6B1A}"/>
                </a:ext>
              </a:extLst>
            </p:cNvPr>
            <p:cNvSpPr txBox="1">
              <a:spLocks/>
            </p:cNvSpPr>
            <p:nvPr/>
          </p:nvSpPr>
          <p:spPr>
            <a:xfrm>
              <a:off x="10008827" y="4559079"/>
              <a:ext cx="2011723" cy="44631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dirty="0">
                  <a:latin typeface="+mj-lt"/>
                </a:rPr>
                <a:t>Iteration 5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50" b="1" dirty="0">
                  <a:latin typeface="+mj-lt"/>
                </a:rPr>
                <a:t>Combination + steep stairs (main axis)</a:t>
              </a:r>
              <a:endParaRPr lang="LID4096" sz="1050" b="1" dirty="0">
                <a:latin typeface="+mj-lt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8FAE418-C845-FCA0-2456-3DAA6C9CBCA4}"/>
                </a:ext>
              </a:extLst>
            </p:cNvPr>
            <p:cNvGrpSpPr/>
            <p:nvPr/>
          </p:nvGrpSpPr>
          <p:grpSpPr>
            <a:xfrm>
              <a:off x="4949383" y="2098884"/>
              <a:ext cx="2373532" cy="1969513"/>
              <a:chOff x="4949383" y="2098884"/>
              <a:chExt cx="2373532" cy="1969513"/>
            </a:xfrm>
          </p:grpSpPr>
          <p:sp>
            <p:nvSpPr>
              <p:cNvPr id="61" name="Content Placeholder 3">
                <a:extLst>
                  <a:ext uri="{FF2B5EF4-FFF2-40B4-BE49-F238E27FC236}">
                    <a16:creationId xmlns:a16="http://schemas.microsoft.com/office/drawing/2014/main" id="{7856C289-FDB1-B807-F69C-6C00DCD7E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7957" y="3787055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SOCIAL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62" name="Content Placeholder 3">
                <a:extLst>
                  <a:ext uri="{FF2B5EF4-FFF2-40B4-BE49-F238E27FC236}">
                    <a16:creationId xmlns:a16="http://schemas.microsoft.com/office/drawing/2014/main" id="{D45357E5-BCFB-928C-41CD-52FD6F6400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594" y="2216067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WORK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63" name="Content Placeholder 3">
                <a:extLst>
                  <a:ext uri="{FF2B5EF4-FFF2-40B4-BE49-F238E27FC236}">
                    <a16:creationId xmlns:a16="http://schemas.microsoft.com/office/drawing/2014/main" id="{CB7BD17D-B659-F5D9-290D-2D19C8D898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9383" y="2748931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PQ</a:t>
                </a:r>
              </a:p>
            </p:txBody>
          </p:sp>
          <p:sp>
            <p:nvSpPr>
              <p:cNvPr id="64" name="Content Placeholder 3">
                <a:extLst>
                  <a:ext uri="{FF2B5EF4-FFF2-40B4-BE49-F238E27FC236}">
                    <a16:creationId xmlns:a16="http://schemas.microsoft.com/office/drawing/2014/main" id="{DDA9D6D1-2201-D4F4-DF2B-D8E637A504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34" y="2098884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ENTRANCE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B4E169B-7BFF-18FA-8EAE-C5EBDC02450F}"/>
                </a:ext>
              </a:extLst>
            </p:cNvPr>
            <p:cNvGrpSpPr/>
            <p:nvPr/>
          </p:nvGrpSpPr>
          <p:grpSpPr>
            <a:xfrm>
              <a:off x="7326704" y="2096886"/>
              <a:ext cx="2364007" cy="1969513"/>
              <a:chOff x="4949383" y="2098884"/>
              <a:chExt cx="2364007" cy="1969513"/>
            </a:xfrm>
          </p:grpSpPr>
          <p:sp>
            <p:nvSpPr>
              <p:cNvPr id="67" name="Content Placeholder 3">
                <a:extLst>
                  <a:ext uri="{FF2B5EF4-FFF2-40B4-BE49-F238E27FC236}">
                    <a16:creationId xmlns:a16="http://schemas.microsoft.com/office/drawing/2014/main" id="{C52FCF6F-7A12-4B96-44FE-72951D1197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8432" y="3787055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SOCIAL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68" name="Content Placeholder 3">
                <a:extLst>
                  <a:ext uri="{FF2B5EF4-FFF2-40B4-BE49-F238E27FC236}">
                    <a16:creationId xmlns:a16="http://schemas.microsoft.com/office/drawing/2014/main" id="{577252B6-CB01-5D5F-66B3-33E13005DD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594" y="2216067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WORK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69" name="Content Placeholder 3">
                <a:extLst>
                  <a:ext uri="{FF2B5EF4-FFF2-40B4-BE49-F238E27FC236}">
                    <a16:creationId xmlns:a16="http://schemas.microsoft.com/office/drawing/2014/main" id="{7425E691-D127-2FF7-D0AD-D9A00F36A6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9383" y="2748931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PQ</a:t>
                </a:r>
              </a:p>
            </p:txBody>
          </p:sp>
          <p:sp>
            <p:nvSpPr>
              <p:cNvPr id="70" name="Content Placeholder 3">
                <a:extLst>
                  <a:ext uri="{FF2B5EF4-FFF2-40B4-BE49-F238E27FC236}">
                    <a16:creationId xmlns:a16="http://schemas.microsoft.com/office/drawing/2014/main" id="{C1C3705D-071D-063F-F614-10B879FFB0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34" y="2098884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ENTRANCE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867516-B090-FF67-85D1-B88D19523DB7}"/>
                </a:ext>
              </a:extLst>
            </p:cNvPr>
            <p:cNvGrpSpPr/>
            <p:nvPr/>
          </p:nvGrpSpPr>
          <p:grpSpPr>
            <a:xfrm>
              <a:off x="2559107" y="2098884"/>
              <a:ext cx="2373532" cy="1969513"/>
              <a:chOff x="4949383" y="2098884"/>
              <a:chExt cx="2373532" cy="1969513"/>
            </a:xfrm>
          </p:grpSpPr>
          <p:sp>
            <p:nvSpPr>
              <p:cNvPr id="72" name="Content Placeholder 3">
                <a:extLst>
                  <a:ext uri="{FF2B5EF4-FFF2-40B4-BE49-F238E27FC236}">
                    <a16:creationId xmlns:a16="http://schemas.microsoft.com/office/drawing/2014/main" id="{9D6DE089-ED4F-2031-D561-B5C424F805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7957" y="3787055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SOCIAL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73" name="Content Placeholder 3">
                <a:extLst>
                  <a:ext uri="{FF2B5EF4-FFF2-40B4-BE49-F238E27FC236}">
                    <a16:creationId xmlns:a16="http://schemas.microsoft.com/office/drawing/2014/main" id="{3438F01A-2251-3F8F-CDEF-E925D79FAA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594" y="2216067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WORK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74" name="Content Placeholder 3">
                <a:extLst>
                  <a:ext uri="{FF2B5EF4-FFF2-40B4-BE49-F238E27FC236}">
                    <a16:creationId xmlns:a16="http://schemas.microsoft.com/office/drawing/2014/main" id="{A6F4E736-8255-227D-617D-239C88B3C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9383" y="2748931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PQ</a:t>
                </a:r>
              </a:p>
            </p:txBody>
          </p:sp>
          <p:sp>
            <p:nvSpPr>
              <p:cNvPr id="75" name="Content Placeholder 3">
                <a:extLst>
                  <a:ext uri="{FF2B5EF4-FFF2-40B4-BE49-F238E27FC236}">
                    <a16:creationId xmlns:a16="http://schemas.microsoft.com/office/drawing/2014/main" id="{44005AB4-1E1E-091C-957D-3F149BC1E5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34" y="2098884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ENTRANCE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9FADE24-1D05-0740-4345-AC71CCD26411}"/>
                </a:ext>
              </a:extLst>
            </p:cNvPr>
            <p:cNvGrpSpPr/>
            <p:nvPr/>
          </p:nvGrpSpPr>
          <p:grpSpPr>
            <a:xfrm>
              <a:off x="179950" y="2098884"/>
              <a:ext cx="2354482" cy="1969513"/>
              <a:chOff x="4949383" y="2098884"/>
              <a:chExt cx="2354482" cy="1969513"/>
            </a:xfrm>
          </p:grpSpPr>
          <p:sp>
            <p:nvSpPr>
              <p:cNvPr id="77" name="Content Placeholder 3">
                <a:extLst>
                  <a:ext uri="{FF2B5EF4-FFF2-40B4-BE49-F238E27FC236}">
                    <a16:creationId xmlns:a16="http://schemas.microsoft.com/office/drawing/2014/main" id="{C3F70838-52C7-1F2E-663C-18AFC65A33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8907" y="3787055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SOCIAL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78" name="Content Placeholder 3">
                <a:extLst>
                  <a:ext uri="{FF2B5EF4-FFF2-40B4-BE49-F238E27FC236}">
                    <a16:creationId xmlns:a16="http://schemas.microsoft.com/office/drawing/2014/main" id="{34F5967D-6F43-13A4-2A24-3551BDAF03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594" y="2216067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WORK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79" name="Content Placeholder 3">
                <a:extLst>
                  <a:ext uri="{FF2B5EF4-FFF2-40B4-BE49-F238E27FC236}">
                    <a16:creationId xmlns:a16="http://schemas.microsoft.com/office/drawing/2014/main" id="{06E69913-8A2E-9C09-0D36-CE0C993505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9383" y="2748931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PQ</a:t>
                </a:r>
              </a:p>
            </p:txBody>
          </p:sp>
          <p:sp>
            <p:nvSpPr>
              <p:cNvPr id="80" name="Content Placeholder 3">
                <a:extLst>
                  <a:ext uri="{FF2B5EF4-FFF2-40B4-BE49-F238E27FC236}">
                    <a16:creationId xmlns:a16="http://schemas.microsoft.com/office/drawing/2014/main" id="{A5DF99C5-E5B4-23E1-A451-4BDFA391C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34" y="2098884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ENTRANCE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2F70D53-294F-D607-14B8-FEB8EB409E72}"/>
                </a:ext>
              </a:extLst>
            </p:cNvPr>
            <p:cNvGrpSpPr/>
            <p:nvPr/>
          </p:nvGrpSpPr>
          <p:grpSpPr>
            <a:xfrm>
              <a:off x="9725075" y="2098884"/>
              <a:ext cx="2364007" cy="1969513"/>
              <a:chOff x="4949383" y="2098884"/>
              <a:chExt cx="2364007" cy="1969513"/>
            </a:xfrm>
          </p:grpSpPr>
          <p:sp>
            <p:nvSpPr>
              <p:cNvPr id="82" name="Content Placeholder 3">
                <a:extLst>
                  <a:ext uri="{FF2B5EF4-FFF2-40B4-BE49-F238E27FC236}">
                    <a16:creationId xmlns:a16="http://schemas.microsoft.com/office/drawing/2014/main" id="{7A54A41F-B230-297B-813D-D9B27EBF66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8432" y="3787055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SOCIAL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83" name="Content Placeholder 3">
                <a:extLst>
                  <a:ext uri="{FF2B5EF4-FFF2-40B4-BE49-F238E27FC236}">
                    <a16:creationId xmlns:a16="http://schemas.microsoft.com/office/drawing/2014/main" id="{B0A51540-679F-657C-6DF6-C13515171D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594" y="2216067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WORK</a:t>
                </a:r>
                <a:endParaRPr lang="LID4096" sz="800" i="1" dirty="0">
                  <a:latin typeface="+mj-lt"/>
                </a:endParaRPr>
              </a:p>
            </p:txBody>
          </p:sp>
          <p:sp>
            <p:nvSpPr>
              <p:cNvPr id="84" name="Content Placeholder 3">
                <a:extLst>
                  <a:ext uri="{FF2B5EF4-FFF2-40B4-BE49-F238E27FC236}">
                    <a16:creationId xmlns:a16="http://schemas.microsoft.com/office/drawing/2014/main" id="{1E70BA59-B420-B548-BE4D-434E01139A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9383" y="2748931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PQ</a:t>
                </a:r>
              </a:p>
            </p:txBody>
          </p:sp>
          <p:sp>
            <p:nvSpPr>
              <p:cNvPr id="85" name="Content Placeholder 3">
                <a:extLst>
                  <a:ext uri="{FF2B5EF4-FFF2-40B4-BE49-F238E27FC236}">
                    <a16:creationId xmlns:a16="http://schemas.microsoft.com/office/drawing/2014/main" id="{84471C10-2689-2236-EE97-46D8E476A4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34" y="2098884"/>
                <a:ext cx="994958" cy="2813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GB" sz="800" i="1" dirty="0">
                    <a:latin typeface="+mj-lt"/>
                  </a:rPr>
                  <a:t>ENTRANCE</a:t>
                </a:r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00165D40-51B0-62E7-C3FE-8187BDC84F88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D4FB4D8-7AF5-2006-982F-4A69431A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8</a:t>
            </a:fld>
            <a:endParaRPr lang="LID409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D746B7-A5A2-73E2-8AF6-8A517C5DA9E8}"/>
              </a:ext>
            </a:extLst>
          </p:cNvPr>
          <p:cNvSpPr/>
          <p:nvPr/>
        </p:nvSpPr>
        <p:spPr>
          <a:xfrm>
            <a:off x="478879" y="1432976"/>
            <a:ext cx="7796570" cy="1446954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B2B6D9-DFD6-D2C9-1B9D-292503091CE9}"/>
              </a:ext>
            </a:extLst>
          </p:cNvPr>
          <p:cNvSpPr txBox="1"/>
          <p:nvPr/>
        </p:nvSpPr>
        <p:spPr>
          <a:xfrm>
            <a:off x="575247" y="1895540"/>
            <a:ext cx="1287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  <a:sym typeface="Wingdings" panose="05000000000000000000" pitchFamily="2" charset="2"/>
              </a:rPr>
              <a:t>Moon Condition</a:t>
            </a:r>
            <a:endParaRPr lang="LID4096" sz="16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2D8AA8-5879-50B9-B5A8-C4644A86EFEE}"/>
              </a:ext>
            </a:extLst>
          </p:cNvPr>
          <p:cNvGrpSpPr/>
          <p:nvPr/>
        </p:nvGrpSpPr>
        <p:grpSpPr>
          <a:xfrm>
            <a:off x="2253620" y="1576754"/>
            <a:ext cx="6021829" cy="1120758"/>
            <a:chOff x="986428" y="1722105"/>
            <a:chExt cx="6021829" cy="112075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2EE0B6A-B3E9-4FCD-949B-4FC32DAE27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791" y="2301670"/>
              <a:ext cx="1710794" cy="125773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A0315A-F044-7C8C-6207-362483C72024}"/>
                </a:ext>
              </a:extLst>
            </p:cNvPr>
            <p:cNvSpPr txBox="1"/>
            <p:nvPr/>
          </p:nvSpPr>
          <p:spPr>
            <a:xfrm>
              <a:off x="986428" y="2596642"/>
              <a:ext cx="23733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j-lt"/>
                  <a:cs typeface="Helvetica" pitchFamily="2" charset="0"/>
                  <a:sym typeface="Wingdings" panose="05000000000000000000" pitchFamily="2" charset="2"/>
                </a:rPr>
                <a:t>2-5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Walking/loping (normal)</a:t>
              </a:r>
              <a:endParaRPr lang="LID4096" sz="1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5408F5-7E34-B624-2847-3B37C5269DDE}"/>
                </a:ext>
              </a:extLst>
            </p:cNvPr>
            <p:cNvSpPr txBox="1"/>
            <p:nvPr/>
          </p:nvSpPr>
          <p:spPr>
            <a:xfrm>
              <a:off x="3105360" y="2596642"/>
              <a:ext cx="347482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j-lt"/>
                  <a:sym typeface="Wingdings" panose="05000000000000000000" pitchFamily="2" charset="2"/>
                </a:rPr>
                <a:t>1</a:t>
              </a:r>
              <a:r>
                <a:rPr lang="en-GB" sz="1000" dirty="0">
                  <a:effectLst/>
                  <a:latin typeface="+mj-lt"/>
                  <a:sym typeface="Wingdings" panose="05000000000000000000" pitchFamily="2" charset="2"/>
                </a:rPr>
                <a:t>0-20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Ramp</a:t>
              </a:r>
              <a:endParaRPr lang="LID4096" sz="10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AAD3AB1-0E7F-B4BD-1CAC-4CBBA98928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254" y="1988283"/>
              <a:ext cx="1735739" cy="43916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1D933D-64DE-8688-31F5-3D34235BE91B}"/>
                </a:ext>
              </a:extLst>
            </p:cNvPr>
            <p:cNvSpPr txBox="1"/>
            <p:nvPr/>
          </p:nvSpPr>
          <p:spPr>
            <a:xfrm>
              <a:off x="5034553" y="2596642"/>
              <a:ext cx="197370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+mj-lt"/>
                  <a:sym typeface="Wingdings" panose="05000000000000000000" pitchFamily="2" charset="2"/>
                </a:rPr>
                <a:t>3</a:t>
              </a:r>
              <a:r>
                <a:rPr lang="en-GB" sz="1000" dirty="0">
                  <a:effectLst/>
                  <a:latin typeface="+mj-lt"/>
                  <a:sym typeface="Wingdings" panose="05000000000000000000" pitchFamily="2" charset="2"/>
                </a:rPr>
                <a:t>0-40</a:t>
              </a:r>
              <a:r>
                <a:rPr lang="en-NL" sz="1000" dirty="0">
                  <a:effectLst/>
                  <a:latin typeface="+mj-lt"/>
                </a:rPr>
                <a:t>°</a:t>
              </a:r>
              <a:r>
                <a:rPr lang="en-GB" sz="1000" dirty="0">
                  <a:latin typeface="+mj-lt"/>
                </a:rPr>
                <a:t> Steep ramp / stairs</a:t>
              </a:r>
              <a:endParaRPr lang="LID4096" sz="1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3E37182-6915-F96D-0C43-20351ECFCB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9571" y="1722105"/>
              <a:ext cx="1287831" cy="74466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D265CB-1BA6-EC4B-8B10-25B3EAFC5979}"/>
              </a:ext>
            </a:extLst>
          </p:cNvPr>
          <p:cNvSpPr txBox="1"/>
          <p:nvPr/>
        </p:nvSpPr>
        <p:spPr>
          <a:xfrm>
            <a:off x="575246" y="2476183"/>
            <a:ext cx="23733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Reference: NASA Guideline</a:t>
            </a:r>
            <a:endParaRPr lang="LID4096" sz="800" i="1" dirty="0"/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00D79068-3733-3B44-0E45-8C1D578384D9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Strategy to subdivide continuous atrium: Balancing view &amp; access options</a:t>
            </a:r>
          </a:p>
        </p:txBody>
      </p:sp>
    </p:spTree>
    <p:extLst>
      <p:ext uri="{BB962C8B-B14F-4D97-AF65-F5344CB8AC3E}">
        <p14:creationId xmlns:p14="http://schemas.microsoft.com/office/powerpoint/2010/main" val="203098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0F7343-CBD4-656C-BA1F-546389E07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9438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DA07FBE-45C9-ABC1-448F-700635357BA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Paths of </a:t>
            </a:r>
            <a:r>
              <a:rPr lang="en-GB" sz="2400" b="1" dirty="0">
                <a:solidFill>
                  <a:schemeClr val="bg1"/>
                </a:solidFill>
              </a:rPr>
              <a:t>personas</a:t>
            </a:r>
            <a:endParaRPr lang="en-GB" sz="2400" b="1" noProof="0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8E16214-2675-E434-DC42-59AFDF03C3A0}"/>
              </a:ext>
            </a:extLst>
          </p:cNvPr>
          <p:cNvSpPr txBox="1">
            <a:spLocks/>
          </p:cNvSpPr>
          <p:nvPr/>
        </p:nvSpPr>
        <p:spPr>
          <a:xfrm>
            <a:off x="391321" y="894209"/>
            <a:ext cx="7125269" cy="24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Helvetica" pitchFamily="2" charset="0"/>
              </a:rPr>
              <a:t>Establishing main circulation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025033-7C44-FB72-85C7-5C6F0CE7DE8D}"/>
              </a:ext>
            </a:extLst>
          </p:cNvPr>
          <p:cNvSpPr/>
          <p:nvPr/>
        </p:nvSpPr>
        <p:spPr>
          <a:xfrm>
            <a:off x="0" y="5191125"/>
            <a:ext cx="17716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24C88-4E32-5977-D58E-4773B20E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9</a:t>
            </a:fld>
            <a:endParaRPr lang="LID4096"/>
          </a:p>
        </p:txBody>
      </p:sp>
      <p:pic>
        <p:nvPicPr>
          <p:cNvPr id="14" name="Picture 13" descr="A black background with a pink and white text&#10;&#10;AI-generated content may be incorrect.">
            <a:extLst>
              <a:ext uri="{FF2B5EF4-FFF2-40B4-BE49-F238E27FC236}">
                <a16:creationId xmlns:a16="http://schemas.microsoft.com/office/drawing/2014/main" id="{1504DD58-D475-E6E5-F320-41CA9FDC6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38597"/>
            <a:ext cx="5095875" cy="50187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1B10A-EFE3-F6F6-5F35-33316BC22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83" y="0"/>
            <a:ext cx="6288318" cy="68573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C6F804-F85E-9726-6A7A-F87FA4B7B047}"/>
              </a:ext>
            </a:extLst>
          </p:cNvPr>
          <p:cNvSpPr/>
          <p:nvPr/>
        </p:nvSpPr>
        <p:spPr>
          <a:xfrm>
            <a:off x="76723" y="87400"/>
            <a:ext cx="4800078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Design Method</a:t>
            </a:r>
          </a:p>
        </p:txBody>
      </p:sp>
    </p:spTree>
    <p:extLst>
      <p:ext uri="{BB962C8B-B14F-4D97-AF65-F5344CB8AC3E}">
        <p14:creationId xmlns:p14="http://schemas.microsoft.com/office/powerpoint/2010/main" val="2382097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79882</TotalTime>
  <Words>948</Words>
  <Application>Microsoft Office PowerPoint</Application>
  <PresentationFormat>Widescreen</PresentationFormat>
  <Paragraphs>253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Avenir Next LT Pro</vt:lpstr>
      <vt:lpstr>Helvetica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Regina Tania Tan</dc:creator>
  <cp:lastModifiedBy>Regina Regina Tania Tan</cp:lastModifiedBy>
  <cp:revision>32</cp:revision>
  <dcterms:created xsi:type="dcterms:W3CDTF">2024-11-03T15:20:49Z</dcterms:created>
  <dcterms:modified xsi:type="dcterms:W3CDTF">2025-08-31T22:31:10Z</dcterms:modified>
</cp:coreProperties>
</file>